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26"/>
  </p:notesMasterIdLst>
  <p:sldIdLst>
    <p:sldId id="256" r:id="rId2"/>
    <p:sldId id="273" r:id="rId3"/>
    <p:sldId id="357" r:id="rId4"/>
    <p:sldId id="345" r:id="rId5"/>
    <p:sldId id="346" r:id="rId6"/>
    <p:sldId id="356" r:id="rId7"/>
    <p:sldId id="344" r:id="rId8"/>
    <p:sldId id="272" r:id="rId9"/>
    <p:sldId id="354" r:id="rId10"/>
    <p:sldId id="619" r:id="rId11"/>
    <p:sldId id="331" r:id="rId12"/>
    <p:sldId id="358" r:id="rId13"/>
    <p:sldId id="257" r:id="rId14"/>
    <p:sldId id="269" r:id="rId15"/>
    <p:sldId id="270" r:id="rId16"/>
    <p:sldId id="359" r:id="rId17"/>
    <p:sldId id="267" r:id="rId18"/>
    <p:sldId id="615" r:id="rId19"/>
    <p:sldId id="292" r:id="rId20"/>
    <p:sldId id="617" r:id="rId21"/>
    <p:sldId id="597" r:id="rId22"/>
    <p:sldId id="613" r:id="rId23"/>
    <p:sldId id="295" r:id="rId24"/>
    <p:sldId id="61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411"/>
    <p:restoredTop sz="95878" autoAdjust="0"/>
  </p:normalViewPr>
  <p:slideViewPr>
    <p:cSldViewPr snapToGrid="0" snapToObjects="1">
      <p:cViewPr varScale="1">
        <p:scale>
          <a:sx n="90" d="100"/>
          <a:sy n="90" d="100"/>
        </p:scale>
        <p:origin x="568"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a:lstStyle/>
          <a:p>
            <a:pPr>
              <a:defRPr/>
            </a:pPr>
            <a:r>
              <a:rPr lang="en-US" dirty="0"/>
              <a:t>In Thousands</a:t>
            </a:r>
          </a:p>
        </c:rich>
      </c:tx>
      <c:overlay val="0"/>
    </c:title>
    <c:autoTitleDeleted val="0"/>
    <c:plotArea>
      <c:layout/>
      <c:barChart>
        <c:barDir val="bar"/>
        <c:grouping val="clustered"/>
        <c:varyColors val="0"/>
        <c:ser>
          <c:idx val="0"/>
          <c:order val="0"/>
          <c:tx>
            <c:strRef>
              <c:f>Sheet1!$B$1</c:f>
              <c:strCache>
                <c:ptCount val="1"/>
                <c:pt idx="0">
                  <c:v>Education Level</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Less than High School</c:v>
                </c:pt>
                <c:pt idx="1">
                  <c:v>High school graduate</c:v>
                </c:pt>
                <c:pt idx="2">
                  <c:v>Some college, no degree</c:v>
                </c:pt>
                <c:pt idx="3">
                  <c:v>Associate's degree</c:v>
                </c:pt>
                <c:pt idx="4">
                  <c:v>Bachelor's degree</c:v>
                </c:pt>
                <c:pt idx="5">
                  <c:v>Advanced degree</c:v>
                </c:pt>
              </c:strCache>
            </c:strRef>
          </c:cat>
          <c:val>
            <c:numRef>
              <c:f>Sheet1!$B$2:$B$7</c:f>
              <c:numCache>
                <c:formatCode>_(* #,##0_);_(* \(#,##0\);_(* "-"??_);_(@_)</c:formatCode>
                <c:ptCount val="6"/>
                <c:pt idx="0">
                  <c:v>20208</c:v>
                </c:pt>
                <c:pt idx="1">
                  <c:v>61597</c:v>
                </c:pt>
                <c:pt idx="2">
                  <c:v>33986</c:v>
                </c:pt>
                <c:pt idx="3">
                  <c:v>23566</c:v>
                </c:pt>
                <c:pt idx="4">
                  <c:v>52164</c:v>
                </c:pt>
                <c:pt idx="5">
                  <c:v>31537</c:v>
                </c:pt>
              </c:numCache>
            </c:numRef>
          </c:val>
          <c:extLst>
            <c:ext xmlns:c16="http://schemas.microsoft.com/office/drawing/2014/chart" uri="{C3380CC4-5D6E-409C-BE32-E72D297353CC}">
              <c16:uniqueId val="{00000000-E2BB-1A42-907F-27683273F39E}"/>
            </c:ext>
          </c:extLst>
        </c:ser>
        <c:dLbls>
          <c:showLegendKey val="0"/>
          <c:showVal val="0"/>
          <c:showCatName val="0"/>
          <c:showSerName val="0"/>
          <c:showPercent val="0"/>
          <c:showBubbleSize val="0"/>
        </c:dLbls>
        <c:gapWidth val="100"/>
        <c:axId val="-2101841528"/>
        <c:axId val="-2129168424"/>
      </c:barChart>
      <c:valAx>
        <c:axId val="-2129168424"/>
        <c:scaling>
          <c:orientation val="minMax"/>
        </c:scaling>
        <c:delete val="0"/>
        <c:axPos val="b"/>
        <c:majorGridlines/>
        <c:numFmt formatCode="_(* #,##0_);_(* \(#,##0\);_(* &quot;-&quot;??_);_(@_)" sourceLinked="1"/>
        <c:majorTickMark val="out"/>
        <c:minorTickMark val="none"/>
        <c:tickLblPos val="nextTo"/>
        <c:crossAx val="-2101841528"/>
        <c:crosses val="autoZero"/>
        <c:crossBetween val="between"/>
        <c:majorUnit val="20000"/>
      </c:valAx>
      <c:catAx>
        <c:axId val="-2101841528"/>
        <c:scaling>
          <c:orientation val="minMax"/>
        </c:scaling>
        <c:delete val="0"/>
        <c:axPos val="l"/>
        <c:numFmt formatCode="General" sourceLinked="0"/>
        <c:majorTickMark val="out"/>
        <c:minorTickMark val="none"/>
        <c:tickLblPos val="nextTo"/>
        <c:crossAx val="-2129168424"/>
        <c:crosses val="autoZero"/>
        <c:auto val="1"/>
        <c:lblAlgn val="ctr"/>
        <c:lblOffset val="100"/>
        <c:noMultiLvlLbl val="0"/>
      </c:catAx>
      <c:spPr>
        <a:noFill/>
      </c:spPr>
    </c:plotArea>
    <c:plotVisOnly val="1"/>
    <c:dispBlanksAs val="gap"/>
    <c:showDLblsOverMax val="0"/>
  </c:chart>
  <c:spPr>
    <a:noFill/>
    <a:ln>
      <a:noFill/>
    </a:ln>
  </c:spPr>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ser>
          <c:idx val="0"/>
          <c:order val="0"/>
          <c:tx>
            <c:strRef>
              <c:f>Sheet1!$B$1</c:f>
              <c:strCache>
                <c:ptCount val="1"/>
                <c:pt idx="0">
                  <c:v>Education Level</c:v>
                </c:pt>
              </c:strCache>
            </c:strRef>
          </c:tx>
          <c:dLbls>
            <c:spPr>
              <a:noFill/>
              <a:ln>
                <a:noFill/>
              </a:ln>
              <a:effectLst/>
            </c:spPr>
            <c:txPr>
              <a:bodyPr/>
              <a:lstStyle/>
              <a:p>
                <a:pPr>
                  <a:defRPr sz="1200"/>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Sheet1!$A$2:$A$7</c:f>
              <c:strCache>
                <c:ptCount val="6"/>
                <c:pt idx="0">
                  <c:v>Less than High School</c:v>
                </c:pt>
                <c:pt idx="1">
                  <c:v>High school graduate</c:v>
                </c:pt>
                <c:pt idx="2">
                  <c:v>Some college, no degree</c:v>
                </c:pt>
                <c:pt idx="3">
                  <c:v>Associate's degree</c:v>
                </c:pt>
                <c:pt idx="4">
                  <c:v>Bachelor's degree</c:v>
                </c:pt>
                <c:pt idx="5">
                  <c:v>Advanced degree</c:v>
                </c:pt>
              </c:strCache>
            </c:strRef>
          </c:cat>
          <c:val>
            <c:numRef>
              <c:f>Sheet1!$B$2:$B$7</c:f>
              <c:numCache>
                <c:formatCode>_(* #,##0_);_(* \(#,##0\);_(* "-"??_);_(@_)</c:formatCode>
                <c:ptCount val="6"/>
                <c:pt idx="0">
                  <c:v>20208</c:v>
                </c:pt>
                <c:pt idx="1">
                  <c:v>61597</c:v>
                </c:pt>
                <c:pt idx="2">
                  <c:v>33986</c:v>
                </c:pt>
                <c:pt idx="3">
                  <c:v>23566</c:v>
                </c:pt>
                <c:pt idx="4">
                  <c:v>52164</c:v>
                </c:pt>
                <c:pt idx="5">
                  <c:v>31537</c:v>
                </c:pt>
              </c:numCache>
            </c:numRef>
          </c:val>
          <c:extLst>
            <c:ext xmlns:c16="http://schemas.microsoft.com/office/drawing/2014/chart" uri="{C3380CC4-5D6E-409C-BE32-E72D297353CC}">
              <c16:uniqueId val="{00000000-3F44-AA4E-8BD6-F64ACB1EBF8E}"/>
            </c:ext>
          </c:extLst>
        </c:ser>
        <c:dLbls>
          <c:showLegendKey val="0"/>
          <c:showVal val="0"/>
          <c:showCatName val="0"/>
          <c:showSerName val="0"/>
          <c:showPercent val="1"/>
          <c:showBubbleSize val="0"/>
          <c:showLeaderLines val="1"/>
        </c:dLbls>
        <c:firstSliceAng val="0"/>
      </c:pieChart>
    </c:plotArea>
    <c:legend>
      <c:legendPos val="r"/>
      <c:layout>
        <c:manualLayout>
          <c:xMode val="edge"/>
          <c:yMode val="edge"/>
          <c:x val="0.57893196436741401"/>
          <c:y val="0.15667148815578599"/>
          <c:w val="0.41623755820882302"/>
          <c:h val="0.71393187845190198"/>
        </c:manualLayout>
      </c:layout>
      <c:overlay val="0"/>
      <c:txPr>
        <a:bodyPr/>
        <a:lstStyle/>
        <a:p>
          <a:pPr>
            <a:defRPr sz="10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baseline="0">
                <a:solidFill>
                  <a:schemeClr val="tx1">
                    <a:lumMod val="65000"/>
                    <a:lumOff val="35000"/>
                  </a:schemeClr>
                </a:solidFill>
                <a:latin typeface="+mn-lt"/>
                <a:ea typeface="+mn-ea"/>
                <a:cs typeface="+mn-cs"/>
              </a:defRPr>
            </a:pPr>
            <a:r>
              <a:rPr lang="en-US" sz="1862" b="0" i="0" u="none" strike="noStrike" baseline="0" dirty="0">
                <a:solidFill>
                  <a:prstClr val="black">
                    <a:lumMod val="65000"/>
                    <a:lumOff val="35000"/>
                  </a:prstClr>
                </a:solidFill>
                <a:latin typeface="Century Gothic" panose="020F0302020204030204"/>
              </a:rPr>
              <a:t>Mean 8.76, </a:t>
            </a:r>
            <a:r>
              <a:rPr lang="en-US" sz="1862" b="0" i="0" u="none" strike="noStrike" baseline="0" dirty="0" err="1">
                <a:solidFill>
                  <a:prstClr val="black">
                    <a:lumMod val="65000"/>
                    <a:lumOff val="35000"/>
                  </a:prstClr>
                </a:solidFill>
                <a:latin typeface="Century Gothic" panose="020F0302020204030204"/>
              </a:rPr>
              <a:t>sd</a:t>
            </a:r>
            <a:r>
              <a:rPr lang="en-US" sz="1862" b="0" i="0" u="none" strike="noStrike" baseline="0" dirty="0">
                <a:solidFill>
                  <a:prstClr val="black">
                    <a:lumMod val="65000"/>
                    <a:lumOff val="35000"/>
                  </a:prstClr>
                </a:solidFill>
                <a:latin typeface="Century Gothic" panose="020F0302020204030204"/>
              </a:rPr>
              <a:t> = 4.40</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Frequency</c:v>
                </c:pt>
              </c:strCache>
            </c:strRef>
          </c:tx>
          <c:spPr>
            <a:solidFill>
              <a:schemeClr val="accent1"/>
            </a:solidFill>
            <a:ln>
              <a:solidFill>
                <a:schemeClr val="accent1"/>
              </a:solidFill>
            </a:ln>
            <a:effectLst/>
          </c:spPr>
          <c:invertIfNegative val="0"/>
          <c:cat>
            <c:numRef>
              <c:f>Sheet1!$A$2:$A$23</c:f>
              <c:numCache>
                <c:formatCode>General</c:formatCode>
                <c:ptCount val="2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numCache>
            </c:numRef>
          </c:cat>
          <c:val>
            <c:numRef>
              <c:f>Sheet1!$B$2:$B$23</c:f>
              <c:numCache>
                <c:formatCode>General</c:formatCode>
                <c:ptCount val="22"/>
                <c:pt idx="0">
                  <c:v>6</c:v>
                </c:pt>
                <c:pt idx="1">
                  <c:v>7</c:v>
                </c:pt>
                <c:pt idx="2">
                  <c:v>8</c:v>
                </c:pt>
                <c:pt idx="3">
                  <c:v>8</c:v>
                </c:pt>
                <c:pt idx="4">
                  <c:v>11</c:v>
                </c:pt>
                <c:pt idx="5">
                  <c:v>22</c:v>
                </c:pt>
                <c:pt idx="6">
                  <c:v>24</c:v>
                </c:pt>
                <c:pt idx="7">
                  <c:v>34</c:v>
                </c:pt>
                <c:pt idx="8">
                  <c:v>23</c:v>
                </c:pt>
                <c:pt idx="9">
                  <c:v>12</c:v>
                </c:pt>
                <c:pt idx="10">
                  <c:v>8</c:v>
                </c:pt>
                <c:pt idx="11">
                  <c:v>7</c:v>
                </c:pt>
                <c:pt idx="12">
                  <c:v>6</c:v>
                </c:pt>
                <c:pt idx="13">
                  <c:v>6</c:v>
                </c:pt>
                <c:pt idx="14">
                  <c:v>6</c:v>
                </c:pt>
                <c:pt idx="15">
                  <c:v>5</c:v>
                </c:pt>
                <c:pt idx="16">
                  <c:v>6</c:v>
                </c:pt>
                <c:pt idx="17">
                  <c:v>3</c:v>
                </c:pt>
                <c:pt idx="18">
                  <c:v>2</c:v>
                </c:pt>
                <c:pt idx="19">
                  <c:v>3</c:v>
                </c:pt>
                <c:pt idx="20">
                  <c:v>1</c:v>
                </c:pt>
                <c:pt idx="21">
                  <c:v>1</c:v>
                </c:pt>
              </c:numCache>
            </c:numRef>
          </c:val>
          <c:extLst>
            <c:ext xmlns:c16="http://schemas.microsoft.com/office/drawing/2014/chart" uri="{C3380CC4-5D6E-409C-BE32-E72D297353CC}">
              <c16:uniqueId val="{00000000-1EB6-4589-BC0F-071B9CC95AB2}"/>
            </c:ext>
          </c:extLst>
        </c:ser>
        <c:ser>
          <c:idx val="1"/>
          <c:order val="1"/>
          <c:tx>
            <c:strRef>
              <c:f>Sheet1!$C$1</c:f>
              <c:strCache>
                <c:ptCount val="1"/>
              </c:strCache>
            </c:strRef>
          </c:tx>
          <c:spPr>
            <a:solidFill>
              <a:schemeClr val="accent2"/>
            </a:solidFill>
            <a:ln>
              <a:solidFill>
                <a:schemeClr val="accent2"/>
              </a:solidFill>
            </a:ln>
            <a:effectLst/>
          </c:spPr>
          <c:invertIfNegative val="0"/>
          <c:cat>
            <c:numRef>
              <c:f>Sheet1!$A$2:$A$23</c:f>
              <c:numCache>
                <c:formatCode>General</c:formatCode>
                <c:ptCount val="2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numCache>
            </c:numRef>
          </c:cat>
          <c:val>
            <c:numRef>
              <c:f>Sheet1!$C$2:$C$23</c:f>
              <c:numCache>
                <c:formatCode>General</c:formatCode>
                <c:ptCount val="22"/>
              </c:numCache>
            </c:numRef>
          </c:val>
          <c:extLst>
            <c:ext xmlns:c16="http://schemas.microsoft.com/office/drawing/2014/chart" uri="{C3380CC4-5D6E-409C-BE32-E72D297353CC}">
              <c16:uniqueId val="{00000001-1EB6-4589-BC0F-071B9CC95AB2}"/>
            </c:ext>
          </c:extLst>
        </c:ser>
        <c:ser>
          <c:idx val="2"/>
          <c:order val="2"/>
          <c:tx>
            <c:strRef>
              <c:f>Sheet1!$D$1</c:f>
              <c:strCache>
                <c:ptCount val="1"/>
              </c:strCache>
            </c:strRef>
          </c:tx>
          <c:spPr>
            <a:solidFill>
              <a:schemeClr val="accent3"/>
            </a:solidFill>
            <a:ln>
              <a:solidFill>
                <a:schemeClr val="accent3"/>
              </a:solidFill>
            </a:ln>
            <a:effectLst/>
          </c:spPr>
          <c:invertIfNegative val="0"/>
          <c:cat>
            <c:numRef>
              <c:f>Sheet1!$A$2:$A$23</c:f>
              <c:numCache>
                <c:formatCode>General</c:formatCode>
                <c:ptCount val="2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numCache>
            </c:numRef>
          </c:cat>
          <c:val>
            <c:numRef>
              <c:f>Sheet1!$D$2:$D$23</c:f>
              <c:numCache>
                <c:formatCode>General</c:formatCode>
                <c:ptCount val="22"/>
              </c:numCache>
            </c:numRef>
          </c:val>
          <c:extLst>
            <c:ext xmlns:c16="http://schemas.microsoft.com/office/drawing/2014/chart" uri="{C3380CC4-5D6E-409C-BE32-E72D297353CC}">
              <c16:uniqueId val="{00000002-1EB6-4589-BC0F-071B9CC95AB2}"/>
            </c:ext>
          </c:extLst>
        </c:ser>
        <c:dLbls>
          <c:showLegendKey val="0"/>
          <c:showVal val="0"/>
          <c:showCatName val="0"/>
          <c:showSerName val="0"/>
          <c:showPercent val="0"/>
          <c:showBubbleSize val="0"/>
        </c:dLbls>
        <c:gapWidth val="100"/>
        <c:axId val="-2119712280"/>
        <c:axId val="-2119717240"/>
      </c:barChart>
      <c:catAx>
        <c:axId val="-2119712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baseline="0">
                <a:solidFill>
                  <a:schemeClr val="tx1">
                    <a:lumMod val="65000"/>
                    <a:lumOff val="35000"/>
                  </a:schemeClr>
                </a:solidFill>
                <a:latin typeface="+mn-lt"/>
                <a:ea typeface="+mn-ea"/>
                <a:cs typeface="+mn-cs"/>
              </a:defRPr>
            </a:pPr>
            <a:endParaRPr lang="en-US"/>
          </a:p>
        </c:txPr>
        <c:crossAx val="-2119717240"/>
        <c:crosses val="autoZero"/>
        <c:auto val="1"/>
        <c:lblAlgn val="ctr"/>
        <c:lblOffset val="100"/>
        <c:noMultiLvlLbl val="0"/>
      </c:catAx>
      <c:valAx>
        <c:axId val="-2119717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baseline="0">
                <a:solidFill>
                  <a:schemeClr val="tx1">
                    <a:lumMod val="65000"/>
                    <a:lumOff val="35000"/>
                  </a:schemeClr>
                </a:solidFill>
                <a:latin typeface="+mn-lt"/>
                <a:ea typeface="+mn-ea"/>
                <a:cs typeface="+mn-cs"/>
              </a:defRPr>
            </a:pPr>
            <a:endParaRPr lang="en-US"/>
          </a:p>
        </c:txPr>
        <c:crossAx val="-2119712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tockChart>
        <c:ser>
          <c:idx val="0"/>
          <c:order val="0"/>
          <c:tx>
            <c:strRef>
              <c:f>Sheet1!$B$1</c:f>
              <c:strCache>
                <c:ptCount val="1"/>
                <c:pt idx="0">
                  <c:v>1st quantile</c:v>
                </c:pt>
              </c:strCache>
            </c:strRef>
          </c:tx>
          <c:spPr>
            <a:ln w="31750">
              <a:noFill/>
            </a:ln>
          </c:spPr>
          <c:marker>
            <c:symbol val="none"/>
          </c:marker>
          <c:cat>
            <c:strRef>
              <c:f>Sheet1!$A$2</c:f>
              <c:strCache>
                <c:ptCount val="1"/>
                <c:pt idx="0">
                  <c:v>glasses of water a day</c:v>
                </c:pt>
              </c:strCache>
            </c:strRef>
          </c:cat>
          <c:val>
            <c:numRef>
              <c:f>Sheet1!$B$2</c:f>
              <c:numCache>
                <c:formatCode>General</c:formatCode>
                <c:ptCount val="1"/>
                <c:pt idx="0">
                  <c:v>6</c:v>
                </c:pt>
              </c:numCache>
            </c:numRef>
          </c:val>
          <c:smooth val="0"/>
          <c:extLst>
            <c:ext xmlns:c16="http://schemas.microsoft.com/office/drawing/2014/chart" uri="{C3380CC4-5D6E-409C-BE32-E72D297353CC}">
              <c16:uniqueId val="{00000000-40B1-A84A-AF4C-813634C6BD12}"/>
            </c:ext>
          </c:extLst>
        </c:ser>
        <c:ser>
          <c:idx val="1"/>
          <c:order val="1"/>
          <c:tx>
            <c:strRef>
              <c:f>Sheet1!$C$1</c:f>
              <c:strCache>
                <c:ptCount val="1"/>
                <c:pt idx="0">
                  <c:v>Max</c:v>
                </c:pt>
              </c:strCache>
            </c:strRef>
          </c:tx>
          <c:spPr>
            <a:ln w="31750">
              <a:noFill/>
            </a:ln>
          </c:spPr>
          <c:marker>
            <c:symbol val="none"/>
          </c:marker>
          <c:cat>
            <c:strRef>
              <c:f>Sheet1!$A$2</c:f>
              <c:strCache>
                <c:ptCount val="1"/>
                <c:pt idx="0">
                  <c:v>glasses of water a day</c:v>
                </c:pt>
              </c:strCache>
            </c:strRef>
          </c:cat>
          <c:val>
            <c:numRef>
              <c:f>Sheet1!$C$2</c:f>
              <c:numCache>
                <c:formatCode>General</c:formatCode>
                <c:ptCount val="1"/>
                <c:pt idx="0">
                  <c:v>22</c:v>
                </c:pt>
              </c:numCache>
            </c:numRef>
          </c:val>
          <c:smooth val="0"/>
          <c:extLst>
            <c:ext xmlns:c16="http://schemas.microsoft.com/office/drawing/2014/chart" uri="{C3380CC4-5D6E-409C-BE32-E72D297353CC}">
              <c16:uniqueId val="{00000001-40B1-A84A-AF4C-813634C6BD12}"/>
            </c:ext>
          </c:extLst>
        </c:ser>
        <c:ser>
          <c:idx val="2"/>
          <c:order val="2"/>
          <c:tx>
            <c:strRef>
              <c:f>Sheet1!$D$1</c:f>
              <c:strCache>
                <c:ptCount val="1"/>
                <c:pt idx="0">
                  <c:v>Min</c:v>
                </c:pt>
              </c:strCache>
            </c:strRef>
          </c:tx>
          <c:spPr>
            <a:ln w="31750">
              <a:noFill/>
            </a:ln>
          </c:spPr>
          <c:marker>
            <c:symbol val="none"/>
          </c:marker>
          <c:cat>
            <c:strRef>
              <c:f>Sheet1!$A$2</c:f>
              <c:strCache>
                <c:ptCount val="1"/>
                <c:pt idx="0">
                  <c:v>glasses of water a day</c:v>
                </c:pt>
              </c:strCache>
            </c:strRef>
          </c:cat>
          <c:val>
            <c:numRef>
              <c:f>Sheet1!$D$2</c:f>
              <c:numCache>
                <c:formatCode>General</c:formatCode>
                <c:ptCount val="1"/>
                <c:pt idx="0">
                  <c:v>1</c:v>
                </c:pt>
              </c:numCache>
            </c:numRef>
          </c:val>
          <c:smooth val="0"/>
          <c:extLst>
            <c:ext xmlns:c16="http://schemas.microsoft.com/office/drawing/2014/chart" uri="{C3380CC4-5D6E-409C-BE32-E72D297353CC}">
              <c16:uniqueId val="{00000002-40B1-A84A-AF4C-813634C6BD12}"/>
            </c:ext>
          </c:extLst>
        </c:ser>
        <c:ser>
          <c:idx val="3"/>
          <c:order val="3"/>
          <c:tx>
            <c:strRef>
              <c:f>Sheet1!$E$1</c:f>
              <c:strCache>
                <c:ptCount val="1"/>
                <c:pt idx="0">
                  <c:v>3rd quantile</c:v>
                </c:pt>
              </c:strCache>
            </c:strRef>
          </c:tx>
          <c:spPr>
            <a:ln w="31750">
              <a:noFill/>
            </a:ln>
          </c:spPr>
          <c:marker>
            <c:symbol val="none"/>
          </c:marker>
          <c:cat>
            <c:strRef>
              <c:f>Sheet1!$A$2</c:f>
              <c:strCache>
                <c:ptCount val="1"/>
                <c:pt idx="0">
                  <c:v>glasses of water a day</c:v>
                </c:pt>
              </c:strCache>
            </c:strRef>
          </c:cat>
          <c:val>
            <c:numRef>
              <c:f>Sheet1!$E$2</c:f>
              <c:numCache>
                <c:formatCode>General</c:formatCode>
                <c:ptCount val="1"/>
                <c:pt idx="0">
                  <c:v>11</c:v>
                </c:pt>
              </c:numCache>
            </c:numRef>
          </c:val>
          <c:smooth val="0"/>
          <c:extLst>
            <c:ext xmlns:c16="http://schemas.microsoft.com/office/drawing/2014/chart" uri="{C3380CC4-5D6E-409C-BE32-E72D297353CC}">
              <c16:uniqueId val="{00000003-40B1-A84A-AF4C-813634C6BD12}"/>
            </c:ext>
          </c:extLst>
        </c:ser>
        <c:dLbls>
          <c:showLegendKey val="0"/>
          <c:showVal val="0"/>
          <c:showCatName val="0"/>
          <c:showSerName val="0"/>
          <c:showPercent val="0"/>
          <c:showBubbleSize val="0"/>
        </c:dLbls>
        <c:hiLowLines/>
        <c:upDownBars>
          <c:gapWidth val="150"/>
          <c:upBars/>
          <c:downBars/>
        </c:upDownBars>
        <c:axId val="-2008388904"/>
        <c:axId val="-2088314360"/>
      </c:stockChart>
      <c:catAx>
        <c:axId val="-2008388904"/>
        <c:scaling>
          <c:orientation val="minMax"/>
        </c:scaling>
        <c:delete val="0"/>
        <c:axPos val="b"/>
        <c:numFmt formatCode="General" sourceLinked="1"/>
        <c:majorTickMark val="out"/>
        <c:minorTickMark val="none"/>
        <c:tickLblPos val="nextTo"/>
        <c:crossAx val="-2088314360"/>
        <c:crosses val="autoZero"/>
        <c:auto val="1"/>
        <c:lblAlgn val="ctr"/>
        <c:lblOffset val="100"/>
        <c:noMultiLvlLbl val="0"/>
      </c:catAx>
      <c:valAx>
        <c:axId val="-2088314360"/>
        <c:scaling>
          <c:orientation val="minMax"/>
        </c:scaling>
        <c:delete val="0"/>
        <c:axPos val="l"/>
        <c:majorGridlines/>
        <c:numFmt formatCode="General" sourceLinked="1"/>
        <c:majorTickMark val="out"/>
        <c:minorTickMark val="none"/>
        <c:tickLblPos val="nextTo"/>
        <c:crossAx val="-200838890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1509341178267999"/>
          <c:y val="6.5548708282768195E-2"/>
          <c:w val="0.749077470755107"/>
          <c:h val="0.76572592434099296"/>
        </c:manualLayout>
      </c:layout>
      <c:barChart>
        <c:barDir val="col"/>
        <c:grouping val="stacked"/>
        <c:varyColors val="0"/>
        <c:ser>
          <c:idx val="0"/>
          <c:order val="0"/>
          <c:tx>
            <c:strRef>
              <c:f>Sheet1!$B$1</c:f>
              <c:strCache>
                <c:ptCount val="1"/>
                <c:pt idx="0">
                  <c:v>Column1</c:v>
                </c:pt>
              </c:strCache>
            </c:strRef>
          </c:tx>
          <c:spPr>
            <a:noFill/>
            <a:ln>
              <a:noFill/>
            </a:ln>
          </c:spPr>
          <c:invertIfNegative val="0"/>
          <c:errBars>
            <c:errBarType val="minus"/>
            <c:errValType val="fixedVal"/>
            <c:noEndCap val="1"/>
            <c:val val="1"/>
          </c:errBars>
          <c:cat>
            <c:strRef>
              <c:f>Sheet1!$A$2:$A$3</c:f>
              <c:strCache>
                <c:ptCount val="2"/>
                <c:pt idx="0">
                  <c:v>Group A</c:v>
                </c:pt>
                <c:pt idx="1">
                  <c:v>Group B</c:v>
                </c:pt>
              </c:strCache>
            </c:strRef>
          </c:cat>
          <c:val>
            <c:numRef>
              <c:f>Sheet1!$B$2:$B$3</c:f>
              <c:numCache>
                <c:formatCode>General</c:formatCode>
                <c:ptCount val="2"/>
                <c:pt idx="0">
                  <c:v>4</c:v>
                </c:pt>
                <c:pt idx="1">
                  <c:v>2</c:v>
                </c:pt>
              </c:numCache>
            </c:numRef>
          </c:val>
          <c:extLst>
            <c:ext xmlns:c16="http://schemas.microsoft.com/office/drawing/2014/chart" uri="{C3380CC4-5D6E-409C-BE32-E72D297353CC}">
              <c16:uniqueId val="{00000000-2606-2C48-B5DA-40487CF9B5DA}"/>
            </c:ext>
          </c:extLst>
        </c:ser>
        <c:ser>
          <c:idx val="1"/>
          <c:order val="1"/>
          <c:tx>
            <c:strRef>
              <c:f>Sheet1!$C$1</c:f>
              <c:strCache>
                <c:ptCount val="1"/>
                <c:pt idx="0">
                  <c:v>Column2</c:v>
                </c:pt>
              </c:strCache>
            </c:strRef>
          </c:tx>
          <c:invertIfNegative val="0"/>
          <c:cat>
            <c:strRef>
              <c:f>Sheet1!$A$2:$A$3</c:f>
              <c:strCache>
                <c:ptCount val="2"/>
                <c:pt idx="0">
                  <c:v>Group A</c:v>
                </c:pt>
                <c:pt idx="1">
                  <c:v>Group B</c:v>
                </c:pt>
              </c:strCache>
            </c:strRef>
          </c:cat>
          <c:val>
            <c:numRef>
              <c:f>Sheet1!$C$2:$C$3</c:f>
              <c:numCache>
                <c:formatCode>General</c:formatCode>
                <c:ptCount val="2"/>
                <c:pt idx="0">
                  <c:v>3</c:v>
                </c:pt>
                <c:pt idx="1">
                  <c:v>0</c:v>
                </c:pt>
              </c:numCache>
            </c:numRef>
          </c:val>
          <c:extLst>
            <c:ext xmlns:c16="http://schemas.microsoft.com/office/drawing/2014/chart" uri="{C3380CC4-5D6E-409C-BE32-E72D297353CC}">
              <c16:uniqueId val="{00000001-2606-2C48-B5DA-40487CF9B5DA}"/>
            </c:ext>
          </c:extLst>
        </c:ser>
        <c:ser>
          <c:idx val="2"/>
          <c:order val="2"/>
          <c:tx>
            <c:strRef>
              <c:f>Sheet1!$D$1</c:f>
              <c:strCache>
                <c:ptCount val="1"/>
                <c:pt idx="0">
                  <c:v>Series 2</c:v>
                </c:pt>
              </c:strCache>
            </c:strRef>
          </c:tx>
          <c:spPr>
            <a:solidFill>
              <a:srgbClr val="008000"/>
            </a:solidFill>
            <a:ln>
              <a:noFill/>
            </a:ln>
          </c:spPr>
          <c:invertIfNegative val="0"/>
          <c:errBars>
            <c:errBarType val="plus"/>
            <c:errValType val="fixedVal"/>
            <c:noEndCap val="1"/>
            <c:val val="5"/>
          </c:errBars>
          <c:cat>
            <c:strRef>
              <c:f>Sheet1!$A$2:$A$3</c:f>
              <c:strCache>
                <c:ptCount val="2"/>
                <c:pt idx="0">
                  <c:v>Group A</c:v>
                </c:pt>
                <c:pt idx="1">
                  <c:v>Group B</c:v>
                </c:pt>
              </c:strCache>
            </c:strRef>
          </c:cat>
          <c:val>
            <c:numRef>
              <c:f>Sheet1!$D$2:$D$3</c:f>
              <c:numCache>
                <c:formatCode>General</c:formatCode>
                <c:ptCount val="2"/>
                <c:pt idx="0">
                  <c:v>0</c:v>
                </c:pt>
                <c:pt idx="1">
                  <c:v>3</c:v>
                </c:pt>
              </c:numCache>
            </c:numRef>
          </c:val>
          <c:extLst>
            <c:ext xmlns:c16="http://schemas.microsoft.com/office/drawing/2014/chart" uri="{C3380CC4-5D6E-409C-BE32-E72D297353CC}">
              <c16:uniqueId val="{00000002-2606-2C48-B5DA-40487CF9B5DA}"/>
            </c:ext>
          </c:extLst>
        </c:ser>
        <c:ser>
          <c:idx val="3"/>
          <c:order val="3"/>
          <c:tx>
            <c:strRef>
              <c:f>Sheet1!$E$1</c:f>
              <c:strCache>
                <c:ptCount val="1"/>
                <c:pt idx="0">
                  <c:v>Series 3</c:v>
                </c:pt>
              </c:strCache>
            </c:strRef>
          </c:tx>
          <c:spPr>
            <a:noFill/>
            <a:ln>
              <a:noFill/>
            </a:ln>
          </c:spPr>
          <c:invertIfNegative val="0"/>
          <c:cat>
            <c:strRef>
              <c:f>Sheet1!$A$2:$A$3</c:f>
              <c:strCache>
                <c:ptCount val="2"/>
                <c:pt idx="0">
                  <c:v>Group A</c:v>
                </c:pt>
                <c:pt idx="1">
                  <c:v>Group B</c:v>
                </c:pt>
              </c:strCache>
            </c:strRef>
          </c:cat>
          <c:val>
            <c:numRef>
              <c:f>Sheet1!$E$2:$E$3</c:f>
              <c:numCache>
                <c:formatCode>General</c:formatCode>
                <c:ptCount val="2"/>
                <c:pt idx="0">
                  <c:v>3</c:v>
                </c:pt>
                <c:pt idx="1">
                  <c:v>3</c:v>
                </c:pt>
              </c:numCache>
            </c:numRef>
          </c:val>
          <c:extLst>
            <c:ext xmlns:c16="http://schemas.microsoft.com/office/drawing/2014/chart" uri="{C3380CC4-5D6E-409C-BE32-E72D297353CC}">
              <c16:uniqueId val="{00000003-2606-2C48-B5DA-40487CF9B5DA}"/>
            </c:ext>
          </c:extLst>
        </c:ser>
        <c:dLbls>
          <c:showLegendKey val="0"/>
          <c:showVal val="0"/>
          <c:showCatName val="0"/>
          <c:showSerName val="0"/>
          <c:showPercent val="0"/>
          <c:showBubbleSize val="0"/>
        </c:dLbls>
        <c:gapWidth val="150"/>
        <c:overlap val="100"/>
        <c:axId val="-2029169832"/>
        <c:axId val="-2029081016"/>
      </c:barChart>
      <c:catAx>
        <c:axId val="-2029169832"/>
        <c:scaling>
          <c:orientation val="minMax"/>
        </c:scaling>
        <c:delete val="0"/>
        <c:axPos val="b"/>
        <c:numFmt formatCode="General" sourceLinked="0"/>
        <c:majorTickMark val="out"/>
        <c:minorTickMark val="none"/>
        <c:tickLblPos val="nextTo"/>
        <c:crossAx val="-2029081016"/>
        <c:crosses val="autoZero"/>
        <c:auto val="1"/>
        <c:lblAlgn val="ctr"/>
        <c:lblOffset val="100"/>
        <c:noMultiLvlLbl val="0"/>
      </c:catAx>
      <c:valAx>
        <c:axId val="-2029081016"/>
        <c:scaling>
          <c:orientation val="minMax"/>
        </c:scaling>
        <c:delete val="0"/>
        <c:axPos val="l"/>
        <c:majorGridlines>
          <c:spPr>
            <a:ln>
              <a:noFill/>
            </a:ln>
          </c:spPr>
        </c:majorGridlines>
        <c:numFmt formatCode="General" sourceLinked="1"/>
        <c:majorTickMark val="out"/>
        <c:minorTickMark val="none"/>
        <c:tickLblPos val="nextTo"/>
        <c:crossAx val="-202916983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1509341178267999"/>
          <c:y val="6.5548708282768195E-2"/>
          <c:w val="0.749077470755107"/>
          <c:h val="0.59563117499963303"/>
        </c:manualLayout>
      </c:layout>
      <c:barChart>
        <c:barDir val="col"/>
        <c:grouping val="stacked"/>
        <c:varyColors val="0"/>
        <c:ser>
          <c:idx val="0"/>
          <c:order val="0"/>
          <c:tx>
            <c:strRef>
              <c:f>Sheet1!$C$1</c:f>
              <c:strCache>
                <c:ptCount val="1"/>
                <c:pt idx="0">
                  <c:v>Column1</c:v>
                </c:pt>
              </c:strCache>
            </c:strRef>
          </c:tx>
          <c:spPr>
            <a:noFill/>
            <a:ln>
              <a:noFill/>
            </a:ln>
          </c:spPr>
          <c:invertIfNegative val="0"/>
          <c:errBars>
            <c:errBarType val="minus"/>
            <c:errValType val="fixedVal"/>
            <c:noEndCap val="1"/>
            <c:val val="1"/>
          </c:errBars>
          <c:cat>
            <c:strRef>
              <c:f>Sheet1!$B$2:$B$5</c:f>
              <c:strCache>
                <c:ptCount val="4"/>
                <c:pt idx="0">
                  <c:v>Group C</c:v>
                </c:pt>
                <c:pt idx="1">
                  <c:v>Group D</c:v>
                </c:pt>
                <c:pt idx="2">
                  <c:v>Group C</c:v>
                </c:pt>
                <c:pt idx="3">
                  <c:v>Group D</c:v>
                </c:pt>
              </c:strCache>
            </c:strRef>
          </c:cat>
          <c:val>
            <c:numRef>
              <c:f>Sheet1!$C$2:$C$5</c:f>
              <c:numCache>
                <c:formatCode>General</c:formatCode>
                <c:ptCount val="4"/>
                <c:pt idx="0">
                  <c:v>4</c:v>
                </c:pt>
                <c:pt idx="1">
                  <c:v>4</c:v>
                </c:pt>
                <c:pt idx="2">
                  <c:v>2</c:v>
                </c:pt>
                <c:pt idx="3">
                  <c:v>4</c:v>
                </c:pt>
              </c:numCache>
            </c:numRef>
          </c:val>
          <c:extLst>
            <c:ext xmlns:c16="http://schemas.microsoft.com/office/drawing/2014/chart" uri="{C3380CC4-5D6E-409C-BE32-E72D297353CC}">
              <c16:uniqueId val="{00000000-7719-F942-8A2D-AC47539CE777}"/>
            </c:ext>
          </c:extLst>
        </c:ser>
        <c:ser>
          <c:idx val="1"/>
          <c:order val="1"/>
          <c:tx>
            <c:strRef>
              <c:f>Sheet1!$D$1</c:f>
              <c:strCache>
                <c:ptCount val="1"/>
                <c:pt idx="0">
                  <c:v>Series 2</c:v>
                </c:pt>
              </c:strCache>
            </c:strRef>
          </c:tx>
          <c:spPr>
            <a:solidFill>
              <a:schemeClr val="accent3"/>
            </a:solidFill>
            <a:ln>
              <a:noFill/>
            </a:ln>
          </c:spPr>
          <c:invertIfNegative val="0"/>
          <c:errBars>
            <c:errBarType val="plus"/>
            <c:errValType val="fixedVal"/>
            <c:noEndCap val="1"/>
            <c:val val="0"/>
          </c:errBars>
          <c:cat>
            <c:strRef>
              <c:f>Sheet1!$B$2:$B$5</c:f>
              <c:strCache>
                <c:ptCount val="4"/>
                <c:pt idx="0">
                  <c:v>Group C</c:v>
                </c:pt>
                <c:pt idx="1">
                  <c:v>Group D</c:v>
                </c:pt>
                <c:pt idx="2">
                  <c:v>Group C</c:v>
                </c:pt>
                <c:pt idx="3">
                  <c:v>Group D</c:v>
                </c:pt>
              </c:strCache>
            </c:strRef>
          </c:cat>
          <c:val>
            <c:numRef>
              <c:f>Sheet1!$D$2:$D$5</c:f>
              <c:numCache>
                <c:formatCode>General</c:formatCode>
                <c:ptCount val="4"/>
                <c:pt idx="0">
                  <c:v>3</c:v>
                </c:pt>
                <c:pt idx="1">
                  <c:v>0</c:v>
                </c:pt>
                <c:pt idx="2">
                  <c:v>3</c:v>
                </c:pt>
                <c:pt idx="3">
                  <c:v>0</c:v>
                </c:pt>
              </c:numCache>
            </c:numRef>
          </c:val>
          <c:extLst>
            <c:ext xmlns:c16="http://schemas.microsoft.com/office/drawing/2014/chart" uri="{C3380CC4-5D6E-409C-BE32-E72D297353CC}">
              <c16:uniqueId val="{00000001-7719-F942-8A2D-AC47539CE777}"/>
            </c:ext>
          </c:extLst>
        </c:ser>
        <c:ser>
          <c:idx val="3"/>
          <c:order val="2"/>
          <c:tx>
            <c:strRef>
              <c:f>Sheet1!$E$1</c:f>
              <c:strCache>
                <c:ptCount val="1"/>
                <c:pt idx="0">
                  <c:v>Series 4</c:v>
                </c:pt>
              </c:strCache>
            </c:strRef>
          </c:tx>
          <c:spPr>
            <a:solidFill>
              <a:srgbClr val="660066"/>
            </a:solidFill>
            <a:ln>
              <a:noFill/>
            </a:ln>
          </c:spPr>
          <c:invertIfNegative val="0"/>
          <c:errBars>
            <c:errBarType val="plus"/>
            <c:errValType val="fixedVal"/>
            <c:noEndCap val="1"/>
            <c:val val="5"/>
          </c:errBars>
          <c:cat>
            <c:strRef>
              <c:f>Sheet1!$B$2:$B$5</c:f>
              <c:strCache>
                <c:ptCount val="4"/>
                <c:pt idx="0">
                  <c:v>Group C</c:v>
                </c:pt>
                <c:pt idx="1">
                  <c:v>Group D</c:v>
                </c:pt>
                <c:pt idx="2">
                  <c:v>Group C</c:v>
                </c:pt>
                <c:pt idx="3">
                  <c:v>Group D</c:v>
                </c:pt>
              </c:strCache>
            </c:strRef>
          </c:cat>
          <c:val>
            <c:numRef>
              <c:f>Sheet1!$E$2:$E$5</c:f>
              <c:numCache>
                <c:formatCode>General</c:formatCode>
                <c:ptCount val="4"/>
                <c:pt idx="0">
                  <c:v>0</c:v>
                </c:pt>
                <c:pt idx="1">
                  <c:v>3</c:v>
                </c:pt>
                <c:pt idx="2">
                  <c:v>0</c:v>
                </c:pt>
                <c:pt idx="3">
                  <c:v>3</c:v>
                </c:pt>
              </c:numCache>
            </c:numRef>
          </c:val>
          <c:extLst>
            <c:ext xmlns:c16="http://schemas.microsoft.com/office/drawing/2014/chart" uri="{C3380CC4-5D6E-409C-BE32-E72D297353CC}">
              <c16:uniqueId val="{00000002-7719-F942-8A2D-AC47539CE777}"/>
            </c:ext>
          </c:extLst>
        </c:ser>
        <c:ser>
          <c:idx val="4"/>
          <c:order val="3"/>
          <c:tx>
            <c:strRef>
              <c:f>Sheet1!$F$1</c:f>
              <c:strCache>
                <c:ptCount val="1"/>
                <c:pt idx="0">
                  <c:v>Series 3</c:v>
                </c:pt>
              </c:strCache>
            </c:strRef>
          </c:tx>
          <c:spPr>
            <a:noFill/>
            <a:ln>
              <a:noFill/>
            </a:ln>
          </c:spPr>
          <c:invertIfNegative val="0"/>
          <c:cat>
            <c:strRef>
              <c:f>Sheet1!$B$2:$B$5</c:f>
              <c:strCache>
                <c:ptCount val="4"/>
                <c:pt idx="0">
                  <c:v>Group C</c:v>
                </c:pt>
                <c:pt idx="1">
                  <c:v>Group D</c:v>
                </c:pt>
                <c:pt idx="2">
                  <c:v>Group C</c:v>
                </c:pt>
                <c:pt idx="3">
                  <c:v>Group D</c:v>
                </c:pt>
              </c:strCache>
            </c:strRef>
          </c:cat>
          <c:val>
            <c:numRef>
              <c:f>Sheet1!$F$2:$F$5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3-7719-F942-8A2D-AC47539CE777}"/>
            </c:ext>
          </c:extLst>
        </c:ser>
        <c:dLbls>
          <c:showLegendKey val="0"/>
          <c:showVal val="0"/>
          <c:showCatName val="0"/>
          <c:showSerName val="0"/>
          <c:showPercent val="0"/>
          <c:showBubbleSize val="0"/>
        </c:dLbls>
        <c:gapWidth val="150"/>
        <c:overlap val="100"/>
        <c:axId val="-2017565000"/>
        <c:axId val="-2017571240"/>
      </c:barChart>
      <c:catAx>
        <c:axId val="-2017565000"/>
        <c:scaling>
          <c:orientation val="minMax"/>
        </c:scaling>
        <c:delete val="0"/>
        <c:axPos val="b"/>
        <c:numFmt formatCode="General" sourceLinked="0"/>
        <c:majorTickMark val="out"/>
        <c:minorTickMark val="none"/>
        <c:tickLblPos val="nextTo"/>
        <c:crossAx val="-2017571240"/>
        <c:crosses val="autoZero"/>
        <c:auto val="1"/>
        <c:lblAlgn val="ctr"/>
        <c:lblOffset val="100"/>
        <c:noMultiLvlLbl val="0"/>
      </c:catAx>
      <c:valAx>
        <c:axId val="-2017571240"/>
        <c:scaling>
          <c:orientation val="minMax"/>
        </c:scaling>
        <c:delete val="0"/>
        <c:axPos val="l"/>
        <c:majorGridlines>
          <c:spPr>
            <a:ln>
              <a:noFill/>
            </a:ln>
          </c:spPr>
        </c:majorGridlines>
        <c:numFmt formatCode="General" sourceLinked="1"/>
        <c:majorTickMark val="out"/>
        <c:minorTickMark val="none"/>
        <c:tickLblPos val="nextTo"/>
        <c:crossAx val="-201756500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98A058-72BB-0440-8E32-101704885842}" type="datetimeFigureOut">
              <a:rPr lang="en-US" smtClean="0"/>
              <a:t>9/16/21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BDF99B-6873-3149-B4D7-9CAB6599440F}" type="slidenum">
              <a:rPr lang="en-US" smtClean="0"/>
              <a:t>‹#›</a:t>
            </a:fld>
            <a:endParaRPr lang="en-US"/>
          </a:p>
        </p:txBody>
      </p:sp>
    </p:spTree>
    <p:extLst>
      <p:ext uri="{BB962C8B-B14F-4D97-AF65-F5344CB8AC3E}">
        <p14:creationId xmlns:p14="http://schemas.microsoft.com/office/powerpoint/2010/main" val="6844740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Attendance and Seating</a:t>
            </a:r>
          </a:p>
          <a:p>
            <a:endParaRPr lang="en-US" dirty="0"/>
          </a:p>
        </p:txBody>
      </p:sp>
      <p:sp>
        <p:nvSpPr>
          <p:cNvPr id="4" name="Slide Number Placeholder 3"/>
          <p:cNvSpPr>
            <a:spLocks noGrp="1"/>
          </p:cNvSpPr>
          <p:nvPr>
            <p:ph type="sldNum" sz="quarter" idx="10"/>
          </p:nvPr>
        </p:nvSpPr>
        <p:spPr/>
        <p:txBody>
          <a:bodyPr/>
          <a:lstStyle/>
          <a:p>
            <a:fld id="{91BDF99B-6873-3149-B4D7-9CAB6599440F}" type="slidenum">
              <a:rPr lang="en-US" smtClean="0"/>
              <a:t>1</a:t>
            </a:fld>
            <a:endParaRPr lang="en-US"/>
          </a:p>
        </p:txBody>
      </p:sp>
    </p:spTree>
    <p:extLst>
      <p:ext uri="{BB962C8B-B14F-4D97-AF65-F5344CB8AC3E}">
        <p14:creationId xmlns:p14="http://schemas.microsoft.com/office/powerpoint/2010/main" val="4059953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DF99B-6873-3149-B4D7-9CAB6599440F}" type="slidenum">
              <a:rPr lang="en-US" smtClean="0"/>
              <a:t>2</a:t>
            </a:fld>
            <a:endParaRPr lang="en-US"/>
          </a:p>
        </p:txBody>
      </p:sp>
    </p:spTree>
    <p:extLst>
      <p:ext uri="{BB962C8B-B14F-4D97-AF65-F5344CB8AC3E}">
        <p14:creationId xmlns:p14="http://schemas.microsoft.com/office/powerpoint/2010/main" val="4260204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Name             Description </a:t>
            </a:r>
          </a:p>
          <a:p>
            <a:r>
              <a:rPr lang="en-US" sz="1200" kern="1200" dirty="0">
                <a:solidFill>
                  <a:schemeClr val="tx1"/>
                </a:solidFill>
                <a:effectLst/>
                <a:latin typeface="+mn-lt"/>
                <a:ea typeface="+mn-ea"/>
                <a:cs typeface="+mn-cs"/>
              </a:rPr>
              <a:t>Auto                Gas mileage, horsepower, and other information for cars.</a:t>
            </a:r>
          </a:p>
          <a:p>
            <a:r>
              <a:rPr lang="en-US" sz="1200" kern="1200" dirty="0" err="1">
                <a:solidFill>
                  <a:schemeClr val="tx1"/>
                </a:solidFill>
                <a:effectLst/>
                <a:latin typeface="+mn-lt"/>
                <a:ea typeface="+mn-ea"/>
                <a:cs typeface="+mn-cs"/>
              </a:rPr>
              <a:t>Bikeshare</a:t>
            </a:r>
            <a:r>
              <a:rPr lang="en-US" sz="1200" kern="1200" dirty="0">
                <a:solidFill>
                  <a:schemeClr val="tx1"/>
                </a:solidFill>
                <a:effectLst/>
                <a:latin typeface="+mn-lt"/>
                <a:ea typeface="+mn-ea"/>
                <a:cs typeface="+mn-cs"/>
              </a:rPr>
              <a:t>       usage of a bike sharing program in Washington, DC. </a:t>
            </a:r>
          </a:p>
          <a:p>
            <a:r>
              <a:rPr lang="en-US" sz="1200" kern="1200" dirty="0">
                <a:solidFill>
                  <a:schemeClr val="tx1"/>
                </a:solidFill>
                <a:effectLst/>
                <a:latin typeface="+mn-lt"/>
                <a:ea typeface="+mn-ea"/>
                <a:cs typeface="+mn-cs"/>
              </a:rPr>
              <a:t>Boston            Housing values and other information about Boston census tracts.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BrainCancer</a:t>
            </a:r>
            <a:r>
              <a:rPr lang="en-US" sz="1200" kern="1200" dirty="0">
                <a:solidFill>
                  <a:schemeClr val="tx1"/>
                </a:solidFill>
                <a:effectLst/>
                <a:latin typeface="+mn-lt"/>
                <a:ea typeface="+mn-ea"/>
                <a:cs typeface="+mn-cs"/>
              </a:rPr>
              <a:t>    Survival times for patients  diagnosed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Caravan          individuals offered caravan insurance. Information about car seat sales in 400 stores.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Carseats</a:t>
            </a:r>
            <a:r>
              <a:rPr lang="en-US" sz="1200" kern="1200" dirty="0">
                <a:solidFill>
                  <a:schemeClr val="tx1"/>
                </a:solidFill>
                <a:effectLst/>
                <a:latin typeface="+mn-lt"/>
                <a:ea typeface="+mn-ea"/>
                <a:cs typeface="+mn-cs"/>
              </a:rPr>
              <a:t>         Information about car seat sales in 400 stores.</a:t>
            </a:r>
            <a:br>
              <a:rPr lang="en-US" sz="1200" kern="1200" dirty="0">
                <a:solidFill>
                  <a:schemeClr val="tx1"/>
                </a:solidFill>
                <a:effectLst/>
                <a:latin typeface="+mn-lt"/>
                <a:ea typeface="+mn-ea"/>
                <a:cs typeface="+mn-cs"/>
              </a:rPr>
            </a:b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91BDF99B-6873-3149-B4D7-9CAB6599440F}" type="slidenum">
              <a:rPr lang="en-US" smtClean="0"/>
              <a:t>7</a:t>
            </a:fld>
            <a:endParaRPr lang="en-US"/>
          </a:p>
        </p:txBody>
      </p:sp>
    </p:spTree>
    <p:extLst>
      <p:ext uri="{BB962C8B-B14F-4D97-AF65-F5344CB8AC3E}">
        <p14:creationId xmlns:p14="http://schemas.microsoft.com/office/powerpoint/2010/main" val="4260204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DF99B-6873-3149-B4D7-9CAB6599440F}" type="slidenum">
              <a:rPr lang="en-US" smtClean="0"/>
              <a:t>24</a:t>
            </a:fld>
            <a:endParaRPr lang="en-US"/>
          </a:p>
        </p:txBody>
      </p:sp>
    </p:spTree>
    <p:extLst>
      <p:ext uri="{BB962C8B-B14F-4D97-AF65-F5344CB8AC3E}">
        <p14:creationId xmlns:p14="http://schemas.microsoft.com/office/powerpoint/2010/main" val="1905417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Thursday, September 16, 2021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C057FC-95B6-4D89-AFDA-ABA33EE921E5}" type="datetime2">
              <a:rPr lang="en-US" smtClean="0"/>
              <a:t>Thursday, September 16, 2021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Thursday, September 16, 2021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6A3A3-94A6-4E5B-AF39-173ACA3E61CC}" type="datetime2">
              <a:rPr lang="en-US" smtClean="0"/>
              <a:t>Thursday, September 16, 2021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Thursday, September 16, 2021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Thursday, September 16, 2021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Thursday, September 16, 2021</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CD4847-11EF-4466-A8AD-85CDB7B49118}" type="datetime2">
              <a:rPr lang="en-US" smtClean="0"/>
              <a:t>Thursday, September 16, 2021</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Thursday, September 16, 2021</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Thursday, September 16, 2021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Thursday, September 16, 2021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Thursday, September 16, 2021</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www.census.gov/data/tables/2020/demo/educational-attainment/cps-detailed-tables.html"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covid.cdc.gov/covid-data-tracker/%23datatracker-home"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Analytics FOR BUSINESS Intelligence</a:t>
            </a:r>
          </a:p>
        </p:txBody>
      </p:sp>
      <p:sp>
        <p:nvSpPr>
          <p:cNvPr id="3" name="Subtitle 2"/>
          <p:cNvSpPr>
            <a:spLocks noGrp="1"/>
          </p:cNvSpPr>
          <p:nvPr>
            <p:ph type="subTitle" idx="1"/>
          </p:nvPr>
        </p:nvSpPr>
        <p:spPr/>
        <p:txBody>
          <a:bodyPr/>
          <a:lstStyle/>
          <a:p>
            <a:r>
              <a:rPr lang="en-US" dirty="0"/>
              <a:t>Fall 2021</a:t>
            </a:r>
          </a:p>
          <a:p>
            <a:r>
              <a:rPr lang="en-US" dirty="0"/>
              <a:t>Nuria Diaz-Tena</a:t>
            </a:r>
          </a:p>
        </p:txBody>
      </p:sp>
    </p:spTree>
    <p:extLst>
      <p:ext uri="{BB962C8B-B14F-4D97-AF65-F5344CB8AC3E}">
        <p14:creationId xmlns:p14="http://schemas.microsoft.com/office/powerpoint/2010/main" val="647262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729" y="505417"/>
            <a:ext cx="7772400" cy="2200275"/>
          </a:xfrm>
        </p:spPr>
        <p:txBody>
          <a:bodyPr>
            <a:normAutofit/>
          </a:bodyPr>
          <a:lstStyle/>
          <a:p>
            <a:r>
              <a:rPr lang="en-US" dirty="0"/>
              <a:t>Visualize  THE DATA</a:t>
            </a:r>
            <a:br>
              <a:rPr lang="en-US" dirty="0"/>
            </a:br>
            <a:endParaRPr lang="en-US" dirty="0"/>
          </a:p>
        </p:txBody>
      </p:sp>
      <p:sp>
        <p:nvSpPr>
          <p:cNvPr id="3" name="TextBox 2">
            <a:extLst>
              <a:ext uri="{FF2B5EF4-FFF2-40B4-BE49-F238E27FC236}">
                <a16:creationId xmlns:a16="http://schemas.microsoft.com/office/drawing/2014/main" id="{88EED4B2-4997-EE46-8F5C-2C4BDE1C2810}"/>
              </a:ext>
            </a:extLst>
          </p:cNvPr>
          <p:cNvSpPr txBox="1"/>
          <p:nvPr/>
        </p:nvSpPr>
        <p:spPr>
          <a:xfrm>
            <a:off x="3240129" y="2505670"/>
            <a:ext cx="2429319" cy="1200329"/>
          </a:xfrm>
          <a:prstGeom prst="rect">
            <a:avLst/>
          </a:prstGeom>
          <a:noFill/>
        </p:spPr>
        <p:txBody>
          <a:bodyPr wrap="none" rtlCol="0">
            <a:spAutoFit/>
          </a:bodyPr>
          <a:lstStyle/>
          <a:p>
            <a:pPr algn="r"/>
            <a:r>
              <a:rPr lang="en-US" sz="2400" dirty="0"/>
              <a:t>WITH TABLEAU</a:t>
            </a:r>
          </a:p>
          <a:p>
            <a:pPr algn="r"/>
            <a:r>
              <a:rPr lang="en-US" sz="2400" dirty="0"/>
              <a:t>EXCEL</a:t>
            </a:r>
          </a:p>
          <a:p>
            <a:pPr algn="r"/>
            <a:r>
              <a:rPr lang="en-US" sz="2400" dirty="0"/>
              <a:t>R</a:t>
            </a:r>
          </a:p>
        </p:txBody>
      </p:sp>
      <p:graphicFrame>
        <p:nvGraphicFramePr>
          <p:cNvPr id="5" name="Table 5">
            <a:extLst>
              <a:ext uri="{FF2B5EF4-FFF2-40B4-BE49-F238E27FC236}">
                <a16:creationId xmlns:a16="http://schemas.microsoft.com/office/drawing/2014/main" id="{A8D47E17-6CD3-C84C-9313-F4683CC676E7}"/>
              </a:ext>
            </a:extLst>
          </p:cNvPr>
          <p:cNvGraphicFramePr>
            <a:graphicFrameLocks noGrp="1"/>
          </p:cNvGraphicFramePr>
          <p:nvPr>
            <p:extLst>
              <p:ext uri="{D42A27DB-BD31-4B8C-83A1-F6EECF244321}">
                <p14:modId xmlns:p14="http://schemas.microsoft.com/office/powerpoint/2010/main" val="742731912"/>
              </p:ext>
            </p:extLst>
          </p:nvPr>
        </p:nvGraphicFramePr>
        <p:xfrm>
          <a:off x="3048000" y="4593732"/>
          <a:ext cx="5881688" cy="2194560"/>
        </p:xfrm>
        <a:graphic>
          <a:graphicData uri="http://schemas.openxmlformats.org/drawingml/2006/table">
            <a:tbl>
              <a:tblPr firstRow="1" bandRow="1">
                <a:tableStyleId>{16D9F66E-5EB9-4882-86FB-DCBF35E3C3E4}</a:tableStyleId>
              </a:tblPr>
              <a:tblGrid>
                <a:gridCol w="1801267">
                  <a:extLst>
                    <a:ext uri="{9D8B030D-6E8A-4147-A177-3AD203B41FA5}">
                      <a16:colId xmlns:a16="http://schemas.microsoft.com/office/drawing/2014/main" val="1295737354"/>
                    </a:ext>
                  </a:extLst>
                </a:gridCol>
                <a:gridCol w="1265783">
                  <a:extLst>
                    <a:ext uri="{9D8B030D-6E8A-4147-A177-3AD203B41FA5}">
                      <a16:colId xmlns:a16="http://schemas.microsoft.com/office/drawing/2014/main" val="2622192074"/>
                    </a:ext>
                  </a:extLst>
                </a:gridCol>
                <a:gridCol w="1143000">
                  <a:extLst>
                    <a:ext uri="{9D8B030D-6E8A-4147-A177-3AD203B41FA5}">
                      <a16:colId xmlns:a16="http://schemas.microsoft.com/office/drawing/2014/main" val="116814494"/>
                    </a:ext>
                  </a:extLst>
                </a:gridCol>
                <a:gridCol w="1671638">
                  <a:extLst>
                    <a:ext uri="{9D8B030D-6E8A-4147-A177-3AD203B41FA5}">
                      <a16:colId xmlns:a16="http://schemas.microsoft.com/office/drawing/2014/main" val="3365577985"/>
                    </a:ext>
                  </a:extLst>
                </a:gridCol>
              </a:tblGrid>
              <a:tr h="185420">
                <a:tc>
                  <a:txBody>
                    <a:bodyPr/>
                    <a:lstStyle/>
                    <a:p>
                      <a:r>
                        <a:rPr lang="en-US" sz="1000" dirty="0"/>
                        <a:t>TYPES OF VISUALS</a:t>
                      </a:r>
                    </a:p>
                  </a:txBody>
                  <a:tcPr/>
                </a:tc>
                <a:tc>
                  <a:txBody>
                    <a:bodyPr/>
                    <a:lstStyle/>
                    <a:p>
                      <a:r>
                        <a:rPr lang="en-US" sz="1000" dirty="0"/>
                        <a:t>EXCEL</a:t>
                      </a:r>
                    </a:p>
                  </a:txBody>
                  <a:tcPr/>
                </a:tc>
                <a:tc>
                  <a:txBody>
                    <a:bodyPr/>
                    <a:lstStyle/>
                    <a:p>
                      <a:r>
                        <a:rPr lang="en-US" sz="1000" dirty="0"/>
                        <a:t>TABLEAU</a:t>
                      </a:r>
                    </a:p>
                  </a:txBody>
                  <a:tcPr/>
                </a:tc>
                <a:tc>
                  <a:txBody>
                    <a:bodyPr/>
                    <a:lstStyle/>
                    <a:p>
                      <a:r>
                        <a:rPr lang="en-US" sz="1000" dirty="0"/>
                        <a:t>R</a:t>
                      </a:r>
                    </a:p>
                  </a:txBody>
                  <a:tcPr/>
                </a:tc>
                <a:extLst>
                  <a:ext uri="{0D108BD9-81ED-4DB2-BD59-A6C34878D82A}">
                    <a16:rowId xmlns:a16="http://schemas.microsoft.com/office/drawing/2014/main" val="950770255"/>
                  </a:ext>
                </a:extLst>
              </a:tr>
              <a:tr h="185420">
                <a:tc>
                  <a:txBody>
                    <a:bodyPr/>
                    <a:lstStyle/>
                    <a:p>
                      <a:r>
                        <a:rPr lang="en-US" sz="1000" dirty="0"/>
                        <a:t>PIE CHARTS</a:t>
                      </a:r>
                    </a:p>
                  </a:txBody>
                  <a:tcPr/>
                </a:tc>
                <a:tc>
                  <a:txBody>
                    <a:bodyPr/>
                    <a:lstStyle/>
                    <a:p>
                      <a:r>
                        <a:rPr lang="en-US" sz="1000" dirty="0"/>
                        <a:t>PIE</a:t>
                      </a:r>
                    </a:p>
                  </a:txBody>
                  <a:tcPr/>
                </a:tc>
                <a:tc>
                  <a:txBody>
                    <a:bodyPr/>
                    <a:lstStyle/>
                    <a:p>
                      <a:endParaRPr lang="en-US" sz="1000" dirty="0">
                        <a:highlight>
                          <a:srgbClr val="800000"/>
                        </a:highlight>
                      </a:endParaRPr>
                    </a:p>
                  </a:txBody>
                  <a:tcPr>
                    <a:solidFill>
                      <a:schemeClr val="accent5"/>
                    </a:solidFill>
                  </a:tcPr>
                </a:tc>
                <a:tc>
                  <a:txBody>
                    <a:bodyPr/>
                    <a:lstStyle/>
                    <a:p>
                      <a:r>
                        <a:rPr lang="en-US" sz="1000" dirty="0"/>
                        <a:t>PIE</a:t>
                      </a:r>
                    </a:p>
                  </a:txBody>
                  <a:tcPr/>
                </a:tc>
                <a:extLst>
                  <a:ext uri="{0D108BD9-81ED-4DB2-BD59-A6C34878D82A}">
                    <a16:rowId xmlns:a16="http://schemas.microsoft.com/office/drawing/2014/main" val="2387892922"/>
                  </a:ext>
                </a:extLst>
              </a:tr>
              <a:tr h="185420">
                <a:tc>
                  <a:txBody>
                    <a:bodyPr/>
                    <a:lstStyle/>
                    <a:p>
                      <a:r>
                        <a:rPr lang="en-US" sz="1000" dirty="0"/>
                        <a:t>BAR CHARTS</a:t>
                      </a:r>
                    </a:p>
                  </a:txBody>
                  <a:tcPr/>
                </a:tc>
                <a:tc>
                  <a:txBody>
                    <a:bodyPr/>
                    <a:lstStyle/>
                    <a:p>
                      <a:r>
                        <a:rPr lang="en-US" sz="1000" dirty="0"/>
                        <a:t>COLUMNS</a:t>
                      </a:r>
                    </a:p>
                  </a:txBody>
                  <a:tcPr/>
                </a:tc>
                <a:tc>
                  <a:txBody>
                    <a:bodyPr/>
                    <a:lstStyle/>
                    <a:p>
                      <a:endParaRPr lang="en-US" sz="1000" dirty="0">
                        <a:highlight>
                          <a:srgbClr val="800000"/>
                        </a:highlight>
                      </a:endParaRPr>
                    </a:p>
                  </a:txBody>
                  <a:tcPr>
                    <a:solidFill>
                      <a:schemeClr val="accent5"/>
                    </a:solidFill>
                  </a:tcPr>
                </a:tc>
                <a:tc>
                  <a:txBody>
                    <a:bodyPr/>
                    <a:lstStyle/>
                    <a:p>
                      <a:r>
                        <a:rPr lang="en-US" sz="1000" dirty="0"/>
                        <a:t>BARPLOT</a:t>
                      </a:r>
                    </a:p>
                  </a:txBody>
                  <a:tcPr/>
                </a:tc>
                <a:extLst>
                  <a:ext uri="{0D108BD9-81ED-4DB2-BD59-A6C34878D82A}">
                    <a16:rowId xmlns:a16="http://schemas.microsoft.com/office/drawing/2014/main" val="4228531789"/>
                  </a:ext>
                </a:extLst>
              </a:tr>
              <a:tr h="185420">
                <a:tc>
                  <a:txBody>
                    <a:bodyPr/>
                    <a:lstStyle/>
                    <a:p>
                      <a:r>
                        <a:rPr lang="en-US" sz="1000" dirty="0"/>
                        <a:t>SIDE BY SIDE BARS</a:t>
                      </a:r>
                    </a:p>
                  </a:txBody>
                  <a:tcPr/>
                </a:tc>
                <a:tc>
                  <a:txBody>
                    <a:bodyPr/>
                    <a:lstStyle/>
                    <a:p>
                      <a:r>
                        <a:rPr lang="en-US" sz="1000" dirty="0"/>
                        <a:t>COLUMNS</a:t>
                      </a:r>
                    </a:p>
                  </a:txBody>
                  <a:tcPr/>
                </a:tc>
                <a:tc>
                  <a:txBody>
                    <a:bodyPr/>
                    <a:lstStyle/>
                    <a:p>
                      <a:endParaRPr lang="en-US" sz="1000" dirty="0">
                        <a:highlight>
                          <a:srgbClr val="800000"/>
                        </a:highlight>
                      </a:endParaRPr>
                    </a:p>
                  </a:txBody>
                  <a:tcPr>
                    <a:solidFill>
                      <a:schemeClr val="accent5"/>
                    </a:solidFill>
                  </a:tcPr>
                </a:tc>
                <a:tc>
                  <a:txBody>
                    <a:bodyPr/>
                    <a:lstStyle/>
                    <a:p>
                      <a:r>
                        <a:rPr lang="en-US" sz="1000" dirty="0"/>
                        <a:t>BARPLOT</a:t>
                      </a:r>
                    </a:p>
                  </a:txBody>
                  <a:tcPr/>
                </a:tc>
                <a:extLst>
                  <a:ext uri="{0D108BD9-81ED-4DB2-BD59-A6C34878D82A}">
                    <a16:rowId xmlns:a16="http://schemas.microsoft.com/office/drawing/2014/main" val="1013576189"/>
                  </a:ext>
                </a:extLst>
              </a:tr>
              <a:tr h="185420">
                <a:tc>
                  <a:txBody>
                    <a:bodyPr/>
                    <a:lstStyle/>
                    <a:p>
                      <a:r>
                        <a:rPr lang="en-US" sz="1000" dirty="0"/>
                        <a:t>STACK BARS</a:t>
                      </a:r>
                    </a:p>
                  </a:txBody>
                  <a:tcPr/>
                </a:tc>
                <a:tc>
                  <a:txBody>
                    <a:bodyPr/>
                    <a:lstStyle/>
                    <a:p>
                      <a:r>
                        <a:rPr lang="en-US" sz="1000" dirty="0"/>
                        <a:t>COLUMNS</a:t>
                      </a:r>
                    </a:p>
                  </a:txBody>
                  <a:tcPr/>
                </a:tc>
                <a:tc>
                  <a:txBody>
                    <a:bodyPr/>
                    <a:lstStyle/>
                    <a:p>
                      <a:endParaRPr lang="en-US" sz="1000" dirty="0">
                        <a:highlight>
                          <a:srgbClr val="800000"/>
                        </a:highlight>
                      </a:endParaRPr>
                    </a:p>
                  </a:txBody>
                  <a:tcPr>
                    <a:solidFill>
                      <a:schemeClr val="accent5"/>
                    </a:solidFill>
                  </a:tcPr>
                </a:tc>
                <a:tc>
                  <a:txBody>
                    <a:bodyPr/>
                    <a:lstStyle/>
                    <a:p>
                      <a:r>
                        <a:rPr lang="en-US" sz="1000" dirty="0"/>
                        <a:t>BARPLOT</a:t>
                      </a:r>
                    </a:p>
                  </a:txBody>
                  <a:tcPr/>
                </a:tc>
                <a:extLst>
                  <a:ext uri="{0D108BD9-81ED-4DB2-BD59-A6C34878D82A}">
                    <a16:rowId xmlns:a16="http://schemas.microsoft.com/office/drawing/2014/main" val="2907466307"/>
                  </a:ext>
                </a:extLst>
              </a:tr>
              <a:tr h="185420">
                <a:tc>
                  <a:txBody>
                    <a:bodyPr/>
                    <a:lstStyle/>
                    <a:p>
                      <a:r>
                        <a:rPr lang="en-US" sz="1000" dirty="0"/>
                        <a:t>LINE PLOT</a:t>
                      </a:r>
                    </a:p>
                  </a:txBody>
                  <a:tcPr/>
                </a:tc>
                <a:tc>
                  <a:txBody>
                    <a:bodyPr/>
                    <a:lstStyle/>
                    <a:p>
                      <a:r>
                        <a:rPr lang="en-US" sz="1000" dirty="0"/>
                        <a:t>LINE</a:t>
                      </a:r>
                    </a:p>
                  </a:txBody>
                  <a:tcPr/>
                </a:tc>
                <a:tc>
                  <a:txBody>
                    <a:bodyPr/>
                    <a:lstStyle/>
                    <a:p>
                      <a:endParaRPr lang="en-US" sz="1000" dirty="0">
                        <a:highlight>
                          <a:srgbClr val="800000"/>
                        </a:highlight>
                      </a:endParaRPr>
                    </a:p>
                  </a:txBody>
                  <a:tcPr>
                    <a:solidFill>
                      <a:schemeClr val="accent5"/>
                    </a:solidFill>
                  </a:tcPr>
                </a:tc>
                <a:tc>
                  <a:txBody>
                    <a:bodyPr/>
                    <a:lstStyle/>
                    <a:p>
                      <a:r>
                        <a:rPr lang="en-US" sz="1000" dirty="0"/>
                        <a:t>LINES</a:t>
                      </a:r>
                    </a:p>
                  </a:txBody>
                  <a:tcPr/>
                </a:tc>
                <a:extLst>
                  <a:ext uri="{0D108BD9-81ED-4DB2-BD59-A6C34878D82A}">
                    <a16:rowId xmlns:a16="http://schemas.microsoft.com/office/drawing/2014/main" val="326359508"/>
                  </a:ext>
                </a:extLst>
              </a:tr>
              <a:tr h="185420">
                <a:tc>
                  <a:txBody>
                    <a:bodyPr/>
                    <a:lstStyle/>
                    <a:p>
                      <a:r>
                        <a:rPr lang="en-US" sz="1000" dirty="0"/>
                        <a:t>HISTOGRAAM</a:t>
                      </a:r>
                    </a:p>
                  </a:txBody>
                  <a:tcPr/>
                </a:tc>
                <a:tc>
                  <a:txBody>
                    <a:bodyPr/>
                    <a:lstStyle/>
                    <a:p>
                      <a:r>
                        <a:rPr lang="en-US" sz="1000" dirty="0"/>
                        <a:t>STATISTICAL</a:t>
                      </a:r>
                    </a:p>
                  </a:txBody>
                  <a:tcPr/>
                </a:tc>
                <a:tc>
                  <a:txBody>
                    <a:bodyPr/>
                    <a:lstStyle/>
                    <a:p>
                      <a:endParaRPr lang="en-US" sz="1000" dirty="0">
                        <a:highlight>
                          <a:srgbClr val="800000"/>
                        </a:highlight>
                      </a:endParaRPr>
                    </a:p>
                  </a:txBody>
                  <a:tcPr>
                    <a:solidFill>
                      <a:schemeClr val="accent5"/>
                    </a:solidFill>
                  </a:tcPr>
                </a:tc>
                <a:tc>
                  <a:txBody>
                    <a:bodyPr/>
                    <a:lstStyle/>
                    <a:p>
                      <a:r>
                        <a:rPr lang="en-US" sz="1000" dirty="0"/>
                        <a:t>HIST</a:t>
                      </a:r>
                    </a:p>
                  </a:txBody>
                  <a:tcPr/>
                </a:tc>
                <a:extLst>
                  <a:ext uri="{0D108BD9-81ED-4DB2-BD59-A6C34878D82A}">
                    <a16:rowId xmlns:a16="http://schemas.microsoft.com/office/drawing/2014/main" val="3218630301"/>
                  </a:ext>
                </a:extLst>
              </a:tr>
              <a:tr h="185420">
                <a:tc>
                  <a:txBody>
                    <a:bodyPr/>
                    <a:lstStyle/>
                    <a:p>
                      <a:r>
                        <a:rPr lang="en-US" sz="1000" dirty="0"/>
                        <a:t>BOX PLOT</a:t>
                      </a:r>
                    </a:p>
                  </a:txBody>
                  <a:tcPr/>
                </a:tc>
                <a:tc>
                  <a:txBody>
                    <a:bodyPr/>
                    <a:lstStyle/>
                    <a:p>
                      <a:r>
                        <a:rPr lang="en-US" sz="1000" dirty="0"/>
                        <a:t>STATISTICAL</a:t>
                      </a:r>
                    </a:p>
                  </a:txBody>
                  <a:tcPr/>
                </a:tc>
                <a:tc>
                  <a:txBody>
                    <a:bodyPr/>
                    <a:lstStyle/>
                    <a:p>
                      <a:endParaRPr lang="en-US" sz="1000" dirty="0">
                        <a:highlight>
                          <a:srgbClr val="800000"/>
                        </a:highlight>
                      </a:endParaRPr>
                    </a:p>
                  </a:txBody>
                  <a:tcPr>
                    <a:solidFill>
                      <a:schemeClr val="accent5"/>
                    </a:solidFill>
                  </a:tcPr>
                </a:tc>
                <a:tc>
                  <a:txBody>
                    <a:bodyPr/>
                    <a:lstStyle/>
                    <a:p>
                      <a:r>
                        <a:rPr lang="en-US" sz="1000" dirty="0"/>
                        <a:t>BOXPLOT</a:t>
                      </a:r>
                    </a:p>
                  </a:txBody>
                  <a:tcPr/>
                </a:tc>
                <a:extLst>
                  <a:ext uri="{0D108BD9-81ED-4DB2-BD59-A6C34878D82A}">
                    <a16:rowId xmlns:a16="http://schemas.microsoft.com/office/drawing/2014/main" val="1423348481"/>
                  </a:ext>
                </a:extLst>
              </a:tr>
              <a:tr h="185420">
                <a:tc>
                  <a:txBody>
                    <a:bodyPr/>
                    <a:lstStyle/>
                    <a:p>
                      <a:r>
                        <a:rPr lang="en-US" sz="1000" dirty="0"/>
                        <a:t>SCATTERPLOT</a:t>
                      </a:r>
                    </a:p>
                  </a:txBody>
                  <a:tcPr/>
                </a:tc>
                <a:tc>
                  <a:txBody>
                    <a:bodyPr/>
                    <a:lstStyle/>
                    <a:p>
                      <a:r>
                        <a:rPr lang="en-US" sz="1000" dirty="0"/>
                        <a:t>XY (SCATTER)</a:t>
                      </a:r>
                    </a:p>
                  </a:txBody>
                  <a:tcPr>
                    <a:solidFill>
                      <a:schemeClr val="accent5"/>
                    </a:solidFill>
                  </a:tcPr>
                </a:tc>
                <a:tc>
                  <a:txBody>
                    <a:bodyPr/>
                    <a:lstStyle/>
                    <a:p>
                      <a:endParaRPr lang="en-US" sz="1000" dirty="0">
                        <a:highlight>
                          <a:srgbClr val="800000"/>
                        </a:highlight>
                      </a:endParaRPr>
                    </a:p>
                  </a:txBody>
                  <a:tcPr>
                    <a:solidFill>
                      <a:schemeClr val="accent5"/>
                    </a:solidFill>
                  </a:tcPr>
                </a:tc>
                <a:tc>
                  <a:txBody>
                    <a:bodyPr/>
                    <a:lstStyle/>
                    <a:p>
                      <a:r>
                        <a:rPr lang="en-US" sz="1000" dirty="0"/>
                        <a:t>PLOT</a:t>
                      </a:r>
                    </a:p>
                  </a:txBody>
                  <a:tcPr/>
                </a:tc>
                <a:extLst>
                  <a:ext uri="{0D108BD9-81ED-4DB2-BD59-A6C34878D82A}">
                    <a16:rowId xmlns:a16="http://schemas.microsoft.com/office/drawing/2014/main" val="4286809630"/>
                  </a:ext>
                </a:extLst>
              </a:tr>
            </a:tbl>
          </a:graphicData>
        </a:graphic>
      </p:graphicFrame>
    </p:spTree>
    <p:extLst>
      <p:ext uri="{BB962C8B-B14F-4D97-AF65-F5344CB8AC3E}">
        <p14:creationId xmlns:p14="http://schemas.microsoft.com/office/powerpoint/2010/main" val="894254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Visualize  </a:t>
            </a:r>
            <a:br>
              <a:rPr lang="en-US" dirty="0"/>
            </a:br>
            <a:r>
              <a:rPr lang="en-US" dirty="0"/>
              <a:t>USING SCATTER PLOTS</a:t>
            </a:r>
          </a:p>
        </p:txBody>
      </p:sp>
    </p:spTree>
    <p:extLst>
      <p:ext uri="{BB962C8B-B14F-4D97-AF65-F5344CB8AC3E}">
        <p14:creationId xmlns:p14="http://schemas.microsoft.com/office/powerpoint/2010/main" val="251611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0" y="242352"/>
            <a:ext cx="4582583" cy="892549"/>
          </a:xfrm>
        </p:spPr>
        <p:txBody>
          <a:bodyPr>
            <a:normAutofit/>
          </a:bodyPr>
          <a:lstStyle/>
          <a:p>
            <a:r>
              <a:rPr lang="en-US" dirty="0">
                <a:latin typeface="Calibri" panose="020F0502020204030204" pitchFamily="34" charset="0"/>
                <a:cs typeface="Calibri" panose="020F0502020204030204" pitchFamily="34" charset="0"/>
              </a:rPr>
              <a:t>Scatter Plots</a:t>
            </a:r>
            <a:endParaRPr lang="en-US" sz="3200" dirty="0">
              <a:solidFill>
                <a:srgbClr val="660066"/>
              </a:solidFill>
              <a:latin typeface="Calibri" panose="020F0502020204030204" pitchFamily="34" charset="0"/>
              <a:cs typeface="Calibri" panose="020F0502020204030204" pitchFamily="34" charset="0"/>
            </a:endParaRPr>
          </a:p>
        </p:txBody>
      </p:sp>
      <p:sp>
        <p:nvSpPr>
          <p:cNvPr id="7" name="Rectangle 6"/>
          <p:cNvSpPr/>
          <p:nvPr/>
        </p:nvSpPr>
        <p:spPr>
          <a:xfrm>
            <a:off x="6502158" y="372888"/>
            <a:ext cx="2600278" cy="830997"/>
          </a:xfrm>
          <a:prstGeom prst="rect">
            <a:avLst/>
          </a:prstGeom>
        </p:spPr>
        <p:txBody>
          <a:bodyPr wrap="square">
            <a:spAutoFit/>
          </a:bodyPr>
          <a:lstStyle/>
          <a:p>
            <a:r>
              <a:rPr lang="en-US" sz="1600" b="1" dirty="0"/>
              <a:t>123 Blue Jay Data</a:t>
            </a:r>
          </a:p>
          <a:p>
            <a:pPr marL="285750" indent="-285750">
              <a:buFont typeface="Arial"/>
              <a:buChar char="•"/>
            </a:pPr>
            <a:r>
              <a:rPr lang="en-US" sz="1600" dirty="0"/>
              <a:t>Head length in mm)</a:t>
            </a:r>
          </a:p>
          <a:p>
            <a:pPr marL="285750" indent="-285750">
              <a:buFont typeface="Arial"/>
              <a:buChar char="•"/>
            </a:pPr>
            <a:r>
              <a:rPr lang="en-US" sz="1600" dirty="0"/>
              <a:t>Body Mass (in grams)</a:t>
            </a:r>
          </a:p>
        </p:txBody>
      </p:sp>
      <p:sp>
        <p:nvSpPr>
          <p:cNvPr id="3" name="Rectangle 2"/>
          <p:cNvSpPr/>
          <p:nvPr/>
        </p:nvSpPr>
        <p:spPr>
          <a:xfrm>
            <a:off x="300109" y="5633062"/>
            <a:ext cx="8564948" cy="646331"/>
          </a:xfrm>
          <a:prstGeom prst="rect">
            <a:avLst/>
          </a:prstGeom>
        </p:spPr>
        <p:txBody>
          <a:bodyPr wrap="square">
            <a:spAutoFit/>
          </a:bodyPr>
          <a:lstStyle/>
          <a:p>
            <a:r>
              <a:rPr lang="en-US" dirty="0"/>
              <a:t>Each dot corresponds to one bird. There is a moderate tendency for heavier birds to have longer heads. Data source: Keith </a:t>
            </a:r>
            <a:r>
              <a:rPr lang="en-US" dirty="0" err="1"/>
              <a:t>Tarvin</a:t>
            </a:r>
            <a:r>
              <a:rPr lang="en-US" dirty="0"/>
              <a:t>, Oberlin College</a:t>
            </a:r>
          </a:p>
        </p:txBody>
      </p:sp>
      <p:pic>
        <p:nvPicPr>
          <p:cNvPr id="4" name="Picture 3"/>
          <p:cNvPicPr>
            <a:picLocks noChangeAspect="1"/>
          </p:cNvPicPr>
          <p:nvPr/>
        </p:nvPicPr>
        <p:blipFill>
          <a:blip r:embed="rId2"/>
          <a:stretch>
            <a:fillRect/>
          </a:stretch>
        </p:blipFill>
        <p:spPr>
          <a:xfrm>
            <a:off x="3146004" y="1324377"/>
            <a:ext cx="5847008" cy="4048777"/>
          </a:xfrm>
          <a:prstGeom prst="rect">
            <a:avLst/>
          </a:prstGeom>
        </p:spPr>
      </p:pic>
    </p:spTree>
    <p:extLst>
      <p:ext uri="{BB962C8B-B14F-4D97-AF65-F5344CB8AC3E}">
        <p14:creationId xmlns:p14="http://schemas.microsoft.com/office/powerpoint/2010/main" val="3534216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760456" y="422906"/>
            <a:ext cx="7623087" cy="1278894"/>
          </a:xfrm>
        </p:spPr>
        <p:txBody>
          <a:bodyPr>
            <a:normAutofit fontScale="90000"/>
          </a:bodyPr>
          <a:lstStyle/>
          <a:p>
            <a:pPr algn="ctr"/>
            <a:r>
              <a:rPr lang="en-US" dirty="0">
                <a:solidFill>
                  <a:srgbClr val="2C7C9F"/>
                </a:solidFill>
                <a:latin typeface="Calibri" panose="020F0502020204030204" pitchFamily="34" charset="0"/>
                <a:cs typeface="Calibri" panose="020F0502020204030204" pitchFamily="34" charset="0"/>
              </a:rPr>
              <a:t>Do Female Blue Jays have longer heads than males blue jays?</a:t>
            </a:r>
            <a:endParaRPr lang="en-US"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1151467" y="1728794"/>
            <a:ext cx="7137400" cy="4927600"/>
          </a:xfrm>
          <a:prstGeom prst="rect">
            <a:avLst/>
          </a:prstGeom>
        </p:spPr>
      </p:pic>
    </p:spTree>
    <p:extLst>
      <p:ext uri="{BB962C8B-B14F-4D97-AF65-F5344CB8AC3E}">
        <p14:creationId xmlns:p14="http://schemas.microsoft.com/office/powerpoint/2010/main" val="3438993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247973" y="441311"/>
            <a:ext cx="3596031" cy="906517"/>
          </a:xfrm>
        </p:spPr>
        <p:txBody>
          <a:bodyPr>
            <a:normAutofit/>
          </a:bodyPr>
          <a:lstStyle/>
          <a:p>
            <a:r>
              <a:rPr lang="en-US" dirty="0">
                <a:solidFill>
                  <a:srgbClr val="57903F"/>
                </a:solidFill>
                <a:latin typeface="Calibri" panose="020F0502020204030204" pitchFamily="34" charset="0"/>
                <a:cs typeface="Calibri" panose="020F0502020204030204" pitchFamily="34" charset="0"/>
              </a:rPr>
              <a:t>	</a:t>
            </a:r>
            <a:r>
              <a:rPr lang="en-US" dirty="0" err="1">
                <a:solidFill>
                  <a:srgbClr val="2C7C9F"/>
                </a:solidFill>
                <a:latin typeface="Calibri" panose="020F0502020204030204" pitchFamily="34" charset="0"/>
                <a:cs typeface="Calibri" panose="020F0502020204030204" pitchFamily="34" charset="0"/>
              </a:rPr>
              <a:t>Correlogram</a:t>
            </a:r>
            <a:endParaRPr lang="en-US"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77246" y="2507645"/>
            <a:ext cx="4615758" cy="4276686"/>
          </a:xfrm>
          <a:prstGeom prst="rect">
            <a:avLst/>
          </a:prstGeom>
        </p:spPr>
      </p:pic>
      <p:sp>
        <p:nvSpPr>
          <p:cNvPr id="5" name="Rectangle 4"/>
          <p:cNvSpPr/>
          <p:nvPr/>
        </p:nvSpPr>
        <p:spPr>
          <a:xfrm>
            <a:off x="3856627" y="315156"/>
            <a:ext cx="5173145" cy="2031325"/>
          </a:xfrm>
          <a:prstGeom prst="rect">
            <a:avLst/>
          </a:prstGeom>
        </p:spPr>
        <p:txBody>
          <a:bodyPr wrap="square">
            <a:spAutoFit/>
          </a:bodyPr>
          <a:lstStyle/>
          <a:p>
            <a:r>
              <a:rPr lang="en-US" dirty="0"/>
              <a:t>Correlations for mineral content for 214 samples of glass fragments. The dataset contains seven variables measuring the amounts of magnesium (Mg), calcium (</a:t>
            </a:r>
            <a:r>
              <a:rPr lang="en-US" dirty="0" err="1"/>
              <a:t>Ca</a:t>
            </a:r>
            <a:r>
              <a:rPr lang="en-US" dirty="0"/>
              <a:t>), iron (Fe), potassium (K), sodium (Na), aluminum (Al), and barium (Ba) found in each glass fragment. Data source: B. German</a:t>
            </a:r>
          </a:p>
        </p:txBody>
      </p:sp>
      <p:sp>
        <p:nvSpPr>
          <p:cNvPr id="6" name="Rectangle 5"/>
          <p:cNvSpPr/>
          <p:nvPr/>
        </p:nvSpPr>
        <p:spPr>
          <a:xfrm>
            <a:off x="5290761" y="2532408"/>
            <a:ext cx="3630592" cy="2031325"/>
          </a:xfrm>
          <a:prstGeom prst="rect">
            <a:avLst/>
          </a:prstGeom>
        </p:spPr>
        <p:txBody>
          <a:bodyPr wrap="square">
            <a:spAutoFit/>
          </a:bodyPr>
          <a:lstStyle/>
          <a:p>
            <a:r>
              <a:rPr lang="en-US" dirty="0"/>
              <a:t>This </a:t>
            </a:r>
            <a:r>
              <a:rPr lang="en-US" dirty="0" err="1"/>
              <a:t>correlogram</a:t>
            </a:r>
            <a:r>
              <a:rPr lang="en-US" dirty="0"/>
              <a:t> allows us to quickly grasp trends in the data, such as that magnesium is negatively correlated with nearly all other oxides, and that aluminum and barium have a strong positive correlation.</a:t>
            </a:r>
          </a:p>
        </p:txBody>
      </p:sp>
    </p:spTree>
    <p:extLst>
      <p:ext uri="{BB962C8B-B14F-4D97-AF65-F5344CB8AC3E}">
        <p14:creationId xmlns:p14="http://schemas.microsoft.com/office/powerpoint/2010/main" val="4019810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1" y="441310"/>
            <a:ext cx="3283554" cy="906517"/>
          </a:xfrm>
        </p:spPr>
        <p:txBody>
          <a:bodyPr>
            <a:normAutofit/>
          </a:bodyPr>
          <a:lstStyle/>
          <a:p>
            <a:r>
              <a:rPr lang="en-US" dirty="0">
                <a:solidFill>
                  <a:srgbClr val="57903F"/>
                </a:solidFill>
                <a:latin typeface="Calibri" panose="020F0502020204030204" pitchFamily="34" charset="0"/>
                <a:cs typeface="Calibri" panose="020F0502020204030204" pitchFamily="34" charset="0"/>
              </a:rPr>
              <a:t>	</a:t>
            </a:r>
            <a:r>
              <a:rPr lang="en-US" dirty="0">
                <a:solidFill>
                  <a:srgbClr val="2C7C9F"/>
                </a:solidFill>
                <a:latin typeface="Calibri" panose="020F0502020204030204" pitchFamily="34" charset="0"/>
                <a:cs typeface="Calibri" panose="020F0502020204030204" pitchFamily="34" charset="0"/>
              </a:rPr>
              <a:t>Pair Data</a:t>
            </a:r>
            <a:endParaRPr lang="en-US" dirty="0">
              <a:latin typeface="Calibri" panose="020F0502020204030204" pitchFamily="34" charset="0"/>
              <a:cs typeface="Calibri" panose="020F0502020204030204" pitchFamily="34" charset="0"/>
            </a:endParaRPr>
          </a:p>
        </p:txBody>
      </p:sp>
      <p:sp>
        <p:nvSpPr>
          <p:cNvPr id="6" name="Rectangle 5"/>
          <p:cNvSpPr/>
          <p:nvPr/>
        </p:nvSpPr>
        <p:spPr>
          <a:xfrm>
            <a:off x="6647655" y="2532408"/>
            <a:ext cx="2366626" cy="3139321"/>
          </a:xfrm>
          <a:prstGeom prst="rect">
            <a:avLst/>
          </a:prstGeom>
        </p:spPr>
        <p:txBody>
          <a:bodyPr wrap="square">
            <a:spAutoFit/>
          </a:bodyPr>
          <a:lstStyle/>
          <a:p>
            <a:endParaRPr lang="en-US" dirty="0"/>
          </a:p>
          <a:p>
            <a:r>
              <a:rPr lang="en-US" dirty="0"/>
              <a:t>The points are systematically shifted upwards relative to the diagonal line: In the majority of countries, emissions were higher in 2010 than in 1970.</a:t>
            </a:r>
          </a:p>
        </p:txBody>
      </p:sp>
      <p:pic>
        <p:nvPicPr>
          <p:cNvPr id="3" name="Picture 2"/>
          <p:cNvPicPr>
            <a:picLocks noChangeAspect="1"/>
          </p:cNvPicPr>
          <p:nvPr/>
        </p:nvPicPr>
        <p:blipFill>
          <a:blip r:embed="rId2"/>
          <a:stretch>
            <a:fillRect/>
          </a:stretch>
        </p:blipFill>
        <p:spPr>
          <a:xfrm>
            <a:off x="14227" y="1339154"/>
            <a:ext cx="6540500" cy="5511800"/>
          </a:xfrm>
          <a:prstGeom prst="rect">
            <a:avLst/>
          </a:prstGeom>
        </p:spPr>
      </p:pic>
      <p:sp>
        <p:nvSpPr>
          <p:cNvPr id="7" name="Rectangle 6"/>
          <p:cNvSpPr/>
          <p:nvPr/>
        </p:nvSpPr>
        <p:spPr>
          <a:xfrm>
            <a:off x="4027000" y="270829"/>
            <a:ext cx="5113612" cy="1754327"/>
          </a:xfrm>
          <a:prstGeom prst="rect">
            <a:avLst/>
          </a:prstGeom>
        </p:spPr>
        <p:txBody>
          <a:bodyPr wrap="square">
            <a:spAutoFit/>
          </a:bodyPr>
          <a:lstStyle/>
          <a:p>
            <a:r>
              <a:rPr lang="en-US" dirty="0"/>
              <a:t>Carbon dioxide (CO2) emissions per person in 1970 and 2010, for 166 countries. Each dot represents one country. The diagonal line represents identical CO2 emissions in 1970 and 2010. Data source: Carbon Dioxide Information Analysis Center</a:t>
            </a:r>
          </a:p>
        </p:txBody>
      </p:sp>
    </p:spTree>
    <p:extLst>
      <p:ext uri="{BB962C8B-B14F-4D97-AF65-F5344CB8AC3E}">
        <p14:creationId xmlns:p14="http://schemas.microsoft.com/office/powerpoint/2010/main" val="2166704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 THE DATA</a:t>
            </a:r>
          </a:p>
        </p:txBody>
      </p:sp>
    </p:spTree>
    <p:extLst>
      <p:ext uri="{BB962C8B-B14F-4D97-AF65-F5344CB8AC3E}">
        <p14:creationId xmlns:p14="http://schemas.microsoft.com/office/powerpoint/2010/main" val="1619689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0" y="399145"/>
            <a:ext cx="9144000" cy="1371600"/>
          </a:xfrm>
        </p:spPr>
        <p:txBody>
          <a:bodyPr anchor="ctr">
            <a:normAutofit fontScale="90000"/>
          </a:bodyPr>
          <a:lstStyle/>
          <a:p>
            <a:r>
              <a:rPr lang="en-US" dirty="0"/>
              <a:t>Summarizing Numerical data – Histograms and Box Plots (One variable </a:t>
            </a:r>
            <a:r>
              <a:rPr lang="mr-IN" dirty="0"/>
              <a:t>–</a:t>
            </a:r>
            <a:r>
              <a:rPr lang="en-US" dirty="0"/>
              <a:t> </a:t>
            </a:r>
            <a:r>
              <a:rPr lang="en-US" dirty="0" err="1"/>
              <a:t>Univariate</a:t>
            </a:r>
            <a:r>
              <a:rPr lang="en-US" dirty="0"/>
              <a:t> Plots)</a:t>
            </a:r>
          </a:p>
        </p:txBody>
      </p:sp>
      <p:sp>
        <p:nvSpPr>
          <p:cNvPr id="3" name="Content Placeholder 2">
            <a:extLst>
              <a:ext uri="{FF2B5EF4-FFF2-40B4-BE49-F238E27FC236}">
                <a16:creationId xmlns:a16="http://schemas.microsoft.com/office/drawing/2014/main" id="{35A08F58-AC2F-4524-A6EF-2C93D17F9F5A}"/>
              </a:ext>
            </a:extLst>
          </p:cNvPr>
          <p:cNvSpPr>
            <a:spLocks noGrp="1"/>
          </p:cNvSpPr>
          <p:nvPr>
            <p:ph sz="half" idx="1"/>
          </p:nvPr>
        </p:nvSpPr>
        <p:spPr>
          <a:xfrm>
            <a:off x="771236" y="2495358"/>
            <a:ext cx="2403849" cy="3273213"/>
          </a:xfrm>
        </p:spPr>
        <p:txBody>
          <a:bodyPr>
            <a:normAutofit fontScale="70000" lnSpcReduction="20000"/>
          </a:bodyPr>
          <a:lstStyle/>
          <a:p>
            <a:r>
              <a:rPr lang="en-US" b="1" dirty="0"/>
              <a:t>Location</a:t>
            </a:r>
          </a:p>
          <a:p>
            <a:pPr lvl="1"/>
            <a:r>
              <a:rPr lang="en-US" dirty="0"/>
              <a:t>Median</a:t>
            </a:r>
          </a:p>
          <a:p>
            <a:pPr lvl="1"/>
            <a:r>
              <a:rPr lang="en-US" dirty="0"/>
              <a:t>Mean</a:t>
            </a:r>
          </a:p>
          <a:p>
            <a:r>
              <a:rPr lang="en-US" b="1" dirty="0"/>
              <a:t>Variability</a:t>
            </a:r>
          </a:p>
          <a:p>
            <a:pPr lvl="1"/>
            <a:r>
              <a:rPr lang="en-US" dirty="0"/>
              <a:t>Range</a:t>
            </a:r>
          </a:p>
          <a:p>
            <a:pPr lvl="1"/>
            <a:r>
              <a:rPr lang="en-US" dirty="0"/>
              <a:t>IQR</a:t>
            </a:r>
          </a:p>
          <a:p>
            <a:pPr lvl="1"/>
            <a:r>
              <a:rPr lang="en-US" dirty="0"/>
              <a:t>Standard deviation</a:t>
            </a:r>
          </a:p>
          <a:p>
            <a:r>
              <a:rPr lang="en-US" b="1" dirty="0"/>
              <a:t>Shape</a:t>
            </a:r>
          </a:p>
          <a:p>
            <a:pPr lvl="1"/>
            <a:r>
              <a:rPr lang="en-US" dirty="0"/>
              <a:t>Binomial</a:t>
            </a:r>
          </a:p>
          <a:p>
            <a:pPr lvl="1"/>
            <a:r>
              <a:rPr lang="en-US" dirty="0"/>
              <a:t>Normal</a:t>
            </a:r>
          </a:p>
          <a:p>
            <a:pPr lvl="1"/>
            <a:r>
              <a:rPr lang="en-US" dirty="0"/>
              <a:t>Long Tail </a:t>
            </a:r>
          </a:p>
          <a:p>
            <a:pPr lvl="1"/>
            <a:endParaRPr lang="en-US" dirty="0"/>
          </a:p>
          <a:p>
            <a:pPr marL="274320" lvl="1" indent="0">
              <a:buNone/>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0" indent="0">
              <a:buNone/>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graphicFrame>
        <p:nvGraphicFramePr>
          <p:cNvPr id="5" name="Chart 4">
            <a:extLst>
              <a:ext uri="{FF2B5EF4-FFF2-40B4-BE49-F238E27FC236}">
                <a16:creationId xmlns:a16="http://schemas.microsoft.com/office/drawing/2014/main" id="{CB4E2B63-593C-447C-9E99-F382CBB3DF25}"/>
              </a:ext>
            </a:extLst>
          </p:cNvPr>
          <p:cNvGraphicFramePr/>
          <p:nvPr>
            <p:extLst>
              <p:ext uri="{D42A27DB-BD31-4B8C-83A1-F6EECF244321}">
                <p14:modId xmlns:p14="http://schemas.microsoft.com/office/powerpoint/2010/main" val="3642892014"/>
              </p:ext>
            </p:extLst>
          </p:nvPr>
        </p:nvGraphicFramePr>
        <p:xfrm>
          <a:off x="2560888" y="2220711"/>
          <a:ext cx="3041651" cy="375698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p:nvPr>
            <p:extLst>
              <p:ext uri="{D42A27DB-BD31-4B8C-83A1-F6EECF244321}">
                <p14:modId xmlns:p14="http://schemas.microsoft.com/office/powerpoint/2010/main" val="1929210715"/>
              </p:ext>
            </p:extLst>
          </p:nvPr>
        </p:nvGraphicFramePr>
        <p:xfrm>
          <a:off x="5863669" y="2513663"/>
          <a:ext cx="2867345" cy="38895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8883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COMPARING DATA SETS</a:t>
            </a:r>
          </a:p>
        </p:txBody>
      </p:sp>
    </p:spTree>
    <p:extLst>
      <p:ext uri="{BB962C8B-B14F-4D97-AF65-F5344CB8AC3E}">
        <p14:creationId xmlns:p14="http://schemas.microsoft.com/office/powerpoint/2010/main" val="140928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263734" y="842299"/>
            <a:ext cx="8251616" cy="1341584"/>
          </a:xfrm>
        </p:spPr>
        <p:txBody>
          <a:bodyPr>
            <a:normAutofit fontScale="90000"/>
          </a:bodyPr>
          <a:lstStyle/>
          <a:p>
            <a:r>
              <a:rPr lang="en-US" dirty="0"/>
              <a:t>What is the question?</a:t>
            </a:r>
            <a:br>
              <a:rPr lang="en-US" dirty="0"/>
            </a:br>
            <a:br>
              <a:rPr lang="en-US" dirty="0"/>
            </a:br>
            <a:r>
              <a:rPr lang="en-US" dirty="0"/>
              <a:t>Is the delta variant affecting all the states the same?</a:t>
            </a:r>
          </a:p>
        </p:txBody>
      </p:sp>
      <p:sp>
        <p:nvSpPr>
          <p:cNvPr id="18" name="Rectangle 17">
            <a:extLst>
              <a:ext uri="{FF2B5EF4-FFF2-40B4-BE49-F238E27FC236}">
                <a16:creationId xmlns:a16="http://schemas.microsoft.com/office/drawing/2014/main" id="{CFA38D20-E7AA-421C-8A68-35D5DC65033C}"/>
              </a:ext>
            </a:extLst>
          </p:cNvPr>
          <p:cNvSpPr/>
          <p:nvPr/>
        </p:nvSpPr>
        <p:spPr>
          <a:xfrm>
            <a:off x="843494" y="2413438"/>
            <a:ext cx="3192140" cy="3416320"/>
          </a:xfrm>
          <a:prstGeom prst="rect">
            <a:avLst/>
          </a:prstGeom>
        </p:spPr>
        <p:txBody>
          <a:bodyPr wrap="square">
            <a:spAutoFit/>
          </a:bodyPr>
          <a:lstStyle/>
          <a:p>
            <a:r>
              <a:rPr lang="en-US" sz="1350" dirty="0">
                <a:latin typeface="Times New Roman" panose="02020603050405020304" pitchFamily="18" charset="0"/>
                <a:ea typeface="Calibri" panose="020F0502020204030204" pitchFamily="34" charset="0"/>
              </a:rPr>
              <a:t>                     </a:t>
            </a:r>
          </a:p>
          <a:p>
            <a:endParaRPr lang="en-US" sz="1350" dirty="0">
              <a:latin typeface="Times New Roman" panose="02020603050405020304" pitchFamily="18" charset="0"/>
              <a:ea typeface="Calibri" panose="020F0502020204030204" pitchFamily="34" charset="0"/>
            </a:endParaRPr>
          </a:p>
          <a:p>
            <a:r>
              <a:rPr lang="en-US" sz="1350" dirty="0">
                <a:latin typeface="Times New Roman" panose="02020603050405020304" pitchFamily="18" charset="0"/>
                <a:ea typeface="Calibri" panose="020F0502020204030204" pitchFamily="34" charset="0"/>
              </a:rPr>
              <a:t>Additional questions:</a:t>
            </a:r>
          </a:p>
          <a:p>
            <a:pPr marL="257175" indent="-257175">
              <a:buFont typeface="+mj-lt"/>
              <a:buAutoNum type="arabicPeriod"/>
            </a:pPr>
            <a:r>
              <a:rPr lang="en-US" sz="1350" dirty="0">
                <a:latin typeface="Times New Roman" panose="02020603050405020304" pitchFamily="18" charset="0"/>
                <a:ea typeface="Calibri" panose="020F0502020204030204" pitchFamily="34" charset="0"/>
              </a:rPr>
              <a:t>The states with lower vaccination rates are most affected by the delta variant</a:t>
            </a:r>
          </a:p>
          <a:p>
            <a:pPr marL="257175" indent="-257175">
              <a:buFont typeface="+mj-lt"/>
              <a:buAutoNum type="arabicPeriod"/>
            </a:pPr>
            <a:r>
              <a:rPr lang="en-US" sz="1350" dirty="0">
                <a:latin typeface="Times New Roman" panose="02020603050405020304" pitchFamily="18" charset="0"/>
                <a:ea typeface="Calibri" panose="020F0502020204030204" pitchFamily="34" charset="0"/>
              </a:rPr>
              <a:t>The states with no mask mandates are more affected by the delta variant</a:t>
            </a:r>
          </a:p>
          <a:p>
            <a:pPr marL="257175" indent="-257175">
              <a:buFont typeface="+mj-lt"/>
              <a:buAutoNum type="arabicPeriod"/>
            </a:pPr>
            <a:r>
              <a:rPr lang="en-US" sz="1350" dirty="0">
                <a:latin typeface="Times New Roman" panose="02020603050405020304" pitchFamily="18" charset="0"/>
                <a:ea typeface="Calibri" panose="020F0502020204030204" pitchFamily="34" charset="0"/>
              </a:rPr>
              <a:t>The elderly are more affected by the delta variant</a:t>
            </a:r>
          </a:p>
          <a:p>
            <a:pPr marL="257175" indent="-257175">
              <a:buFont typeface="+mj-lt"/>
              <a:buAutoNum type="arabicPeriod"/>
            </a:pPr>
            <a:r>
              <a:rPr lang="en-US" sz="1350" dirty="0">
                <a:latin typeface="Times New Roman" panose="02020603050405020304" pitchFamily="18" charset="0"/>
                <a:ea typeface="Calibri" panose="020F0502020204030204" pitchFamily="34" charset="0"/>
              </a:rPr>
              <a:t>The Hispanics and blacks are more affected by the delta variant</a:t>
            </a:r>
          </a:p>
          <a:p>
            <a:pPr marL="257175" indent="-257175">
              <a:buFont typeface="+mj-lt"/>
              <a:buAutoNum type="arabicPeriod"/>
            </a:pPr>
            <a:r>
              <a:rPr lang="en-US" sz="1350" dirty="0">
                <a:latin typeface="Times New Roman" panose="02020603050405020304" pitchFamily="18" charset="0"/>
                <a:ea typeface="Calibri" panose="020F0502020204030204" pitchFamily="34" charset="0"/>
              </a:rPr>
              <a:t>The obese are more affected by the delta variant</a:t>
            </a:r>
          </a:p>
          <a:p>
            <a:pPr marL="257175" indent="-257175">
              <a:buFont typeface="+mj-lt"/>
              <a:buAutoNum type="arabicPeriod"/>
            </a:pPr>
            <a:r>
              <a:rPr lang="en-US" sz="1350" dirty="0">
                <a:latin typeface="Times New Roman" panose="02020603050405020304" pitchFamily="18" charset="0"/>
                <a:ea typeface="Calibri" panose="020F0502020204030204" pitchFamily="34" charset="0"/>
              </a:rPr>
              <a:t>Men are more affected by the delta variant</a:t>
            </a:r>
          </a:p>
          <a:p>
            <a:endParaRPr lang="en-US" sz="1350" dirty="0">
              <a:latin typeface="Times New Roman" panose="02020603050405020304" pitchFamily="18" charset="0"/>
              <a:ea typeface="Calibri" panose="020F0502020204030204" pitchFamily="34" charset="0"/>
            </a:endParaRPr>
          </a:p>
        </p:txBody>
      </p:sp>
      <p:sp>
        <p:nvSpPr>
          <p:cNvPr id="4" name="Rectangle 3">
            <a:extLst>
              <a:ext uri="{FF2B5EF4-FFF2-40B4-BE49-F238E27FC236}">
                <a16:creationId xmlns:a16="http://schemas.microsoft.com/office/drawing/2014/main" id="{CFA38D20-E7AA-421C-8A68-35D5DC65033C}"/>
              </a:ext>
            </a:extLst>
          </p:cNvPr>
          <p:cNvSpPr/>
          <p:nvPr/>
        </p:nvSpPr>
        <p:spPr>
          <a:xfrm>
            <a:off x="4779669" y="2539969"/>
            <a:ext cx="4364331" cy="3000821"/>
          </a:xfrm>
          <a:prstGeom prst="rect">
            <a:avLst/>
          </a:prstGeom>
        </p:spPr>
        <p:txBody>
          <a:bodyPr wrap="square">
            <a:spAutoFit/>
          </a:bodyPr>
          <a:lstStyle/>
          <a:p>
            <a:r>
              <a:rPr lang="en-US" sz="1350" dirty="0">
                <a:latin typeface="Times New Roman" panose="02020603050405020304" pitchFamily="18" charset="0"/>
                <a:ea typeface="Calibri" panose="020F0502020204030204" pitchFamily="34" charset="0"/>
              </a:rPr>
              <a:t>Is the data available?</a:t>
            </a:r>
          </a:p>
          <a:p>
            <a:endParaRPr lang="en-US" sz="1350" dirty="0">
              <a:latin typeface="Times New Roman" panose="02020603050405020304" pitchFamily="18" charset="0"/>
              <a:ea typeface="Calibri" panose="020F0502020204030204" pitchFamily="34" charset="0"/>
            </a:endParaRPr>
          </a:p>
          <a:p>
            <a:r>
              <a:rPr lang="en-US" sz="1350" dirty="0">
                <a:latin typeface="Times New Roman" panose="02020603050405020304" pitchFamily="18" charset="0"/>
                <a:ea typeface="Calibri" panose="020F0502020204030204" pitchFamily="34" charset="0"/>
              </a:rPr>
              <a:t>Can we collect the data using a survey?</a:t>
            </a:r>
          </a:p>
          <a:p>
            <a:endParaRPr lang="en-US" sz="1350" dirty="0">
              <a:latin typeface="Times New Roman" panose="02020603050405020304" pitchFamily="18" charset="0"/>
              <a:ea typeface="Calibri" panose="020F0502020204030204" pitchFamily="34" charset="0"/>
            </a:endParaRPr>
          </a:p>
          <a:p>
            <a:r>
              <a:rPr lang="en-US" sz="1350" dirty="0">
                <a:latin typeface="Times New Roman" panose="02020603050405020304" pitchFamily="18" charset="0"/>
                <a:ea typeface="Calibri" panose="020F0502020204030204" pitchFamily="34" charset="0"/>
              </a:rPr>
              <a:t>Who is the target population?</a:t>
            </a:r>
          </a:p>
          <a:p>
            <a:endParaRPr lang="en-US" sz="1350" dirty="0">
              <a:latin typeface="Times New Roman" panose="02020603050405020304" pitchFamily="18" charset="0"/>
              <a:ea typeface="Calibri" panose="020F0502020204030204" pitchFamily="34" charset="0"/>
            </a:endParaRPr>
          </a:p>
          <a:p>
            <a:r>
              <a:rPr lang="en-US" sz="1350" dirty="0">
                <a:latin typeface="Times New Roman" panose="02020603050405020304" pitchFamily="18" charset="0"/>
                <a:ea typeface="Calibri" panose="020F0502020204030204" pitchFamily="34" charset="0"/>
              </a:rPr>
              <a:t>Is the collected sample representative of the target population?</a:t>
            </a:r>
          </a:p>
          <a:p>
            <a:endParaRPr lang="en-US" sz="1350" dirty="0">
              <a:latin typeface="Times New Roman" panose="02020603050405020304" pitchFamily="18" charset="0"/>
              <a:ea typeface="Calibri" panose="020F0502020204030204" pitchFamily="34" charset="0"/>
            </a:endParaRPr>
          </a:p>
          <a:p>
            <a:r>
              <a:rPr lang="en-US" sz="1350" dirty="0">
                <a:latin typeface="Times New Roman" panose="02020603050405020304" pitchFamily="18" charset="0"/>
                <a:ea typeface="Calibri" panose="020F0502020204030204" pitchFamily="34" charset="0"/>
              </a:rPr>
              <a:t>Do you need weights to analyze your sample?</a:t>
            </a:r>
          </a:p>
          <a:p>
            <a:endParaRPr lang="en-US" sz="1350" dirty="0">
              <a:latin typeface="Times New Roman" panose="02020603050405020304" pitchFamily="18" charset="0"/>
              <a:ea typeface="Calibri" panose="020F0502020204030204" pitchFamily="34" charset="0"/>
            </a:endParaRPr>
          </a:p>
          <a:p>
            <a:r>
              <a:rPr lang="en-US" sz="1350" dirty="0">
                <a:latin typeface="Times New Roman" panose="02020603050405020304" pitchFamily="18" charset="0"/>
                <a:ea typeface="Calibri" panose="020F0502020204030204" pitchFamily="34" charset="0"/>
              </a:rPr>
              <a:t>Which sample size do you need?</a:t>
            </a:r>
          </a:p>
          <a:p>
            <a:endParaRPr lang="en-US" sz="1350" dirty="0">
              <a:latin typeface="Times New Roman" panose="02020603050405020304" pitchFamily="18" charset="0"/>
              <a:ea typeface="Calibri" panose="020F0502020204030204" pitchFamily="34" charset="0"/>
            </a:endParaRPr>
          </a:p>
          <a:p>
            <a:endParaRPr lang="en-US" sz="1350" dirty="0">
              <a:latin typeface="Times New Roman" panose="02020603050405020304" pitchFamily="18" charset="0"/>
              <a:ea typeface="Calibri" panose="020F0502020204030204" pitchFamily="34" charset="0"/>
            </a:endParaRPr>
          </a:p>
        </p:txBody>
      </p:sp>
      <p:sp>
        <p:nvSpPr>
          <p:cNvPr id="5" name="Rectangle 4"/>
          <p:cNvSpPr/>
          <p:nvPr/>
        </p:nvSpPr>
        <p:spPr>
          <a:xfrm>
            <a:off x="1565619" y="6015701"/>
            <a:ext cx="2212066" cy="459110"/>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solidFill>
                  <a:schemeClr val="bg1"/>
                </a:solidFill>
              </a:rPr>
              <a:t>Which data is needed?</a:t>
            </a:r>
          </a:p>
        </p:txBody>
      </p:sp>
    </p:spTree>
    <p:extLst>
      <p:ext uri="{BB962C8B-B14F-4D97-AF65-F5344CB8AC3E}">
        <p14:creationId xmlns:p14="http://schemas.microsoft.com/office/powerpoint/2010/main" val="58958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647701" y="642594"/>
            <a:ext cx="8223249" cy="1371600"/>
          </a:xfrm>
        </p:spPr>
        <p:txBody>
          <a:bodyPr>
            <a:normAutofit/>
          </a:bodyPr>
          <a:lstStyle/>
          <a:p>
            <a:r>
              <a:rPr lang="en-US" dirty="0">
                <a:latin typeface="Calibri" panose="020F0502020204030204" pitchFamily="34" charset="0"/>
                <a:cs typeface="Calibri" panose="020F0502020204030204" pitchFamily="34" charset="0"/>
              </a:rPr>
              <a:t>Introduction &amp; Explanatory Data Analysis</a:t>
            </a:r>
          </a:p>
        </p:txBody>
      </p:sp>
      <p:sp>
        <p:nvSpPr>
          <p:cNvPr id="3" name="Content Placeholder 2">
            <a:extLst>
              <a:ext uri="{FF2B5EF4-FFF2-40B4-BE49-F238E27FC236}">
                <a16:creationId xmlns:a16="http://schemas.microsoft.com/office/drawing/2014/main" id="{35A08F58-AC2F-4524-A6EF-2C93D17F9F5A}"/>
              </a:ext>
            </a:extLst>
          </p:cNvPr>
          <p:cNvSpPr>
            <a:spLocks noGrp="1"/>
          </p:cNvSpPr>
          <p:nvPr>
            <p:ph idx="1"/>
          </p:nvPr>
        </p:nvSpPr>
        <p:spPr>
          <a:xfrm>
            <a:off x="946150" y="2366796"/>
            <a:ext cx="7543800" cy="3383280"/>
          </a:xfrm>
        </p:spPr>
        <p:txBody>
          <a:bodyPr>
            <a:normAutofit/>
          </a:bodyPr>
          <a:lstStyle/>
          <a:p>
            <a:pPr lvl="1">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cs typeface="Calibri" panose="020F0502020204030204" pitchFamily="34" charset="0"/>
              </a:rPr>
              <a:t>To Do from Previous Class:</a:t>
            </a:r>
          </a:p>
          <a:p>
            <a:pPr marL="342900" indent="-342900">
              <a:buFont typeface="+mj-lt"/>
              <a:buAutoNum type="arabicPeriod"/>
            </a:pPr>
            <a:r>
              <a:rPr lang="en-US" sz="1800" dirty="0">
                <a:latin typeface="Calibri" panose="020F0502020204030204" pitchFamily="34" charset="0"/>
                <a:cs typeface="Calibri" panose="020F0502020204030204" pitchFamily="34" charset="0"/>
              </a:rPr>
              <a:t>Request Tableau</a:t>
            </a:r>
          </a:p>
          <a:p>
            <a:pPr marL="342900" indent="-342900">
              <a:buFont typeface="+mj-lt"/>
              <a:buAutoNum type="arabicPeriod"/>
            </a:pPr>
            <a:r>
              <a:rPr lang="en-US" sz="1800" dirty="0">
                <a:latin typeface="Calibri" panose="020F0502020204030204" pitchFamily="34" charset="0"/>
                <a:cs typeface="Calibri" panose="020F0502020204030204" pitchFamily="34" charset="0"/>
              </a:rPr>
              <a:t>Install R Studio</a:t>
            </a:r>
          </a:p>
          <a:p>
            <a:pPr marL="342900" indent="-342900">
              <a:buFont typeface="+mj-lt"/>
              <a:buAutoNum type="arabicPeriod"/>
            </a:pPr>
            <a:r>
              <a:rPr lang="en-US" sz="1800" dirty="0">
                <a:latin typeface="Calibri" panose="020F0502020204030204" pitchFamily="34" charset="0"/>
                <a:cs typeface="Calibri" panose="020F0502020204030204" pitchFamily="34" charset="0"/>
              </a:rPr>
              <a:t>Read Chapter 1 </a:t>
            </a:r>
          </a:p>
        </p:txBody>
      </p:sp>
    </p:spTree>
    <p:extLst>
      <p:ext uri="{BB962C8B-B14F-4D97-AF65-F5344CB8AC3E}">
        <p14:creationId xmlns:p14="http://schemas.microsoft.com/office/powerpoint/2010/main" val="2313678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325596" y="646418"/>
            <a:ext cx="8492808" cy="825921"/>
          </a:xfrm>
        </p:spPr>
        <p:txBody>
          <a:bodyPr>
            <a:normAutofit fontScale="90000"/>
          </a:bodyPr>
          <a:lstStyle/>
          <a:p>
            <a:r>
              <a:rPr lang="en-US" dirty="0"/>
              <a:t>What is the question</a:t>
            </a:r>
            <a:br>
              <a:rPr lang="en-US" dirty="0"/>
            </a:br>
            <a:endParaRPr lang="en-US" dirty="0"/>
          </a:p>
        </p:txBody>
      </p:sp>
      <p:sp>
        <p:nvSpPr>
          <p:cNvPr id="5" name="Rectangle 4"/>
          <p:cNvSpPr/>
          <p:nvPr/>
        </p:nvSpPr>
        <p:spPr>
          <a:xfrm>
            <a:off x="1456841" y="5451261"/>
            <a:ext cx="3527888" cy="459110"/>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bg1"/>
                </a:solidFill>
              </a:rPr>
              <a:t>Which data is needed?</a:t>
            </a:r>
          </a:p>
        </p:txBody>
      </p:sp>
      <p:sp>
        <p:nvSpPr>
          <p:cNvPr id="6" name="Title 1">
            <a:extLst>
              <a:ext uri="{FF2B5EF4-FFF2-40B4-BE49-F238E27FC236}">
                <a16:creationId xmlns:a16="http://schemas.microsoft.com/office/drawing/2014/main" id="{68A918DE-AE2A-C34D-926C-DDC9BE8AB98E}"/>
              </a:ext>
            </a:extLst>
          </p:cNvPr>
          <p:cNvSpPr txBox="1">
            <a:spLocks/>
          </p:cNvSpPr>
          <p:nvPr/>
        </p:nvSpPr>
        <p:spPr>
          <a:xfrm>
            <a:off x="325598" y="1019767"/>
            <a:ext cx="8492806" cy="4249667"/>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342900" indent="-342900">
              <a:buFont typeface="Wingdings" pitchFamily="2" charset="2"/>
              <a:buChar char="Ø"/>
            </a:pPr>
            <a:r>
              <a:rPr lang="en-US" sz="2000" dirty="0"/>
              <a:t>Is the mu variant worse than the delta </a:t>
            </a:r>
            <a:br>
              <a:rPr lang="en-US" sz="2000" dirty="0"/>
            </a:br>
            <a:r>
              <a:rPr lang="en-US" sz="2000" dirty="0"/>
              <a:t>    variant?</a:t>
            </a:r>
          </a:p>
          <a:p>
            <a:pPr marL="571500" indent="-571500">
              <a:buFont typeface="Wingdings" pitchFamily="2" charset="2"/>
              <a:buChar char="Ø"/>
            </a:pPr>
            <a:r>
              <a:rPr lang="en-US" sz="2000" dirty="0"/>
              <a:t>Why some Americans refuse to wear masks?</a:t>
            </a:r>
          </a:p>
          <a:p>
            <a:pPr marL="571500" indent="-571500">
              <a:buFont typeface="Wingdings" pitchFamily="2" charset="2"/>
              <a:buChar char="Ø"/>
            </a:pPr>
            <a:r>
              <a:rPr lang="en-US" sz="2000" dirty="0"/>
              <a:t>Do cars with 4 cylinders are more efficient than cars with 6 cylinders?</a:t>
            </a:r>
          </a:p>
          <a:p>
            <a:pPr marL="571500" indent="-571500">
              <a:buFont typeface="Wingdings" pitchFamily="2" charset="2"/>
              <a:buChar char="Ø"/>
            </a:pPr>
            <a:r>
              <a:rPr lang="en-US" sz="2000" dirty="0"/>
              <a:t>Which vaccine provides the best protection against dying from COVID?</a:t>
            </a:r>
          </a:p>
          <a:p>
            <a:pPr marL="571500" indent="-571500">
              <a:buFont typeface="Wingdings" pitchFamily="2" charset="2"/>
              <a:buChar char="Ø"/>
            </a:pPr>
            <a:r>
              <a:rPr lang="en-US" sz="2000" dirty="0"/>
              <a:t>What is the profile in 2020 of the people dying from COVID?</a:t>
            </a:r>
          </a:p>
          <a:p>
            <a:pPr marL="571500" indent="-571500">
              <a:buFont typeface="Wingdings" pitchFamily="2" charset="2"/>
              <a:buChar char="Ø"/>
            </a:pPr>
            <a:r>
              <a:rPr lang="en-US" sz="2000" dirty="0"/>
              <a:t>Has the profile changed in 2021?</a:t>
            </a:r>
          </a:p>
          <a:p>
            <a:pPr marL="571500" indent="-571500">
              <a:buFont typeface="Wingdings" pitchFamily="2" charset="2"/>
              <a:buChar char="Ø"/>
            </a:pPr>
            <a:r>
              <a:rPr lang="en-US" sz="2000" dirty="0"/>
              <a:t>How many Americans support he $15 an hour wage?</a:t>
            </a:r>
          </a:p>
        </p:txBody>
      </p:sp>
      <p:sp>
        <p:nvSpPr>
          <p:cNvPr id="7" name="Rectangle 6">
            <a:extLst>
              <a:ext uri="{FF2B5EF4-FFF2-40B4-BE49-F238E27FC236}">
                <a16:creationId xmlns:a16="http://schemas.microsoft.com/office/drawing/2014/main" id="{C4D7984C-98DF-2E41-937A-A419E13CFD6C}"/>
              </a:ext>
            </a:extLst>
          </p:cNvPr>
          <p:cNvSpPr/>
          <p:nvPr/>
        </p:nvSpPr>
        <p:spPr>
          <a:xfrm>
            <a:off x="6121831" y="4572000"/>
            <a:ext cx="2944539" cy="2217632"/>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endParaRPr lang="en-US" sz="1350" dirty="0">
              <a:latin typeface="Times New Roman" panose="02020603050405020304" pitchFamily="18" charset="0"/>
              <a:ea typeface="Calibri" panose="020F0502020204030204" pitchFamily="34" charset="0"/>
            </a:endParaRPr>
          </a:p>
          <a:p>
            <a:r>
              <a:rPr lang="en-US" sz="1350" dirty="0">
                <a:latin typeface="Times New Roman" panose="02020603050405020304" pitchFamily="18" charset="0"/>
                <a:ea typeface="Calibri" panose="020F0502020204030204" pitchFamily="34" charset="0"/>
              </a:rPr>
              <a:t>Is the data available?</a:t>
            </a:r>
          </a:p>
          <a:p>
            <a:endParaRPr lang="en-US" sz="1350" dirty="0">
              <a:latin typeface="Times New Roman" panose="02020603050405020304" pitchFamily="18" charset="0"/>
              <a:ea typeface="Calibri" panose="020F0502020204030204" pitchFamily="34" charset="0"/>
            </a:endParaRPr>
          </a:p>
          <a:p>
            <a:r>
              <a:rPr lang="en-US" sz="1350" dirty="0">
                <a:latin typeface="Times New Roman" panose="02020603050405020304" pitchFamily="18" charset="0"/>
                <a:ea typeface="Calibri" panose="020F0502020204030204" pitchFamily="34" charset="0"/>
              </a:rPr>
              <a:t>Can we collect the data using a survey?</a:t>
            </a:r>
          </a:p>
          <a:p>
            <a:endParaRPr lang="en-US" sz="1350" dirty="0">
              <a:latin typeface="Times New Roman" panose="02020603050405020304" pitchFamily="18" charset="0"/>
              <a:ea typeface="Calibri" panose="020F0502020204030204" pitchFamily="34" charset="0"/>
            </a:endParaRPr>
          </a:p>
          <a:p>
            <a:r>
              <a:rPr lang="en-US" sz="1350" dirty="0">
                <a:latin typeface="Times New Roman" panose="02020603050405020304" pitchFamily="18" charset="0"/>
                <a:ea typeface="Calibri" panose="020F0502020204030204" pitchFamily="34" charset="0"/>
              </a:rPr>
              <a:t>Who is the target population?</a:t>
            </a:r>
          </a:p>
          <a:p>
            <a:endParaRPr lang="en-US" sz="1350" dirty="0">
              <a:latin typeface="Times New Roman" panose="02020603050405020304" pitchFamily="18" charset="0"/>
              <a:ea typeface="Calibri" panose="020F0502020204030204" pitchFamily="34" charset="0"/>
            </a:endParaRPr>
          </a:p>
          <a:p>
            <a:r>
              <a:rPr lang="en-US" sz="1350" dirty="0">
                <a:latin typeface="Times New Roman" panose="02020603050405020304" pitchFamily="18" charset="0"/>
                <a:ea typeface="Calibri" panose="020F0502020204030204" pitchFamily="34" charset="0"/>
              </a:rPr>
              <a:t>Is the collected sample representative of the target population?</a:t>
            </a:r>
          </a:p>
          <a:p>
            <a:endParaRPr lang="en-US" sz="1350" dirty="0">
              <a:latin typeface="Times New Roman" panose="02020603050405020304" pitchFamily="18" charset="0"/>
              <a:ea typeface="Calibri" panose="020F0502020204030204" pitchFamily="34" charset="0"/>
            </a:endParaRPr>
          </a:p>
          <a:p>
            <a:r>
              <a:rPr lang="en-US" sz="1350" dirty="0">
                <a:latin typeface="Times New Roman" panose="02020603050405020304" pitchFamily="18" charset="0"/>
                <a:ea typeface="Calibri" panose="020F0502020204030204" pitchFamily="34" charset="0"/>
              </a:rPr>
              <a:t>Which sample size do you need?</a:t>
            </a:r>
          </a:p>
        </p:txBody>
      </p:sp>
    </p:spTree>
    <p:extLst>
      <p:ext uri="{BB962C8B-B14F-4D97-AF65-F5344CB8AC3E}">
        <p14:creationId xmlns:p14="http://schemas.microsoft.com/office/powerpoint/2010/main" val="548815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501707" y="1235924"/>
            <a:ext cx="7543800" cy="1028700"/>
          </a:xfrm>
        </p:spPr>
        <p:txBody>
          <a:bodyPr vert="horz" lIns="68580" tIns="34290" rIns="68580" bIns="34290" rtlCol="0" anchor="ctr">
            <a:normAutofit/>
          </a:bodyPr>
          <a:lstStyle/>
          <a:p>
            <a:r>
              <a:rPr lang="en-US" spc="0" dirty="0">
                <a:ea typeface="+mn-ea"/>
                <a:cs typeface="+mn-cs"/>
              </a:rPr>
              <a:t>Hypothesis Testing</a:t>
            </a:r>
          </a:p>
        </p:txBody>
      </p:sp>
      <p:sp>
        <p:nvSpPr>
          <p:cNvPr id="18" name="Rectangle 17">
            <a:extLst>
              <a:ext uri="{FF2B5EF4-FFF2-40B4-BE49-F238E27FC236}">
                <a16:creationId xmlns:a16="http://schemas.microsoft.com/office/drawing/2014/main" id="{CFA38D20-E7AA-421C-8A68-35D5DC65033C}"/>
              </a:ext>
            </a:extLst>
          </p:cNvPr>
          <p:cNvSpPr/>
          <p:nvPr/>
        </p:nvSpPr>
        <p:spPr>
          <a:xfrm>
            <a:off x="363989" y="2411641"/>
            <a:ext cx="3497580" cy="2811780"/>
          </a:xfrm>
          <a:prstGeom prst="rect">
            <a:avLst/>
          </a:prstGeom>
        </p:spPr>
        <p:txBody>
          <a:bodyPr vert="horz" lIns="68580" tIns="34290" rIns="68580" bIns="34290" rtlCol="0">
            <a:normAutofit/>
          </a:bodyPr>
          <a:lstStyle/>
          <a:p>
            <a:pPr marL="214313" indent="-137160">
              <a:spcAft>
                <a:spcPts val="450"/>
              </a:spcAft>
              <a:buClr>
                <a:schemeClr val="tx1">
                  <a:lumMod val="85000"/>
                  <a:lumOff val="15000"/>
                </a:schemeClr>
              </a:buClr>
              <a:buFont typeface="Garamond" pitchFamily="18" charset="0"/>
              <a:buChar char="◦"/>
            </a:pPr>
            <a:r>
              <a:rPr lang="en-US" sz="1350" dirty="0"/>
              <a:t>Null and Alternative Hypothesis</a:t>
            </a:r>
          </a:p>
          <a:p>
            <a:pPr marL="214313" indent="-137160">
              <a:spcAft>
                <a:spcPts val="450"/>
              </a:spcAft>
              <a:buClr>
                <a:schemeClr val="tx1">
                  <a:lumMod val="85000"/>
                  <a:lumOff val="15000"/>
                </a:schemeClr>
              </a:buClr>
              <a:buFont typeface="Garamond" pitchFamily="18" charset="0"/>
              <a:buChar char="◦"/>
            </a:pPr>
            <a:endParaRPr lang="en-US" sz="1350" dirty="0"/>
          </a:p>
          <a:p>
            <a:pPr marL="557213" lvl="1" indent="-137160">
              <a:spcAft>
                <a:spcPts val="450"/>
              </a:spcAft>
              <a:buClr>
                <a:schemeClr val="tx1">
                  <a:lumMod val="85000"/>
                  <a:lumOff val="15000"/>
                </a:schemeClr>
              </a:buClr>
              <a:buFont typeface="Garamond" pitchFamily="18" charset="0"/>
              <a:buChar char="◦"/>
            </a:pPr>
            <a:r>
              <a:rPr lang="en-US" sz="1350" dirty="0"/>
              <a:t>Two sided </a:t>
            </a:r>
          </a:p>
          <a:p>
            <a:pPr marL="557213" lvl="1" indent="-137160">
              <a:spcAft>
                <a:spcPts val="450"/>
              </a:spcAft>
              <a:buClr>
                <a:schemeClr val="tx1">
                  <a:lumMod val="85000"/>
                  <a:lumOff val="15000"/>
                </a:schemeClr>
              </a:buClr>
              <a:buFont typeface="Garamond" pitchFamily="18" charset="0"/>
              <a:buChar char="◦"/>
            </a:pPr>
            <a:r>
              <a:rPr lang="en-US" sz="1350" dirty="0"/>
              <a:t>One sided</a:t>
            </a:r>
          </a:p>
          <a:p>
            <a:pPr marL="214313" indent="-137160">
              <a:spcAft>
                <a:spcPts val="450"/>
              </a:spcAft>
              <a:buClr>
                <a:schemeClr val="tx1">
                  <a:lumMod val="85000"/>
                  <a:lumOff val="15000"/>
                </a:schemeClr>
              </a:buClr>
              <a:buFont typeface="Garamond" pitchFamily="18" charset="0"/>
              <a:buChar char="◦"/>
            </a:pPr>
            <a:endParaRPr lang="en-US" sz="1350" dirty="0"/>
          </a:p>
          <a:p>
            <a:pPr marL="214313" indent="-137160">
              <a:spcAft>
                <a:spcPts val="450"/>
              </a:spcAft>
              <a:buClr>
                <a:schemeClr val="tx1">
                  <a:lumMod val="85000"/>
                  <a:lumOff val="15000"/>
                </a:schemeClr>
              </a:buClr>
              <a:buFont typeface="Garamond" pitchFamily="18" charset="0"/>
              <a:buChar char="◦"/>
            </a:pPr>
            <a:r>
              <a:rPr lang="en-US" sz="1350" dirty="0"/>
              <a:t>Required Sample Size</a:t>
            </a:r>
          </a:p>
          <a:p>
            <a:pPr marL="214313" indent="-137160">
              <a:spcAft>
                <a:spcPts val="450"/>
              </a:spcAft>
              <a:buClr>
                <a:schemeClr val="tx1">
                  <a:lumMod val="85000"/>
                  <a:lumOff val="15000"/>
                </a:schemeClr>
              </a:buClr>
              <a:buFont typeface="Garamond" pitchFamily="18" charset="0"/>
              <a:buChar char="◦"/>
            </a:pPr>
            <a:endParaRPr lang="en-US" sz="1350" dirty="0"/>
          </a:p>
          <a:p>
            <a:pPr marL="214313" indent="-137160">
              <a:spcAft>
                <a:spcPts val="450"/>
              </a:spcAft>
              <a:buClr>
                <a:schemeClr val="tx1">
                  <a:lumMod val="85000"/>
                  <a:lumOff val="15000"/>
                </a:schemeClr>
              </a:buClr>
              <a:buFont typeface="Garamond" pitchFamily="18" charset="0"/>
              <a:buChar char="◦"/>
            </a:pPr>
            <a:r>
              <a:rPr lang="en-US" sz="1350" dirty="0"/>
              <a:t>Test</a:t>
            </a:r>
          </a:p>
          <a:p>
            <a:pPr indent="-137160">
              <a:spcAft>
                <a:spcPts val="450"/>
              </a:spcAft>
              <a:buClr>
                <a:schemeClr val="tx1">
                  <a:lumMod val="85000"/>
                  <a:lumOff val="15000"/>
                </a:schemeClr>
              </a:buClr>
              <a:buFont typeface="Garamond" pitchFamily="18" charset="0"/>
              <a:buChar char="◦"/>
            </a:pPr>
            <a:endParaRPr lang="en-US" sz="1350" dirty="0"/>
          </a:p>
        </p:txBody>
      </p:sp>
      <p:pic>
        <p:nvPicPr>
          <p:cNvPr id="3" name="Picture 2">
            <a:extLst>
              <a:ext uri="{FF2B5EF4-FFF2-40B4-BE49-F238E27FC236}">
                <a16:creationId xmlns:a16="http://schemas.microsoft.com/office/drawing/2014/main" id="{8F6887CA-E275-4886-9D5A-B261D97D296D}"/>
              </a:ext>
            </a:extLst>
          </p:cNvPr>
          <p:cNvPicPr>
            <a:picLocks noChangeAspect="1"/>
          </p:cNvPicPr>
          <p:nvPr/>
        </p:nvPicPr>
        <p:blipFill>
          <a:blip r:embed="rId2"/>
          <a:stretch>
            <a:fillRect/>
          </a:stretch>
        </p:blipFill>
        <p:spPr>
          <a:xfrm>
            <a:off x="3552949" y="2686600"/>
            <a:ext cx="5291783" cy="2817873"/>
          </a:xfrm>
          <a:prstGeom prst="rect">
            <a:avLst/>
          </a:prstGeom>
          <a:noFill/>
        </p:spPr>
      </p:pic>
      <p:pic>
        <p:nvPicPr>
          <p:cNvPr id="5" name="Picture 4">
            <a:extLst>
              <a:ext uri="{FF2B5EF4-FFF2-40B4-BE49-F238E27FC236}">
                <a16:creationId xmlns:a16="http://schemas.microsoft.com/office/drawing/2014/main" id="{44C6C04C-9B5A-4540-A42F-C60B350CD4D6}"/>
              </a:ext>
            </a:extLst>
          </p:cNvPr>
          <p:cNvPicPr>
            <a:picLocks noChangeAspect="1"/>
          </p:cNvPicPr>
          <p:nvPr/>
        </p:nvPicPr>
        <p:blipFill>
          <a:blip r:embed="rId3"/>
          <a:stretch>
            <a:fillRect/>
          </a:stretch>
        </p:blipFill>
        <p:spPr>
          <a:xfrm>
            <a:off x="1981802" y="2855665"/>
            <a:ext cx="1143000" cy="428625"/>
          </a:xfrm>
          <a:prstGeom prst="rect">
            <a:avLst/>
          </a:prstGeom>
        </p:spPr>
      </p:pic>
      <p:pic>
        <p:nvPicPr>
          <p:cNvPr id="6" name="Picture 5">
            <a:extLst>
              <a:ext uri="{FF2B5EF4-FFF2-40B4-BE49-F238E27FC236}">
                <a16:creationId xmlns:a16="http://schemas.microsoft.com/office/drawing/2014/main" id="{9C11D6C3-E656-46C1-A4C9-F164E99BD833}"/>
              </a:ext>
            </a:extLst>
          </p:cNvPr>
          <p:cNvPicPr>
            <a:picLocks noChangeAspect="1"/>
          </p:cNvPicPr>
          <p:nvPr/>
        </p:nvPicPr>
        <p:blipFill>
          <a:blip r:embed="rId4"/>
          <a:stretch>
            <a:fillRect/>
          </a:stretch>
        </p:blipFill>
        <p:spPr>
          <a:xfrm>
            <a:off x="1981802" y="3147387"/>
            <a:ext cx="1143000" cy="407194"/>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C42FEEA-F099-4864-B0B2-B16E5A9DCD37}"/>
                  </a:ext>
                </a:extLst>
              </p:cNvPr>
              <p:cNvSpPr txBox="1"/>
              <p:nvPr/>
            </p:nvSpPr>
            <p:spPr>
              <a:xfrm>
                <a:off x="2579972" y="3284290"/>
                <a:ext cx="260350" cy="207749"/>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750" b="1" dirty="0"/>
                        <m:t>≥</m:t>
                      </m:r>
                    </m:oMath>
                  </m:oMathPara>
                </a14:m>
                <a:endParaRPr lang="en-US" sz="1350" b="1" dirty="0"/>
              </a:p>
            </p:txBody>
          </p:sp>
        </mc:Choice>
        <mc:Fallback xmlns="">
          <p:sp>
            <p:nvSpPr>
              <p:cNvPr id="7" name="TextBox 6">
                <a:extLst>
                  <a:ext uri="{FF2B5EF4-FFF2-40B4-BE49-F238E27FC236}">
                    <a16:creationId xmlns:a16="http://schemas.microsoft.com/office/drawing/2014/main" id="{8C42FEEA-F099-4864-B0B2-B16E5A9DCD37}"/>
                  </a:ext>
                </a:extLst>
              </p:cNvPr>
              <p:cNvSpPr txBox="1">
                <a:spLocks noRot="1" noChangeAspect="1" noMove="1" noResize="1" noEditPoints="1" noAdjustHandles="1" noChangeArrowheads="1" noChangeShapeType="1" noTextEdit="1"/>
              </p:cNvSpPr>
              <p:nvPr/>
            </p:nvSpPr>
            <p:spPr>
              <a:xfrm>
                <a:off x="2579972" y="3284290"/>
                <a:ext cx="260350" cy="207749"/>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00577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1"/>
          </p:nvPr>
        </p:nvSpPr>
        <p:spPr>
          <a:xfrm>
            <a:off x="231196" y="718557"/>
            <a:ext cx="8495810" cy="985187"/>
          </a:xfrm>
        </p:spPr>
        <p:txBody>
          <a:bodyPr>
            <a:normAutofit/>
          </a:bodyPr>
          <a:lstStyle/>
          <a:p>
            <a:pPr marL="0" indent="0">
              <a:buNone/>
            </a:pPr>
            <a:r>
              <a:rPr lang="en-US" sz="3000" b="1" dirty="0"/>
              <a:t>Testing</a:t>
            </a:r>
          </a:p>
        </p:txBody>
      </p:sp>
      <p:sp>
        <p:nvSpPr>
          <p:cNvPr id="10" name="Rectangle 9"/>
          <p:cNvSpPr/>
          <p:nvPr/>
        </p:nvSpPr>
        <p:spPr>
          <a:xfrm>
            <a:off x="453289" y="1987518"/>
            <a:ext cx="1656223" cy="300082"/>
          </a:xfrm>
          <a:prstGeom prst="rect">
            <a:avLst/>
          </a:prstGeom>
        </p:spPr>
        <p:txBody>
          <a:bodyPr wrap="none">
            <a:spAutoFit/>
          </a:bodyPr>
          <a:lstStyle/>
          <a:p>
            <a:r>
              <a:rPr lang="en-US" sz="1350" b="1" dirty="0"/>
              <a:t>One Sample t-test</a:t>
            </a:r>
          </a:p>
        </p:txBody>
      </p:sp>
      <p:pic>
        <p:nvPicPr>
          <p:cNvPr id="12" name="Picture 11" descr="Screen Shot 2021-01-07 at 4.10.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3406" y="2187582"/>
            <a:ext cx="1076325" cy="466725"/>
          </a:xfrm>
          <a:prstGeom prst="rect">
            <a:avLst/>
          </a:prstGeom>
        </p:spPr>
      </p:pic>
      <p:sp>
        <p:nvSpPr>
          <p:cNvPr id="16" name="Rectangle 15"/>
          <p:cNvSpPr/>
          <p:nvPr/>
        </p:nvSpPr>
        <p:spPr>
          <a:xfrm>
            <a:off x="490956" y="2287957"/>
            <a:ext cx="1906574" cy="577081"/>
          </a:xfrm>
          <a:prstGeom prst="rect">
            <a:avLst/>
          </a:prstGeom>
        </p:spPr>
        <p:txBody>
          <a:bodyPr wrap="square">
            <a:spAutoFit/>
          </a:bodyPr>
          <a:lstStyle/>
          <a:p>
            <a:r>
              <a:rPr lang="en-US" sz="1350" dirty="0"/>
              <a:t>Null Hypothesis: </a:t>
            </a:r>
            <a:r>
              <a:rPr lang="en-US" sz="900" dirty="0"/>
              <a:t>Population mean is equal to a specified value</a:t>
            </a:r>
          </a:p>
        </p:txBody>
      </p:sp>
      <p:sp>
        <p:nvSpPr>
          <p:cNvPr id="17" name="Rectangle 16"/>
          <p:cNvSpPr/>
          <p:nvPr/>
        </p:nvSpPr>
        <p:spPr>
          <a:xfrm>
            <a:off x="398787" y="3211842"/>
            <a:ext cx="1710725" cy="300082"/>
          </a:xfrm>
          <a:prstGeom prst="rect">
            <a:avLst/>
          </a:prstGeom>
        </p:spPr>
        <p:txBody>
          <a:bodyPr wrap="none">
            <a:spAutoFit/>
          </a:bodyPr>
          <a:lstStyle/>
          <a:p>
            <a:r>
              <a:rPr lang="en-US" sz="1350" b="1" dirty="0"/>
              <a:t>Two Sample t-test</a:t>
            </a:r>
          </a:p>
        </p:txBody>
      </p:sp>
      <p:pic>
        <p:nvPicPr>
          <p:cNvPr id="15" name="Picture 14" descr="Screen Shot 2021-01-07 at 4.19.2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3356" y="4258982"/>
            <a:ext cx="1476375" cy="1581150"/>
          </a:xfrm>
          <a:prstGeom prst="rect">
            <a:avLst/>
          </a:prstGeom>
        </p:spPr>
      </p:pic>
      <p:sp>
        <p:nvSpPr>
          <p:cNvPr id="19" name="Rectangle 18"/>
          <p:cNvSpPr/>
          <p:nvPr/>
        </p:nvSpPr>
        <p:spPr>
          <a:xfrm>
            <a:off x="1995604" y="3482229"/>
            <a:ext cx="1901750" cy="715581"/>
          </a:xfrm>
          <a:prstGeom prst="rect">
            <a:avLst/>
          </a:prstGeom>
        </p:spPr>
        <p:txBody>
          <a:bodyPr wrap="square">
            <a:spAutoFit/>
          </a:bodyPr>
          <a:lstStyle/>
          <a:p>
            <a:pPr lvl="1"/>
            <a:r>
              <a:rPr lang="en-US" sz="1350" dirty="0"/>
              <a:t>Equal sample sizes and variances</a:t>
            </a:r>
          </a:p>
        </p:txBody>
      </p:sp>
      <p:pic>
        <p:nvPicPr>
          <p:cNvPr id="20" name="Picture 19" descr="Screen Shot 2021-01-07 at 4.23.5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1765" y="4194117"/>
            <a:ext cx="1795241" cy="1534305"/>
          </a:xfrm>
          <a:prstGeom prst="rect">
            <a:avLst/>
          </a:prstGeom>
        </p:spPr>
      </p:pic>
      <p:sp>
        <p:nvSpPr>
          <p:cNvPr id="21" name="Rectangle 20"/>
          <p:cNvSpPr/>
          <p:nvPr/>
        </p:nvSpPr>
        <p:spPr>
          <a:xfrm>
            <a:off x="4077906" y="3566379"/>
            <a:ext cx="1732712" cy="507831"/>
          </a:xfrm>
          <a:prstGeom prst="rect">
            <a:avLst/>
          </a:prstGeom>
        </p:spPr>
        <p:txBody>
          <a:bodyPr wrap="square">
            <a:spAutoFit/>
          </a:bodyPr>
          <a:lstStyle/>
          <a:p>
            <a:pPr lvl="1"/>
            <a:r>
              <a:rPr lang="en-US" sz="1350" dirty="0"/>
              <a:t>Similar variances</a:t>
            </a:r>
          </a:p>
        </p:txBody>
      </p:sp>
      <p:pic>
        <p:nvPicPr>
          <p:cNvPr id="22" name="Picture 21" descr="Screen Shot 2021-01-07 at 4.26.17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1882" y="4220390"/>
            <a:ext cx="2990850" cy="1571625"/>
          </a:xfrm>
          <a:prstGeom prst="rect">
            <a:avLst/>
          </a:prstGeom>
        </p:spPr>
      </p:pic>
      <p:sp>
        <p:nvSpPr>
          <p:cNvPr id="23" name="Rectangle 22"/>
          <p:cNvSpPr/>
          <p:nvPr/>
        </p:nvSpPr>
        <p:spPr>
          <a:xfrm>
            <a:off x="6656278" y="3538335"/>
            <a:ext cx="1732712" cy="507831"/>
          </a:xfrm>
          <a:prstGeom prst="rect">
            <a:avLst/>
          </a:prstGeom>
        </p:spPr>
        <p:txBody>
          <a:bodyPr wrap="square">
            <a:spAutoFit/>
          </a:bodyPr>
          <a:lstStyle/>
          <a:p>
            <a:pPr lvl="1"/>
            <a:r>
              <a:rPr lang="en-US" sz="1350" dirty="0"/>
              <a:t>Unequal variances</a:t>
            </a:r>
          </a:p>
        </p:txBody>
      </p:sp>
      <p:sp>
        <p:nvSpPr>
          <p:cNvPr id="24" name="Rectangle 23"/>
          <p:cNvSpPr/>
          <p:nvPr/>
        </p:nvSpPr>
        <p:spPr>
          <a:xfrm>
            <a:off x="495780" y="5214934"/>
            <a:ext cx="1906574" cy="577081"/>
          </a:xfrm>
          <a:prstGeom prst="rect">
            <a:avLst/>
          </a:prstGeom>
        </p:spPr>
        <p:txBody>
          <a:bodyPr wrap="square">
            <a:spAutoFit/>
          </a:bodyPr>
          <a:lstStyle/>
          <a:p>
            <a:r>
              <a:rPr lang="en-US" sz="1350" dirty="0"/>
              <a:t>Null Hypothesis: </a:t>
            </a:r>
          </a:p>
          <a:p>
            <a:r>
              <a:rPr lang="en-US" sz="900" dirty="0"/>
              <a:t>Both distributions have the same mean</a:t>
            </a:r>
          </a:p>
        </p:txBody>
      </p:sp>
      <p:cxnSp>
        <p:nvCxnSpPr>
          <p:cNvPr id="3" name="Straight Connector 2">
            <a:extLst>
              <a:ext uri="{FF2B5EF4-FFF2-40B4-BE49-F238E27FC236}">
                <a16:creationId xmlns:a16="http://schemas.microsoft.com/office/drawing/2014/main" id="{24891FA1-9BCC-A34B-ACDA-E8335C45B196}"/>
              </a:ext>
            </a:extLst>
          </p:cNvPr>
          <p:cNvCxnSpPr>
            <a:cxnSpLocks/>
          </p:cNvCxnSpPr>
          <p:nvPr/>
        </p:nvCxnSpPr>
        <p:spPr>
          <a:xfrm flipV="1">
            <a:off x="0" y="1840924"/>
            <a:ext cx="9144000" cy="1332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95391FC-D97F-FA4A-8B6A-9A68229AE807}"/>
              </a:ext>
            </a:extLst>
          </p:cNvPr>
          <p:cNvCxnSpPr>
            <a:cxnSpLocks/>
          </p:cNvCxnSpPr>
          <p:nvPr/>
        </p:nvCxnSpPr>
        <p:spPr>
          <a:xfrm flipV="1">
            <a:off x="152400" y="2985213"/>
            <a:ext cx="9144000" cy="1332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918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328785" y="1191887"/>
            <a:ext cx="7543800" cy="1028700"/>
          </a:xfrm>
        </p:spPr>
        <p:txBody>
          <a:bodyPr>
            <a:normAutofit/>
          </a:bodyPr>
          <a:lstStyle/>
          <a:p>
            <a:r>
              <a:rPr lang="en-US" dirty="0"/>
              <a:t>Comparisons</a:t>
            </a:r>
          </a:p>
        </p:txBody>
      </p:sp>
      <p:sp>
        <p:nvSpPr>
          <p:cNvPr id="5" name="Rectangle 4"/>
          <p:cNvSpPr/>
          <p:nvPr/>
        </p:nvSpPr>
        <p:spPr>
          <a:xfrm>
            <a:off x="576102" y="4863951"/>
            <a:ext cx="2212066" cy="459110"/>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solidFill>
                  <a:schemeClr val="bg1"/>
                </a:solidFill>
              </a:rPr>
              <a:t>Two groups</a:t>
            </a:r>
          </a:p>
        </p:txBody>
      </p:sp>
      <p:sp>
        <p:nvSpPr>
          <p:cNvPr id="6" name="Rectangle 5"/>
          <p:cNvSpPr/>
          <p:nvPr/>
        </p:nvSpPr>
        <p:spPr>
          <a:xfrm>
            <a:off x="4582459" y="4908160"/>
            <a:ext cx="4299272" cy="459110"/>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solidFill>
                  <a:schemeClr val="bg1"/>
                </a:solidFill>
              </a:rPr>
              <a:t>Group C had Training  while Group D had no Training. Did the training improve performance? </a:t>
            </a:r>
          </a:p>
        </p:txBody>
      </p:sp>
      <p:graphicFrame>
        <p:nvGraphicFramePr>
          <p:cNvPr id="3" name="Chart 2"/>
          <p:cNvGraphicFramePr/>
          <p:nvPr/>
        </p:nvGraphicFramePr>
        <p:xfrm>
          <a:off x="637331" y="2176178"/>
          <a:ext cx="3455988" cy="22959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p:nvPr/>
        </p:nvGraphicFramePr>
        <p:xfrm>
          <a:off x="4605208" y="2118590"/>
          <a:ext cx="4191245" cy="2944034"/>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p:cNvSpPr/>
          <p:nvPr/>
        </p:nvSpPr>
        <p:spPr>
          <a:xfrm>
            <a:off x="5427328" y="1683322"/>
            <a:ext cx="1447910" cy="459110"/>
          </a:xfrm>
          <a:prstGeom prst="rect">
            <a:avLst/>
          </a:prstGeom>
          <a:solidFill>
            <a:schemeClr val="accent4">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solidFill>
                  <a:schemeClr val="bg1"/>
                </a:solidFill>
              </a:rPr>
              <a:t>Before</a:t>
            </a:r>
          </a:p>
        </p:txBody>
      </p:sp>
      <p:sp>
        <p:nvSpPr>
          <p:cNvPr id="10" name="Rectangle 9"/>
          <p:cNvSpPr/>
          <p:nvPr/>
        </p:nvSpPr>
        <p:spPr>
          <a:xfrm>
            <a:off x="7099148" y="1694656"/>
            <a:ext cx="1447910" cy="459110"/>
          </a:xfrm>
          <a:prstGeom prst="rect">
            <a:avLst/>
          </a:prstGeom>
          <a:solidFill>
            <a:schemeClr val="accent4">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solidFill>
                  <a:schemeClr val="bg1"/>
                </a:solidFill>
              </a:rPr>
              <a:t>After</a:t>
            </a:r>
          </a:p>
        </p:txBody>
      </p:sp>
      <p:cxnSp>
        <p:nvCxnSpPr>
          <p:cNvPr id="11" name="Straight Connector 10"/>
          <p:cNvCxnSpPr>
            <a:cxnSpLocks/>
          </p:cNvCxnSpPr>
          <p:nvPr/>
        </p:nvCxnSpPr>
        <p:spPr>
          <a:xfrm>
            <a:off x="7041025" y="2220587"/>
            <a:ext cx="0" cy="1854367"/>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0700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676276" y="1771306"/>
            <a:ext cx="8223249" cy="1371600"/>
          </a:xfrm>
        </p:spPr>
        <p:txBody>
          <a:bodyPr>
            <a:normAutofit/>
          </a:bodyPr>
          <a:lstStyle/>
          <a:p>
            <a:r>
              <a:rPr lang="en-US" dirty="0">
                <a:latin typeface="Calibri" panose="020F0502020204030204" pitchFamily="34" charset="0"/>
                <a:cs typeface="Calibri" panose="020F0502020204030204" pitchFamily="34" charset="0"/>
              </a:rPr>
              <a:t>CHECL COMPARISOND USING R AND EXCEL</a:t>
            </a:r>
          </a:p>
        </p:txBody>
      </p:sp>
    </p:spTree>
    <p:extLst>
      <p:ext uri="{BB962C8B-B14F-4D97-AF65-F5344CB8AC3E}">
        <p14:creationId xmlns:p14="http://schemas.microsoft.com/office/powerpoint/2010/main" val="946252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4951" y="1342528"/>
            <a:ext cx="5503336" cy="537033"/>
          </a:xfrm>
        </p:spPr>
        <p:txBody>
          <a:bodyPr>
            <a:normAutofit/>
          </a:bodyPr>
          <a:lstStyle/>
          <a:p>
            <a:r>
              <a:rPr lang="en-US" sz="1400" b="1" dirty="0">
                <a:solidFill>
                  <a:schemeClr val="tx1"/>
                </a:solidFill>
              </a:rPr>
              <a:t>Level of Education in US of people 25 years and over in 2020</a:t>
            </a:r>
          </a:p>
        </p:txBody>
      </p:sp>
      <p:graphicFrame>
        <p:nvGraphicFramePr>
          <p:cNvPr id="5" name="Chart 4"/>
          <p:cNvGraphicFramePr/>
          <p:nvPr>
            <p:extLst>
              <p:ext uri="{D42A27DB-BD31-4B8C-83A1-F6EECF244321}">
                <p14:modId xmlns:p14="http://schemas.microsoft.com/office/powerpoint/2010/main" val="1136096047"/>
              </p:ext>
            </p:extLst>
          </p:nvPr>
        </p:nvGraphicFramePr>
        <p:xfrm>
          <a:off x="4536537" y="4076643"/>
          <a:ext cx="4607463" cy="27129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extLst>
              <p:ext uri="{D42A27DB-BD31-4B8C-83A1-F6EECF244321}">
                <p14:modId xmlns:p14="http://schemas.microsoft.com/office/powerpoint/2010/main" val="1118347692"/>
              </p:ext>
            </p:extLst>
          </p:nvPr>
        </p:nvGraphicFramePr>
        <p:xfrm>
          <a:off x="112237" y="4137493"/>
          <a:ext cx="4290430" cy="25766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Table 3"/>
          <p:cNvGraphicFramePr>
            <a:graphicFrameLocks noGrp="1"/>
          </p:cNvGraphicFramePr>
          <p:nvPr>
            <p:extLst>
              <p:ext uri="{D42A27DB-BD31-4B8C-83A1-F6EECF244321}">
                <p14:modId xmlns:p14="http://schemas.microsoft.com/office/powerpoint/2010/main" val="926662031"/>
              </p:ext>
            </p:extLst>
          </p:nvPr>
        </p:nvGraphicFramePr>
        <p:xfrm>
          <a:off x="1644951" y="1806991"/>
          <a:ext cx="5503336" cy="1966872"/>
        </p:xfrm>
        <a:graphic>
          <a:graphicData uri="http://schemas.openxmlformats.org/drawingml/2006/table">
            <a:tbl>
              <a:tblPr firstRow="1" bandRow="1">
                <a:tableStyleId>{2D5ABB26-0587-4C30-8999-92F81FD0307C}</a:tableStyleId>
              </a:tblPr>
              <a:tblGrid>
                <a:gridCol w="1850573">
                  <a:extLst>
                    <a:ext uri="{9D8B030D-6E8A-4147-A177-3AD203B41FA5}">
                      <a16:colId xmlns:a16="http://schemas.microsoft.com/office/drawing/2014/main" val="20000"/>
                    </a:ext>
                  </a:extLst>
                </a:gridCol>
                <a:gridCol w="2070262">
                  <a:extLst>
                    <a:ext uri="{9D8B030D-6E8A-4147-A177-3AD203B41FA5}">
                      <a16:colId xmlns:a16="http://schemas.microsoft.com/office/drawing/2014/main" val="20001"/>
                    </a:ext>
                  </a:extLst>
                </a:gridCol>
                <a:gridCol w="1582501">
                  <a:extLst>
                    <a:ext uri="{9D8B030D-6E8A-4147-A177-3AD203B41FA5}">
                      <a16:colId xmlns:a16="http://schemas.microsoft.com/office/drawing/2014/main" val="20002"/>
                    </a:ext>
                  </a:extLst>
                </a:gridCol>
              </a:tblGrid>
              <a:tr h="245859">
                <a:tc>
                  <a:txBody>
                    <a:bodyPr/>
                    <a:lstStyle/>
                    <a:p>
                      <a:pPr algn="ctr" fontAlgn="ctr"/>
                      <a:r>
                        <a:rPr lang="en-US" sz="1200" b="1" i="0" u="none" strike="noStrike" dirty="0">
                          <a:solidFill>
                            <a:srgbClr val="000000"/>
                          </a:solidFill>
                          <a:effectLst/>
                          <a:latin typeface="Calibri"/>
                        </a:rPr>
                        <a:t>Level of education</a:t>
                      </a:r>
                    </a:p>
                  </a:txBody>
                  <a:tcPr marL="0" marR="0" marT="0" marB="0" anchor="ctr">
                    <a:lnB w="12700" cap="flat" cmpd="sng" algn="ctr">
                      <a:solidFill>
                        <a:scrgbClr r="0" g="0" b="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Number of persons (thousands)</a:t>
                      </a:r>
                    </a:p>
                  </a:txBody>
                  <a:tcPr marL="0" marR="0" marT="0" marB="0" anchor="ctr">
                    <a:lnB w="12700" cap="flat" cmpd="sng" algn="ctr">
                      <a:solidFill>
                        <a:scrgbClr r="0" g="0" b="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Percent</a:t>
                      </a:r>
                    </a:p>
                  </a:txBody>
                  <a:tcPr marL="0" marR="0" marT="0" marB="0" anchor="ct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245859">
                <a:tc>
                  <a:txBody>
                    <a:bodyPr/>
                    <a:lstStyle/>
                    <a:p>
                      <a:pPr algn="l" fontAlgn="b"/>
                      <a:r>
                        <a:rPr lang="en-US" sz="1200" b="1" i="0" u="none" strike="noStrike" dirty="0">
                          <a:solidFill>
                            <a:srgbClr val="000000"/>
                          </a:solidFill>
                          <a:effectLst/>
                          <a:latin typeface="Calibri"/>
                        </a:rPr>
                        <a:t>Total</a:t>
                      </a:r>
                    </a:p>
                  </a:txBody>
                  <a:tcPr marL="0" marR="0" marT="0" marB="0" anchor="b">
                    <a:lnT w="12700" cap="flat" cmpd="sng" algn="ctr">
                      <a:solidFill>
                        <a:scrgbClr r="0" g="0" b="0"/>
                      </a:solidFill>
                      <a:prstDash val="solid"/>
                      <a:round/>
                      <a:headEnd type="none" w="med" len="med"/>
                      <a:tailEnd type="none" w="med" len="med"/>
                    </a:lnT>
                  </a:tcPr>
                </a:tc>
                <a:tc>
                  <a:txBody>
                    <a:bodyPr/>
                    <a:lstStyle/>
                    <a:p>
                      <a:pPr algn="ctr" fontAlgn="b"/>
                      <a:r>
                        <a:rPr lang="is-IS" sz="1200" b="1" i="0" u="none" strike="noStrike" dirty="0">
                          <a:solidFill>
                            <a:srgbClr val="000000"/>
                          </a:solidFill>
                          <a:effectLst/>
                          <a:latin typeface="Calibri"/>
                        </a:rPr>
                        <a:t> 223,058 </a:t>
                      </a:r>
                    </a:p>
                  </a:txBody>
                  <a:tcPr marL="0" marR="0" marT="0" marB="0" anchor="b">
                    <a:lnT w="12700" cap="flat" cmpd="sng" algn="ctr">
                      <a:solidFill>
                        <a:scrgbClr r="0" g="0" b="0"/>
                      </a:solidFill>
                      <a:prstDash val="solid"/>
                      <a:round/>
                      <a:headEnd type="none" w="med" len="med"/>
                      <a:tailEnd type="none" w="med" len="med"/>
                    </a:lnT>
                  </a:tcPr>
                </a:tc>
                <a:tc>
                  <a:txBody>
                    <a:bodyPr/>
                    <a:lstStyle/>
                    <a:p>
                      <a:pPr algn="ctr" fontAlgn="b"/>
                      <a:r>
                        <a:rPr lang="mr-IN" sz="1200" b="1" i="0" u="none" strike="noStrike" dirty="0">
                          <a:solidFill>
                            <a:srgbClr val="000000"/>
                          </a:solidFill>
                          <a:effectLst/>
                          <a:latin typeface="Calibri"/>
                        </a:rPr>
                        <a:t>100%</a:t>
                      </a:r>
                    </a:p>
                  </a:txBody>
                  <a:tcPr marL="0" marR="0" marT="0" marB="0" anchor="b">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1"/>
                  </a:ext>
                </a:extLst>
              </a:tr>
              <a:tr h="245859">
                <a:tc>
                  <a:txBody>
                    <a:bodyPr/>
                    <a:lstStyle/>
                    <a:p>
                      <a:pPr algn="l" fontAlgn="b"/>
                      <a:r>
                        <a:rPr lang="en-US" sz="1200" b="0" i="0" u="none" strike="noStrike">
                          <a:solidFill>
                            <a:srgbClr val="000000"/>
                          </a:solidFill>
                          <a:effectLst/>
                          <a:latin typeface="Calibri"/>
                        </a:rPr>
                        <a:t>Less than High School</a:t>
                      </a:r>
                    </a:p>
                  </a:txBody>
                  <a:tcPr marL="0" marR="0" marT="0" marB="0" anchor="b"/>
                </a:tc>
                <a:tc>
                  <a:txBody>
                    <a:bodyPr/>
                    <a:lstStyle/>
                    <a:p>
                      <a:pPr algn="ctr" fontAlgn="b"/>
                      <a:r>
                        <a:rPr lang="is-IS" sz="1200" b="0" i="0" u="none" strike="noStrike" dirty="0">
                          <a:solidFill>
                            <a:srgbClr val="000000"/>
                          </a:solidFill>
                          <a:effectLst/>
                          <a:latin typeface="Calibri"/>
                        </a:rPr>
                        <a:t> 20,208 </a:t>
                      </a:r>
                    </a:p>
                  </a:txBody>
                  <a:tcPr marL="0" marR="0" marT="0" marB="0" anchor="b"/>
                </a:tc>
                <a:tc>
                  <a:txBody>
                    <a:bodyPr/>
                    <a:lstStyle/>
                    <a:p>
                      <a:pPr algn="ctr" fontAlgn="b"/>
                      <a:r>
                        <a:rPr lang="mr-IN" sz="1200" b="0" i="0" u="none" strike="noStrike" dirty="0">
                          <a:solidFill>
                            <a:srgbClr val="000000"/>
                          </a:solidFill>
                          <a:effectLst/>
                          <a:latin typeface="Calibri"/>
                        </a:rPr>
                        <a:t>9%</a:t>
                      </a:r>
                    </a:p>
                  </a:txBody>
                  <a:tcPr marL="0" marR="0" marT="0" marB="0" anchor="b"/>
                </a:tc>
                <a:extLst>
                  <a:ext uri="{0D108BD9-81ED-4DB2-BD59-A6C34878D82A}">
                    <a16:rowId xmlns:a16="http://schemas.microsoft.com/office/drawing/2014/main" val="10002"/>
                  </a:ext>
                </a:extLst>
              </a:tr>
              <a:tr h="245859">
                <a:tc>
                  <a:txBody>
                    <a:bodyPr/>
                    <a:lstStyle/>
                    <a:p>
                      <a:pPr algn="l" fontAlgn="b"/>
                      <a:r>
                        <a:rPr lang="en-US" sz="1200" b="0" i="0" u="none" strike="noStrike" dirty="0">
                          <a:solidFill>
                            <a:srgbClr val="000000"/>
                          </a:solidFill>
                          <a:effectLst/>
                          <a:latin typeface="Calibri"/>
                        </a:rPr>
                        <a:t>High school graduate</a:t>
                      </a:r>
                    </a:p>
                  </a:txBody>
                  <a:tcPr marL="0" marR="0" marT="0" marB="0" anchor="b"/>
                </a:tc>
                <a:tc>
                  <a:txBody>
                    <a:bodyPr/>
                    <a:lstStyle/>
                    <a:p>
                      <a:pPr algn="ctr" fontAlgn="b"/>
                      <a:r>
                        <a:rPr lang="cs-CZ" sz="1200" b="0" i="0" u="none" strike="noStrike" dirty="0">
                          <a:solidFill>
                            <a:srgbClr val="000000"/>
                          </a:solidFill>
                          <a:effectLst/>
                          <a:latin typeface="Calibri"/>
                        </a:rPr>
                        <a:t> 61,597 </a:t>
                      </a:r>
                    </a:p>
                  </a:txBody>
                  <a:tcPr marL="0" marR="0" marT="0" marB="0" anchor="b"/>
                </a:tc>
                <a:tc>
                  <a:txBody>
                    <a:bodyPr/>
                    <a:lstStyle/>
                    <a:p>
                      <a:pPr algn="ctr" fontAlgn="b"/>
                      <a:r>
                        <a:rPr lang="mr-IN" sz="1200" b="0" i="0" u="none" strike="noStrike" dirty="0">
                          <a:solidFill>
                            <a:srgbClr val="000000"/>
                          </a:solidFill>
                          <a:effectLst/>
                          <a:latin typeface="Calibri"/>
                        </a:rPr>
                        <a:t>28%</a:t>
                      </a:r>
                    </a:p>
                  </a:txBody>
                  <a:tcPr marL="0" marR="0" marT="0" marB="0" anchor="b"/>
                </a:tc>
                <a:extLst>
                  <a:ext uri="{0D108BD9-81ED-4DB2-BD59-A6C34878D82A}">
                    <a16:rowId xmlns:a16="http://schemas.microsoft.com/office/drawing/2014/main" val="10003"/>
                  </a:ext>
                </a:extLst>
              </a:tr>
              <a:tr h="245859">
                <a:tc>
                  <a:txBody>
                    <a:bodyPr/>
                    <a:lstStyle/>
                    <a:p>
                      <a:pPr algn="l" fontAlgn="b"/>
                      <a:r>
                        <a:rPr lang="en-US" sz="1200" b="0" i="0" u="none" strike="noStrike">
                          <a:solidFill>
                            <a:srgbClr val="000000"/>
                          </a:solidFill>
                          <a:effectLst/>
                          <a:latin typeface="Calibri"/>
                        </a:rPr>
                        <a:t>Some college, no degree</a:t>
                      </a:r>
                    </a:p>
                  </a:txBody>
                  <a:tcPr marL="0" marR="0" marT="0" marB="0" anchor="b"/>
                </a:tc>
                <a:tc>
                  <a:txBody>
                    <a:bodyPr/>
                    <a:lstStyle/>
                    <a:p>
                      <a:pPr algn="ctr" fontAlgn="b"/>
                      <a:r>
                        <a:rPr lang="fi-FI" sz="1200" b="0" i="0" u="none" strike="noStrike" dirty="0">
                          <a:solidFill>
                            <a:srgbClr val="000000"/>
                          </a:solidFill>
                          <a:effectLst/>
                          <a:latin typeface="Calibri"/>
                        </a:rPr>
                        <a:t> 33,986 </a:t>
                      </a:r>
                    </a:p>
                  </a:txBody>
                  <a:tcPr marL="0" marR="0" marT="0" marB="0" anchor="b"/>
                </a:tc>
                <a:tc>
                  <a:txBody>
                    <a:bodyPr/>
                    <a:lstStyle/>
                    <a:p>
                      <a:pPr algn="ctr" fontAlgn="b"/>
                      <a:r>
                        <a:rPr lang="mr-IN" sz="1200" b="0" i="0" u="none" strike="noStrike" dirty="0">
                          <a:solidFill>
                            <a:srgbClr val="000000"/>
                          </a:solidFill>
                          <a:effectLst/>
                          <a:latin typeface="Calibri"/>
                        </a:rPr>
                        <a:t>15%</a:t>
                      </a:r>
                    </a:p>
                  </a:txBody>
                  <a:tcPr marL="0" marR="0" marT="0" marB="0" anchor="b"/>
                </a:tc>
                <a:extLst>
                  <a:ext uri="{0D108BD9-81ED-4DB2-BD59-A6C34878D82A}">
                    <a16:rowId xmlns:a16="http://schemas.microsoft.com/office/drawing/2014/main" val="10004"/>
                  </a:ext>
                </a:extLst>
              </a:tr>
              <a:tr h="245859">
                <a:tc>
                  <a:txBody>
                    <a:bodyPr/>
                    <a:lstStyle/>
                    <a:p>
                      <a:pPr algn="l" fontAlgn="b"/>
                      <a:r>
                        <a:rPr lang="en-US" sz="1200" b="0" i="0" u="none" strike="noStrike">
                          <a:solidFill>
                            <a:srgbClr val="000000"/>
                          </a:solidFill>
                          <a:effectLst/>
                          <a:latin typeface="Calibri"/>
                        </a:rPr>
                        <a:t>Associate's degree</a:t>
                      </a:r>
                    </a:p>
                  </a:txBody>
                  <a:tcPr marL="0" marR="0" marT="0" marB="0" anchor="b"/>
                </a:tc>
                <a:tc>
                  <a:txBody>
                    <a:bodyPr/>
                    <a:lstStyle/>
                    <a:p>
                      <a:pPr algn="ctr" fontAlgn="b"/>
                      <a:r>
                        <a:rPr lang="is-IS" sz="1200" b="0" i="0" u="none" strike="noStrike" dirty="0">
                          <a:solidFill>
                            <a:srgbClr val="000000"/>
                          </a:solidFill>
                          <a:effectLst/>
                          <a:latin typeface="Calibri"/>
                        </a:rPr>
                        <a:t> 23,566 </a:t>
                      </a:r>
                    </a:p>
                  </a:txBody>
                  <a:tcPr marL="0" marR="0" marT="0" marB="0" anchor="b"/>
                </a:tc>
                <a:tc>
                  <a:txBody>
                    <a:bodyPr/>
                    <a:lstStyle/>
                    <a:p>
                      <a:pPr algn="ctr" fontAlgn="b"/>
                      <a:r>
                        <a:rPr lang="mr-IN" sz="1200" b="0" i="0" u="none" strike="noStrike" dirty="0">
                          <a:solidFill>
                            <a:srgbClr val="000000"/>
                          </a:solidFill>
                          <a:effectLst/>
                          <a:latin typeface="Calibri"/>
                        </a:rPr>
                        <a:t>11%</a:t>
                      </a:r>
                    </a:p>
                  </a:txBody>
                  <a:tcPr marL="0" marR="0" marT="0" marB="0" anchor="b"/>
                </a:tc>
                <a:extLst>
                  <a:ext uri="{0D108BD9-81ED-4DB2-BD59-A6C34878D82A}">
                    <a16:rowId xmlns:a16="http://schemas.microsoft.com/office/drawing/2014/main" val="10005"/>
                  </a:ext>
                </a:extLst>
              </a:tr>
              <a:tr h="245859">
                <a:tc>
                  <a:txBody>
                    <a:bodyPr/>
                    <a:lstStyle/>
                    <a:p>
                      <a:pPr algn="l" fontAlgn="b"/>
                      <a:r>
                        <a:rPr lang="en-US" sz="1200" b="0" i="0" u="none" strike="noStrike">
                          <a:solidFill>
                            <a:srgbClr val="000000"/>
                          </a:solidFill>
                          <a:effectLst/>
                          <a:latin typeface="Calibri"/>
                        </a:rPr>
                        <a:t>Bachelor's degree</a:t>
                      </a:r>
                    </a:p>
                  </a:txBody>
                  <a:tcPr marL="0" marR="0" marT="0" marB="0" anchor="b"/>
                </a:tc>
                <a:tc>
                  <a:txBody>
                    <a:bodyPr/>
                    <a:lstStyle/>
                    <a:p>
                      <a:pPr algn="ctr" fontAlgn="b"/>
                      <a:r>
                        <a:rPr lang="is-IS" sz="1200" b="0" i="0" u="none" strike="noStrike" dirty="0">
                          <a:solidFill>
                            <a:srgbClr val="000000"/>
                          </a:solidFill>
                          <a:effectLst/>
                          <a:latin typeface="Calibri"/>
                        </a:rPr>
                        <a:t> 52,164 </a:t>
                      </a:r>
                    </a:p>
                  </a:txBody>
                  <a:tcPr marL="0" marR="0" marT="0" marB="0" anchor="b"/>
                </a:tc>
                <a:tc>
                  <a:txBody>
                    <a:bodyPr/>
                    <a:lstStyle/>
                    <a:p>
                      <a:pPr algn="ctr" fontAlgn="b"/>
                      <a:r>
                        <a:rPr lang="mr-IN" sz="1200" b="0" i="0" u="none" strike="noStrike" dirty="0">
                          <a:solidFill>
                            <a:srgbClr val="000000"/>
                          </a:solidFill>
                          <a:effectLst/>
                          <a:latin typeface="Calibri"/>
                        </a:rPr>
                        <a:t>23%</a:t>
                      </a:r>
                    </a:p>
                  </a:txBody>
                  <a:tcPr marL="0" marR="0" marT="0" marB="0" anchor="b"/>
                </a:tc>
                <a:extLst>
                  <a:ext uri="{0D108BD9-81ED-4DB2-BD59-A6C34878D82A}">
                    <a16:rowId xmlns:a16="http://schemas.microsoft.com/office/drawing/2014/main" val="10006"/>
                  </a:ext>
                </a:extLst>
              </a:tr>
              <a:tr h="245859">
                <a:tc>
                  <a:txBody>
                    <a:bodyPr/>
                    <a:lstStyle/>
                    <a:p>
                      <a:pPr algn="l" fontAlgn="b"/>
                      <a:r>
                        <a:rPr lang="en-US" sz="1200" b="0" i="0" u="none" strike="noStrike" dirty="0">
                          <a:solidFill>
                            <a:srgbClr val="000000"/>
                          </a:solidFill>
                          <a:effectLst/>
                          <a:latin typeface="Calibri"/>
                        </a:rPr>
                        <a:t>Advanced degree</a:t>
                      </a:r>
                    </a:p>
                  </a:txBody>
                  <a:tcPr marL="0" marR="0" marT="0" marB="0" anchor="b">
                    <a:lnB w="12700" cap="flat" cmpd="sng" algn="ctr">
                      <a:solidFill>
                        <a:scrgbClr r="0" g="0" b="0"/>
                      </a:solidFill>
                      <a:prstDash val="solid"/>
                      <a:round/>
                      <a:headEnd type="none" w="med" len="med"/>
                      <a:tailEnd type="none" w="med" len="med"/>
                    </a:lnB>
                  </a:tcPr>
                </a:tc>
                <a:tc>
                  <a:txBody>
                    <a:bodyPr/>
                    <a:lstStyle/>
                    <a:p>
                      <a:pPr algn="ctr" fontAlgn="b"/>
                      <a:r>
                        <a:rPr lang="fi-FI" sz="1200" b="0" i="0" u="none" strike="noStrike" dirty="0">
                          <a:solidFill>
                            <a:srgbClr val="000000"/>
                          </a:solidFill>
                          <a:effectLst/>
                          <a:latin typeface="Calibri"/>
                        </a:rPr>
                        <a:t> 31,537 </a:t>
                      </a:r>
                    </a:p>
                  </a:txBody>
                  <a:tcPr marL="0" marR="0" marT="0" marB="0" anchor="b">
                    <a:lnB w="12700" cap="flat" cmpd="sng" algn="ctr">
                      <a:solidFill>
                        <a:scrgbClr r="0" g="0" b="0"/>
                      </a:solidFill>
                      <a:prstDash val="solid"/>
                      <a:round/>
                      <a:headEnd type="none" w="med" len="med"/>
                      <a:tailEnd type="none" w="med" len="med"/>
                    </a:lnB>
                  </a:tcPr>
                </a:tc>
                <a:tc>
                  <a:txBody>
                    <a:bodyPr/>
                    <a:lstStyle/>
                    <a:p>
                      <a:pPr algn="ctr" fontAlgn="b"/>
                      <a:r>
                        <a:rPr lang="mr-IN" sz="1200" b="0" i="0" u="none" strike="noStrike" dirty="0">
                          <a:solidFill>
                            <a:srgbClr val="000000"/>
                          </a:solidFill>
                          <a:effectLst/>
                          <a:latin typeface="Calibri"/>
                        </a:rPr>
                        <a:t>14%</a:t>
                      </a:r>
                    </a:p>
                  </a:txBody>
                  <a:tcPr marL="0" marR="0" marT="0" marB="0" anchor="b">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8" name="Title 1"/>
          <p:cNvSpPr txBox="1">
            <a:spLocks/>
          </p:cNvSpPr>
          <p:nvPr/>
        </p:nvSpPr>
        <p:spPr>
          <a:xfrm>
            <a:off x="318556" y="438888"/>
            <a:ext cx="8486777" cy="621964"/>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2000" b="1" dirty="0"/>
              <a:t>More than 90% of Americans 25 years and over graduated form High School and more than a Third of Americans graduated from College in 2020</a:t>
            </a:r>
          </a:p>
        </p:txBody>
      </p:sp>
    </p:spTree>
    <p:extLst>
      <p:ext uri="{BB962C8B-B14F-4D97-AF65-F5344CB8AC3E}">
        <p14:creationId xmlns:p14="http://schemas.microsoft.com/office/powerpoint/2010/main" val="2761021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608480"/>
            <a:ext cx="8186780" cy="1336956"/>
          </a:xfrm>
        </p:spPr>
        <p:txBody>
          <a:bodyPr>
            <a:normAutofit fontScale="90000"/>
          </a:bodyPr>
          <a:lstStyle/>
          <a:p>
            <a:pPr algn="ctr"/>
            <a:r>
              <a:rPr lang="en-US" dirty="0">
                <a:latin typeface="Times New Roman"/>
                <a:cs typeface="Times New Roman"/>
              </a:rPr>
              <a:t>Exploring The Education Level Data Set</a:t>
            </a:r>
            <a:br>
              <a:rPr lang="en-US" dirty="0">
                <a:latin typeface="Times New Roman"/>
                <a:cs typeface="Times New Roman"/>
              </a:rPr>
            </a:br>
            <a:r>
              <a:rPr lang="en-US" dirty="0">
                <a:latin typeface="Times New Roman"/>
                <a:cs typeface="Times New Roman"/>
              </a:rPr>
              <a:t> in Excel</a:t>
            </a:r>
            <a:br>
              <a:rPr lang="en-US" dirty="0">
                <a:latin typeface="Times New Roman"/>
                <a:cs typeface="Times New Roman"/>
              </a:rPr>
            </a:br>
            <a:endParaRPr lang="en-US" dirty="0">
              <a:latin typeface="Times New Roman"/>
              <a:cs typeface="Times New Roman"/>
            </a:endParaRPr>
          </a:p>
        </p:txBody>
      </p:sp>
      <p:sp>
        <p:nvSpPr>
          <p:cNvPr id="3" name="TextBox 2"/>
          <p:cNvSpPr txBox="1"/>
          <p:nvPr/>
        </p:nvSpPr>
        <p:spPr>
          <a:xfrm>
            <a:off x="1131380" y="1764008"/>
            <a:ext cx="7226429" cy="2769989"/>
          </a:xfrm>
          <a:prstGeom prst="rect">
            <a:avLst/>
          </a:prstGeom>
          <a:noFill/>
        </p:spPr>
        <p:txBody>
          <a:bodyPr wrap="square" rtlCol="0">
            <a:spAutoFit/>
          </a:bodyPr>
          <a:lstStyle/>
          <a:p>
            <a:pPr marL="0" lvl="1"/>
            <a:r>
              <a:rPr lang="en-US" dirty="0">
                <a:latin typeface="Times New Roman"/>
                <a:cs typeface="Times New Roman"/>
              </a:rPr>
              <a:t>Summarize the education of 25+ in US</a:t>
            </a:r>
          </a:p>
          <a:p>
            <a:pPr marL="285750" lvl="1" indent="-285750">
              <a:buFont typeface="Arial"/>
              <a:buChar char="•"/>
            </a:pPr>
            <a:r>
              <a:rPr lang="en-US" dirty="0">
                <a:latin typeface="Times New Roman"/>
                <a:cs typeface="Times New Roman"/>
              </a:rPr>
              <a:t>Let’s change the educational levels</a:t>
            </a:r>
          </a:p>
          <a:p>
            <a:pPr lvl="1"/>
            <a:endParaRPr lang="en-US" sz="1200" dirty="0">
              <a:latin typeface="Times New Roman"/>
              <a:cs typeface="Times New Roman"/>
            </a:endParaRPr>
          </a:p>
          <a:p>
            <a:pPr lvl="1"/>
            <a:r>
              <a:rPr lang="en-US" sz="1200" dirty="0">
                <a:latin typeface="Times New Roman"/>
                <a:cs typeface="Times New Roman"/>
              </a:rPr>
              <a:t>Source use Table 2 Both Sexes: </a:t>
            </a:r>
            <a:endParaRPr lang="en-US" sz="1200" dirty="0">
              <a:latin typeface="Times New Roman"/>
              <a:cs typeface="Times New Roman"/>
              <a:hlinkClick r:id="rId2"/>
            </a:endParaRPr>
          </a:p>
          <a:p>
            <a:pPr lvl="1"/>
            <a:r>
              <a:rPr lang="en-US" sz="1200" dirty="0">
                <a:latin typeface="Times New Roman"/>
                <a:cs typeface="Times New Roman"/>
                <a:hlinkClick r:id="rId2"/>
              </a:rPr>
              <a:t>https://www.census.gov/data/tables/2020/demo/educational-attainment/cps-detailed-tables.html</a:t>
            </a:r>
            <a:endParaRPr lang="en-US" sz="1200" dirty="0">
              <a:latin typeface="Times New Roman"/>
              <a:cs typeface="Times New Roman"/>
            </a:endParaRPr>
          </a:p>
          <a:p>
            <a:pPr lvl="1"/>
            <a:endParaRPr lang="en-US" sz="1200" dirty="0">
              <a:latin typeface="Times New Roman"/>
              <a:cs typeface="Times New Roman"/>
            </a:endParaRPr>
          </a:p>
          <a:p>
            <a:pPr marL="628650" lvl="1" indent="-171450">
              <a:buFont typeface="Wingdings" charset="2"/>
              <a:buChar char="Ø"/>
            </a:pPr>
            <a:r>
              <a:rPr lang="en-US" sz="1200" dirty="0">
                <a:latin typeface="Times New Roman"/>
                <a:cs typeface="Times New Roman"/>
              </a:rPr>
              <a:t>Summarize data by a small number of educational levels</a:t>
            </a:r>
          </a:p>
          <a:p>
            <a:pPr marL="628650" lvl="1" indent="-171450">
              <a:buFont typeface="Wingdings" charset="2"/>
              <a:buChar char="Ø"/>
            </a:pPr>
            <a:r>
              <a:rPr lang="en-US" sz="1200" dirty="0">
                <a:latin typeface="Times New Roman"/>
                <a:cs typeface="Times New Roman"/>
              </a:rPr>
              <a:t>Compute Percentages for 2020</a:t>
            </a:r>
          </a:p>
          <a:p>
            <a:pPr marL="628650" lvl="1" indent="-171450">
              <a:buFont typeface="Wingdings" charset="2"/>
              <a:buChar char="Ø"/>
            </a:pPr>
            <a:r>
              <a:rPr lang="en-US" sz="1200" dirty="0">
                <a:latin typeface="Times New Roman"/>
                <a:cs typeface="Times New Roman"/>
              </a:rPr>
              <a:t>Plot Pie Chart for 2020</a:t>
            </a:r>
          </a:p>
          <a:p>
            <a:pPr marL="628650" lvl="1" indent="-171450">
              <a:buFont typeface="Wingdings" charset="2"/>
              <a:buChar char="Ø"/>
            </a:pPr>
            <a:r>
              <a:rPr lang="en-US" sz="1200" dirty="0">
                <a:latin typeface="Times New Roman"/>
                <a:cs typeface="Times New Roman"/>
              </a:rPr>
              <a:t>Bar graph for 2020</a:t>
            </a:r>
          </a:p>
          <a:p>
            <a:pPr marL="628650" lvl="1" indent="-171450">
              <a:buFont typeface="Wingdings" charset="2"/>
              <a:buChar char="Ø"/>
            </a:pPr>
            <a:r>
              <a:rPr lang="en-US" sz="1200" dirty="0">
                <a:latin typeface="Times New Roman"/>
                <a:cs typeface="Times New Roman"/>
              </a:rPr>
              <a:t>Make Table for 2020</a:t>
            </a:r>
          </a:p>
          <a:p>
            <a:endParaRPr lang="en-US" dirty="0">
              <a:latin typeface="Times New Roman"/>
              <a:cs typeface="Times New Roman"/>
            </a:endParaRPr>
          </a:p>
          <a:p>
            <a:pPr marL="628650" lvl="1" indent="-171450">
              <a:buFont typeface="Wingdings" charset="2"/>
              <a:buChar char="Ø"/>
            </a:pPr>
            <a:endParaRPr lang="en-US" sz="1200" dirty="0">
              <a:latin typeface="Times New Roman"/>
              <a:cs typeface="Times New Roman"/>
            </a:endParaRPr>
          </a:p>
        </p:txBody>
      </p:sp>
      <p:sp>
        <p:nvSpPr>
          <p:cNvPr id="4" name="Title 1">
            <a:extLst>
              <a:ext uri="{FF2B5EF4-FFF2-40B4-BE49-F238E27FC236}">
                <a16:creationId xmlns:a16="http://schemas.microsoft.com/office/drawing/2014/main" id="{7490168C-1E84-EE4A-804D-767188CFD20E}"/>
              </a:ext>
            </a:extLst>
          </p:cNvPr>
          <p:cNvSpPr txBox="1">
            <a:spLocks/>
          </p:cNvSpPr>
          <p:nvPr/>
        </p:nvSpPr>
        <p:spPr>
          <a:xfrm>
            <a:off x="283986" y="4533997"/>
            <a:ext cx="8186780" cy="1336956"/>
          </a:xfrm>
          <a:prstGeom prst="rect">
            <a:avLst/>
          </a:prstGeom>
        </p:spPr>
        <p:txBody>
          <a:bodyPr vert="horz" lIns="91440" tIns="45720" rIns="91440" bIns="45720" rtlCol="0" anchor="ctr">
            <a:normAutofit fontScale="675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dirty="0">
                <a:latin typeface="Times New Roman"/>
                <a:cs typeface="Times New Roman"/>
              </a:rPr>
              <a:t>Exploring The Population Growth in US from 2010 to 2020 </a:t>
            </a:r>
            <a:br>
              <a:rPr lang="en-US" dirty="0">
                <a:latin typeface="Times New Roman"/>
                <a:cs typeface="Times New Roman"/>
              </a:rPr>
            </a:br>
            <a:r>
              <a:rPr lang="en-US" dirty="0">
                <a:latin typeface="Times New Roman"/>
                <a:cs typeface="Times New Roman"/>
              </a:rPr>
              <a:t> in Excel</a:t>
            </a:r>
            <a:br>
              <a:rPr lang="en-US" dirty="0">
                <a:latin typeface="Times New Roman"/>
                <a:cs typeface="Times New Roman"/>
              </a:rPr>
            </a:br>
            <a:endParaRPr lang="en-US" dirty="0">
              <a:latin typeface="Times New Roman"/>
              <a:cs typeface="Times New Roman"/>
            </a:endParaRPr>
          </a:p>
        </p:txBody>
      </p:sp>
    </p:spTree>
    <p:extLst>
      <p:ext uri="{BB962C8B-B14F-4D97-AF65-F5344CB8AC3E}">
        <p14:creationId xmlns:p14="http://schemas.microsoft.com/office/powerpoint/2010/main" val="323543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608480"/>
            <a:ext cx="8186780" cy="1336956"/>
          </a:xfrm>
        </p:spPr>
        <p:txBody>
          <a:bodyPr/>
          <a:lstStyle/>
          <a:p>
            <a:r>
              <a:rPr lang="en-US" dirty="0">
                <a:latin typeface="Times New Roman"/>
                <a:cs typeface="Times New Roman"/>
              </a:rPr>
              <a:t>Exploring a CDC COVID data set</a:t>
            </a:r>
          </a:p>
        </p:txBody>
      </p:sp>
      <p:sp>
        <p:nvSpPr>
          <p:cNvPr id="3" name="TextBox 2"/>
          <p:cNvSpPr txBox="1"/>
          <p:nvPr/>
        </p:nvSpPr>
        <p:spPr>
          <a:xfrm>
            <a:off x="1216047" y="1945436"/>
            <a:ext cx="7226429" cy="2677656"/>
          </a:xfrm>
          <a:prstGeom prst="rect">
            <a:avLst/>
          </a:prstGeom>
          <a:noFill/>
        </p:spPr>
        <p:txBody>
          <a:bodyPr wrap="square" rtlCol="0">
            <a:spAutoFit/>
          </a:bodyPr>
          <a:lstStyle/>
          <a:p>
            <a:pPr marL="628650" lvl="1" indent="-171450">
              <a:buFont typeface="Wingdings" charset="2"/>
              <a:buChar char="Ø"/>
            </a:pPr>
            <a:endParaRPr lang="en-US" sz="1200" dirty="0">
              <a:latin typeface="Times New Roman"/>
              <a:cs typeface="Times New Roman"/>
            </a:endParaRPr>
          </a:p>
          <a:p>
            <a:pPr marL="628650" lvl="1" indent="-171450">
              <a:buFont typeface="Wingdings" charset="2"/>
              <a:buChar char="Ø"/>
            </a:pPr>
            <a:endParaRPr lang="en-US" sz="1200" dirty="0">
              <a:latin typeface="Times New Roman"/>
              <a:cs typeface="Times New Roman"/>
            </a:endParaRPr>
          </a:p>
          <a:p>
            <a:pPr marL="171450" indent="-171450">
              <a:buFont typeface="Arial"/>
              <a:buChar char="•"/>
            </a:pPr>
            <a:r>
              <a:rPr lang="en-US" sz="1200" b="1" dirty="0">
                <a:latin typeface="Times New Roman"/>
                <a:cs typeface="Times New Roman"/>
              </a:rPr>
              <a:t>Has the percentage of Deaths by COVID change thru time?</a:t>
            </a:r>
          </a:p>
          <a:p>
            <a:r>
              <a:rPr lang="en-US" sz="1200" b="1" dirty="0">
                <a:latin typeface="Times New Roman"/>
                <a:cs typeface="Times New Roman"/>
              </a:rPr>
              <a:t>                Source: </a:t>
            </a:r>
            <a:r>
              <a:rPr lang="en-US" sz="1200" b="1" dirty="0">
                <a:latin typeface="Times New Roman"/>
                <a:cs typeface="Times New Roman"/>
                <a:hlinkClick r:id="rId2"/>
              </a:rPr>
              <a:t>https://covid.cdc.gov/covid-data-tracker/#datatracker-home</a:t>
            </a:r>
            <a:endParaRPr lang="en-US" sz="1200" b="1" dirty="0">
              <a:latin typeface="Times New Roman"/>
              <a:cs typeface="Times New Roman"/>
            </a:endParaRPr>
          </a:p>
          <a:p>
            <a:pPr marL="628650" lvl="1" indent="-171450">
              <a:buFont typeface="Wingdings" charset="2"/>
              <a:buChar char="Ø"/>
            </a:pPr>
            <a:r>
              <a:rPr lang="en-US" sz="1200" b="1" dirty="0">
                <a:latin typeface="Times New Roman"/>
                <a:cs typeface="Times New Roman"/>
              </a:rPr>
              <a:t>What does each row mean?</a:t>
            </a:r>
          </a:p>
          <a:p>
            <a:pPr marL="628650" lvl="1" indent="-171450">
              <a:buFont typeface="Wingdings" charset="2"/>
              <a:buChar char="Ø"/>
            </a:pPr>
            <a:r>
              <a:rPr lang="en-US" sz="1200" b="1" dirty="0">
                <a:latin typeface="Times New Roman"/>
                <a:cs typeface="Times New Roman"/>
              </a:rPr>
              <a:t>What do the columns mean?</a:t>
            </a:r>
          </a:p>
          <a:p>
            <a:pPr marL="628650" lvl="1" indent="-171450">
              <a:buFont typeface="Wingdings" charset="2"/>
              <a:buChar char="Ø"/>
            </a:pPr>
            <a:r>
              <a:rPr lang="en-US" sz="1200" b="1" dirty="0">
                <a:latin typeface="Times New Roman"/>
                <a:cs typeface="Times New Roman"/>
              </a:rPr>
              <a:t>Is there any data problem?</a:t>
            </a:r>
          </a:p>
          <a:p>
            <a:pPr marL="1085850" lvl="2" indent="-171450">
              <a:buFont typeface="Wingdings" charset="2"/>
              <a:buChar char="Ø"/>
            </a:pPr>
            <a:r>
              <a:rPr lang="en-US" sz="1200" b="1" dirty="0">
                <a:latin typeface="Times New Roman"/>
                <a:cs typeface="Times New Roman"/>
              </a:rPr>
              <a:t>Missing data</a:t>
            </a:r>
          </a:p>
          <a:p>
            <a:pPr marL="1085850" lvl="2" indent="-171450">
              <a:buFont typeface="Wingdings" charset="2"/>
              <a:buChar char="Ø"/>
            </a:pPr>
            <a:r>
              <a:rPr lang="en-US" sz="1200" b="1" dirty="0">
                <a:latin typeface="Times New Roman"/>
                <a:cs typeface="Times New Roman"/>
              </a:rPr>
              <a:t>Strange values</a:t>
            </a:r>
          </a:p>
          <a:p>
            <a:pPr marL="1085850" lvl="2" indent="-171450">
              <a:buFont typeface="Wingdings" charset="2"/>
              <a:buChar char="Ø"/>
            </a:pPr>
            <a:r>
              <a:rPr lang="en-US" sz="1200" b="1" dirty="0">
                <a:latin typeface="Times New Roman"/>
                <a:cs typeface="Times New Roman"/>
              </a:rPr>
              <a:t>Outliers</a:t>
            </a:r>
          </a:p>
          <a:p>
            <a:pPr marL="628650" lvl="1" indent="-171450">
              <a:buFont typeface="Wingdings" charset="2"/>
              <a:buChar char="Ø"/>
            </a:pPr>
            <a:r>
              <a:rPr lang="en-US" sz="1200" b="1" dirty="0">
                <a:latin typeface="Times New Roman"/>
                <a:cs typeface="Times New Roman"/>
              </a:rPr>
              <a:t>Line Plot</a:t>
            </a:r>
          </a:p>
          <a:p>
            <a:pPr lvl="1"/>
            <a:endParaRPr lang="en-US" sz="1200" b="1" dirty="0">
              <a:latin typeface="Times New Roman"/>
              <a:cs typeface="Times New Roman"/>
            </a:endParaRPr>
          </a:p>
          <a:p>
            <a:pPr lvl="1"/>
            <a:endParaRPr lang="en-US" sz="1200" b="1" dirty="0">
              <a:latin typeface="Times New Roman"/>
              <a:cs typeface="Times New Roman"/>
            </a:endParaRPr>
          </a:p>
          <a:p>
            <a:pPr marL="628650" lvl="1" indent="-171450">
              <a:buFont typeface="Wingdings" charset="2"/>
              <a:buChar char="Ø"/>
            </a:pPr>
            <a:endParaRPr lang="en-US" sz="1200" dirty="0">
              <a:latin typeface="Times New Roman"/>
              <a:cs typeface="Times New Roman"/>
            </a:endParaRPr>
          </a:p>
        </p:txBody>
      </p:sp>
    </p:spTree>
    <p:extLst>
      <p:ext uri="{BB962C8B-B14F-4D97-AF65-F5344CB8AC3E}">
        <p14:creationId xmlns:p14="http://schemas.microsoft.com/office/powerpoint/2010/main" val="2388623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786" y="2934797"/>
            <a:ext cx="8186780" cy="1336956"/>
          </a:xfrm>
        </p:spPr>
        <p:txBody>
          <a:bodyPr>
            <a:normAutofit fontScale="90000"/>
          </a:bodyPr>
          <a:lstStyle/>
          <a:p>
            <a:r>
              <a:rPr lang="en-US" dirty="0">
                <a:latin typeface="Times New Roman"/>
                <a:cs typeface="Times New Roman"/>
              </a:rPr>
              <a:t>Assignment-1 in Pairs</a:t>
            </a:r>
            <a:br>
              <a:rPr lang="en-US" dirty="0">
                <a:latin typeface="Times New Roman"/>
                <a:cs typeface="Times New Roman"/>
              </a:rPr>
            </a:br>
            <a:br>
              <a:rPr lang="en-US" dirty="0">
                <a:latin typeface="Times New Roman"/>
                <a:cs typeface="Times New Roman"/>
              </a:rPr>
            </a:br>
            <a:br>
              <a:rPr lang="en-US" dirty="0">
                <a:latin typeface="Times New Roman"/>
                <a:cs typeface="Times New Roman"/>
              </a:rPr>
            </a:br>
            <a:r>
              <a:rPr lang="en-US" dirty="0">
                <a:latin typeface="Times New Roman"/>
                <a:cs typeface="Times New Roman"/>
              </a:rPr>
              <a:t>Introduction to R</a:t>
            </a:r>
            <a:br>
              <a:rPr lang="en-US" dirty="0">
                <a:latin typeface="Times New Roman"/>
                <a:cs typeface="Times New Roman"/>
              </a:rPr>
            </a:br>
            <a:br>
              <a:rPr lang="en-US" dirty="0">
                <a:latin typeface="Times New Roman"/>
                <a:cs typeface="Times New Roman"/>
              </a:rPr>
            </a:br>
            <a:br>
              <a:rPr lang="en-US" dirty="0">
                <a:latin typeface="Times New Roman"/>
                <a:cs typeface="Times New Roman"/>
              </a:rPr>
            </a:br>
            <a:endParaRPr lang="en-US" dirty="0">
              <a:latin typeface="Times New Roman"/>
              <a:cs typeface="Times New Roman"/>
            </a:endParaRPr>
          </a:p>
        </p:txBody>
      </p:sp>
    </p:spTree>
    <p:extLst>
      <p:ext uri="{BB962C8B-B14F-4D97-AF65-F5344CB8AC3E}">
        <p14:creationId xmlns:p14="http://schemas.microsoft.com/office/powerpoint/2010/main" val="1131502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647701" y="642594"/>
            <a:ext cx="8223249" cy="1371600"/>
          </a:xfrm>
        </p:spPr>
        <p:txBody>
          <a:bodyPr>
            <a:normAutofit/>
          </a:bodyPr>
          <a:lstStyle/>
          <a:p>
            <a:r>
              <a:rPr lang="en-US" dirty="0">
                <a:latin typeface="Calibri" panose="020F0502020204030204" pitchFamily="34" charset="0"/>
                <a:cs typeface="Calibri" panose="020F0502020204030204" pitchFamily="34" charset="0"/>
              </a:rPr>
              <a:t>What do these plots mean?</a:t>
            </a:r>
          </a:p>
        </p:txBody>
      </p:sp>
      <p:pic>
        <p:nvPicPr>
          <p:cNvPr id="5" name="Content Placeholder 4"/>
          <p:cNvPicPr>
            <a:picLocks noGrp="1" noChangeAspect="1"/>
          </p:cNvPicPr>
          <p:nvPr>
            <p:ph idx="1"/>
          </p:nvPr>
        </p:nvPicPr>
        <p:blipFill>
          <a:blip r:embed="rId3"/>
          <a:srcRect t="9660" b="9660"/>
          <a:stretch>
            <a:fillRect/>
          </a:stretch>
        </p:blipFill>
        <p:spPr>
          <a:xfrm>
            <a:off x="541865" y="1802324"/>
            <a:ext cx="7888514" cy="4674675"/>
          </a:xfrm>
        </p:spPr>
      </p:pic>
    </p:spTree>
    <p:extLst>
      <p:ext uri="{BB962C8B-B14F-4D97-AF65-F5344CB8AC3E}">
        <p14:creationId xmlns:p14="http://schemas.microsoft.com/office/powerpoint/2010/main" val="6517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5116B90-4412-4D8C-8759-3CBE494F6AE8}"/>
              </a:ext>
            </a:extLst>
          </p:cNvPr>
          <p:cNvSpPr>
            <a:spLocks noGrp="1"/>
          </p:cNvSpPr>
          <p:nvPr>
            <p:ph type="title"/>
          </p:nvPr>
        </p:nvSpPr>
        <p:spPr>
          <a:xfrm>
            <a:off x="800100" y="390479"/>
            <a:ext cx="7543800" cy="694192"/>
          </a:xfrm>
        </p:spPr>
        <p:txBody>
          <a:bodyPr>
            <a:normAutofit fontScale="90000"/>
          </a:bodyPr>
          <a:lstStyle/>
          <a:p>
            <a:r>
              <a:rPr lang="en-US" dirty="0"/>
              <a:t>Course Planning</a:t>
            </a:r>
          </a:p>
        </p:txBody>
      </p:sp>
      <p:graphicFrame>
        <p:nvGraphicFramePr>
          <p:cNvPr id="5" name="Content Placeholder 4">
            <a:extLst>
              <a:ext uri="{FF2B5EF4-FFF2-40B4-BE49-F238E27FC236}">
                <a16:creationId xmlns:a16="http://schemas.microsoft.com/office/drawing/2014/main" id="{57593E65-234B-464D-8CDE-9702ECCF7BA8}"/>
              </a:ext>
            </a:extLst>
          </p:cNvPr>
          <p:cNvGraphicFramePr>
            <a:graphicFrameLocks noGrp="1"/>
          </p:cNvGraphicFramePr>
          <p:nvPr>
            <p:ph idx="1"/>
            <p:extLst>
              <p:ext uri="{D42A27DB-BD31-4B8C-83A1-F6EECF244321}">
                <p14:modId xmlns:p14="http://schemas.microsoft.com/office/powerpoint/2010/main" val="1375165460"/>
              </p:ext>
            </p:extLst>
          </p:nvPr>
        </p:nvGraphicFramePr>
        <p:xfrm>
          <a:off x="561638" y="1084671"/>
          <a:ext cx="7974252" cy="5421078"/>
        </p:xfrm>
        <a:graphic>
          <a:graphicData uri="http://schemas.openxmlformats.org/drawingml/2006/table">
            <a:tbl>
              <a:tblPr firstRow="1" firstCol="1" bandRow="1">
                <a:tableStyleId>{5C22544A-7EE6-4342-B048-85BDC9FD1C3A}</a:tableStyleId>
              </a:tblPr>
              <a:tblGrid>
                <a:gridCol w="787844">
                  <a:extLst>
                    <a:ext uri="{9D8B030D-6E8A-4147-A177-3AD203B41FA5}">
                      <a16:colId xmlns:a16="http://schemas.microsoft.com/office/drawing/2014/main" val="1891450742"/>
                    </a:ext>
                  </a:extLst>
                </a:gridCol>
                <a:gridCol w="940710">
                  <a:extLst>
                    <a:ext uri="{9D8B030D-6E8A-4147-A177-3AD203B41FA5}">
                      <a16:colId xmlns:a16="http://schemas.microsoft.com/office/drawing/2014/main" val="38775591"/>
                    </a:ext>
                  </a:extLst>
                </a:gridCol>
                <a:gridCol w="4268655">
                  <a:extLst>
                    <a:ext uri="{9D8B030D-6E8A-4147-A177-3AD203B41FA5}">
                      <a16:colId xmlns:a16="http://schemas.microsoft.com/office/drawing/2014/main" val="518451049"/>
                    </a:ext>
                  </a:extLst>
                </a:gridCol>
                <a:gridCol w="1328612">
                  <a:extLst>
                    <a:ext uri="{9D8B030D-6E8A-4147-A177-3AD203B41FA5}">
                      <a16:colId xmlns:a16="http://schemas.microsoft.com/office/drawing/2014/main" val="3094159817"/>
                    </a:ext>
                  </a:extLst>
                </a:gridCol>
                <a:gridCol w="648431">
                  <a:extLst>
                    <a:ext uri="{9D8B030D-6E8A-4147-A177-3AD203B41FA5}">
                      <a16:colId xmlns:a16="http://schemas.microsoft.com/office/drawing/2014/main" val="2956933963"/>
                    </a:ext>
                  </a:extLst>
                </a:gridCol>
              </a:tblGrid>
              <a:tr h="279927">
                <a:tc>
                  <a:txBody>
                    <a:bodyPr/>
                    <a:lstStyle/>
                    <a:p>
                      <a:pPr marL="0" marR="0" algn="ctr">
                        <a:lnSpc>
                          <a:spcPct val="115000"/>
                        </a:lnSpc>
                        <a:spcBef>
                          <a:spcPts val="0"/>
                        </a:spcBef>
                        <a:spcAft>
                          <a:spcPts val="0"/>
                        </a:spcAft>
                      </a:pPr>
                      <a:r>
                        <a:rPr lang="en-US" sz="1400" dirty="0">
                          <a:effectLst/>
                          <a:latin typeface="+mj-lt"/>
                          <a:ea typeface="Calibri" panose="020F0502020204030204" pitchFamily="34" charset="0"/>
                          <a:cs typeface="Times New Roman" panose="02020603050405020304" pitchFamily="18" charset="0"/>
                        </a:rPr>
                        <a:t>Lecture</a:t>
                      </a:r>
                    </a:p>
                  </a:txBody>
                  <a:tcPr marL="61628" marR="61628" marT="0" marB="0" anchor="ctr"/>
                </a:tc>
                <a:tc>
                  <a:txBody>
                    <a:bodyPr/>
                    <a:lstStyle/>
                    <a:p>
                      <a:pPr marL="0" marR="0" algn="ctr">
                        <a:lnSpc>
                          <a:spcPct val="115000"/>
                        </a:lnSpc>
                        <a:spcBef>
                          <a:spcPts val="0"/>
                        </a:spcBef>
                        <a:spcAft>
                          <a:spcPts val="0"/>
                        </a:spcAft>
                      </a:pPr>
                      <a:r>
                        <a:rPr lang="en-US" sz="1400" dirty="0">
                          <a:effectLst/>
                          <a:latin typeface="+mj-lt"/>
                          <a:ea typeface="Calibri" panose="020F0502020204030204" pitchFamily="34" charset="0"/>
                          <a:cs typeface="Times New Roman" panose="02020603050405020304" pitchFamily="18" charset="0"/>
                        </a:rPr>
                        <a:t>Date</a:t>
                      </a:r>
                    </a:p>
                  </a:txBody>
                  <a:tcPr marL="61628" marR="61628" marT="0" marB="0" anchor="ctr"/>
                </a:tc>
                <a:tc>
                  <a:txBody>
                    <a:bodyPr/>
                    <a:lstStyle/>
                    <a:p>
                      <a:pPr marL="0" marR="0" algn="ctr">
                        <a:lnSpc>
                          <a:spcPct val="115000"/>
                        </a:lnSpc>
                        <a:spcBef>
                          <a:spcPts val="0"/>
                        </a:spcBef>
                        <a:spcAft>
                          <a:spcPts val="0"/>
                        </a:spcAft>
                      </a:pPr>
                      <a:r>
                        <a:rPr lang="en-US" sz="1400" dirty="0">
                          <a:effectLst/>
                          <a:latin typeface="+mj-lt"/>
                        </a:rPr>
                        <a:t>Topic </a:t>
                      </a:r>
                      <a:endParaRPr lang="en-US" sz="1400" dirty="0">
                        <a:effectLst/>
                        <a:latin typeface="+mj-lt"/>
                        <a:ea typeface="Calibri" panose="020F0502020204030204" pitchFamily="34" charset="0"/>
                        <a:cs typeface="Times New Roman" panose="02020603050405020304" pitchFamily="18" charset="0"/>
                      </a:endParaRPr>
                    </a:p>
                  </a:txBody>
                  <a:tcPr marL="61628" marR="61628" marT="0" marB="0" anchor="ctr"/>
                </a:tc>
                <a:tc>
                  <a:txBody>
                    <a:bodyPr/>
                    <a:lstStyle/>
                    <a:p>
                      <a:pPr marL="0" marR="0" algn="ctr">
                        <a:lnSpc>
                          <a:spcPct val="115000"/>
                        </a:lnSpc>
                        <a:spcBef>
                          <a:spcPts val="0"/>
                        </a:spcBef>
                        <a:spcAft>
                          <a:spcPts val="0"/>
                        </a:spcAft>
                      </a:pPr>
                      <a:r>
                        <a:rPr lang="en-US" sz="1400" dirty="0">
                          <a:effectLst/>
                          <a:latin typeface="+mj-lt"/>
                        </a:rPr>
                        <a:t>Assignments</a:t>
                      </a:r>
                      <a:endParaRPr lang="en-US" sz="1400" dirty="0">
                        <a:effectLst/>
                        <a:latin typeface="+mj-lt"/>
                        <a:ea typeface="Calibri" panose="020F0502020204030204" pitchFamily="34" charset="0"/>
                        <a:cs typeface="Times New Roman" panose="02020603050405020304" pitchFamily="18" charset="0"/>
                      </a:endParaRPr>
                    </a:p>
                  </a:txBody>
                  <a:tcPr marL="61628" marR="61628" marT="0" marB="0" anchor="ctr"/>
                </a:tc>
                <a:tc>
                  <a:txBody>
                    <a:bodyPr/>
                    <a:lstStyle/>
                    <a:p>
                      <a:pPr marL="0" marR="0" algn="ctr">
                        <a:lnSpc>
                          <a:spcPct val="115000"/>
                        </a:lnSpc>
                        <a:spcBef>
                          <a:spcPts val="0"/>
                        </a:spcBef>
                        <a:spcAft>
                          <a:spcPts val="0"/>
                        </a:spcAft>
                      </a:pPr>
                      <a:r>
                        <a:rPr lang="en-US" sz="1400" dirty="0" err="1">
                          <a:effectLst/>
                          <a:latin typeface="+mj-lt"/>
                        </a:rPr>
                        <a:t>Wg</a:t>
                      </a:r>
                      <a:endParaRPr lang="en-US" sz="1400" dirty="0">
                        <a:effectLst/>
                        <a:latin typeface="+mj-lt"/>
                        <a:ea typeface="Calibri" panose="020F0502020204030204" pitchFamily="34" charset="0"/>
                        <a:cs typeface="Times New Roman" panose="02020603050405020304" pitchFamily="18" charset="0"/>
                      </a:endParaRPr>
                    </a:p>
                  </a:txBody>
                  <a:tcPr marL="61628" marR="61628" marT="0" marB="0" anchor="ctr"/>
                </a:tc>
                <a:extLst>
                  <a:ext uri="{0D108BD9-81ED-4DB2-BD59-A6C34878D82A}">
                    <a16:rowId xmlns:a16="http://schemas.microsoft.com/office/drawing/2014/main" val="1745906405"/>
                  </a:ext>
                </a:extLst>
              </a:tr>
              <a:tr h="471123">
                <a:tc>
                  <a:txBody>
                    <a:bodyPr/>
                    <a:lstStyle/>
                    <a:p>
                      <a:pPr marL="0" marR="0" algn="r">
                        <a:lnSpc>
                          <a:spcPct val="115000"/>
                        </a:lnSpc>
                        <a:spcBef>
                          <a:spcPts val="0"/>
                        </a:spcBef>
                        <a:spcAft>
                          <a:spcPts val="0"/>
                        </a:spcAft>
                      </a:pPr>
                      <a:r>
                        <a:rPr lang="en-US" sz="1400" dirty="0">
                          <a:effectLst/>
                          <a:latin typeface="+mn-lt"/>
                        </a:rPr>
                        <a:t>1</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9/01/21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b="0" dirty="0">
                          <a:effectLst/>
                          <a:latin typeface="+mn-lt"/>
                        </a:rPr>
                        <a:t>Introduction, Visualizations  &amp; Exploratory Data Analysis - Chapter</a:t>
                      </a:r>
                      <a:r>
                        <a:rPr lang="en-US" sz="1400" b="0" baseline="0" dirty="0">
                          <a:effectLst/>
                          <a:latin typeface="+mn-lt"/>
                        </a:rPr>
                        <a:t> 1</a:t>
                      </a: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algn="l">
                        <a:lnSpc>
                          <a:spcPct val="115000"/>
                        </a:lnSpc>
                      </a:pPr>
                      <a:endParaRPr lang="en-US" sz="1400" dirty="0">
                        <a:effectLst/>
                        <a:latin typeface="+mn-lt"/>
                        <a:cs typeface="Times New Roman" panose="02020603050405020304" pitchFamily="18" charset="0"/>
                      </a:endParaRPr>
                    </a:p>
                  </a:txBody>
                  <a:tcPr marL="61628" marR="61628" marT="0" marB="0" anchor="b"/>
                </a:tc>
                <a:tc>
                  <a:txBody>
                    <a:bodyPr/>
                    <a:lstStyle/>
                    <a:p>
                      <a:pPr marL="0" marR="0" algn="ctr">
                        <a:lnSpc>
                          <a:spcPct val="115000"/>
                        </a:lnSpc>
                        <a:spcBef>
                          <a:spcPts val="0"/>
                        </a:spcBef>
                        <a:spcAft>
                          <a:spcPts val="0"/>
                        </a:spcAft>
                      </a:pPr>
                      <a:r>
                        <a:rPr lang="en-US" sz="1400" dirty="0">
                          <a:effectLst/>
                          <a:latin typeface="+mn-lt"/>
                        </a:rPr>
                        <a:t> </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2334705323"/>
                  </a:ext>
                </a:extLst>
              </a:tr>
              <a:tr h="279927">
                <a:tc>
                  <a:txBody>
                    <a:bodyPr/>
                    <a:lstStyle/>
                    <a:p>
                      <a:pPr marL="0" marR="0" algn="r">
                        <a:lnSpc>
                          <a:spcPct val="115000"/>
                        </a:lnSpc>
                        <a:spcBef>
                          <a:spcPts val="0"/>
                        </a:spcBef>
                        <a:spcAft>
                          <a:spcPts val="0"/>
                        </a:spcAft>
                      </a:pPr>
                      <a:r>
                        <a:rPr lang="en-US" sz="1400" dirty="0">
                          <a:effectLst/>
                          <a:latin typeface="+mn-lt"/>
                        </a:rPr>
                        <a:t>2</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9/15/21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b="1" kern="1200" dirty="0">
                          <a:solidFill>
                            <a:srgbClr val="000000"/>
                          </a:solidFill>
                          <a:effectLst/>
                          <a:latin typeface="+mn-lt"/>
                          <a:ea typeface="Times New Roman" panose="02020603050405020304" pitchFamily="18" charset="0"/>
                          <a:cs typeface="Calibri" panose="020F0502020204030204" pitchFamily="34" charset="0"/>
                        </a:rPr>
                        <a:t>Introduction to  R - Chapter 2</a:t>
                      </a:r>
                      <a:endParaRPr lang="en-US" sz="1400" b="1" kern="1200" dirty="0">
                        <a:solidFill>
                          <a:schemeClr val="dk1"/>
                        </a:solidFill>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lnSpc>
                          <a:spcPct val="115000"/>
                        </a:lnSpc>
                        <a:spcBef>
                          <a:spcPts val="0"/>
                        </a:spcBef>
                        <a:spcAft>
                          <a:spcPts val="0"/>
                        </a:spcAft>
                      </a:pP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935628294"/>
                  </a:ext>
                </a:extLst>
              </a:tr>
              <a:tr h="279927">
                <a:tc>
                  <a:txBody>
                    <a:bodyPr/>
                    <a:lstStyle/>
                    <a:p>
                      <a:pPr marL="0" marR="0" algn="r">
                        <a:lnSpc>
                          <a:spcPct val="115000"/>
                        </a:lnSpc>
                        <a:spcBef>
                          <a:spcPts val="0"/>
                        </a:spcBef>
                        <a:spcAft>
                          <a:spcPts val="0"/>
                        </a:spcAft>
                      </a:pPr>
                      <a:r>
                        <a:rPr lang="en-US" sz="1400" dirty="0">
                          <a:effectLst/>
                          <a:latin typeface="+mn-lt"/>
                        </a:rPr>
                        <a:t>3</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9/22/21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b="0" kern="1200" dirty="0">
                          <a:solidFill>
                            <a:srgbClr val="000000"/>
                          </a:solidFill>
                          <a:effectLst/>
                          <a:latin typeface="+mn-lt"/>
                          <a:ea typeface="Times New Roman" panose="02020603050405020304" pitchFamily="18" charset="0"/>
                          <a:cs typeface="Calibri" panose="020F0502020204030204" pitchFamily="34" charset="0"/>
                        </a:rPr>
                        <a:t>Statistical Experiments</a:t>
                      </a:r>
                      <a:r>
                        <a:rPr lang="en-US" sz="1400" b="0" kern="1200" baseline="0" dirty="0">
                          <a:solidFill>
                            <a:schemeClr val="dk1"/>
                          </a:solidFill>
                          <a:effectLst/>
                          <a:latin typeface="+mn-lt"/>
                          <a:ea typeface="Calibri" panose="020F0502020204030204" pitchFamily="34" charset="0"/>
                          <a:cs typeface="Times New Roman" panose="02020603050405020304" pitchFamily="18" charset="0"/>
                        </a:rPr>
                        <a:t>         </a:t>
                      </a:r>
                      <a:endParaRPr lang="en-US" sz="1400" b="0" kern="1200" dirty="0">
                        <a:solidFill>
                          <a:schemeClr val="dk1"/>
                        </a:solidFill>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algn="l">
                        <a:lnSpc>
                          <a:spcPct val="115000"/>
                        </a:lnSpc>
                      </a:pPr>
                      <a:r>
                        <a:rPr lang="en-US" sz="1400" dirty="0">
                          <a:solidFill>
                            <a:srgbClr val="D2533C"/>
                          </a:solidFill>
                          <a:effectLst/>
                          <a:latin typeface="+mn-lt"/>
                          <a:cs typeface="Times New Roman" panose="02020603050405020304" pitchFamily="18" charset="0"/>
                        </a:rPr>
                        <a:t>Homework #1</a:t>
                      </a:r>
                    </a:p>
                  </a:txBody>
                  <a:tcPr marL="51435" marR="51435" marT="0" marB="0" anchor="b"/>
                </a:tc>
                <a:tc>
                  <a:txBody>
                    <a:bodyPr/>
                    <a:lstStyle/>
                    <a:p>
                      <a:pPr marL="0" marR="0" algn="ctr">
                        <a:lnSpc>
                          <a:spcPct val="115000"/>
                        </a:lnSpc>
                        <a:spcBef>
                          <a:spcPts val="0"/>
                        </a:spcBef>
                        <a:spcAft>
                          <a:spcPts val="0"/>
                        </a:spcAft>
                      </a:pPr>
                      <a:r>
                        <a:rPr lang="en-US" sz="1400" b="0" dirty="0">
                          <a:solidFill>
                            <a:srgbClr val="D2533C"/>
                          </a:solidFill>
                          <a:effectLst/>
                          <a:latin typeface="+mn-lt"/>
                          <a:ea typeface="Calibri" panose="020F0502020204030204" pitchFamily="34" charset="0"/>
                          <a:cs typeface="Times New Roman" panose="02020603050405020304" pitchFamily="18" charset="0"/>
                        </a:rPr>
                        <a:t>5%</a:t>
                      </a:r>
                    </a:p>
                  </a:txBody>
                  <a:tcPr marL="61628" marR="61628" marT="0" marB="0"/>
                </a:tc>
                <a:extLst>
                  <a:ext uri="{0D108BD9-81ED-4DB2-BD59-A6C34878D82A}">
                    <a16:rowId xmlns:a16="http://schemas.microsoft.com/office/drawing/2014/main" val="4199240085"/>
                  </a:ext>
                </a:extLst>
              </a:tr>
              <a:tr h="279927">
                <a:tc>
                  <a:txBody>
                    <a:bodyPr/>
                    <a:lstStyle/>
                    <a:p>
                      <a:pPr marL="0" marR="0" algn="r">
                        <a:lnSpc>
                          <a:spcPct val="115000"/>
                        </a:lnSpc>
                        <a:spcBef>
                          <a:spcPts val="0"/>
                        </a:spcBef>
                        <a:spcAft>
                          <a:spcPts val="0"/>
                        </a:spcAft>
                      </a:pPr>
                      <a:r>
                        <a:rPr lang="en-US" sz="1400" dirty="0">
                          <a:effectLst/>
                          <a:latin typeface="+mn-lt"/>
                        </a:rPr>
                        <a:t>4</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9/29/21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b="0" kern="1200" dirty="0">
                          <a:solidFill>
                            <a:srgbClr val="000000"/>
                          </a:solidFill>
                          <a:effectLst/>
                          <a:latin typeface="+mn-lt"/>
                          <a:ea typeface="Times New Roman" panose="02020603050405020304" pitchFamily="18" charset="0"/>
                          <a:cs typeface="Calibri" panose="020F0502020204030204" pitchFamily="34" charset="0"/>
                        </a:rPr>
                        <a:t>Regression </a:t>
                      </a:r>
                      <a:r>
                        <a:rPr lang="mr-IN" sz="1400" b="0" kern="1200" dirty="0">
                          <a:solidFill>
                            <a:srgbClr val="000000"/>
                          </a:solidFill>
                          <a:effectLst/>
                          <a:latin typeface="+mn-lt"/>
                          <a:ea typeface="Times New Roman" panose="02020603050405020304" pitchFamily="18" charset="0"/>
                          <a:cs typeface="Calibri" panose="020F0502020204030204" pitchFamily="34" charset="0"/>
                        </a:rPr>
                        <a:t>–</a:t>
                      </a:r>
                      <a:r>
                        <a:rPr lang="en-US" sz="1400" b="0" kern="1200" dirty="0">
                          <a:solidFill>
                            <a:srgbClr val="000000"/>
                          </a:solidFill>
                          <a:effectLst/>
                          <a:latin typeface="+mn-lt"/>
                          <a:ea typeface="Times New Roman" panose="02020603050405020304" pitchFamily="18" charset="0"/>
                          <a:cs typeface="Calibri" panose="020F0502020204030204" pitchFamily="34" charset="0"/>
                        </a:rPr>
                        <a:t> Chapter 3      </a:t>
                      </a:r>
                      <a:endParaRPr lang="en-US" sz="1400" b="0" kern="1200" dirty="0">
                        <a:solidFill>
                          <a:schemeClr val="dk1"/>
                        </a:solidFill>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algn="l">
                        <a:lnSpc>
                          <a:spcPct val="115000"/>
                        </a:lnSpc>
                      </a:pPr>
                      <a:r>
                        <a:rPr lang="en-US" sz="1400" dirty="0">
                          <a:effectLst/>
                          <a:latin typeface="+mn-lt"/>
                          <a:cs typeface="Times New Roman" panose="02020603050405020304" pitchFamily="18" charset="0"/>
                        </a:rPr>
                        <a:t>Homework #2</a:t>
                      </a:r>
                    </a:p>
                  </a:txBody>
                  <a:tcPr marL="51435" marR="51435" marT="0" marB="0" anchor="b"/>
                </a:tc>
                <a:tc>
                  <a:txBody>
                    <a:bodyPr/>
                    <a:lstStyle/>
                    <a:p>
                      <a:pPr marL="0" marR="0" algn="ctr">
                        <a:lnSpc>
                          <a:spcPct val="115000"/>
                        </a:lnSpc>
                        <a:spcBef>
                          <a:spcPts val="0"/>
                        </a:spcBef>
                        <a:spcAft>
                          <a:spcPts val="0"/>
                        </a:spcAft>
                      </a:pPr>
                      <a:r>
                        <a:rPr lang="en-US" sz="1400" b="0" dirty="0">
                          <a:effectLst/>
                          <a:latin typeface="+mn-lt"/>
                          <a:ea typeface="Calibri" panose="020F0502020204030204" pitchFamily="34" charset="0"/>
                          <a:cs typeface="Times New Roman" panose="02020603050405020304" pitchFamily="18" charset="0"/>
                        </a:rPr>
                        <a:t>5%</a:t>
                      </a:r>
                    </a:p>
                  </a:txBody>
                  <a:tcPr marL="61628" marR="61628" marT="0" marB="0"/>
                </a:tc>
                <a:extLst>
                  <a:ext uri="{0D108BD9-81ED-4DB2-BD59-A6C34878D82A}">
                    <a16:rowId xmlns:a16="http://schemas.microsoft.com/office/drawing/2014/main" val="899884739"/>
                  </a:ext>
                </a:extLst>
              </a:tr>
              <a:tr h="279927">
                <a:tc>
                  <a:txBody>
                    <a:bodyPr/>
                    <a:lstStyle/>
                    <a:p>
                      <a:pPr marL="0" marR="0" algn="r">
                        <a:lnSpc>
                          <a:spcPct val="115000"/>
                        </a:lnSpc>
                        <a:spcBef>
                          <a:spcPts val="0"/>
                        </a:spcBef>
                        <a:spcAft>
                          <a:spcPts val="0"/>
                        </a:spcAft>
                      </a:pPr>
                      <a:r>
                        <a:rPr lang="en-US" sz="1400" dirty="0">
                          <a:effectLst/>
                          <a:latin typeface="+mn-lt"/>
                        </a:rPr>
                        <a:t>5</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10/06/21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Bayesian Models</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endParaRPr lang="en-US" sz="1400" b="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lnSpc>
                          <a:spcPct val="115000"/>
                        </a:lnSpc>
                        <a:spcBef>
                          <a:spcPts val="0"/>
                        </a:spcBef>
                        <a:spcAft>
                          <a:spcPts val="0"/>
                        </a:spcAft>
                      </a:pP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4051322337"/>
                  </a:ext>
                </a:extLst>
              </a:tr>
              <a:tr h="279927">
                <a:tc>
                  <a:txBody>
                    <a:bodyPr/>
                    <a:lstStyle/>
                    <a:p>
                      <a:pPr marL="0" marR="0" algn="r">
                        <a:lnSpc>
                          <a:spcPct val="115000"/>
                        </a:lnSpc>
                        <a:spcBef>
                          <a:spcPts val="0"/>
                        </a:spcBef>
                        <a:spcAft>
                          <a:spcPts val="0"/>
                        </a:spcAft>
                      </a:pPr>
                      <a:r>
                        <a:rPr lang="en-US" sz="1400" dirty="0">
                          <a:effectLst/>
                          <a:latin typeface="+mn-lt"/>
                        </a:rPr>
                        <a:t>6</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10/13/21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algn="l"/>
                      <a:r>
                        <a:rPr lang="en-US" sz="1400" dirty="0">
                          <a:latin typeface="+mn-lt"/>
                        </a:rPr>
                        <a:t>Models Review                    </a:t>
                      </a:r>
                    </a:p>
                  </a:txBody>
                  <a:tcPr marL="51435" marR="51435" marT="0" marB="0" anchor="b"/>
                </a:tc>
                <a:tc>
                  <a:txBody>
                    <a:bodyPr/>
                    <a:lstStyle/>
                    <a:p>
                      <a:pPr algn="l">
                        <a:lnSpc>
                          <a:spcPct val="115000"/>
                        </a:lnSpc>
                      </a:pPr>
                      <a:r>
                        <a:rPr lang="en-US" sz="1400" dirty="0">
                          <a:effectLst/>
                          <a:latin typeface="+mn-lt"/>
                          <a:cs typeface="Times New Roman" panose="02020603050405020304" pitchFamily="18" charset="0"/>
                        </a:rPr>
                        <a:t>Project #1</a:t>
                      </a:r>
                    </a:p>
                  </a:txBody>
                  <a:tcPr marL="51435" marR="51435" marT="0" marB="0" anchor="b"/>
                </a:tc>
                <a:tc>
                  <a:txBody>
                    <a:bodyPr/>
                    <a:lstStyle/>
                    <a:p>
                      <a:pPr marL="0" marR="0" algn="ctr">
                        <a:lnSpc>
                          <a:spcPct val="115000"/>
                        </a:lnSpc>
                        <a:spcBef>
                          <a:spcPts val="0"/>
                        </a:spcBef>
                        <a:spcAft>
                          <a:spcPts val="0"/>
                        </a:spcAft>
                      </a:pPr>
                      <a:r>
                        <a:rPr lang="en-US" sz="1400" b="0" dirty="0">
                          <a:effectLst/>
                          <a:latin typeface="+mn-lt"/>
                          <a:ea typeface="Calibri" panose="020F0502020204030204" pitchFamily="34" charset="0"/>
                          <a:cs typeface="Times New Roman" panose="02020603050405020304" pitchFamily="18" charset="0"/>
                        </a:rPr>
                        <a:t>15%</a:t>
                      </a:r>
                    </a:p>
                  </a:txBody>
                  <a:tcPr marL="61628" marR="61628" marT="0" marB="0"/>
                </a:tc>
                <a:extLst>
                  <a:ext uri="{0D108BD9-81ED-4DB2-BD59-A6C34878D82A}">
                    <a16:rowId xmlns:a16="http://schemas.microsoft.com/office/drawing/2014/main" val="1964258406"/>
                  </a:ext>
                </a:extLst>
              </a:tr>
              <a:tr h="279927">
                <a:tc>
                  <a:txBody>
                    <a:bodyPr/>
                    <a:lstStyle/>
                    <a:p>
                      <a:pPr marL="0" marR="0" algn="r">
                        <a:lnSpc>
                          <a:spcPct val="115000"/>
                        </a:lnSpc>
                        <a:spcBef>
                          <a:spcPts val="0"/>
                        </a:spcBef>
                        <a:spcAft>
                          <a:spcPts val="0"/>
                        </a:spcAft>
                      </a:pP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10/20/21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Midterm</a:t>
                      </a:r>
                      <a:r>
                        <a:rPr lang="en-US" sz="1400" baseline="0" dirty="0">
                          <a:solidFill>
                            <a:srgbClr val="000000"/>
                          </a:solidFill>
                          <a:effectLst/>
                          <a:latin typeface="+mn-lt"/>
                          <a:ea typeface="Times New Roman" panose="02020603050405020304" pitchFamily="18" charset="0"/>
                          <a:cs typeface="Calibri" panose="020F0502020204030204" pitchFamily="34" charset="0"/>
                        </a:rPr>
                        <a:t> Exam</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Midterm</a:t>
                      </a:r>
                    </a:p>
                  </a:txBody>
                  <a:tcPr marL="51435" marR="51435" marT="0" marB="0" anchor="b"/>
                </a:tc>
                <a:tc>
                  <a:txBody>
                    <a:bodyPr/>
                    <a:lstStyle/>
                    <a:p>
                      <a:pPr marL="0" marR="0" algn="ctr">
                        <a:lnSpc>
                          <a:spcPct val="115000"/>
                        </a:lnSpc>
                        <a:spcBef>
                          <a:spcPts val="0"/>
                        </a:spcBef>
                        <a:spcAft>
                          <a:spcPts val="0"/>
                        </a:spcAft>
                      </a:pPr>
                      <a:r>
                        <a:rPr lang="en-US" sz="1400" b="0" dirty="0">
                          <a:effectLst/>
                          <a:latin typeface="+mn-lt"/>
                        </a:rPr>
                        <a:t>20%</a:t>
                      </a: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2129277042"/>
                  </a:ext>
                </a:extLst>
              </a:tr>
              <a:tr h="279927">
                <a:tc>
                  <a:txBody>
                    <a:bodyPr/>
                    <a:lstStyle/>
                    <a:p>
                      <a:pPr marL="0" marR="0" algn="r">
                        <a:lnSpc>
                          <a:spcPct val="115000"/>
                        </a:lnSpc>
                        <a:spcBef>
                          <a:spcPts val="0"/>
                        </a:spcBef>
                        <a:spcAft>
                          <a:spcPts val="0"/>
                        </a:spcAft>
                      </a:pPr>
                      <a:r>
                        <a:rPr lang="en-US" sz="1400" dirty="0">
                          <a:effectLst/>
                          <a:latin typeface="+mn-lt"/>
                        </a:rPr>
                        <a:t>7</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10/27/21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Classification Models </a:t>
                      </a:r>
                      <a:r>
                        <a:rPr lang="mr-IN" sz="1400" dirty="0">
                          <a:effectLst/>
                          <a:latin typeface="+mn-lt"/>
                          <a:ea typeface="Calibri" panose="020F0502020204030204" pitchFamily="34" charset="0"/>
                          <a:cs typeface="Times New Roman" panose="02020603050405020304" pitchFamily="18" charset="0"/>
                        </a:rPr>
                        <a:t>–</a:t>
                      </a:r>
                      <a:r>
                        <a:rPr lang="en-US" sz="1400" dirty="0">
                          <a:effectLst/>
                          <a:latin typeface="+mn-lt"/>
                          <a:ea typeface="Calibri" panose="020F0502020204030204" pitchFamily="34" charset="0"/>
                          <a:cs typeface="Times New Roman" panose="02020603050405020304" pitchFamily="18" charset="0"/>
                        </a:rPr>
                        <a:t> Chapter 4</a:t>
                      </a:r>
                    </a:p>
                  </a:txBody>
                  <a:tcPr marL="51435" marR="51435" marT="0" marB="0" anchor="b"/>
                </a:tc>
                <a:tc>
                  <a:txBody>
                    <a:bodyPr/>
                    <a:lstStyle/>
                    <a:p>
                      <a:pPr marL="0" marR="0" algn="l">
                        <a:lnSpc>
                          <a:spcPct val="115000"/>
                        </a:lnSpc>
                        <a:spcBef>
                          <a:spcPts val="0"/>
                        </a:spcBef>
                        <a:spcAft>
                          <a:spcPts val="0"/>
                        </a:spcAft>
                      </a:pP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55268224"/>
                  </a:ext>
                </a:extLst>
              </a:tr>
              <a:tr h="471123">
                <a:tc>
                  <a:txBody>
                    <a:bodyPr/>
                    <a:lstStyle/>
                    <a:p>
                      <a:pPr marL="0" marR="0" algn="r">
                        <a:lnSpc>
                          <a:spcPct val="115000"/>
                        </a:lnSpc>
                        <a:spcBef>
                          <a:spcPts val="0"/>
                        </a:spcBef>
                        <a:spcAft>
                          <a:spcPts val="0"/>
                        </a:spcAft>
                      </a:pPr>
                      <a:r>
                        <a:rPr lang="en-US" sz="1400" dirty="0">
                          <a:effectLst/>
                          <a:latin typeface="+mn-lt"/>
                        </a:rPr>
                        <a:t>8</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11/03/21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kern="1200" dirty="0">
                          <a:solidFill>
                            <a:srgbClr val="000000"/>
                          </a:solidFill>
                          <a:effectLst/>
                          <a:latin typeface="+mn-lt"/>
                          <a:ea typeface="Times New Roman" panose="02020603050405020304" pitchFamily="18" charset="0"/>
                          <a:cs typeface="Calibri" panose="020F0502020204030204" pitchFamily="34" charset="0"/>
                        </a:rPr>
                        <a:t>Cross Validation and Advance Classification </a:t>
                      </a:r>
                      <a:r>
                        <a:rPr lang="mr-IN" sz="1400" kern="1200" dirty="0">
                          <a:solidFill>
                            <a:srgbClr val="000000"/>
                          </a:solidFill>
                          <a:effectLst/>
                          <a:latin typeface="+mn-lt"/>
                          <a:ea typeface="Times New Roman" panose="02020603050405020304" pitchFamily="18" charset="0"/>
                          <a:cs typeface="Calibri" panose="020F0502020204030204" pitchFamily="34" charset="0"/>
                        </a:rPr>
                        <a:t>–</a:t>
                      </a:r>
                      <a:r>
                        <a:rPr lang="en-US" sz="1400" kern="1200" dirty="0">
                          <a:solidFill>
                            <a:srgbClr val="000000"/>
                          </a:solidFill>
                          <a:effectLst/>
                          <a:latin typeface="+mn-lt"/>
                          <a:ea typeface="Times New Roman" panose="02020603050405020304" pitchFamily="18" charset="0"/>
                          <a:cs typeface="Calibri" panose="020F0502020204030204" pitchFamily="34" charset="0"/>
                        </a:rPr>
                        <a:t> Chapter 5 to 9                   </a:t>
                      </a:r>
                      <a:endParaRPr lang="en-US" sz="1400" kern="1200" dirty="0">
                        <a:solidFill>
                          <a:schemeClr val="dk1"/>
                        </a:solidFill>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algn="l">
                        <a:lnSpc>
                          <a:spcPct val="115000"/>
                        </a:lnSpc>
                      </a:pPr>
                      <a:r>
                        <a:rPr lang="en-US" sz="1400" dirty="0">
                          <a:effectLst/>
                          <a:latin typeface="+mn-lt"/>
                          <a:cs typeface="Times New Roman" panose="02020603050405020304" pitchFamily="18" charset="0"/>
                        </a:rPr>
                        <a:t>Homework #3</a:t>
                      </a:r>
                    </a:p>
                  </a:txBody>
                  <a:tcPr marL="51435" marR="51435" marT="0" marB="0" anchor="b"/>
                </a:tc>
                <a:tc>
                  <a:txBody>
                    <a:bodyPr/>
                    <a:lstStyle/>
                    <a:p>
                      <a:pPr marL="0" marR="0" algn="ctr">
                        <a:lnSpc>
                          <a:spcPct val="115000"/>
                        </a:lnSpc>
                        <a:spcBef>
                          <a:spcPts val="0"/>
                        </a:spcBef>
                        <a:spcAft>
                          <a:spcPts val="0"/>
                        </a:spcAft>
                      </a:pPr>
                      <a:r>
                        <a:rPr lang="en-US" sz="1400" b="0" dirty="0">
                          <a:effectLst/>
                          <a:latin typeface="+mn-lt"/>
                        </a:rPr>
                        <a:t>5% </a:t>
                      </a: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2802871404"/>
                  </a:ext>
                </a:extLst>
              </a:tr>
              <a:tr h="27992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a:effectLst/>
                          <a:latin typeface="+mn-lt"/>
                        </a:rPr>
                        <a:t>9</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11/10/21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Advance Classification    </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Homework #4 </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lnSpc>
                          <a:spcPct val="115000"/>
                        </a:lnSpc>
                        <a:spcBef>
                          <a:spcPts val="0"/>
                        </a:spcBef>
                        <a:spcAft>
                          <a:spcPts val="0"/>
                        </a:spcAft>
                      </a:pPr>
                      <a:r>
                        <a:rPr lang="en-US" sz="1400" b="0" dirty="0">
                          <a:effectLst/>
                          <a:latin typeface="+mn-lt"/>
                          <a:ea typeface="Calibri" panose="020F0502020204030204" pitchFamily="34" charset="0"/>
                          <a:cs typeface="Times New Roman" panose="02020603050405020304" pitchFamily="18" charset="0"/>
                        </a:rPr>
                        <a:t>5%</a:t>
                      </a:r>
                    </a:p>
                  </a:txBody>
                  <a:tcPr marL="61628" marR="61628" marT="0" marB="0"/>
                </a:tc>
                <a:extLst>
                  <a:ext uri="{0D108BD9-81ED-4DB2-BD59-A6C34878D82A}">
                    <a16:rowId xmlns:a16="http://schemas.microsoft.com/office/drawing/2014/main" val="2298090164"/>
                  </a:ext>
                </a:extLst>
              </a:tr>
              <a:tr h="279927">
                <a:tc>
                  <a:txBody>
                    <a:bodyPr/>
                    <a:lstStyle/>
                    <a:p>
                      <a:pPr marL="0" marR="0" algn="r">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10</a:t>
                      </a: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11/17/21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Support</a:t>
                      </a:r>
                      <a:r>
                        <a:rPr lang="en-US" sz="1400" baseline="0" dirty="0">
                          <a:solidFill>
                            <a:srgbClr val="000000"/>
                          </a:solidFill>
                          <a:effectLst/>
                          <a:latin typeface="+mn-lt"/>
                          <a:ea typeface="Times New Roman" panose="02020603050405020304" pitchFamily="18" charset="0"/>
                          <a:cs typeface="Calibri" panose="020F0502020204030204" pitchFamily="34" charset="0"/>
                        </a:rPr>
                        <a:t> Vector Machines - Chapter 9</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algn="l"/>
                      <a:endParaRPr lang="en-US" sz="1400" dirty="0">
                        <a:latin typeface="+mn-lt"/>
                      </a:endParaRPr>
                    </a:p>
                  </a:txBody>
                  <a:tcPr marL="51435" marR="51435" marT="0" marB="0" anchor="b"/>
                </a:tc>
                <a:tc>
                  <a:txBody>
                    <a:bodyPr/>
                    <a:lstStyle/>
                    <a:p>
                      <a:pPr algn="ctr"/>
                      <a:endParaRPr lang="en-US" sz="1400" b="0" dirty="0">
                        <a:latin typeface="+mn-lt"/>
                      </a:endParaRPr>
                    </a:p>
                  </a:txBody>
                  <a:tcPr marL="61628" marR="61628" marT="0" marB="0"/>
                </a:tc>
                <a:extLst>
                  <a:ext uri="{0D108BD9-81ED-4DB2-BD59-A6C34878D82A}">
                    <a16:rowId xmlns:a16="http://schemas.microsoft.com/office/drawing/2014/main" val="3525027299"/>
                  </a:ext>
                </a:extLst>
              </a:tr>
              <a:tr h="279927">
                <a:tc>
                  <a:txBody>
                    <a:bodyPr/>
                    <a:lstStyle/>
                    <a:p>
                      <a:pPr marL="0" marR="0" algn="r">
                        <a:lnSpc>
                          <a:spcPct val="115000"/>
                        </a:lnSpc>
                        <a:spcBef>
                          <a:spcPts val="0"/>
                        </a:spcBef>
                        <a:spcAft>
                          <a:spcPts val="0"/>
                        </a:spcAft>
                      </a:pP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solidFill>
                            <a:schemeClr val="tx2"/>
                          </a:solidFill>
                          <a:effectLst/>
                          <a:latin typeface="+mn-lt"/>
                          <a:ea typeface="Times New Roman" panose="02020603050405020304" pitchFamily="18" charset="0"/>
                          <a:cs typeface="Calibri" panose="020F0502020204030204" pitchFamily="34" charset="0"/>
                        </a:rPr>
                        <a:t>Thanksgiving</a:t>
                      </a:r>
                      <a:r>
                        <a:rPr lang="en-US" sz="1400" baseline="0" dirty="0">
                          <a:solidFill>
                            <a:schemeClr val="tx2"/>
                          </a:solidFill>
                          <a:effectLst/>
                          <a:latin typeface="+mn-lt"/>
                          <a:ea typeface="Times New Roman" panose="02020603050405020304" pitchFamily="18" charset="0"/>
                          <a:cs typeface="Calibri" panose="020F0502020204030204" pitchFamily="34" charset="0"/>
                        </a:rPr>
                        <a:t> Recess</a:t>
                      </a:r>
                      <a:endParaRPr lang="en-US" sz="1400" dirty="0">
                        <a:solidFill>
                          <a:schemeClr val="tx2"/>
                        </a:solidFill>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 </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lnSpc>
                          <a:spcPct val="115000"/>
                        </a:lnSpc>
                        <a:spcBef>
                          <a:spcPts val="0"/>
                        </a:spcBef>
                        <a:spcAft>
                          <a:spcPts val="0"/>
                        </a:spcAft>
                      </a:pP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982648810"/>
                  </a:ext>
                </a:extLst>
              </a:tr>
              <a:tr h="279927">
                <a:tc>
                  <a:txBody>
                    <a:bodyPr/>
                    <a:lstStyle/>
                    <a:p>
                      <a:pPr marL="0" marR="0" algn="r">
                        <a:lnSpc>
                          <a:spcPct val="115000"/>
                        </a:lnSpc>
                        <a:spcBef>
                          <a:spcPts val="0"/>
                        </a:spcBef>
                        <a:spcAft>
                          <a:spcPts val="0"/>
                        </a:spcAft>
                      </a:pP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11/29/21</a:t>
                      </a:r>
                    </a:p>
                  </a:txBody>
                  <a:tcPr marL="51435" marR="51435" marT="0" marB="0" anchor="b"/>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effectLst/>
                          <a:latin typeface="+mn-lt"/>
                          <a:ea typeface="Calibri" panose="020F0502020204030204" pitchFamily="34" charset="0"/>
                          <a:cs typeface="Times New Roman" panose="02020603050405020304" pitchFamily="18" charset="0"/>
                        </a:rPr>
                        <a:t>Review</a:t>
                      </a:r>
                      <a:r>
                        <a:rPr lang="en-US" sz="1400" baseline="0" dirty="0">
                          <a:effectLst/>
                          <a:latin typeface="+mn-lt"/>
                          <a:ea typeface="Calibri" panose="020F0502020204030204" pitchFamily="34" charset="0"/>
                          <a:cs typeface="Times New Roman" panose="02020603050405020304" pitchFamily="18" charset="0"/>
                        </a:rPr>
                        <a:t> of Machine Learning Models</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algn="l">
                        <a:lnSpc>
                          <a:spcPct val="115000"/>
                        </a:lnSpc>
                      </a:pPr>
                      <a:endParaRPr lang="en-US" sz="1400" dirty="0">
                        <a:effectLst/>
                        <a:latin typeface="+mn-lt"/>
                        <a:cs typeface="Times New Roman" panose="02020603050405020304" pitchFamily="18" charset="0"/>
                      </a:endParaRPr>
                    </a:p>
                  </a:txBody>
                  <a:tcPr marL="51435" marR="51435" marT="0" marB="0" anchor="b"/>
                </a:tc>
                <a:tc>
                  <a:txBody>
                    <a:bodyPr/>
                    <a:lstStyle/>
                    <a:p>
                      <a:pPr marL="0" marR="0" algn="ctr">
                        <a:lnSpc>
                          <a:spcPct val="115000"/>
                        </a:lnSpc>
                        <a:spcBef>
                          <a:spcPts val="0"/>
                        </a:spcBef>
                        <a:spcAft>
                          <a:spcPts val="0"/>
                        </a:spcAft>
                      </a:pP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10013"/>
                  </a:ext>
                </a:extLst>
              </a:tr>
              <a:tr h="279927">
                <a:tc>
                  <a:txBody>
                    <a:bodyPr/>
                    <a:lstStyle/>
                    <a:p>
                      <a:pPr marL="0" marR="0" algn="r">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11</a:t>
                      </a: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12/01/21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kern="1200" dirty="0">
                          <a:solidFill>
                            <a:srgbClr val="000000"/>
                          </a:solidFill>
                          <a:effectLst/>
                          <a:latin typeface="+mn-lt"/>
                          <a:ea typeface="Times New Roman" panose="02020603050405020304" pitchFamily="18" charset="0"/>
                          <a:cs typeface="Calibri" panose="020F0502020204030204" pitchFamily="34" charset="0"/>
                        </a:rPr>
                        <a:t>Clustering</a:t>
                      </a:r>
                      <a:r>
                        <a:rPr lang="en-US" sz="1400" kern="1200" baseline="0" dirty="0">
                          <a:solidFill>
                            <a:srgbClr val="000000"/>
                          </a:solidFill>
                          <a:effectLst/>
                          <a:latin typeface="+mn-lt"/>
                          <a:ea typeface="Times New Roman" panose="02020603050405020304" pitchFamily="18" charset="0"/>
                          <a:cs typeface="Calibri" panose="020F0502020204030204" pitchFamily="34" charset="0"/>
                        </a:rPr>
                        <a:t> - Chapter 10</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algn="l">
                        <a:lnSpc>
                          <a:spcPct val="115000"/>
                        </a:lnSpc>
                      </a:pPr>
                      <a:endParaRPr lang="en-US" sz="1400" dirty="0">
                        <a:effectLst/>
                        <a:latin typeface="+mn-lt"/>
                        <a:cs typeface="Times New Roman" panose="02020603050405020304" pitchFamily="18" charset="0"/>
                      </a:endParaRPr>
                    </a:p>
                  </a:txBody>
                  <a:tcPr marL="51435" marR="51435" marT="0" marB="0" anchor="b"/>
                </a:tc>
                <a:tc>
                  <a:txBody>
                    <a:bodyPr/>
                    <a:lstStyle/>
                    <a:p>
                      <a:pPr marL="0" marR="0" algn="ctr">
                        <a:lnSpc>
                          <a:spcPct val="115000"/>
                        </a:lnSpc>
                        <a:spcBef>
                          <a:spcPts val="0"/>
                        </a:spcBef>
                        <a:spcAft>
                          <a:spcPts val="0"/>
                        </a:spcAft>
                      </a:pPr>
                      <a:r>
                        <a:rPr lang="en-US" sz="1400" b="0" dirty="0">
                          <a:effectLst/>
                          <a:latin typeface="+mn-lt"/>
                        </a:rPr>
                        <a:t> </a:t>
                      </a: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2809188576"/>
                  </a:ext>
                </a:extLst>
              </a:tr>
              <a:tr h="279927">
                <a:tc>
                  <a:txBody>
                    <a:bodyPr/>
                    <a:lstStyle/>
                    <a:p>
                      <a:pPr algn="r"/>
                      <a:r>
                        <a:rPr lang="en-US" sz="1400" dirty="0">
                          <a:latin typeface="+mn-lt"/>
                        </a:rPr>
                        <a:t>12</a:t>
                      </a: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12/06/21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Project</a:t>
                      </a:r>
                      <a:r>
                        <a:rPr lang="en-US" sz="1400" baseline="0" dirty="0">
                          <a:solidFill>
                            <a:srgbClr val="000000"/>
                          </a:solidFill>
                          <a:effectLst/>
                          <a:latin typeface="+mn-lt"/>
                          <a:ea typeface="Times New Roman" panose="02020603050405020304" pitchFamily="18" charset="0"/>
                          <a:cs typeface="Calibri" panose="020F0502020204030204" pitchFamily="34" charset="0"/>
                        </a:rPr>
                        <a:t> Discussion</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algn="l"/>
                      <a:endParaRPr lang="en-US" sz="1400" dirty="0">
                        <a:latin typeface="+mn-lt"/>
                      </a:endParaRPr>
                    </a:p>
                  </a:txBody>
                  <a:tcPr marL="51435" marR="51435" marT="0" marB="0" anchor="b"/>
                </a:tc>
                <a:tc>
                  <a:txBody>
                    <a:bodyPr/>
                    <a:lstStyle/>
                    <a:p>
                      <a:pPr algn="ctr"/>
                      <a:endParaRPr lang="en-US" sz="1400" b="0" dirty="0">
                        <a:latin typeface="+mn-lt"/>
                      </a:endParaRPr>
                    </a:p>
                  </a:txBody>
                  <a:tcPr marL="61628" marR="61628" marT="0" marB="0"/>
                </a:tc>
                <a:extLst>
                  <a:ext uri="{0D108BD9-81ED-4DB2-BD59-A6C34878D82A}">
                    <a16:rowId xmlns:a16="http://schemas.microsoft.com/office/drawing/2014/main" val="288882835"/>
                  </a:ext>
                </a:extLst>
              </a:tr>
              <a:tr h="279927">
                <a:tc>
                  <a:txBody>
                    <a:bodyPr/>
                    <a:lstStyle/>
                    <a:p>
                      <a:pPr algn="r"/>
                      <a:r>
                        <a:rPr lang="en-US" sz="1400" dirty="0">
                          <a:latin typeface="+mn-lt"/>
                        </a:rPr>
                        <a:t>13</a:t>
                      </a:r>
                    </a:p>
                  </a:txBody>
                  <a:tcPr marL="61628" marR="61628" marT="0" marB="0" anchor="b"/>
                </a:tc>
                <a:tc>
                  <a:txBody>
                    <a:bodyPr/>
                    <a:lstStyle/>
                    <a:p>
                      <a:pPr marL="0" marR="0" algn="r">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12/08/21</a:t>
                      </a:r>
                    </a:p>
                  </a:txBody>
                  <a:tcPr marL="51435" marR="51435" marT="0" marB="0" anchor="b"/>
                </a:tc>
                <a:tc>
                  <a:txBody>
                    <a:bodyPr/>
                    <a:lstStyle/>
                    <a:p>
                      <a:pPr marL="0" marR="0" algn="l">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Final</a:t>
                      </a:r>
                      <a:r>
                        <a:rPr lang="en-US" sz="1400" baseline="0" dirty="0">
                          <a:effectLst/>
                          <a:latin typeface="+mn-lt"/>
                          <a:ea typeface="Calibri" panose="020F0502020204030204" pitchFamily="34" charset="0"/>
                          <a:cs typeface="Times New Roman" panose="02020603050405020304" pitchFamily="18" charset="0"/>
                        </a:rPr>
                        <a:t> Exam </a:t>
                      </a:r>
                      <a:r>
                        <a:rPr lang="en-US" sz="1400" baseline="0">
                          <a:effectLst/>
                          <a:latin typeface="+mn-lt"/>
                          <a:ea typeface="Calibri" panose="020F0502020204030204" pitchFamily="34" charset="0"/>
                          <a:cs typeface="Times New Roman" panose="02020603050405020304" pitchFamily="18" charset="0"/>
                        </a:rPr>
                        <a:t>Preparation  </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Project #2</a:t>
                      </a:r>
                    </a:p>
                  </a:txBody>
                  <a:tcPr marL="51435" marR="51435" marT="0" marB="0" anchor="b"/>
                </a:tc>
                <a:tc>
                  <a:txBody>
                    <a:bodyPr/>
                    <a:lstStyle/>
                    <a:p>
                      <a:pPr marL="0" marR="0" algn="ctr">
                        <a:lnSpc>
                          <a:spcPct val="115000"/>
                        </a:lnSpc>
                        <a:spcBef>
                          <a:spcPts val="0"/>
                        </a:spcBef>
                        <a:spcAft>
                          <a:spcPts val="0"/>
                        </a:spcAft>
                      </a:pPr>
                      <a:r>
                        <a:rPr lang="en-US" sz="1400" b="0" dirty="0">
                          <a:effectLst/>
                          <a:latin typeface="+mn-lt"/>
                          <a:ea typeface="Calibri" panose="020F0502020204030204" pitchFamily="34" charset="0"/>
                          <a:cs typeface="Times New Roman" panose="02020603050405020304" pitchFamily="18" charset="0"/>
                        </a:rPr>
                        <a:t>15%</a:t>
                      </a:r>
                    </a:p>
                  </a:txBody>
                  <a:tcPr marL="61628" marR="61628" marT="0" marB="0"/>
                </a:tc>
                <a:extLst>
                  <a:ext uri="{0D108BD9-81ED-4DB2-BD59-A6C34878D82A}">
                    <a16:rowId xmlns:a16="http://schemas.microsoft.com/office/drawing/2014/main" val="10016"/>
                  </a:ext>
                </a:extLst>
              </a:tr>
              <a:tr h="279927">
                <a:tc>
                  <a:txBody>
                    <a:bodyPr/>
                    <a:lstStyle/>
                    <a:p>
                      <a:pPr algn="r"/>
                      <a:endParaRPr lang="en-US" sz="1400" dirty="0">
                        <a:latin typeface="+mn-lt"/>
                      </a:endParaRPr>
                    </a:p>
                  </a:txBody>
                  <a:tcPr marL="61628" marR="61628" marT="0" marB="0" anchor="b"/>
                </a:tc>
                <a:tc>
                  <a:txBody>
                    <a:bodyPr/>
                    <a:lstStyle/>
                    <a:p>
                      <a:pPr marL="0" marR="0" algn="r">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12/22/21</a:t>
                      </a:r>
                    </a:p>
                  </a:txBody>
                  <a:tcPr marL="51435" marR="51435" marT="0" marB="0" anchor="b"/>
                </a:tc>
                <a:tc>
                  <a:txBody>
                    <a:bodyPr/>
                    <a:lstStyle/>
                    <a:p>
                      <a:pPr marL="0" marR="0" algn="l">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Final Exam</a:t>
                      </a:r>
                    </a:p>
                  </a:txBody>
                  <a:tcPr marL="51435" marR="51435" marT="0" marB="0" anchor="b"/>
                </a:tc>
                <a:tc>
                  <a:txBody>
                    <a:bodyPr/>
                    <a:lstStyle/>
                    <a:p>
                      <a:pPr marL="0" marR="0" algn="l">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Final</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lnSpc>
                          <a:spcPct val="115000"/>
                        </a:lnSpc>
                        <a:spcBef>
                          <a:spcPts val="0"/>
                        </a:spcBef>
                        <a:spcAft>
                          <a:spcPts val="0"/>
                        </a:spcAft>
                      </a:pPr>
                      <a:r>
                        <a:rPr lang="en-US" sz="1400" b="0" dirty="0">
                          <a:effectLst/>
                          <a:latin typeface="+mn-lt"/>
                        </a:rPr>
                        <a:t>30%</a:t>
                      </a: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567549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556" y="403768"/>
            <a:ext cx="8825443" cy="621964"/>
          </a:xfrm>
        </p:spPr>
        <p:txBody>
          <a:bodyPr>
            <a:normAutofit/>
          </a:bodyPr>
          <a:lstStyle/>
          <a:p>
            <a:r>
              <a:rPr lang="en-US" sz="2400" b="1" dirty="0"/>
              <a:t>How did the US Populating change between 2010 and 2020?</a:t>
            </a:r>
          </a:p>
        </p:txBody>
      </p:sp>
      <p:sp>
        <p:nvSpPr>
          <p:cNvPr id="6" name="Content Placeholder 2"/>
          <p:cNvSpPr txBox="1">
            <a:spLocks/>
          </p:cNvSpPr>
          <p:nvPr/>
        </p:nvSpPr>
        <p:spPr>
          <a:xfrm>
            <a:off x="318556" y="1180975"/>
            <a:ext cx="8464008" cy="1534665"/>
          </a:xfrm>
          <a:prstGeom prst="rect">
            <a:avLst/>
          </a:prstGeom>
        </p:spPr>
        <p:txBody>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lvl="0" indent="0">
              <a:buNone/>
            </a:pPr>
            <a:r>
              <a:rPr lang="en-US" sz="1800" dirty="0"/>
              <a:t>The Census showed the population growth overall and by race in the United States between 2010 and 2020. </a:t>
            </a:r>
            <a:endParaRPr lang="en-US" sz="2800" dirty="0"/>
          </a:p>
        </p:txBody>
      </p:sp>
      <p:graphicFrame>
        <p:nvGraphicFramePr>
          <p:cNvPr id="4" name="Table 3"/>
          <p:cNvGraphicFramePr>
            <a:graphicFrameLocks noGrp="1"/>
          </p:cNvGraphicFramePr>
          <p:nvPr/>
        </p:nvGraphicFramePr>
        <p:xfrm>
          <a:off x="540465" y="2107558"/>
          <a:ext cx="8052938" cy="4161069"/>
        </p:xfrm>
        <a:graphic>
          <a:graphicData uri="http://schemas.openxmlformats.org/drawingml/2006/table">
            <a:tbl>
              <a:tblPr firstRow="1" bandRow="1">
                <a:tableStyleId>{2D5ABB26-0587-4C30-8999-92F81FD0307C}</a:tableStyleId>
              </a:tblPr>
              <a:tblGrid>
                <a:gridCol w="4080515">
                  <a:extLst>
                    <a:ext uri="{9D8B030D-6E8A-4147-A177-3AD203B41FA5}">
                      <a16:colId xmlns:a16="http://schemas.microsoft.com/office/drawing/2014/main" val="20000"/>
                    </a:ext>
                  </a:extLst>
                </a:gridCol>
                <a:gridCol w="1324141">
                  <a:extLst>
                    <a:ext uri="{9D8B030D-6E8A-4147-A177-3AD203B41FA5}">
                      <a16:colId xmlns:a16="http://schemas.microsoft.com/office/drawing/2014/main" val="20001"/>
                    </a:ext>
                  </a:extLst>
                </a:gridCol>
                <a:gridCol w="1324141">
                  <a:extLst>
                    <a:ext uri="{9D8B030D-6E8A-4147-A177-3AD203B41FA5}">
                      <a16:colId xmlns:a16="http://schemas.microsoft.com/office/drawing/2014/main" val="20002"/>
                    </a:ext>
                  </a:extLst>
                </a:gridCol>
                <a:gridCol w="1324141">
                  <a:extLst>
                    <a:ext uri="{9D8B030D-6E8A-4147-A177-3AD203B41FA5}">
                      <a16:colId xmlns:a16="http://schemas.microsoft.com/office/drawing/2014/main" val="20003"/>
                    </a:ext>
                  </a:extLst>
                </a:gridCol>
              </a:tblGrid>
              <a:tr h="675027">
                <a:tc>
                  <a:txBody>
                    <a:bodyPr/>
                    <a:lstStyle/>
                    <a:p>
                      <a:pPr algn="l" fontAlgn="ctr"/>
                      <a:r>
                        <a:rPr lang="en-US" sz="1200" b="1" i="0" u="none" strike="noStrike" dirty="0">
                          <a:solidFill>
                            <a:srgbClr val="000000"/>
                          </a:solidFill>
                          <a:effectLst/>
                          <a:latin typeface="Calibri"/>
                        </a:rPr>
                        <a:t>Does</a:t>
                      </a:r>
                      <a:r>
                        <a:rPr lang="en-US" sz="1200" b="1" i="0" u="none" strike="noStrike" baseline="0" dirty="0">
                          <a:solidFill>
                            <a:srgbClr val="000000"/>
                          </a:solidFill>
                          <a:effectLst/>
                          <a:latin typeface="Calibri"/>
                        </a:rPr>
                        <a:t> these</a:t>
                      </a:r>
                      <a:r>
                        <a:rPr lang="en-US" sz="1200" b="1" i="0" u="none" strike="noStrike" dirty="0">
                          <a:solidFill>
                            <a:srgbClr val="000000"/>
                          </a:solidFill>
                          <a:effectLst/>
                          <a:latin typeface="Calibri"/>
                        </a:rPr>
                        <a:t> charts  help on achieving</a:t>
                      </a:r>
                      <a:r>
                        <a:rPr lang="en-US" sz="1200" b="1" i="0" u="none" strike="noStrike" baseline="0" dirty="0">
                          <a:solidFill>
                            <a:srgbClr val="000000"/>
                          </a:solidFill>
                          <a:effectLst/>
                          <a:latin typeface="Calibri"/>
                        </a:rPr>
                        <a:t> the following </a:t>
                      </a:r>
                      <a:r>
                        <a:rPr lang="en-US" sz="1200" b="1" i="0" u="none" strike="noStrike" dirty="0">
                          <a:solidFill>
                            <a:srgbClr val="000000"/>
                          </a:solidFill>
                          <a:effectLst/>
                          <a:latin typeface="Calibri"/>
                        </a:rPr>
                        <a:t>conclusions? (write</a:t>
                      </a:r>
                      <a:r>
                        <a:rPr lang="en-US" sz="1200" b="1" i="0" u="none" strike="noStrike" baseline="0" dirty="0">
                          <a:solidFill>
                            <a:srgbClr val="000000"/>
                          </a:solidFill>
                          <a:effectLst/>
                          <a:latin typeface="Calibri"/>
                        </a:rPr>
                        <a:t> YES or NO)</a:t>
                      </a:r>
                      <a:endParaRPr lang="en-US" sz="1200" b="1" i="0" u="none" strike="noStrike" dirty="0">
                        <a:solidFill>
                          <a:srgbClr val="000000"/>
                        </a:solidFill>
                        <a:effectLst/>
                        <a:latin typeface="Calibri"/>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40000"/>
                        <a:lumOff val="60000"/>
                      </a:schemeClr>
                    </a:solidFill>
                  </a:tcPr>
                </a:tc>
                <a:tc>
                  <a:txBody>
                    <a:bodyPr/>
                    <a:lstStyle/>
                    <a:p>
                      <a:pPr algn="ctr" fontAlgn="b"/>
                      <a:r>
                        <a:rPr lang="en-US" sz="1200" b="1" i="0" u="none" strike="noStrike" dirty="0">
                          <a:solidFill>
                            <a:srgbClr val="000000"/>
                          </a:solidFill>
                          <a:effectLst/>
                          <a:latin typeface="Calibri"/>
                        </a:rPr>
                        <a:t>Pie Charts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40000"/>
                        <a:lumOff val="60000"/>
                      </a:schemeClr>
                    </a:solidFill>
                  </a:tcPr>
                </a:tc>
                <a:tc>
                  <a:txBody>
                    <a:bodyPr/>
                    <a:lstStyle/>
                    <a:p>
                      <a:pPr algn="ctr" fontAlgn="b"/>
                      <a:r>
                        <a:rPr lang="en-US" sz="1200" b="1" i="0" u="none" strike="noStrike" dirty="0">
                          <a:solidFill>
                            <a:srgbClr val="000000"/>
                          </a:solidFill>
                          <a:effectLst/>
                          <a:latin typeface="Calibri"/>
                        </a:rPr>
                        <a:t>Stack Bars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40000"/>
                        <a:lumOff val="60000"/>
                      </a:schemeClr>
                    </a:solidFill>
                  </a:tcPr>
                </a:tc>
                <a:tc>
                  <a:txBody>
                    <a:bodyPr/>
                    <a:lstStyle/>
                    <a:p>
                      <a:pPr algn="ctr" fontAlgn="b"/>
                      <a:r>
                        <a:rPr lang="en-US" sz="1200" b="1" i="0" u="none" strike="noStrike" dirty="0">
                          <a:solidFill>
                            <a:srgbClr val="000000"/>
                          </a:solidFill>
                          <a:effectLst/>
                          <a:latin typeface="Calibri"/>
                        </a:rPr>
                        <a:t>Side by side bars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0"/>
                  </a:ext>
                </a:extLst>
              </a:tr>
              <a:tr h="642211">
                <a:tc>
                  <a:txBody>
                    <a:bodyPr/>
                    <a:lstStyle/>
                    <a:p>
                      <a:pPr marL="171450" indent="-171450" algn="l" fontAlgn="b">
                        <a:buFont typeface="Arial"/>
                        <a:buChar char="•"/>
                      </a:pPr>
                      <a:r>
                        <a:rPr lang="en-US" sz="1200" b="0" i="0" u="none" strike="noStrike" dirty="0">
                          <a:solidFill>
                            <a:srgbClr val="000000"/>
                          </a:solidFill>
                          <a:effectLst/>
                          <a:latin typeface="Calibri"/>
                        </a:rPr>
                        <a:t>The overall population has increased between 2010 and 2020</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642211">
                <a:tc>
                  <a:txBody>
                    <a:bodyPr/>
                    <a:lstStyle/>
                    <a:p>
                      <a:pPr marL="171450" indent="-171450" algn="l" fontAlgn="b">
                        <a:buFont typeface="Arial"/>
                        <a:buChar char="•"/>
                      </a:pPr>
                      <a:r>
                        <a:rPr lang="en-US" sz="1200" b="0" i="0" u="none" strike="noStrike" dirty="0">
                          <a:solidFill>
                            <a:srgbClr val="000000"/>
                          </a:solidFill>
                          <a:effectLst/>
                          <a:latin typeface="Calibri"/>
                        </a:rPr>
                        <a:t>The population of "only whites" has decreased between 2010 and 2020</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642211">
                <a:tc>
                  <a:txBody>
                    <a:bodyPr/>
                    <a:lstStyle/>
                    <a:p>
                      <a:pPr marL="171450" indent="-171450" algn="l" fontAlgn="b">
                        <a:buFont typeface="Arial"/>
                        <a:buChar char="•"/>
                      </a:pPr>
                      <a:r>
                        <a:rPr lang="en-US" sz="1200" b="0" i="0" u="none" strike="noStrike" dirty="0">
                          <a:solidFill>
                            <a:srgbClr val="000000"/>
                          </a:solidFill>
                          <a:effectLst/>
                          <a:latin typeface="Calibri"/>
                        </a:rPr>
                        <a:t>The proportion of "only whites" has decreased from 2010 to 2020</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519803">
                <a:tc>
                  <a:txBody>
                    <a:bodyPr/>
                    <a:lstStyle/>
                    <a:p>
                      <a:pPr marL="171450" indent="-171450" algn="l" fontAlgn="b">
                        <a:buFont typeface="Arial"/>
                        <a:buChar char="•"/>
                      </a:pPr>
                      <a:r>
                        <a:rPr lang="en-US" sz="1200" b="0" i="0" u="none" strike="noStrike" dirty="0">
                          <a:solidFill>
                            <a:srgbClr val="000000"/>
                          </a:solidFill>
                          <a:effectLst/>
                          <a:latin typeface="Calibri"/>
                        </a:rPr>
                        <a:t>The ”Black</a:t>
                      </a:r>
                      <a:r>
                        <a:rPr lang="en-US" sz="1200" b="0" i="0" u="none" strike="noStrike" baseline="0" dirty="0">
                          <a:solidFill>
                            <a:srgbClr val="000000"/>
                          </a:solidFill>
                          <a:effectLst/>
                          <a:latin typeface="Calibri"/>
                        </a:rPr>
                        <a:t> or African American</a:t>
                      </a:r>
                      <a:r>
                        <a:rPr lang="en-US" sz="1200" b="0" i="0" u="none" strike="noStrike" dirty="0">
                          <a:solidFill>
                            <a:srgbClr val="000000"/>
                          </a:solidFill>
                          <a:effectLst/>
                          <a:latin typeface="Calibri"/>
                        </a:rPr>
                        <a:t>” has remained the</a:t>
                      </a:r>
                      <a:r>
                        <a:rPr lang="en-US" sz="1200" b="0" i="0" u="none" strike="noStrike" baseline="0" dirty="0">
                          <a:solidFill>
                            <a:srgbClr val="000000"/>
                          </a:solidFill>
                          <a:effectLst/>
                          <a:latin typeface="Calibri"/>
                        </a:rPr>
                        <a:t> 2</a:t>
                      </a:r>
                      <a:r>
                        <a:rPr lang="en-US" sz="1200" b="0" i="0" u="none" strike="noStrike" baseline="30000" dirty="0">
                          <a:solidFill>
                            <a:srgbClr val="000000"/>
                          </a:solidFill>
                          <a:effectLst/>
                          <a:latin typeface="Calibri"/>
                        </a:rPr>
                        <a:t>nd</a:t>
                      </a:r>
                      <a:r>
                        <a:rPr lang="en-US" sz="1200" b="0" i="0" u="none" strike="noStrike" baseline="0" dirty="0">
                          <a:solidFill>
                            <a:srgbClr val="000000"/>
                          </a:solidFill>
                          <a:effectLst/>
                          <a:latin typeface="Calibri"/>
                        </a:rPr>
                        <a:t> most populous race</a:t>
                      </a:r>
                      <a:endParaRPr lang="en-US" sz="1200" b="0" i="0" u="none" strike="noStrike" dirty="0">
                        <a:solidFill>
                          <a:srgbClr val="000000"/>
                        </a:solidFill>
                        <a:effectLst/>
                        <a:latin typeface="Calibri"/>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519803">
                <a:tc>
                  <a:txBody>
                    <a:bodyPr/>
                    <a:lstStyle/>
                    <a:p>
                      <a:pPr marL="171450" indent="-171450" algn="l" fontAlgn="b">
                        <a:buFont typeface="Arial"/>
                        <a:buChar char="•"/>
                      </a:pPr>
                      <a:r>
                        <a:rPr lang="en-US" sz="1200" b="0" i="0" u="none" strike="noStrike" dirty="0">
                          <a:solidFill>
                            <a:srgbClr val="000000"/>
                          </a:solidFill>
                          <a:effectLst/>
                          <a:latin typeface="Calibri"/>
                        </a:rPr>
                        <a:t>The” 2 or more races” shifted from the 5</a:t>
                      </a:r>
                      <a:r>
                        <a:rPr lang="en-US" sz="1200" b="0" i="0" u="none" strike="noStrike" baseline="30000" dirty="0">
                          <a:solidFill>
                            <a:srgbClr val="000000"/>
                          </a:solidFill>
                          <a:effectLst/>
                          <a:latin typeface="Calibri"/>
                        </a:rPr>
                        <a:t>th</a:t>
                      </a:r>
                      <a:r>
                        <a:rPr lang="en-US" sz="1200" b="0" i="0" u="none" strike="noStrike" baseline="0" dirty="0">
                          <a:solidFill>
                            <a:srgbClr val="000000"/>
                          </a:solidFill>
                          <a:effectLst/>
                          <a:latin typeface="Calibri"/>
                        </a:rPr>
                        <a:t> to the 3</a:t>
                      </a:r>
                      <a:r>
                        <a:rPr lang="en-US" sz="1200" b="0" i="0" u="none" strike="noStrike" baseline="30000" dirty="0">
                          <a:solidFill>
                            <a:srgbClr val="000000"/>
                          </a:solidFill>
                          <a:effectLst/>
                          <a:latin typeface="Calibri"/>
                        </a:rPr>
                        <a:t>rd</a:t>
                      </a:r>
                      <a:r>
                        <a:rPr lang="en-US" sz="1200" b="0" i="0" u="none" strike="noStrike" baseline="0" dirty="0">
                          <a:solidFill>
                            <a:srgbClr val="000000"/>
                          </a:solidFill>
                          <a:effectLst/>
                          <a:latin typeface="Calibri"/>
                        </a:rPr>
                        <a:t>  most populous race</a:t>
                      </a:r>
                      <a:endParaRPr lang="en-US" sz="1200" b="0" i="0" u="none" strike="noStrike" dirty="0">
                        <a:solidFill>
                          <a:srgbClr val="000000"/>
                        </a:solidFill>
                        <a:effectLst/>
                        <a:latin typeface="Calibri"/>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519803">
                <a:tc>
                  <a:txBody>
                    <a:bodyPr/>
                    <a:lstStyle/>
                    <a:p>
                      <a:pPr marL="171450" indent="-171450" algn="l" fontAlgn="b">
                        <a:buFont typeface="Arial"/>
                        <a:buChar char="•"/>
                      </a:pPr>
                      <a:r>
                        <a:rPr lang="en-US" sz="1200" b="0" i="0" u="none" strike="noStrike" dirty="0">
                          <a:solidFill>
                            <a:srgbClr val="000000"/>
                          </a:solidFill>
                          <a:effectLst/>
                          <a:latin typeface="Calibri"/>
                        </a:rPr>
                        <a:t>The</a:t>
                      </a:r>
                      <a:r>
                        <a:rPr lang="en-US" sz="1200" b="0" i="0" u="none" strike="noStrike" baseline="0" dirty="0">
                          <a:solidFill>
                            <a:srgbClr val="000000"/>
                          </a:solidFill>
                          <a:effectLst/>
                          <a:latin typeface="Calibri"/>
                        </a:rPr>
                        <a:t> Asians shifted from the 4</a:t>
                      </a:r>
                      <a:r>
                        <a:rPr lang="en-US" sz="1200" b="0" i="0" u="none" strike="noStrike" baseline="30000" dirty="0">
                          <a:solidFill>
                            <a:srgbClr val="000000"/>
                          </a:solidFill>
                          <a:effectLst/>
                          <a:latin typeface="Calibri"/>
                        </a:rPr>
                        <a:t>th</a:t>
                      </a:r>
                      <a:r>
                        <a:rPr lang="en-US" sz="1200" b="0" i="0" u="none" strike="noStrike" baseline="0" dirty="0">
                          <a:solidFill>
                            <a:srgbClr val="000000"/>
                          </a:solidFill>
                          <a:effectLst/>
                          <a:latin typeface="Calibri"/>
                        </a:rPr>
                        <a:t> to the 5</a:t>
                      </a:r>
                      <a:r>
                        <a:rPr lang="en-US" sz="1200" b="0" i="0" u="none" strike="noStrike" baseline="30000" dirty="0">
                          <a:solidFill>
                            <a:srgbClr val="000000"/>
                          </a:solidFill>
                          <a:effectLst/>
                          <a:latin typeface="Calibri"/>
                        </a:rPr>
                        <a:t>th</a:t>
                      </a:r>
                      <a:r>
                        <a:rPr lang="en-US" sz="1200" b="0" i="0" u="none" strike="noStrike" baseline="0" dirty="0">
                          <a:solidFill>
                            <a:srgbClr val="000000"/>
                          </a:solidFill>
                          <a:effectLst/>
                          <a:latin typeface="Calibri"/>
                        </a:rPr>
                        <a:t> most populous race (even though they increase their population by 5 Million)</a:t>
                      </a:r>
                      <a:endParaRPr lang="en-US" sz="1200" b="0" i="0" u="none" strike="noStrike" dirty="0">
                        <a:solidFill>
                          <a:srgbClr val="000000"/>
                        </a:solidFill>
                        <a:effectLst/>
                        <a:latin typeface="Calibri"/>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26996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15335</TotalTime>
  <Words>1316</Words>
  <Application>Microsoft Macintosh PowerPoint</Application>
  <PresentationFormat>On-screen Show (4:3)</PresentationFormat>
  <Paragraphs>293</Paragraphs>
  <Slides>24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Century Gothic</vt:lpstr>
      <vt:lpstr>Garamond</vt:lpstr>
      <vt:lpstr>Times New Roman</vt:lpstr>
      <vt:lpstr>Wingdings</vt:lpstr>
      <vt:lpstr>Wingdings 2</vt:lpstr>
      <vt:lpstr>Clarity</vt:lpstr>
      <vt:lpstr>Analytics FOR BUSINESS Intelligence</vt:lpstr>
      <vt:lpstr>Introduction &amp; Explanatory Data Analysis</vt:lpstr>
      <vt:lpstr>Level of Education in US of people 25 years and over in 2020</vt:lpstr>
      <vt:lpstr>Exploring The Education Level Data Set  in Excel </vt:lpstr>
      <vt:lpstr>Exploring a CDC COVID data set</vt:lpstr>
      <vt:lpstr>Assignment-1 in Pairs   Introduction to R   </vt:lpstr>
      <vt:lpstr>What do these plots mean?</vt:lpstr>
      <vt:lpstr>Course Planning</vt:lpstr>
      <vt:lpstr>How did the US Populating change between 2010 and 2020?</vt:lpstr>
      <vt:lpstr>Visualize  THE DATA </vt:lpstr>
      <vt:lpstr>Visualize   USING SCATTER PLOTS</vt:lpstr>
      <vt:lpstr>Scatter Plots</vt:lpstr>
      <vt:lpstr>Do Female Blue Jays have longer heads than males blue jays?</vt:lpstr>
      <vt:lpstr> Correlogram</vt:lpstr>
      <vt:lpstr> Pair Data</vt:lpstr>
      <vt:lpstr>CHECK THE DATA</vt:lpstr>
      <vt:lpstr>Summarizing Numerical data – Histograms and Box Plots (One variable – Univariate Plots)</vt:lpstr>
      <vt:lpstr>COMPARING DATA SETS</vt:lpstr>
      <vt:lpstr>What is the question?  Is the delta variant affecting all the states the same?</vt:lpstr>
      <vt:lpstr>What is the question </vt:lpstr>
      <vt:lpstr>Hypothesis Testing</vt:lpstr>
      <vt:lpstr>PowerPoint Presentation</vt:lpstr>
      <vt:lpstr>Comparisons</vt:lpstr>
      <vt:lpstr>CHECL COMPARISOND USING R AND EXCEL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FOR BUSINESS Intelligence</dc:title>
  <dc:creator>Nuria Diaz-Tena</dc:creator>
  <cp:lastModifiedBy>Nuria Diaz-Tena</cp:lastModifiedBy>
  <cp:revision>45</cp:revision>
  <dcterms:created xsi:type="dcterms:W3CDTF">2021-08-28T13:56:49Z</dcterms:created>
  <dcterms:modified xsi:type="dcterms:W3CDTF">2021-09-16T15:47:17Z</dcterms:modified>
</cp:coreProperties>
</file>