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60"/>
  </p:notesMasterIdLst>
  <p:sldIdLst>
    <p:sldId id="256" r:id="rId2"/>
    <p:sldId id="273" r:id="rId3"/>
    <p:sldId id="621" r:id="rId4"/>
    <p:sldId id="856" r:id="rId5"/>
    <p:sldId id="857" r:id="rId6"/>
    <p:sldId id="858" r:id="rId7"/>
    <p:sldId id="744" r:id="rId8"/>
    <p:sldId id="948" r:id="rId9"/>
    <p:sldId id="949" r:id="rId10"/>
    <p:sldId id="860" r:id="rId11"/>
    <p:sldId id="862" r:id="rId12"/>
    <p:sldId id="864" r:id="rId13"/>
    <p:sldId id="867" r:id="rId14"/>
    <p:sldId id="868" r:id="rId15"/>
    <p:sldId id="875" r:id="rId16"/>
    <p:sldId id="876" r:id="rId17"/>
    <p:sldId id="877" r:id="rId18"/>
    <p:sldId id="878" r:id="rId19"/>
    <p:sldId id="879" r:id="rId20"/>
    <p:sldId id="880" r:id="rId21"/>
    <p:sldId id="881" r:id="rId22"/>
    <p:sldId id="882" r:id="rId23"/>
    <p:sldId id="883" r:id="rId24"/>
    <p:sldId id="884" r:id="rId25"/>
    <p:sldId id="885" r:id="rId26"/>
    <p:sldId id="886" r:id="rId27"/>
    <p:sldId id="887" r:id="rId28"/>
    <p:sldId id="888" r:id="rId29"/>
    <p:sldId id="889" r:id="rId30"/>
    <p:sldId id="890" r:id="rId31"/>
    <p:sldId id="894" r:id="rId32"/>
    <p:sldId id="895" r:id="rId33"/>
    <p:sldId id="898" r:id="rId34"/>
    <p:sldId id="899" r:id="rId35"/>
    <p:sldId id="900" r:id="rId36"/>
    <p:sldId id="904" r:id="rId37"/>
    <p:sldId id="909" r:id="rId38"/>
    <p:sldId id="911" r:id="rId39"/>
    <p:sldId id="912" r:id="rId40"/>
    <p:sldId id="914" r:id="rId41"/>
    <p:sldId id="916" r:id="rId42"/>
    <p:sldId id="917" r:id="rId43"/>
    <p:sldId id="918" r:id="rId44"/>
    <p:sldId id="919" r:id="rId45"/>
    <p:sldId id="923" r:id="rId46"/>
    <p:sldId id="924" r:id="rId47"/>
    <p:sldId id="925" r:id="rId48"/>
    <p:sldId id="926" r:id="rId49"/>
    <p:sldId id="928" r:id="rId50"/>
    <p:sldId id="950" r:id="rId51"/>
    <p:sldId id="931" r:id="rId52"/>
    <p:sldId id="932" r:id="rId53"/>
    <p:sldId id="933" r:id="rId54"/>
    <p:sldId id="934" r:id="rId55"/>
    <p:sldId id="935" r:id="rId56"/>
    <p:sldId id="936" r:id="rId57"/>
    <p:sldId id="937" r:id="rId58"/>
    <p:sldId id="61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34"/>
    <p:restoredTop sz="95878" autoAdjust="0"/>
  </p:normalViewPr>
  <p:slideViewPr>
    <p:cSldViewPr snapToGrid="0" snapToObjects="1">
      <p:cViewPr>
        <p:scale>
          <a:sx n="100" d="100"/>
          <a:sy n="100" d="100"/>
        </p:scale>
        <p:origin x="1960"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8A058-72BB-0440-8E32-101704885842}" type="datetimeFigureOut">
              <a:rPr lang="en-US" smtClean="0"/>
              <a:t>9/22/21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DF99B-6873-3149-B4D7-9CAB6599440F}" type="slidenum">
              <a:rPr lang="en-US" smtClean="0"/>
              <a:t>‹#›</a:t>
            </a:fld>
            <a:endParaRPr lang="en-US"/>
          </a:p>
        </p:txBody>
      </p:sp>
    </p:spTree>
    <p:extLst>
      <p:ext uri="{BB962C8B-B14F-4D97-AF65-F5344CB8AC3E}">
        <p14:creationId xmlns:p14="http://schemas.microsoft.com/office/powerpoint/2010/main" val="6844740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Attendance and Seating</a:t>
            </a:r>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1</a:t>
            </a:fld>
            <a:endParaRPr lang="en-US"/>
          </a:p>
        </p:txBody>
      </p:sp>
    </p:spTree>
    <p:extLst>
      <p:ext uri="{BB962C8B-B14F-4D97-AF65-F5344CB8AC3E}">
        <p14:creationId xmlns:p14="http://schemas.microsoft.com/office/powerpoint/2010/main" val="405995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11</a:t>
            </a:fld>
            <a:endParaRPr lang="en-US" dirty="0"/>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817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12</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4100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solidFill>
                  <a:prstClr val="black"/>
                </a:solidFill>
              </a:rPr>
              <a:pPr/>
              <a:t>13</a:t>
            </a:fld>
            <a:endParaRPr lang="en-US" dirty="0">
              <a:solidFill>
                <a:prstClr val="black"/>
              </a:solidFill>
            </a:endParaRPr>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605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14</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3721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15</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289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16</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17957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17</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7400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18</a:t>
            </a:fld>
            <a:endParaRPr lang="en-US" dirty="0"/>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27694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90DF1-D869-41EE-86F3-4A89FCB22C09}" type="slidenum">
              <a:rPr lang="en-US"/>
              <a:pPr/>
              <a:t>19</a:t>
            </a:fld>
            <a:endParaRPr lang="en-US" dirty="0"/>
          </a:p>
        </p:txBody>
      </p:sp>
      <p:sp>
        <p:nvSpPr>
          <p:cNvPr id="530434" name="Rectangle 2"/>
          <p:cNvSpPr>
            <a:spLocks noGrp="1" noRot="1" noChangeAspect="1" noChangeArrowheads="1" noTextEdit="1"/>
          </p:cNvSpPr>
          <p:nvPr>
            <p:ph type="sldImg"/>
          </p:nvPr>
        </p:nvSpPr>
        <p:spPr>
          <a:xfrm>
            <a:off x="1144588" y="685800"/>
            <a:ext cx="4572000" cy="3429000"/>
          </a:xfrm>
          <a:ln/>
        </p:spPr>
      </p:sp>
      <p:sp>
        <p:nvSpPr>
          <p:cNvPr id="530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08655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20</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16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2</a:t>
            </a:fld>
            <a:endParaRPr lang="en-US"/>
          </a:p>
        </p:txBody>
      </p:sp>
    </p:spTree>
    <p:extLst>
      <p:ext uri="{BB962C8B-B14F-4D97-AF65-F5344CB8AC3E}">
        <p14:creationId xmlns:p14="http://schemas.microsoft.com/office/powerpoint/2010/main" val="4260204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21</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5023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22</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2505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23</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97591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24</a:t>
            </a:fld>
            <a:endParaRPr lang="en-US" dirty="0"/>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59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B0153-1AEF-4C8D-B744-CDCEB0681EFE}" type="slidenum">
              <a:rPr lang="en-US"/>
              <a:pPr/>
              <a:t>25</a:t>
            </a:fld>
            <a:endParaRPr lang="en-US" dirty="0"/>
          </a:p>
        </p:txBody>
      </p:sp>
      <p:sp>
        <p:nvSpPr>
          <p:cNvPr id="534530" name="Rectangle 2"/>
          <p:cNvSpPr>
            <a:spLocks noGrp="1" noRot="1" noChangeAspect="1" noChangeArrowheads="1" noTextEdit="1"/>
          </p:cNvSpPr>
          <p:nvPr>
            <p:ph type="sldImg"/>
          </p:nvPr>
        </p:nvSpPr>
        <p:spPr>
          <a:xfrm>
            <a:off x="1144588" y="685800"/>
            <a:ext cx="4572000" cy="3429000"/>
          </a:xfrm>
          <a:ln/>
        </p:spPr>
      </p:sp>
      <p:sp>
        <p:nvSpPr>
          <p:cNvPr id="534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2444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B0153-1AEF-4C8D-B744-CDCEB0681EFE}" type="slidenum">
              <a:rPr lang="en-US"/>
              <a:pPr/>
              <a:t>26</a:t>
            </a:fld>
            <a:endParaRPr lang="en-US" dirty="0"/>
          </a:p>
        </p:txBody>
      </p:sp>
      <p:sp>
        <p:nvSpPr>
          <p:cNvPr id="534530" name="Rectangle 2"/>
          <p:cNvSpPr>
            <a:spLocks noGrp="1" noRot="1" noChangeAspect="1" noChangeArrowheads="1" noTextEdit="1"/>
          </p:cNvSpPr>
          <p:nvPr>
            <p:ph type="sldImg"/>
          </p:nvPr>
        </p:nvSpPr>
        <p:spPr>
          <a:xfrm>
            <a:off x="1144588" y="685800"/>
            <a:ext cx="4572000" cy="3429000"/>
          </a:xfrm>
          <a:ln/>
        </p:spPr>
      </p:sp>
      <p:sp>
        <p:nvSpPr>
          <p:cNvPr id="534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98380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27</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26148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28</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4428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29</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6561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30</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65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66701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31</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42037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32</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61995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33</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0738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34</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18098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35</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42845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36</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6988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37</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4606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38</a:t>
            </a:fld>
            <a:endParaRPr lang="en-US"/>
          </a:p>
        </p:txBody>
      </p:sp>
      <p:sp>
        <p:nvSpPr>
          <p:cNvPr id="528386" name="Rectangle 2"/>
          <p:cNvSpPr>
            <a:spLocks noGrp="1" noRot="1" noChangeAspect="1" noChangeArrowheads="1" noTextEdit="1"/>
          </p:cNvSpPr>
          <p:nvPr>
            <p:ph type="sldImg"/>
          </p:nvPr>
        </p:nvSpPr>
        <p:spPr>
          <a:xfrm>
            <a:off x="1144588" y="685800"/>
            <a:ext cx="4572000" cy="34290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108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39</a:t>
            </a:fld>
            <a:endParaRPr lang="en-US"/>
          </a:p>
        </p:txBody>
      </p:sp>
      <p:sp>
        <p:nvSpPr>
          <p:cNvPr id="528386" name="Rectangle 2"/>
          <p:cNvSpPr>
            <a:spLocks noGrp="1" noRot="1" noChangeAspect="1" noChangeArrowheads="1" noTextEdit="1"/>
          </p:cNvSpPr>
          <p:nvPr>
            <p:ph type="sldImg"/>
          </p:nvPr>
        </p:nvSpPr>
        <p:spPr>
          <a:xfrm>
            <a:off x="1144588" y="685800"/>
            <a:ext cx="4572000" cy="34290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7804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40</a:t>
            </a:fld>
            <a:endParaRPr lang="en-US"/>
          </a:p>
        </p:txBody>
      </p:sp>
      <p:sp>
        <p:nvSpPr>
          <p:cNvPr id="532482" name="Rectangle 2"/>
          <p:cNvSpPr>
            <a:spLocks noGrp="1" noRot="1" noChangeAspect="1" noChangeArrowheads="1" noTextEdit="1"/>
          </p:cNvSpPr>
          <p:nvPr>
            <p:ph type="sldImg"/>
          </p:nvPr>
        </p:nvSpPr>
        <p:spPr>
          <a:xfrm>
            <a:off x="1144588" y="685800"/>
            <a:ext cx="4572000" cy="3429000"/>
          </a:xfrm>
          <a:ln/>
        </p:spPr>
      </p:sp>
      <p:sp>
        <p:nvSpPr>
          <p:cNvPr id="532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215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3763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41</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8523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42</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1608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43</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8727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44</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3504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45</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3590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46</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20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47</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1150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48</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324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49</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8267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50</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46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09718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51</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9118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52</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695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53</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431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54</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9125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55</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95450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56</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3713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57</a:t>
            </a:fld>
            <a:endParaRPr lang="en-US"/>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63981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58</a:t>
            </a:fld>
            <a:endParaRPr lang="en-US"/>
          </a:p>
        </p:txBody>
      </p:sp>
    </p:spTree>
    <p:extLst>
      <p:ext uri="{BB962C8B-B14F-4D97-AF65-F5344CB8AC3E}">
        <p14:creationId xmlns:p14="http://schemas.microsoft.com/office/powerpoint/2010/main" val="190541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42E0C9-9E58-437A-9D96-178B1A4D97CC}" type="slidenum">
              <a:rPr lang="en-US"/>
              <a:pPr fontAlgn="base">
                <a:spcBef>
                  <a:spcPct val="0"/>
                </a:spcBef>
                <a:spcAft>
                  <a:spcPct val="0"/>
                </a:spcAft>
                <a:defRPr/>
              </a:pPr>
              <a:t>7</a:t>
            </a:fld>
            <a:endParaRPr lang="en-US" dirty="0"/>
          </a:p>
        </p:txBody>
      </p:sp>
      <p:sp>
        <p:nvSpPr>
          <p:cNvPr id="18434"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69498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8</a:t>
            </a:fld>
            <a:endParaRPr lang="en-US" dirty="0"/>
          </a:p>
        </p:txBody>
      </p:sp>
      <p:sp>
        <p:nvSpPr>
          <p:cNvPr id="536578" name="Rectangle 2"/>
          <p:cNvSpPr>
            <a:spLocks noGrp="1" noRot="1" noChangeAspect="1" noChangeArrowheads="1" noTextEdit="1"/>
          </p:cNvSpPr>
          <p:nvPr>
            <p:ph type="sldImg"/>
          </p:nvPr>
        </p:nvSpPr>
        <p:spPr>
          <a:xfrm>
            <a:off x="1144588" y="685800"/>
            <a:ext cx="4572000" cy="3429000"/>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9333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4218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dirty="0"/>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4503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September 22,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Wednesday, September 22,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September 22,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Wednesday, September 22,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September 22,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September 22,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September 22, 2021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Wednesday, September 22, 2021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September 22, 2021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September 22,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September 22,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September 22,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Analytics FOR BUSINESS Intelligence</a:t>
            </a:r>
          </a:p>
        </p:txBody>
      </p:sp>
      <p:sp>
        <p:nvSpPr>
          <p:cNvPr id="3" name="Subtitle 2"/>
          <p:cNvSpPr>
            <a:spLocks noGrp="1"/>
          </p:cNvSpPr>
          <p:nvPr>
            <p:ph type="subTitle" idx="1"/>
          </p:nvPr>
        </p:nvSpPr>
        <p:spPr/>
        <p:txBody>
          <a:bodyPr/>
          <a:lstStyle/>
          <a:p>
            <a:r>
              <a:rPr lang="en-US" dirty="0"/>
              <a:t>Fall 2021</a:t>
            </a:r>
          </a:p>
          <a:p>
            <a:r>
              <a:rPr lang="en-US" dirty="0"/>
              <a:t>Nuria Diaz-Tena</a:t>
            </a:r>
          </a:p>
        </p:txBody>
      </p:sp>
    </p:spTree>
    <p:extLst>
      <p:ext uri="{BB962C8B-B14F-4D97-AF65-F5344CB8AC3E}">
        <p14:creationId xmlns:p14="http://schemas.microsoft.com/office/powerpoint/2010/main" val="6472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Convenience Sampling </a:t>
            </a:r>
            <a:r>
              <a:rPr lang="en-US" sz="3600" b="1" dirty="0"/>
              <a:t>at the Mall</a:t>
            </a:r>
            <a:br>
              <a:rPr lang="en-US" sz="3600" b="1" dirty="0">
                <a:solidFill>
                  <a:schemeClr val="accent1"/>
                </a:solidFill>
              </a:rPr>
            </a:br>
            <a:endParaRPr lang="en-US" sz="3600" dirty="0"/>
          </a:p>
        </p:txBody>
      </p:sp>
      <p:sp>
        <p:nvSpPr>
          <p:cNvPr id="7" name="Rectangle 6"/>
          <p:cNvSpPr/>
          <p:nvPr/>
        </p:nvSpPr>
        <p:spPr>
          <a:xfrm>
            <a:off x="304800" y="1170432"/>
            <a:ext cx="4800600" cy="4565160"/>
          </a:xfrm>
          <a:prstGeom prst="rect">
            <a:avLst/>
          </a:prstGeom>
        </p:spPr>
        <p:txBody>
          <a:bodyPr wrap="square">
            <a:spAutoFit/>
          </a:bodyPr>
          <a:lstStyle/>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Advertising agencies often interview at shopping malls, which is fast and cheap.</a:t>
            </a:r>
          </a:p>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People contacted at shopping malls are </a:t>
            </a:r>
            <a:r>
              <a:rPr lang="en-US" sz="2000" b="1" dirty="0">
                <a:latin typeface="+mj-lt"/>
                <a:ea typeface="Times New Roman" panose="02020603050405020304" pitchFamily="18" charset="0"/>
                <a:cs typeface="Times New Roman" panose="02020603050405020304" pitchFamily="18" charset="0"/>
              </a:rPr>
              <a:t>not representative </a:t>
            </a:r>
            <a:r>
              <a:rPr lang="en-US" sz="2000" dirty="0">
                <a:latin typeface="+mj-lt"/>
                <a:ea typeface="Times New Roman" panose="02020603050405020304" pitchFamily="18" charset="0"/>
                <a:cs typeface="Times New Roman" panose="02020603050405020304" pitchFamily="18" charset="0"/>
              </a:rPr>
              <a:t>of the U.S. population. They are richer and more likely to be teenagers or retirees, and the interviewers tend to select neat, safe-looking individuals. </a:t>
            </a:r>
          </a:p>
          <a:p>
            <a:pPr>
              <a:lnSpc>
                <a:spcPct val="115000"/>
              </a:lnSpc>
              <a:spcAft>
                <a:spcPts val="1000"/>
              </a:spcAft>
            </a:pPr>
            <a:r>
              <a:rPr lang="en-US" sz="2000" dirty="0">
                <a:ea typeface="Times New Roman" panose="02020603050405020304" pitchFamily="18" charset="0"/>
                <a:cs typeface="Times New Roman" panose="02020603050405020304" pitchFamily="18" charset="0"/>
              </a:rPr>
              <a:t>The opinions of such a convenience sample may be very different from those of the population as a whole.</a:t>
            </a:r>
          </a:p>
        </p:txBody>
      </p:sp>
      <p:pic>
        <p:nvPicPr>
          <p:cNvPr id="2050" name="Picture 2" descr="Photograph of the inside of a busy shopping 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95400"/>
            <a:ext cx="3537461" cy="50170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468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Example: Write-In Opinion Polls</a:t>
            </a:r>
            <a:br>
              <a:rPr lang="en-US" sz="3600" b="1" dirty="0">
                <a:solidFill>
                  <a:schemeClr val="accent1"/>
                </a:solidFill>
              </a:rPr>
            </a:br>
            <a:endParaRPr lang="en-US" sz="3600" dirty="0"/>
          </a:p>
        </p:txBody>
      </p:sp>
      <p:sp>
        <p:nvSpPr>
          <p:cNvPr id="2" name="TextBox 1"/>
          <p:cNvSpPr txBox="1"/>
          <p:nvPr/>
        </p:nvSpPr>
        <p:spPr>
          <a:xfrm>
            <a:off x="301752" y="1094661"/>
            <a:ext cx="3733800" cy="2997744"/>
          </a:xfrm>
          <a:prstGeom prst="rect">
            <a:avLst/>
          </a:prstGeom>
          <a:noFill/>
        </p:spPr>
        <p:txBody>
          <a:bodyPr wrap="square" rtlCol="0">
            <a:spAutoFit/>
          </a:bodyPr>
          <a:lstStyle/>
          <a:p>
            <a:pPr lvl="0" indent="-342900">
              <a:lnSpc>
                <a:spcPct val="90000"/>
              </a:lnSpc>
              <a:spcBef>
                <a:spcPct val="20000"/>
              </a:spcBef>
              <a:defRPr/>
            </a:pPr>
            <a:r>
              <a:rPr lang="en-US" sz="2400" dirty="0">
                <a:latin typeface="+mj-lt"/>
              </a:rPr>
              <a:t>Ann Landers once asked the readers of her advice column, “If you had it to do over again, would you have children?” She received nearly 10,000 responses, almost 70% saying no.</a:t>
            </a:r>
          </a:p>
          <a:p>
            <a:endParaRPr lang="en-US" sz="1600" dirty="0"/>
          </a:p>
        </p:txBody>
      </p:sp>
      <p:pic>
        <p:nvPicPr>
          <p:cNvPr id="3074" name="Picture 2" descr="Cartoon of a shaggy haired and bearded man eating and lounging on the couch.  His father is sitting up straight and reading the newspaper in the recliner beside of him.  The cartoon is captioned &quot;Hey Pops, what was that letter you sent off to Ann Landers yesterda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278" y="1080468"/>
            <a:ext cx="4846320" cy="320833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3"/>
          <p:cNvSpPr txBox="1">
            <a:spLocks noChangeArrowheads="1"/>
          </p:cNvSpPr>
          <p:nvPr/>
        </p:nvSpPr>
        <p:spPr>
          <a:xfrm>
            <a:off x="410259" y="4337754"/>
            <a:ext cx="8581339" cy="25146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Is it true that 70% of parents regret having children?</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a:ln>
                  <a:noFill/>
                </a:ln>
                <a:solidFill>
                  <a:schemeClr val="accent1"/>
                </a:solidFill>
                <a:effectLst/>
                <a:uLnTx/>
                <a:uFillTx/>
                <a:latin typeface="+mj-lt"/>
                <a:ea typeface="+mn-ea"/>
                <a:cs typeface="+mn-cs"/>
              </a:rPr>
              <a:t>No!  This is an example of a voluntary response sample, in which the respondents are often those who have a </a:t>
            </a:r>
            <a:r>
              <a:rPr kumimoji="0" lang="en-US" sz="2800" b="0" i="1" u="none" strike="noStrike" kern="1200" cap="none" spc="0" normalizeH="0" baseline="0" noProof="0" dirty="0">
                <a:ln>
                  <a:noFill/>
                </a:ln>
                <a:solidFill>
                  <a:schemeClr val="accent1"/>
                </a:solidFill>
                <a:effectLst/>
                <a:uLnTx/>
                <a:uFillTx/>
                <a:latin typeface="+mj-lt"/>
                <a:ea typeface="+mn-ea"/>
                <a:cs typeface="+mn-cs"/>
              </a:rPr>
              <a:t>strong and negative</a:t>
            </a:r>
            <a:r>
              <a:rPr kumimoji="0" lang="en-US" sz="2800" b="0" i="0" u="none" strike="noStrike" kern="1200" cap="none" spc="0" normalizeH="0" baseline="0" noProof="0" dirty="0">
                <a:ln>
                  <a:noFill/>
                </a:ln>
                <a:solidFill>
                  <a:schemeClr val="accent1"/>
                </a:solidFill>
                <a:effectLst/>
                <a:uLnTx/>
                <a:uFillTx/>
                <a:latin typeface="+mj-lt"/>
                <a:ea typeface="+mn-ea"/>
                <a:cs typeface="+mn-cs"/>
              </a:rPr>
              <a:t> opinion.</a:t>
            </a:r>
          </a:p>
        </p:txBody>
      </p:sp>
    </p:spTree>
    <p:extLst>
      <p:ext uri="{BB962C8B-B14F-4D97-AF65-F5344CB8AC3E}">
        <p14:creationId xmlns:p14="http://schemas.microsoft.com/office/powerpoint/2010/main" val="109806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36168"/>
            <a:ext cx="8042276" cy="919713"/>
          </a:xfrm>
        </p:spPr>
        <p:txBody>
          <a:bodyPr>
            <a:noAutofit/>
          </a:bodyPr>
          <a:lstStyle/>
          <a:p>
            <a:r>
              <a:rPr lang="en-US" sz="3600" b="1" dirty="0">
                <a:solidFill>
                  <a:schemeClr val="accent1"/>
                </a:solidFill>
              </a:rPr>
              <a:t>Selecting Randomly</a:t>
            </a:r>
            <a:endParaRPr lang="en-US" sz="3600" dirty="0"/>
          </a:p>
        </p:txBody>
      </p:sp>
      <p:sp>
        <p:nvSpPr>
          <p:cNvPr id="12" name="Rectangle 11"/>
          <p:cNvSpPr/>
          <p:nvPr/>
        </p:nvSpPr>
        <p:spPr>
          <a:xfrm>
            <a:off x="301752" y="1170432"/>
            <a:ext cx="8759952" cy="2369880"/>
          </a:xfrm>
          <a:prstGeom prst="rect">
            <a:avLst/>
          </a:prstGeom>
        </p:spPr>
        <p:txBody>
          <a:bodyPr wrap="square">
            <a:spAutoFit/>
          </a:bodyPr>
          <a:lstStyle/>
          <a:p>
            <a:pPr marL="457200" indent="-457200">
              <a:buFont typeface="Arial" panose="020B0604020202020204" pitchFamily="34" charset="0"/>
              <a:buChar char="•"/>
              <a:defRPr/>
            </a:pPr>
            <a:r>
              <a:rPr lang="en-US" sz="2400" dirty="0">
                <a:latin typeface="+mj-lt"/>
              </a:rPr>
              <a:t>A </a:t>
            </a:r>
            <a:r>
              <a:rPr lang="en-US" sz="2400" dirty="0">
                <a:solidFill>
                  <a:srgbClr val="C00000"/>
                </a:solidFill>
                <a:latin typeface="+mj-lt"/>
              </a:rPr>
              <a:t>table of random digits </a:t>
            </a:r>
            <a:r>
              <a:rPr lang="en-US" sz="2400" dirty="0">
                <a:latin typeface="+mj-lt"/>
              </a:rPr>
              <a:t>is a long string of the digits 0, 1, 2, 3, 4, 5, 6, 7, 8, 9 with these two properties: </a:t>
            </a:r>
          </a:p>
          <a:p>
            <a:pPr marL="971550" lvl="1" indent="-514350">
              <a:buFont typeface="Wingdings" pitchFamily="2" charset="2"/>
              <a:buChar char="Ø"/>
              <a:defRPr/>
            </a:pPr>
            <a:r>
              <a:rPr lang="en-US" sz="2000" dirty="0">
                <a:latin typeface="+mj-lt"/>
              </a:rPr>
              <a:t>Each entry in the table is equally likely to be any of the 10 digits 0 through 9</a:t>
            </a:r>
          </a:p>
          <a:p>
            <a:pPr marL="971550" lvl="1" indent="-514350">
              <a:buFont typeface="Wingdings" pitchFamily="2" charset="2"/>
              <a:buChar char="Ø"/>
              <a:defRPr/>
            </a:pPr>
            <a:r>
              <a:rPr lang="en-US" sz="2000" dirty="0">
                <a:latin typeface="+mj-lt"/>
              </a:rPr>
              <a:t>The entries are independent of each other. That is, knowledge of one part of the table gives no information about any other part</a:t>
            </a:r>
          </a:p>
        </p:txBody>
      </p:sp>
      <p:sp>
        <p:nvSpPr>
          <p:cNvPr id="4" name="Rectangle 3">
            <a:extLst>
              <a:ext uri="{FF2B5EF4-FFF2-40B4-BE49-F238E27FC236}">
                <a16:creationId xmlns:a16="http://schemas.microsoft.com/office/drawing/2014/main" id="{1D6EE7E6-71F6-2B41-9ED6-8D55B16E37B3}"/>
              </a:ext>
            </a:extLst>
          </p:cNvPr>
          <p:cNvSpPr/>
          <p:nvPr/>
        </p:nvSpPr>
        <p:spPr>
          <a:xfrm>
            <a:off x="989013" y="3625957"/>
            <a:ext cx="7162800" cy="369332"/>
          </a:xfrm>
          <a:prstGeom prst="rect">
            <a:avLst/>
          </a:prstGeom>
        </p:spPr>
        <p:txBody>
          <a:bodyPr wrap="square">
            <a:spAutoFit/>
          </a:bodyPr>
          <a:lstStyle/>
          <a:p>
            <a:r>
              <a:rPr lang="en-US" altLang="en-US" dirty="0">
                <a:solidFill>
                  <a:prstClr val="black"/>
                </a:solidFill>
                <a:latin typeface="Verdana" panose="020B0604030504040204" pitchFamily="34" charset="0"/>
              </a:rPr>
              <a:t>Example:  Use random digits to select an SRS of 4 hotels.</a:t>
            </a:r>
          </a:p>
        </p:txBody>
      </p:sp>
      <p:sp>
        <p:nvSpPr>
          <p:cNvPr id="5" name="Rectangle 4">
            <a:extLst>
              <a:ext uri="{FF2B5EF4-FFF2-40B4-BE49-F238E27FC236}">
                <a16:creationId xmlns:a16="http://schemas.microsoft.com/office/drawing/2014/main" id="{4281C1ED-2A77-5E4C-A13E-F2E0F5833D88}"/>
              </a:ext>
            </a:extLst>
          </p:cNvPr>
          <p:cNvSpPr/>
          <p:nvPr/>
        </p:nvSpPr>
        <p:spPr>
          <a:xfrm>
            <a:off x="574901" y="4080934"/>
            <a:ext cx="8117543" cy="2031325"/>
          </a:xfrm>
          <a:prstGeom prst="rect">
            <a:avLst/>
          </a:prstGeom>
        </p:spPr>
        <p:txBody>
          <a:bodyPr wrap="square">
            <a:spAutoFit/>
          </a:bodyPr>
          <a:lstStyle/>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01 Aloha Kai 		08 Captiva 		15 Palm Tree 	22 Sea Shell</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02 Anchor Down 	09 Casa del Mar 	16 Radisson 		23 Silver Beach</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03 Banana Bay 	10 Coconuts 		17 Ramada 		24 Sunset Beach</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04 Banyan Tree 	11 Diplomat 		18 Sandpiper 	25 Tradewinds</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05 Beach Castle 	12 Holiday Inn 	19 Sea Castle 	26 Tropical Breeze</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06 Best Western 	13 Lime Tree 	20 Sea Club 		27 Tropical Shores</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07 Cabana 		14 Outrigger 		21 Sea Grape 	28 Veranda</a:t>
            </a:r>
          </a:p>
        </p:txBody>
      </p:sp>
      <p:sp>
        <p:nvSpPr>
          <p:cNvPr id="3" name="Rectangle 2">
            <a:extLst>
              <a:ext uri="{FF2B5EF4-FFF2-40B4-BE49-F238E27FC236}">
                <a16:creationId xmlns:a16="http://schemas.microsoft.com/office/drawing/2014/main" id="{4B306DCF-760F-7C42-A6D8-946C6A2FAB92}"/>
              </a:ext>
            </a:extLst>
          </p:cNvPr>
          <p:cNvSpPr/>
          <p:nvPr/>
        </p:nvSpPr>
        <p:spPr>
          <a:xfrm>
            <a:off x="451557" y="3540311"/>
            <a:ext cx="7924800" cy="26685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67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
          <p:cNvSpPr txBox="1">
            <a:spLocks noChangeArrowheads="1"/>
          </p:cNvSpPr>
          <p:nvPr/>
        </p:nvSpPr>
        <p:spPr bwMode="auto">
          <a:xfrm>
            <a:off x="353219" y="1212939"/>
            <a:ext cx="79898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prstClr val="black"/>
                </a:solidFill>
                <a:latin typeface="Verdana" panose="020B0604030504040204" pitchFamily="34" charset="0"/>
              </a:rPr>
              <a:t>Use the random digits provided to select an SRS of 4 hotels.</a:t>
            </a:r>
          </a:p>
        </p:txBody>
      </p:sp>
      <p:pic>
        <p:nvPicPr>
          <p:cNvPr id="4" name="Picture 3" descr="The slide presents an example of simple random sample (SRS). The animations illustrate how an SRS of four hotels can be selected from a total of 28 hotels using the provided random digits. &#10;A pair of digits is selected from a sequence of the random digits. For instance, the random digits 69051 and 64817 contain 5 pairs of digits, including 69, 05, 16, 48, and 17. The pair digits values 05, 16 and 17 are displayed in the list of hotels, and thus these values will be a part of an SRS of hotels. The pair digits values 69 and 48 will not be considered in the SRS as these are not listed.&#10;An SRS of four hotels, “05 Beach Castle,” “16 Radisson,” “17 Ramada” and “20 Sea Club,” is selected using the random digi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184" y="875135"/>
            <a:ext cx="786864" cy="225426"/>
          </a:xfrm>
          <a:prstGeom prst="rect">
            <a:avLst/>
          </a:prstGeom>
        </p:spPr>
      </p:pic>
      <p:pic>
        <p:nvPicPr>
          <p:cNvPr id="5" name="Picture 4" descr="To skip animation steps, move to the next sli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569" y="929931"/>
            <a:ext cx="778809" cy="230926"/>
          </a:xfrm>
          <a:prstGeom prst="rect">
            <a:avLst/>
          </a:prstGeom>
        </p:spPr>
      </p:pic>
      <p:sp>
        <p:nvSpPr>
          <p:cNvPr id="3" name="Rectangle 2"/>
          <p:cNvSpPr/>
          <p:nvPr/>
        </p:nvSpPr>
        <p:spPr>
          <a:xfrm>
            <a:off x="287338" y="1921137"/>
            <a:ext cx="7467600" cy="1815882"/>
          </a:xfrm>
          <a:prstGeom prst="rect">
            <a:avLst/>
          </a:prstGeom>
        </p:spPr>
        <p:txBody>
          <a:bodyPr wrap="square">
            <a:spAutoFit/>
          </a:bodyPr>
          <a:lstStyle/>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01 Aloha Kai 		08 Captiva 		15 Palm Tree 		22 Sea Shell</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02 Anchor Down 	09 Casa del Mar 	16 Radisson 		23 Silver Beach</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03 Banana Bay 	10 Coconuts 		17 Ramada 		24 Sunset Beach</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04 Banyan Tree 	11 Diplomat 		18 Sandpiper 		25 Tradewinds</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05 Beach Castle 	12 Holiday Inn 		19 Sea Castle 		26 Tropical Breeze</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06 Best Western 	13 Lime Tree 		20 Sea Club 		27 Tropical Shores</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07 Cabana 		14 Outrigger 		21 Sea Grape 		28 Veranda</a:t>
            </a:r>
          </a:p>
        </p:txBody>
      </p:sp>
      <p:grpSp>
        <p:nvGrpSpPr>
          <p:cNvPr id="7" name="Group 37"/>
          <p:cNvGrpSpPr>
            <a:grpSpLocks/>
          </p:cNvGrpSpPr>
          <p:nvPr/>
        </p:nvGrpSpPr>
        <p:grpSpPr bwMode="auto">
          <a:xfrm>
            <a:off x="350838" y="2966976"/>
            <a:ext cx="1785937" cy="2935287"/>
            <a:chOff x="414337" y="2730500"/>
            <a:chExt cx="1785938" cy="2936052"/>
          </a:xfrm>
        </p:grpSpPr>
        <p:sp>
          <p:nvSpPr>
            <p:cNvPr id="8" name="Rectangle 7"/>
            <p:cNvSpPr>
              <a:spLocks noChangeArrowheads="1"/>
            </p:cNvSpPr>
            <p:nvPr/>
          </p:nvSpPr>
          <p:spPr bwMode="auto">
            <a:xfrm>
              <a:off x="414337" y="2730500"/>
              <a:ext cx="1785938" cy="20642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9" name="5-Point Star 8"/>
            <p:cNvSpPr/>
            <p:nvPr/>
          </p:nvSpPr>
          <p:spPr>
            <a:xfrm>
              <a:off x="683419"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3" name="Group 40"/>
          <p:cNvGrpSpPr>
            <a:grpSpLocks/>
          </p:cNvGrpSpPr>
          <p:nvPr/>
        </p:nvGrpSpPr>
        <p:grpSpPr bwMode="auto">
          <a:xfrm>
            <a:off x="2136775" y="2452688"/>
            <a:ext cx="3698875" cy="3424237"/>
            <a:chOff x="2200275" y="2241550"/>
            <a:chExt cx="3698875" cy="3425002"/>
          </a:xfrm>
        </p:grpSpPr>
        <p:sp>
          <p:nvSpPr>
            <p:cNvPr id="14" name="Rectangle 13"/>
            <p:cNvSpPr>
              <a:spLocks noChangeArrowheads="1"/>
            </p:cNvSpPr>
            <p:nvPr/>
          </p:nvSpPr>
          <p:spPr bwMode="auto">
            <a:xfrm>
              <a:off x="4113213" y="2241550"/>
              <a:ext cx="1785937" cy="20642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5" name="5-Point Star 14"/>
            <p:cNvSpPr/>
            <p:nvPr/>
          </p:nvSpPr>
          <p:spPr>
            <a:xfrm>
              <a:off x="2200275"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6" name="Group 42"/>
          <p:cNvGrpSpPr>
            <a:grpSpLocks/>
          </p:cNvGrpSpPr>
          <p:nvPr/>
        </p:nvGrpSpPr>
        <p:grpSpPr bwMode="auto">
          <a:xfrm>
            <a:off x="4049713" y="3195638"/>
            <a:ext cx="4960937" cy="2681287"/>
            <a:chOff x="4113212" y="2984500"/>
            <a:chExt cx="4961454" cy="2682052"/>
          </a:xfrm>
        </p:grpSpPr>
        <p:sp>
          <p:nvSpPr>
            <p:cNvPr id="17" name="Rectangle 16"/>
            <p:cNvSpPr>
              <a:spLocks noChangeArrowheads="1"/>
            </p:cNvSpPr>
            <p:nvPr/>
          </p:nvSpPr>
          <p:spPr bwMode="auto">
            <a:xfrm>
              <a:off x="4113212" y="2984500"/>
              <a:ext cx="1786123" cy="20643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8" name="5-Point Star 17"/>
            <p:cNvSpPr/>
            <p:nvPr/>
          </p:nvSpPr>
          <p:spPr>
            <a:xfrm>
              <a:off x="8313460"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0" name="Group 39"/>
          <p:cNvGrpSpPr>
            <a:grpSpLocks/>
          </p:cNvGrpSpPr>
          <p:nvPr/>
        </p:nvGrpSpPr>
        <p:grpSpPr bwMode="auto">
          <a:xfrm>
            <a:off x="1137444" y="2209800"/>
            <a:ext cx="4578405" cy="3667125"/>
            <a:chOff x="1003738" y="1995488"/>
            <a:chExt cx="4895412" cy="4005032"/>
          </a:xfrm>
        </p:grpSpPr>
        <p:sp>
          <p:nvSpPr>
            <p:cNvPr id="11" name="Rectangle 10"/>
            <p:cNvSpPr>
              <a:spLocks noChangeArrowheads="1"/>
            </p:cNvSpPr>
            <p:nvPr/>
          </p:nvSpPr>
          <p:spPr bwMode="auto">
            <a:xfrm>
              <a:off x="4113364" y="1995488"/>
              <a:ext cx="1785786" cy="20641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2" name="5-Point Star 11"/>
            <p:cNvSpPr/>
            <p:nvPr/>
          </p:nvSpPr>
          <p:spPr>
            <a:xfrm>
              <a:off x="1003738" y="5194953"/>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sp>
        <p:nvSpPr>
          <p:cNvPr id="32" name="Rectangle 31"/>
          <p:cNvSpPr>
            <a:spLocks noChangeArrowheads="1"/>
          </p:cNvSpPr>
          <p:nvPr/>
        </p:nvSpPr>
        <p:spPr bwMode="auto">
          <a:xfrm>
            <a:off x="1359078" y="3821113"/>
            <a:ext cx="6057723" cy="400050"/>
          </a:xfrm>
          <a:prstGeom prst="rect">
            <a:avLst/>
          </a:prstGeom>
          <a:solidFill>
            <a:srgbClr val="BFDFF4"/>
          </a:solidFill>
          <a:ln w="10000">
            <a:solidFill>
              <a:srgbClr val="8E736A"/>
            </a:solidFill>
            <a:miter lim="800000"/>
            <a:headEnd/>
            <a:tailEnd/>
          </a:ln>
          <a:effectLst>
            <a:outerShdw blurRad="38100" dist="30000" dir="5400000" rotWithShape="0">
              <a:srgbClr val="808080">
                <a:alpha val="45000"/>
              </a:srgbClr>
            </a:outerShdw>
          </a:effectLst>
        </p:spPr>
        <p:txBody>
          <a:bodyPr wrap="square">
            <a:spAutoFit/>
          </a:bodyPr>
          <a:lstStyle/>
          <a:p>
            <a:pPr>
              <a:defRPr/>
            </a:pPr>
            <a:r>
              <a:rPr lang="en-US" sz="2000" b="1" dirty="0">
                <a:solidFill>
                  <a:srgbClr val="000000"/>
                </a:solidFill>
                <a:latin typeface="Arial" charset="0"/>
                <a:ea typeface="ＭＳ Ｐゴシック" charset="0"/>
                <a:cs typeface="ＭＳ Ｐゴシック" charset="0"/>
              </a:rPr>
              <a:t>69</a:t>
            </a:r>
            <a:r>
              <a:rPr lang="en-US" sz="2000" b="1" dirty="0">
                <a:latin typeface="Arial" charset="0"/>
                <a:ea typeface="ＭＳ Ｐゴシック" charset="0"/>
                <a:cs typeface="ＭＳ Ｐゴシック" charset="0"/>
              </a:rPr>
              <a:t>05</a:t>
            </a:r>
            <a:r>
              <a:rPr lang="en-US" sz="2000" b="1" dirty="0">
                <a:solidFill>
                  <a:srgbClr val="000000"/>
                </a:solidFill>
                <a:latin typeface="Arial" charset="0"/>
                <a:ea typeface="ＭＳ Ｐゴシック" charset="0"/>
                <a:cs typeface="ＭＳ Ｐゴシック" charset="0"/>
              </a:rPr>
              <a:t>1648178717409517845340648987201 97245</a:t>
            </a:r>
            <a:endParaRPr lang="en-US" sz="2000" dirty="0">
              <a:solidFill>
                <a:srgbClr val="000000"/>
              </a:solidFill>
              <a:latin typeface="Arial" charset="0"/>
              <a:ea typeface="ＭＳ Ｐゴシック" charset="0"/>
              <a:cs typeface="ＭＳ Ｐゴシック" charset="0"/>
            </a:endParaRPr>
          </a:p>
        </p:txBody>
      </p:sp>
      <p:sp>
        <p:nvSpPr>
          <p:cNvPr id="35" name="Down Arrow 34"/>
          <p:cNvSpPr>
            <a:spLocks noChangeArrowheads="1"/>
          </p:cNvSpPr>
          <p:nvPr/>
        </p:nvSpPr>
        <p:spPr bwMode="auto">
          <a:xfrm>
            <a:off x="766763" y="4284663"/>
            <a:ext cx="741362"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4" name="Down Arrow 33"/>
          <p:cNvSpPr>
            <a:spLocks noChangeArrowheads="1"/>
          </p:cNvSpPr>
          <p:nvPr/>
        </p:nvSpPr>
        <p:spPr bwMode="auto">
          <a:xfrm>
            <a:off x="4049713" y="4284663"/>
            <a:ext cx="741362"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6" name="Down Arrow 35"/>
          <p:cNvSpPr>
            <a:spLocks noChangeArrowheads="1"/>
          </p:cNvSpPr>
          <p:nvPr/>
        </p:nvSpPr>
        <p:spPr bwMode="auto">
          <a:xfrm>
            <a:off x="7127875" y="4284663"/>
            <a:ext cx="741363"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19" name="&quot;No&quot; Symbol 21"/>
          <p:cNvSpPr>
            <a:spLocks/>
          </p:cNvSpPr>
          <p:nvPr/>
        </p:nvSpPr>
        <p:spPr bwMode="auto">
          <a:xfrm>
            <a:off x="287338" y="5338763"/>
            <a:ext cx="444500" cy="442912"/>
          </a:xfrm>
          <a:custGeom>
            <a:avLst/>
            <a:gdLst>
              <a:gd name="T0" fmla="*/ 0 w 444500"/>
              <a:gd name="T1" fmla="*/ 221456 h 442912"/>
              <a:gd name="T2" fmla="*/ 222250 w 444500"/>
              <a:gd name="T3" fmla="*/ 0 h 442912"/>
              <a:gd name="T4" fmla="*/ 444500 w 444500"/>
              <a:gd name="T5" fmla="*/ 221456 h 442912"/>
              <a:gd name="T6" fmla="*/ 222250 w 444500"/>
              <a:gd name="T7" fmla="*/ 442912 h 442912"/>
              <a:gd name="T8" fmla="*/ 0 w 444500"/>
              <a:gd name="T9" fmla="*/ 221456 h 442912"/>
              <a:gd name="T10" fmla="*/ 344724 w 444500"/>
              <a:gd name="T11" fmla="*/ 287245 h 442912"/>
              <a:gd name="T12" fmla="*/ 320224 w 444500"/>
              <a:gd name="T13" fmla="*/ 123131 h 442912"/>
              <a:gd name="T14" fmla="*/ 156231 w 444500"/>
              <a:gd name="T15" fmla="*/ 99602 h 442912"/>
              <a:gd name="T16" fmla="*/ 344724 w 444500"/>
              <a:gd name="T17" fmla="*/ 287245 h 442912"/>
              <a:gd name="T18" fmla="*/ 99776 w 444500"/>
              <a:gd name="T19" fmla="*/ 155667 h 442912"/>
              <a:gd name="T20" fmla="*/ 124276 w 444500"/>
              <a:gd name="T21" fmla="*/ 319781 h 442912"/>
              <a:gd name="T22" fmla="*/ 288269 w 444500"/>
              <a:gd name="T23" fmla="*/ 343310 h 442912"/>
              <a:gd name="T24" fmla="*/ 99776 w 444500"/>
              <a:gd name="T25" fmla="*/ 155667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4500" h="442912">
                <a:moveTo>
                  <a:pt x="0" y="221456"/>
                </a:moveTo>
                <a:cubicBezTo>
                  <a:pt x="0" y="99149"/>
                  <a:pt x="99505" y="0"/>
                  <a:pt x="222250" y="0"/>
                </a:cubicBezTo>
                <a:cubicBezTo>
                  <a:pt x="344995" y="0"/>
                  <a:pt x="444500" y="99149"/>
                  <a:pt x="444500" y="221456"/>
                </a:cubicBezTo>
                <a:cubicBezTo>
                  <a:pt x="444500" y="343763"/>
                  <a:pt x="344995" y="442912"/>
                  <a:pt x="222250" y="442912"/>
                </a:cubicBezTo>
                <a:cubicBezTo>
                  <a:pt x="99505" y="442912"/>
                  <a:pt x="0" y="343763"/>
                  <a:pt x="0" y="221456"/>
                </a:cubicBezTo>
                <a:close/>
                <a:moveTo>
                  <a:pt x="344724" y="287245"/>
                </a:moveTo>
                <a:cubicBezTo>
                  <a:pt x="374091" y="233196"/>
                  <a:pt x="364115" y="166368"/>
                  <a:pt x="320224" y="123131"/>
                </a:cubicBezTo>
                <a:cubicBezTo>
                  <a:pt x="276717" y="80273"/>
                  <a:pt x="210150" y="70722"/>
                  <a:pt x="156231" y="99602"/>
                </a:cubicBezTo>
                <a:lnTo>
                  <a:pt x="344724" y="287245"/>
                </a:lnTo>
                <a:close/>
                <a:moveTo>
                  <a:pt x="99776" y="155667"/>
                </a:moveTo>
                <a:cubicBezTo>
                  <a:pt x="70409" y="209716"/>
                  <a:pt x="80385" y="276544"/>
                  <a:pt x="124276" y="319781"/>
                </a:cubicBezTo>
                <a:cubicBezTo>
                  <a:pt x="167783" y="362639"/>
                  <a:pt x="234350" y="372190"/>
                  <a:pt x="288269" y="343310"/>
                </a:cubicBezTo>
                <a:lnTo>
                  <a:pt x="99776" y="155667"/>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0" name="&quot;No&quot; Symbol 22"/>
          <p:cNvSpPr>
            <a:spLocks/>
          </p:cNvSpPr>
          <p:nvPr/>
        </p:nvSpPr>
        <p:spPr bwMode="auto">
          <a:xfrm>
            <a:off x="1789113" y="533876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1" name="&quot;No&quot; Symbol 23"/>
          <p:cNvSpPr>
            <a:spLocks/>
          </p:cNvSpPr>
          <p:nvPr/>
        </p:nvSpPr>
        <p:spPr bwMode="auto">
          <a:xfrm>
            <a:off x="2814638" y="533876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grpSp>
        <p:nvGrpSpPr>
          <p:cNvPr id="22" name="Group 41"/>
          <p:cNvGrpSpPr>
            <a:grpSpLocks/>
          </p:cNvGrpSpPr>
          <p:nvPr/>
        </p:nvGrpSpPr>
        <p:grpSpPr bwMode="auto">
          <a:xfrm>
            <a:off x="3841750" y="5321300"/>
            <a:ext cx="4470400" cy="460375"/>
            <a:chOff x="3905248" y="5109637"/>
            <a:chExt cx="4470404" cy="461665"/>
          </a:xfrm>
        </p:grpSpPr>
        <p:sp>
          <p:nvSpPr>
            <p:cNvPr id="23" name="&quot;No&quot; Symbol 25"/>
            <p:cNvSpPr>
              <a:spLocks/>
            </p:cNvSpPr>
            <p:nvPr/>
          </p:nvSpPr>
          <p:spPr bwMode="auto">
            <a:xfrm>
              <a:off x="3905248"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4" name="&quot;No&quot; Symbol 26"/>
            <p:cNvSpPr>
              <a:spLocks/>
            </p:cNvSpPr>
            <p:nvPr/>
          </p:nvSpPr>
          <p:spPr bwMode="auto">
            <a:xfrm>
              <a:off x="4411661"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5" name="&quot;No&quot; Symbol 27"/>
            <p:cNvSpPr>
              <a:spLocks/>
            </p:cNvSpPr>
            <p:nvPr/>
          </p:nvSpPr>
          <p:spPr bwMode="auto">
            <a:xfrm>
              <a:off x="5408612"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6" name="&quot;No&quot; Symbol 28"/>
            <p:cNvSpPr>
              <a:spLocks/>
            </p:cNvSpPr>
            <p:nvPr/>
          </p:nvSpPr>
          <p:spPr bwMode="auto">
            <a:xfrm>
              <a:off x="6405563"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7" name="&quot;No&quot; Symbol 29"/>
            <p:cNvSpPr>
              <a:spLocks/>
            </p:cNvSpPr>
            <p:nvPr/>
          </p:nvSpPr>
          <p:spPr bwMode="auto">
            <a:xfrm>
              <a:off x="5899150"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8" name="&quot;No&quot; Symbol 30"/>
            <p:cNvSpPr>
              <a:spLocks/>
            </p:cNvSpPr>
            <p:nvPr/>
          </p:nvSpPr>
          <p:spPr bwMode="auto">
            <a:xfrm>
              <a:off x="6911976" y="5109637"/>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9" name="&quot;No&quot; Symbol 31"/>
            <p:cNvSpPr>
              <a:spLocks/>
            </p:cNvSpPr>
            <p:nvPr/>
          </p:nvSpPr>
          <p:spPr bwMode="auto">
            <a:xfrm>
              <a:off x="7450139"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30" name="&quot;No&quot; Symbol 32"/>
            <p:cNvSpPr>
              <a:spLocks/>
            </p:cNvSpPr>
            <p:nvPr/>
          </p:nvSpPr>
          <p:spPr bwMode="auto">
            <a:xfrm>
              <a:off x="7932740" y="5109637"/>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grpSp>
      <p:sp>
        <p:nvSpPr>
          <p:cNvPr id="33" name="Rectangle 32"/>
          <p:cNvSpPr>
            <a:spLocks noChangeArrowheads="1"/>
          </p:cNvSpPr>
          <p:nvPr/>
        </p:nvSpPr>
        <p:spPr bwMode="auto">
          <a:xfrm>
            <a:off x="238125" y="5316538"/>
            <a:ext cx="87725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dirty="0">
                <a:solidFill>
                  <a:prstClr val="black"/>
                </a:solidFill>
              </a:rPr>
              <a:t>69  05  16  48  17  87  17  40  95  17  84  53  40  64  89  87  20</a:t>
            </a:r>
            <a:endParaRPr lang="en-US" altLang="en-US" dirty="0">
              <a:solidFill>
                <a:prstClr val="black"/>
              </a:solidFill>
            </a:endParaRPr>
          </a:p>
        </p:txBody>
      </p:sp>
      <p:sp>
        <p:nvSpPr>
          <p:cNvPr id="37" name="Rectangle 36"/>
          <p:cNvSpPr>
            <a:spLocks noChangeArrowheads="1"/>
          </p:cNvSpPr>
          <p:nvPr/>
        </p:nvSpPr>
        <p:spPr bwMode="auto">
          <a:xfrm>
            <a:off x="526804" y="5970999"/>
            <a:ext cx="808513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prstClr val="black"/>
                </a:solidFill>
                <a:latin typeface="Verdana" panose="020B0604030504040204" pitchFamily="34" charset="0"/>
              </a:rPr>
              <a:t>Our SRS of 4 hotels is: 05 Beach Castle, 16 Radisson, 17 Ramada, and 20 Sea Club.</a:t>
            </a:r>
          </a:p>
        </p:txBody>
      </p:sp>
      <p:sp>
        <p:nvSpPr>
          <p:cNvPr id="2" name="Title 1"/>
          <p:cNvSpPr>
            <a:spLocks noGrp="1"/>
          </p:cNvSpPr>
          <p:nvPr>
            <p:ph type="title"/>
          </p:nvPr>
        </p:nvSpPr>
        <p:spPr/>
        <p:txBody>
          <a:bodyPr>
            <a:normAutofit fontScale="90000"/>
          </a:bodyPr>
          <a:lstStyle/>
          <a:p>
            <a:r>
              <a:rPr lang="en-US" b="1" dirty="0">
                <a:solidFill>
                  <a:schemeClr val="accent1"/>
                </a:solidFill>
              </a:rPr>
              <a:t>Table to Generate an SRS</a:t>
            </a:r>
            <a:br>
              <a:rPr lang="en-US" b="1" dirty="0">
                <a:solidFill>
                  <a:schemeClr val="accent1"/>
                </a:solidFill>
              </a:rPr>
            </a:br>
            <a:endParaRPr lang="en-US" dirty="0"/>
          </a:p>
        </p:txBody>
      </p:sp>
    </p:spTree>
    <p:extLst>
      <p:ext uri="{BB962C8B-B14F-4D97-AF65-F5344CB8AC3E}">
        <p14:creationId xmlns:p14="http://schemas.microsoft.com/office/powerpoint/2010/main" val="18260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strVal val="#ppt_w*0.70"/>
                                          </p:val>
                                        </p:tav>
                                        <p:tav tm="100000">
                                          <p:val>
                                            <p:strVal val="#ppt_w"/>
                                          </p:val>
                                        </p:tav>
                                      </p:tavLst>
                                    </p:anim>
                                    <p:anim calcmode="lin" valueType="num">
                                      <p:cBhvr>
                                        <p:cTn id="17" dur="1000" fill="hold"/>
                                        <p:tgtEl>
                                          <p:spTgt spid="33"/>
                                        </p:tgtEl>
                                        <p:attrNameLst>
                                          <p:attrName>ppt_h</p:attrName>
                                        </p:attrNameLst>
                                      </p:cBhvr>
                                      <p:tavLst>
                                        <p:tav tm="0">
                                          <p:val>
                                            <p:strVal val="#ppt_h"/>
                                          </p:val>
                                        </p:tav>
                                        <p:tav tm="100000">
                                          <p:val>
                                            <p:strVal val="#ppt_h"/>
                                          </p:val>
                                        </p:tav>
                                      </p:tavLst>
                                    </p:anim>
                                    <p:animEffect transition="in" filter="fade">
                                      <p:cBhvr>
                                        <p:cTn id="18" dur="1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6" name="Content Placeholder 2"/>
          <p:cNvSpPr txBox="1">
            <a:spLocks/>
          </p:cNvSpPr>
          <p:nvPr/>
        </p:nvSpPr>
        <p:spPr>
          <a:xfrm>
            <a:off x="301752" y="1080120"/>
            <a:ext cx="8458200" cy="4495800"/>
          </a:xfrm>
          <a:prstGeom prst="rect">
            <a:avLst/>
          </a:prstGeom>
        </p:spPr>
        <p:txBody>
          <a:bodyPr/>
          <a:lstStyle/>
          <a:p>
            <a:pPr lvl="0" indent="-457200">
              <a:spcBef>
                <a:spcPct val="20000"/>
              </a:spcBef>
              <a:defRPr/>
            </a:pPr>
            <a:r>
              <a:rPr lang="en-US" sz="2000" dirty="0">
                <a:latin typeface="+mj-lt"/>
              </a:rPr>
              <a:t>We select a </a:t>
            </a:r>
            <a:r>
              <a:rPr lang="en-US" sz="2000" b="1" dirty="0">
                <a:solidFill>
                  <a:srgbClr val="8B0000"/>
                </a:solidFill>
                <a:latin typeface="+mj-lt"/>
              </a:rPr>
              <a:t>sample</a:t>
            </a:r>
            <a:r>
              <a:rPr lang="en-US" sz="2000" dirty="0">
                <a:latin typeface="+mj-lt"/>
              </a:rPr>
              <a:t> in order to get information about some </a:t>
            </a:r>
            <a:r>
              <a:rPr lang="en-US" sz="2000" b="1" dirty="0">
                <a:solidFill>
                  <a:srgbClr val="8B0000"/>
                </a:solidFill>
                <a:latin typeface="+mj-lt"/>
              </a:rPr>
              <a:t>population</a:t>
            </a:r>
            <a:r>
              <a:rPr lang="en-US" sz="2000" dirty="0">
                <a:latin typeface="+mj-lt"/>
              </a:rPr>
              <a:t>.</a:t>
            </a:r>
          </a:p>
          <a:p>
            <a:pPr lvl="0" indent="-457200">
              <a:spcBef>
                <a:spcPct val="20000"/>
              </a:spcBef>
              <a:buFont typeface="Arial" panose="020B0604020202020204" pitchFamily="34" charset="0"/>
              <a:buChar char="•"/>
              <a:defRPr/>
            </a:pPr>
            <a:endParaRPr lang="en-US" sz="2000" dirty="0">
              <a:latin typeface="+mj-lt"/>
            </a:endParaRPr>
          </a:p>
          <a:p>
            <a:pPr lvl="0" indent="-457200">
              <a:spcBef>
                <a:spcPct val="20000"/>
              </a:spcBef>
              <a:defRPr/>
            </a:pPr>
            <a:r>
              <a:rPr lang="en-US" sz="2000" b="1" dirty="0">
                <a:solidFill>
                  <a:srgbClr val="8B0000"/>
                </a:solidFill>
                <a:latin typeface="+mj-lt"/>
              </a:rPr>
              <a:t>Convenience samples</a:t>
            </a:r>
            <a:r>
              <a:rPr lang="en-US" sz="2000" dirty="0">
                <a:latin typeface="+mj-lt"/>
              </a:rPr>
              <a:t> and </a:t>
            </a:r>
            <a:r>
              <a:rPr lang="en-US" sz="2000" b="1" dirty="0">
                <a:solidFill>
                  <a:srgbClr val="8B0000"/>
                </a:solidFill>
                <a:latin typeface="+mj-lt"/>
              </a:rPr>
              <a:t>voluntary response samples</a:t>
            </a:r>
            <a:r>
              <a:rPr lang="en-US" sz="2000" dirty="0">
                <a:latin typeface="+mj-lt"/>
              </a:rPr>
              <a:t> are common but do not produce trustworthy data. These sampling methods are usually </a:t>
            </a:r>
            <a:r>
              <a:rPr lang="en-US" sz="2000" b="1" dirty="0">
                <a:solidFill>
                  <a:srgbClr val="8B0000"/>
                </a:solidFill>
                <a:latin typeface="+mj-lt"/>
              </a:rPr>
              <a:t>biased</a:t>
            </a:r>
            <a:r>
              <a:rPr lang="en-US" sz="2000" dirty="0">
                <a:latin typeface="+mj-lt"/>
              </a:rPr>
              <a:t>. That is, they systematically favor some parts of the population over others in choosing the sample.</a:t>
            </a:r>
          </a:p>
          <a:p>
            <a:pPr lvl="0" indent="-457200">
              <a:spcBef>
                <a:spcPct val="20000"/>
              </a:spcBef>
              <a:defRPr/>
            </a:pPr>
            <a:endParaRPr lang="en-US" sz="2000" dirty="0">
              <a:latin typeface="+mj-lt"/>
            </a:endParaRPr>
          </a:p>
          <a:p>
            <a:pPr lvl="0" indent="-457200">
              <a:defRPr/>
            </a:pPr>
            <a:r>
              <a:rPr lang="en-US" sz="2000" dirty="0"/>
              <a:t>The deliberate use of chance in producing data is one of the big ideas of statistics. Random samples use chance to choose a sample, thus avoiding bias due to personal choice.</a:t>
            </a:r>
          </a:p>
          <a:p>
            <a:pPr lvl="0" indent="-457200">
              <a:defRPr/>
            </a:pPr>
            <a:endParaRPr lang="en-US" sz="2000" dirty="0"/>
          </a:p>
          <a:p>
            <a:pPr lvl="0" indent="-457200">
              <a:defRPr/>
            </a:pPr>
            <a:r>
              <a:rPr lang="en-US" sz="2000" dirty="0"/>
              <a:t>The basic type of random sample is the </a:t>
            </a:r>
            <a:r>
              <a:rPr lang="en-US" sz="2000" b="1" dirty="0">
                <a:solidFill>
                  <a:srgbClr val="8B0000"/>
                </a:solidFill>
              </a:rPr>
              <a:t>simple random sample</a:t>
            </a:r>
            <a:r>
              <a:rPr lang="en-US" sz="2000" dirty="0"/>
              <a:t>, which gives all samples of the same size the same chance to be the sample we actually choose.</a:t>
            </a:r>
          </a:p>
          <a:p>
            <a:pPr lvl="0" indent="-457200">
              <a:spcBef>
                <a:spcPct val="20000"/>
              </a:spcBef>
              <a:defRPr/>
            </a:pPr>
            <a:endParaRPr lang="en-US" sz="2000" dirty="0">
              <a:latin typeface="+mj-lt"/>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j-lt"/>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329747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How important is that parents get their children vaccinated?</a:t>
            </a:r>
            <a:endParaRPr lang="en-US" sz="3600" dirty="0"/>
          </a:p>
        </p:txBody>
      </p:sp>
      <p:sp>
        <p:nvSpPr>
          <p:cNvPr id="8" name="Rectangle 3"/>
          <p:cNvSpPr txBox="1">
            <a:spLocks noChangeArrowheads="1"/>
          </p:cNvSpPr>
          <p:nvPr/>
        </p:nvSpPr>
        <p:spPr>
          <a:xfrm>
            <a:off x="301752" y="1737360"/>
            <a:ext cx="5562292" cy="4468368"/>
          </a:xfrm>
          <a:prstGeom prst="rect">
            <a:avLst/>
          </a:prstGeom>
        </p:spPr>
        <p:txBody>
          <a:bodyPr/>
          <a:lstStyle/>
          <a:p>
            <a:pPr lvl="0">
              <a:spcBef>
                <a:spcPct val="20000"/>
              </a:spcBef>
              <a:defRPr/>
            </a:pPr>
            <a:r>
              <a:rPr lang="en-US" sz="2400" dirty="0">
                <a:latin typeface="+mj-lt"/>
              </a:rPr>
              <a:t>A Gallup Poll conducted February 28–March 1, 2015, asked the following question:</a:t>
            </a:r>
          </a:p>
          <a:p>
            <a:pPr lvl="0">
              <a:spcBef>
                <a:spcPts val="1200"/>
              </a:spcBef>
              <a:defRPr/>
            </a:pPr>
            <a:r>
              <a:rPr lang="en-US" sz="2400" dirty="0">
                <a:latin typeface="+mj-lt"/>
              </a:rPr>
              <a:t>“How important is it that parents get their children vaccinated—extremely important, very important, somewhat important, or not at all important?” </a:t>
            </a:r>
          </a:p>
          <a:p>
            <a:pPr lvl="0">
              <a:spcBef>
                <a:spcPts val="1200"/>
              </a:spcBef>
              <a:defRPr/>
            </a:pPr>
            <a:r>
              <a:rPr lang="en-US" sz="2400" dirty="0">
                <a:latin typeface="+mj-lt"/>
              </a:rPr>
              <a:t>They found that 54% of respondents said, “extremely important” (down from 64% who responded to a similar Gallup Poll in 2001). </a:t>
            </a:r>
          </a:p>
          <a:p>
            <a:pPr lvl="0">
              <a:spcBef>
                <a:spcPts val="1200"/>
              </a:spcBef>
              <a:defRPr/>
            </a:pPr>
            <a:r>
              <a:rPr lang="en-US" sz="2400" dirty="0">
                <a:latin typeface="+mj-lt"/>
              </a:rPr>
              <a:t>Can we trust this conclusion?</a:t>
            </a:r>
          </a:p>
        </p:txBody>
      </p:sp>
      <p:pic>
        <p:nvPicPr>
          <p:cNvPr id="4" name="Picture 2">
            <a:extLst>
              <a:ext uri="{FF2B5EF4-FFF2-40B4-BE49-F238E27FC236}">
                <a16:creationId xmlns:a16="http://schemas.microsoft.com/office/drawing/2014/main" id="{CD220E5C-E726-4941-82F0-9FD0A167DA4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044" y="1737360"/>
            <a:ext cx="2822756" cy="43799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6915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The Sample included 0.0004% of the Population</a:t>
            </a:r>
            <a:endParaRPr lang="en-US" sz="3600" dirty="0"/>
          </a:p>
        </p:txBody>
      </p:sp>
      <p:sp>
        <p:nvSpPr>
          <p:cNvPr id="8" name="Rectangle 3"/>
          <p:cNvSpPr txBox="1">
            <a:spLocks noChangeArrowheads="1"/>
          </p:cNvSpPr>
          <p:nvPr/>
        </p:nvSpPr>
        <p:spPr>
          <a:xfrm>
            <a:off x="301752" y="2043288"/>
            <a:ext cx="8759952" cy="4421329"/>
          </a:xfrm>
          <a:prstGeom prst="rect">
            <a:avLst/>
          </a:prstGeom>
        </p:spPr>
        <p:txBody>
          <a:bodyPr/>
          <a:lstStyle/>
          <a:p>
            <a:pPr lvl="0">
              <a:spcBef>
                <a:spcPct val="20000"/>
              </a:spcBef>
              <a:defRPr/>
            </a:pPr>
            <a:r>
              <a:rPr lang="en-US" sz="2400" dirty="0">
                <a:latin typeface="+mj-lt"/>
              </a:rPr>
              <a:t>Reading further, we find that Gallup talked with </a:t>
            </a:r>
            <a:r>
              <a:rPr lang="en-US" sz="2400" dirty="0">
                <a:solidFill>
                  <a:srgbClr val="C00000"/>
                </a:solidFill>
                <a:latin typeface="+mj-lt"/>
              </a:rPr>
              <a:t>1,015</a:t>
            </a:r>
            <a:r>
              <a:rPr lang="en-US" sz="2400" dirty="0">
                <a:latin typeface="+mj-lt"/>
              </a:rPr>
              <a:t> randomly selected adults to reach these conclusions. </a:t>
            </a:r>
          </a:p>
          <a:p>
            <a:pPr lvl="0">
              <a:spcBef>
                <a:spcPts val="1200"/>
              </a:spcBef>
              <a:defRPr/>
            </a:pPr>
            <a:r>
              <a:rPr lang="en-US" sz="2400" dirty="0">
                <a:latin typeface="+mj-lt"/>
              </a:rPr>
              <a:t>The U.S. Census Bureau said that there were about 258 million adults in the United States in 2013.  </a:t>
            </a:r>
          </a:p>
          <a:p>
            <a:pPr lvl="0">
              <a:spcBef>
                <a:spcPts val="1200"/>
              </a:spcBef>
              <a:defRPr/>
            </a:pPr>
            <a:r>
              <a:rPr lang="en-US" sz="2400" dirty="0">
                <a:latin typeface="+mj-lt"/>
              </a:rPr>
              <a:t>How can 1015 people tell us about the opinions of 258 million people? </a:t>
            </a:r>
          </a:p>
          <a:p>
            <a:pPr lvl="0">
              <a:spcBef>
                <a:spcPts val="1200"/>
              </a:spcBef>
              <a:defRPr/>
            </a:pPr>
            <a:r>
              <a:rPr lang="en-US" sz="2400" dirty="0">
                <a:latin typeface="+mj-lt"/>
              </a:rPr>
              <a:t>Is the 54% who feel that it is extremely important, in fact, the majority of Americans who feel this way? By the end of this chapter, you will learn the answers to these questions.</a:t>
            </a:r>
          </a:p>
        </p:txBody>
      </p:sp>
    </p:spTree>
    <p:extLst>
      <p:ext uri="{BB962C8B-B14F-4D97-AF65-F5344CB8AC3E}">
        <p14:creationId xmlns:p14="http://schemas.microsoft.com/office/powerpoint/2010/main" val="31235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Parameters and Statistics</a:t>
            </a:r>
            <a:br>
              <a:rPr lang="en-US" sz="3600" b="1" dirty="0">
                <a:solidFill>
                  <a:schemeClr val="accent1"/>
                </a:solidFill>
              </a:rPr>
            </a:br>
            <a:endParaRPr lang="en-US" sz="3600" dirty="0"/>
          </a:p>
        </p:txBody>
      </p:sp>
      <p:sp>
        <p:nvSpPr>
          <p:cNvPr id="8" name="Rectangle 3"/>
          <p:cNvSpPr txBox="1">
            <a:spLocks noChangeArrowheads="1"/>
          </p:cNvSpPr>
          <p:nvPr/>
        </p:nvSpPr>
        <p:spPr>
          <a:xfrm>
            <a:off x="301752" y="1170432"/>
            <a:ext cx="8763000" cy="49101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A </a:t>
            </a:r>
            <a:r>
              <a:rPr kumimoji="0" lang="en-US" sz="2400" b="1" i="1" u="none" strike="noStrike" kern="1200" cap="none" spc="0" normalizeH="0" baseline="0" noProof="0" dirty="0">
                <a:ln>
                  <a:noFill/>
                </a:ln>
                <a:solidFill>
                  <a:schemeClr val="hlink"/>
                </a:solidFill>
                <a:effectLst/>
                <a:uLnTx/>
                <a:uFillTx/>
                <a:latin typeface="+mj-lt"/>
                <a:ea typeface="+mn-ea"/>
                <a:cs typeface="+mn-cs"/>
              </a:rPr>
              <a:t>parameter</a:t>
            </a:r>
            <a:r>
              <a:rPr kumimoji="0" lang="en-US" sz="2400" b="0" i="0" u="none" strike="noStrike" kern="1200" cap="none" spc="0" normalizeH="0" baseline="0" noProof="0" dirty="0">
                <a:ln>
                  <a:noFill/>
                </a:ln>
                <a:solidFill>
                  <a:schemeClr val="tx1"/>
                </a:solidFill>
                <a:effectLst/>
                <a:uLnTx/>
                <a:uFillTx/>
                <a:latin typeface="+mj-lt"/>
                <a:ea typeface="+mn-ea"/>
                <a:cs typeface="+mn-cs"/>
              </a:rPr>
              <a:t> is a number that describes the </a:t>
            </a:r>
            <a:r>
              <a:rPr kumimoji="0" lang="en-US" sz="2400" b="1" i="1" u="none" strike="noStrike" kern="1200" cap="none" spc="0" normalizeH="0" baseline="0" noProof="0" dirty="0">
                <a:ln>
                  <a:noFill/>
                </a:ln>
                <a:solidFill>
                  <a:schemeClr val="hlink"/>
                </a:solidFill>
                <a:effectLst/>
                <a:uLnTx/>
                <a:uFillTx/>
                <a:latin typeface="+mj-lt"/>
                <a:ea typeface="+mn-ea"/>
                <a:cs typeface="+mn-cs"/>
              </a:rPr>
              <a:t>population</a:t>
            </a:r>
            <a:r>
              <a:rPr kumimoji="0" lang="en-US" sz="2400" b="0" i="0" u="none" strike="noStrike" kern="1200" cap="none" spc="0" normalizeH="0" baseline="0" noProof="0" dirty="0">
                <a:ln>
                  <a:noFill/>
                </a:ln>
                <a:solidFill>
                  <a:schemeClr val="tx1"/>
                </a:solidFill>
                <a:effectLst/>
                <a:uLnTx/>
                <a:uFillTx/>
                <a:latin typeface="+mj-lt"/>
                <a:ea typeface="+mn-ea"/>
                <a:cs typeface="+mn-cs"/>
              </a:rPr>
              <a:t>.</a:t>
            </a:r>
          </a:p>
          <a:p>
            <a:pPr marL="800100" lvl="1" indent="-342900">
              <a:spcBef>
                <a:spcPct val="20000"/>
              </a:spcBef>
              <a:buFont typeface="Arial"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A parameter is a fixed number, but in practice we don’t know its value.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ea typeface="+mn-ea"/>
                <a:cs typeface="+mn-cs"/>
              </a:rPr>
              <a:t>A </a:t>
            </a:r>
            <a:r>
              <a:rPr kumimoji="0" lang="en-US" sz="2400" b="1" i="1" u="none" strike="noStrike" kern="1200" cap="none" spc="0" normalizeH="0" baseline="0" noProof="0" dirty="0">
                <a:ln>
                  <a:noFill/>
                </a:ln>
                <a:solidFill>
                  <a:schemeClr val="hlink"/>
                </a:solidFill>
                <a:effectLst/>
                <a:uLnTx/>
                <a:uFillTx/>
                <a:latin typeface="+mj-lt"/>
                <a:ea typeface="+mn-ea"/>
                <a:cs typeface="+mn-cs"/>
              </a:rPr>
              <a:t>statistic</a:t>
            </a:r>
            <a:r>
              <a:rPr kumimoji="0" lang="en-US" sz="2400" b="0" i="0" u="none" strike="noStrike" kern="1200" cap="none" spc="0" normalizeH="0" baseline="0" noProof="0" dirty="0">
                <a:ln>
                  <a:noFill/>
                </a:ln>
                <a:solidFill>
                  <a:schemeClr val="tx1"/>
                </a:solidFill>
                <a:effectLst/>
                <a:uLnTx/>
                <a:uFillTx/>
                <a:latin typeface="+mj-lt"/>
                <a:ea typeface="+mn-ea"/>
                <a:cs typeface="+mn-cs"/>
              </a:rPr>
              <a:t> is a number that describes the </a:t>
            </a:r>
            <a:r>
              <a:rPr kumimoji="0" lang="en-US" sz="2400" b="1" i="1" u="none" strike="noStrike" kern="1200" cap="none" spc="0" normalizeH="0" baseline="0" noProof="0" dirty="0">
                <a:ln>
                  <a:noFill/>
                </a:ln>
                <a:solidFill>
                  <a:schemeClr val="hlink"/>
                </a:solidFill>
                <a:effectLst/>
                <a:uLnTx/>
                <a:uFillTx/>
                <a:latin typeface="+mj-lt"/>
                <a:ea typeface="+mn-ea"/>
                <a:cs typeface="+mn-cs"/>
              </a:rPr>
              <a:t>sample</a:t>
            </a:r>
            <a:r>
              <a:rPr kumimoji="0" lang="en-US" sz="2400" b="0" i="0" u="none" strike="noStrike" kern="1200" cap="none" spc="0" normalizeH="0" baseline="0" noProof="0" dirty="0">
                <a:ln>
                  <a:noFill/>
                </a:ln>
                <a:solidFill>
                  <a:schemeClr val="tx1"/>
                </a:solidFill>
                <a:effectLst/>
                <a:uLnTx/>
                <a:uFillTx/>
                <a:latin typeface="+mj-lt"/>
                <a:ea typeface="+mn-ea"/>
                <a:cs typeface="+mn-cs"/>
              </a:rPr>
              <a:t>.</a:t>
            </a:r>
          </a:p>
          <a:p>
            <a:pPr marL="800100" lvl="1" indent="-342900">
              <a:spcBef>
                <a:spcPct val="20000"/>
              </a:spcBef>
              <a:buFont typeface="Arial" pitchFamily="34" charset="0"/>
              <a:buChar char="•"/>
              <a:defRPr/>
            </a:pPr>
            <a:r>
              <a:rPr kumimoji="0" lang="en-US" sz="2400" b="0" i="0" u="none" strike="noStrike" kern="1200" cap="none" spc="0" normalizeH="0" baseline="0" noProof="0" dirty="0">
                <a:ln>
                  <a:noFill/>
                </a:ln>
                <a:solidFill>
                  <a:schemeClr val="tx1"/>
                </a:solidFill>
                <a:effectLst/>
                <a:uLnTx/>
                <a:uFillTx/>
                <a:latin typeface="+mj-lt"/>
                <a:ea typeface="+mn-ea"/>
                <a:cs typeface="+mn-cs"/>
              </a:rPr>
              <a:t>The value of a statistic is known when we have taken a sample, but it can change from sample to sample.</a:t>
            </a:r>
          </a:p>
          <a:p>
            <a:pPr marL="0" lvl="1">
              <a:spcBef>
                <a:spcPct val="20000"/>
              </a:spcBef>
              <a:defRPr/>
            </a:pPr>
            <a:r>
              <a:rPr kumimoji="0" lang="en-US" sz="2400" b="0" i="0" u="none" strike="noStrike" kern="1200" cap="none" spc="0" normalizeH="0" baseline="0" noProof="0" dirty="0">
                <a:ln>
                  <a:noFill/>
                </a:ln>
                <a:solidFill>
                  <a:schemeClr val="tx1"/>
                </a:solidFill>
                <a:effectLst/>
                <a:uLnTx/>
                <a:uFillTx/>
                <a:latin typeface="+mj-lt"/>
                <a:ea typeface="+mn-ea"/>
                <a:cs typeface="+mn-cs"/>
              </a:rPr>
              <a:t>We often use a statistic to estimate an unknown parameter.</a:t>
            </a:r>
          </a:p>
        </p:txBody>
      </p:sp>
      <p:sp>
        <p:nvSpPr>
          <p:cNvPr id="4" name="Oval 3">
            <a:extLst>
              <a:ext uri="{FF2B5EF4-FFF2-40B4-BE49-F238E27FC236}">
                <a16:creationId xmlns:a16="http://schemas.microsoft.com/office/drawing/2014/main" id="{1B52468D-9164-BC4F-AA3F-266BFC1ECCB7}"/>
              </a:ext>
            </a:extLst>
          </p:cNvPr>
          <p:cNvSpPr/>
          <p:nvPr/>
        </p:nvSpPr>
        <p:spPr>
          <a:xfrm>
            <a:off x="3962398" y="4854224"/>
            <a:ext cx="3307643" cy="1941688"/>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9A2A4D-6728-E84A-BE8F-666E4F750A5C}"/>
              </a:ext>
            </a:extLst>
          </p:cNvPr>
          <p:cNvSpPr/>
          <p:nvPr/>
        </p:nvSpPr>
        <p:spPr>
          <a:xfrm>
            <a:off x="6095997" y="5215469"/>
            <a:ext cx="1174043" cy="1193799"/>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8B6EFB-C508-C94E-959E-65753AE22FC6}"/>
              </a:ext>
            </a:extLst>
          </p:cNvPr>
          <p:cNvSpPr txBox="1"/>
          <p:nvPr/>
        </p:nvSpPr>
        <p:spPr>
          <a:xfrm>
            <a:off x="7507109" y="4854224"/>
            <a:ext cx="1509131" cy="830997"/>
          </a:xfrm>
          <a:prstGeom prst="rect">
            <a:avLst/>
          </a:prstGeom>
          <a:noFill/>
          <a:ln>
            <a:solidFill>
              <a:schemeClr val="accent2"/>
            </a:solidFill>
          </a:ln>
        </p:spPr>
        <p:txBody>
          <a:bodyPr wrap="none" rtlCol="0">
            <a:spAutoFit/>
          </a:bodyPr>
          <a:lstStyle/>
          <a:p>
            <a:r>
              <a:rPr lang="en-US" dirty="0"/>
              <a:t>Population </a:t>
            </a:r>
          </a:p>
          <a:p>
            <a:r>
              <a:rPr lang="en-US" sz="1200" dirty="0"/>
              <a:t>describe by a </a:t>
            </a:r>
          </a:p>
          <a:p>
            <a:r>
              <a:rPr lang="en-US" dirty="0">
                <a:solidFill>
                  <a:srgbClr val="7030A0"/>
                </a:solidFill>
              </a:rPr>
              <a:t>Parameter </a:t>
            </a:r>
            <a:r>
              <a:rPr lang="en-US" i="1" dirty="0">
                <a:ea typeface="Times New Roman" panose="02020603050405020304" pitchFamily="18" charset="0"/>
                <a:cs typeface="Times New Roman" panose="02020603050405020304" pitchFamily="18" charset="0"/>
              </a:rPr>
              <a:t>p</a:t>
            </a:r>
            <a:endParaRPr lang="en-US" dirty="0">
              <a:solidFill>
                <a:srgbClr val="7030A0"/>
              </a:solidFill>
            </a:endParaRPr>
          </a:p>
        </p:txBody>
      </p:sp>
      <p:cxnSp>
        <p:nvCxnSpPr>
          <p:cNvPr id="7" name="Straight Arrow Connector 6">
            <a:extLst>
              <a:ext uri="{FF2B5EF4-FFF2-40B4-BE49-F238E27FC236}">
                <a16:creationId xmlns:a16="http://schemas.microsoft.com/office/drawing/2014/main" id="{88B37217-5091-2A41-A3D0-B6895EFD1880}"/>
              </a:ext>
            </a:extLst>
          </p:cNvPr>
          <p:cNvCxnSpPr>
            <a:cxnSpLocks/>
            <a:stCxn id="6" idx="1"/>
          </p:cNvCxnSpPr>
          <p:nvPr/>
        </p:nvCxnSpPr>
        <p:spPr>
          <a:xfrm flipH="1" flipV="1">
            <a:off x="6683019" y="5103549"/>
            <a:ext cx="824090" cy="166174"/>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B077BD-DCAF-1040-97A8-53930A5409A5}"/>
                  </a:ext>
                </a:extLst>
              </p:cNvPr>
              <p:cNvSpPr txBox="1"/>
              <p:nvPr/>
            </p:nvSpPr>
            <p:spPr>
              <a:xfrm>
                <a:off x="6163732" y="5462524"/>
                <a:ext cx="1199367" cy="1015663"/>
              </a:xfrm>
              <a:prstGeom prst="rect">
                <a:avLst/>
              </a:prstGeom>
              <a:noFill/>
              <a:ln>
                <a:solidFill>
                  <a:schemeClr val="accent2">
                    <a:lumMod val="60000"/>
                    <a:lumOff val="40000"/>
                  </a:schemeClr>
                </a:solidFill>
              </a:ln>
            </p:spPr>
            <p:txBody>
              <a:bodyPr wrap="none" rtlCol="0">
                <a:spAutoFit/>
              </a:bodyPr>
              <a:lstStyle/>
              <a:p>
                <a:r>
                  <a:rPr lang="en-US" sz="1600" dirty="0"/>
                  <a:t>Sample </a:t>
                </a:r>
              </a:p>
              <a:p>
                <a:r>
                  <a:rPr lang="en-US" sz="1200" dirty="0"/>
                  <a:t>describe by a </a:t>
                </a:r>
              </a:p>
              <a:p>
                <a:r>
                  <a:rPr lang="en-US" sz="1600" dirty="0">
                    <a:solidFill>
                      <a:srgbClr val="7030A0"/>
                    </a:solidFill>
                  </a:rPr>
                  <a:t>Statistic </a:t>
                </a:r>
                <a14:m>
                  <m:oMath xmlns:m="http://schemas.openxmlformats.org/officeDocument/2006/math">
                    <m:acc>
                      <m:accPr>
                        <m: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cs typeface="Times New Roman" panose="02020603050405020304" pitchFamily="18" charset="0"/>
                          </a:rPr>
                          <m:t>𝑝</m:t>
                        </m:r>
                      </m:e>
                    </m:acc>
                  </m:oMath>
                </a14:m>
                <a:r>
                  <a:rPr lang="en-US" sz="1600" dirty="0">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solidFill>
                    <a:srgbClr val="7030A0"/>
                  </a:solidFill>
                </a:endParaRPr>
              </a:p>
              <a:p>
                <a:endParaRPr lang="en-US" sz="1600" dirty="0">
                  <a:solidFill>
                    <a:srgbClr val="7030A0"/>
                  </a:solidFill>
                </a:endParaRPr>
              </a:p>
            </p:txBody>
          </p:sp>
        </mc:Choice>
        <mc:Fallback xmlns="">
          <p:sp>
            <p:nvSpPr>
              <p:cNvPr id="9" name="TextBox 8">
                <a:extLst>
                  <a:ext uri="{FF2B5EF4-FFF2-40B4-BE49-F238E27FC236}">
                    <a16:creationId xmlns:a16="http://schemas.microsoft.com/office/drawing/2014/main" id="{3CB077BD-DCAF-1040-97A8-53930A5409A5}"/>
                  </a:ext>
                </a:extLst>
              </p:cNvPr>
              <p:cNvSpPr txBox="1">
                <a:spLocks noRot="1" noChangeAspect="1" noMove="1" noResize="1" noEditPoints="1" noAdjustHandles="1" noChangeArrowheads="1" noChangeShapeType="1" noTextEdit="1"/>
              </p:cNvSpPr>
              <p:nvPr/>
            </p:nvSpPr>
            <p:spPr>
              <a:xfrm>
                <a:off x="6163732" y="5462524"/>
                <a:ext cx="1199367" cy="1015663"/>
              </a:xfrm>
              <a:prstGeom prst="rect">
                <a:avLst/>
              </a:prstGeom>
              <a:blipFill>
                <a:blip r:embed="rId3"/>
                <a:stretch>
                  <a:fillRect l="-2062" t="-1220"/>
                </a:stretch>
              </a:blipFill>
              <a:ln>
                <a:solidFill>
                  <a:schemeClr val="accent2">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1391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9586"/>
            <a:ext cx="8229600" cy="1143000"/>
          </a:xfrm>
        </p:spPr>
        <p:txBody>
          <a:bodyPr>
            <a:noAutofit/>
          </a:bodyPr>
          <a:lstStyle/>
          <a:p>
            <a:r>
              <a:rPr lang="en-US" sz="3600" b="1" dirty="0">
                <a:solidFill>
                  <a:schemeClr val="accent1"/>
                </a:solidFill>
              </a:rPr>
              <a:t>True Proportion (parameter) </a:t>
            </a:r>
            <a:br>
              <a:rPr lang="en-US" sz="3600" b="1" dirty="0">
                <a:solidFill>
                  <a:schemeClr val="accent1"/>
                </a:solidFill>
              </a:rPr>
            </a:br>
            <a:r>
              <a:rPr lang="en-US" sz="3600" b="1" dirty="0">
                <a:solidFill>
                  <a:schemeClr val="accent1"/>
                </a:solidFill>
              </a:rPr>
              <a:t>Estimated Proportion (statistic)</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873956"/>
                <a:ext cx="8229600" cy="4206614"/>
              </a:xfrm>
              <a:prstGeom prst="rect">
                <a:avLst/>
              </a:prstGeom>
            </p:spPr>
            <p:txBody>
              <a:bodyPr/>
              <a:lstStyle/>
              <a:p>
                <a:pPr>
                  <a:lnSpc>
                    <a:spcPct val="115000"/>
                  </a:lnSpc>
                </a:pPr>
                <a:r>
                  <a:rPr lang="en-US" sz="2800" b="1" dirty="0">
                    <a:latin typeface="+mj-lt"/>
                    <a:ea typeface="Times New Roman" panose="02020603050405020304" pitchFamily="18" charset="0"/>
                    <a:cs typeface="Times New Roman" panose="02020603050405020304" pitchFamily="18" charset="0"/>
                  </a:rPr>
                  <a:t>Now we’ll talk about a specific parameter and statistic—using </a:t>
                </a:r>
                <a14:m>
                  <m:oMath xmlns:m="http://schemas.openxmlformats.org/officeDocument/2006/math">
                    <m:acc>
                      <m:accPr>
                        <m:chr m:val="̂"/>
                        <m:ctrlP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b="1" i="1">
                            <a:effectLst/>
                            <a:latin typeface="Cambria Math" panose="02040503050406030204" pitchFamily="18" charset="0"/>
                            <a:ea typeface="Times New Roman" panose="02020603050405020304" pitchFamily="18" charset="0"/>
                            <a:cs typeface="Times New Roman" panose="02020603050405020304" pitchFamily="18" charset="0"/>
                          </a:rPr>
                          <m:t>𝒑</m:t>
                        </m:r>
                      </m:e>
                    </m:acc>
                  </m:oMath>
                </a14:m>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1" dirty="0">
                    <a:effectLst/>
                    <a:latin typeface="+mj-lt"/>
                    <a:ea typeface="Times New Roman" panose="02020603050405020304" pitchFamily="18" charset="0"/>
                    <a:cs typeface="Times New Roman" panose="02020603050405020304" pitchFamily="18" charset="0"/>
                  </a:rPr>
                  <a:t>to estimate </a:t>
                </a:r>
                <a:r>
                  <a:rPr lang="en-US" sz="2800" b="1" i="1" dirty="0">
                    <a:effectLst/>
                    <a:latin typeface="+mj-lt"/>
                    <a:ea typeface="Times New Roman" panose="02020603050405020304" pitchFamily="18" charset="0"/>
                    <a:cs typeface="Times New Roman" panose="02020603050405020304" pitchFamily="18" charset="0"/>
                  </a:rPr>
                  <a:t>p</a:t>
                </a:r>
                <a:r>
                  <a:rPr lang="en-US" sz="2800" b="1" dirty="0">
                    <a:effectLst/>
                    <a:latin typeface="+mj-lt"/>
                    <a:ea typeface="Times New Roman" panose="02020603050405020304" pitchFamily="18" charset="0"/>
                    <a:cs typeface="Times New Roman" panose="02020603050405020304" pitchFamily="18" charset="0"/>
                  </a:rPr>
                  <a:t>.</a:t>
                </a:r>
                <a:endParaRPr lang="en-US" sz="2000" dirty="0">
                  <a:effectLst/>
                  <a:latin typeface="+mj-lt"/>
                  <a:ea typeface="Times New Roman" panose="02020603050405020304" pitchFamily="18" charset="0"/>
                  <a:cs typeface="Times New Roman" panose="02020603050405020304" pitchFamily="18" charset="0"/>
                </a:endParaRPr>
              </a:p>
              <a:p>
                <a:pPr>
                  <a:lnSpc>
                    <a:spcPct val="115000"/>
                  </a:lnSpc>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14:m>
                  <m:oMath xmlns:m="http://schemas.openxmlformats.org/officeDocument/2006/math">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acc>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effectLst/>
                    <a:latin typeface="+mj-lt"/>
                    <a:ea typeface="Times New Roman" panose="02020603050405020304" pitchFamily="18" charset="0"/>
                    <a:cs typeface="Times New Roman" panose="02020603050405020304" pitchFamily="18" charset="0"/>
                  </a:rPr>
                  <a:t>is the sample proportion (</a:t>
                </a:r>
                <a:r>
                  <a:rPr lang="en-US" sz="2800" dirty="0">
                    <a:latin typeface="+mj-lt"/>
                    <a:ea typeface="Times New Roman" panose="02020603050405020304" pitchFamily="18" charset="0"/>
                    <a:cs typeface="Times New Roman" panose="02020603050405020304" pitchFamily="18" charset="0"/>
                  </a:rPr>
                  <a:t>statistic) </a:t>
                </a:r>
                <a:r>
                  <a:rPr lang="en-US" sz="2800" dirty="0">
                    <a:effectLst/>
                    <a:latin typeface="+mj-lt"/>
                    <a:ea typeface="Times New Roman" panose="02020603050405020304" pitchFamily="18" charset="0"/>
                    <a:cs typeface="Times New Roman" panose="02020603050405020304" pitchFamily="18" charset="0"/>
                  </a:rPr>
                  <a:t>who have the trait/opinion of interest. </a:t>
                </a:r>
                <a:endParaRPr lang="en-US" sz="2000" dirty="0">
                  <a:effectLst/>
                  <a:latin typeface="+mj-lt"/>
                  <a:ea typeface="Times New Roman" panose="02020603050405020304" pitchFamily="18" charset="0"/>
                  <a:cs typeface="Times New Roman" panose="02020603050405020304" pitchFamily="18" charset="0"/>
                </a:endParaRPr>
              </a:p>
              <a:p>
                <a:pPr>
                  <a:lnSpc>
                    <a:spcPct val="115000"/>
                  </a:lnSpc>
                </a:pPr>
                <a:r>
                  <a:rPr lang="en-US" sz="2800" i="1" dirty="0">
                    <a:effectLst/>
                    <a:latin typeface="+mj-lt"/>
                    <a:ea typeface="Times New Roman" panose="02020603050405020304" pitchFamily="18" charset="0"/>
                    <a:cs typeface="Times New Roman" panose="02020603050405020304" pitchFamily="18" charset="0"/>
                  </a:rPr>
                  <a:t>p</a:t>
                </a:r>
                <a:r>
                  <a:rPr lang="en-US" sz="2800" dirty="0">
                    <a:effectLst/>
                    <a:latin typeface="+mj-lt"/>
                    <a:ea typeface="Times New Roman" panose="02020603050405020304" pitchFamily="18" charset="0"/>
                    <a:cs typeface="Times New Roman" panose="02020603050405020304" pitchFamily="18" charset="0"/>
                  </a:rPr>
                  <a:t> is the population proportion (parameter) who have the trait/opinion of interest.</a:t>
                </a:r>
                <a:endParaRPr lang="en-US" sz="2000" dirty="0">
                  <a:effectLst/>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873956"/>
                <a:ext cx="8229600" cy="4206614"/>
              </a:xfrm>
              <a:prstGeom prst="rect">
                <a:avLst/>
              </a:prstGeom>
              <a:blipFill>
                <a:blip r:embed="rId3"/>
                <a:stretch>
                  <a:fillRect l="-1698" t="-904" r="-463"/>
                </a:stretch>
              </a:blipFill>
            </p:spPr>
            <p:txBody>
              <a:bodyPr/>
              <a:lstStyle/>
              <a:p>
                <a:r>
                  <a:rPr lang="en-US">
                    <a:noFill/>
                  </a:rPr>
                  <a:t> </a:t>
                </a:r>
              </a:p>
            </p:txBody>
          </p:sp>
        </mc:Fallback>
      </mc:AlternateContent>
    </p:spTree>
    <p:extLst>
      <p:ext uri="{BB962C8B-B14F-4D97-AF65-F5344CB8AC3E}">
        <p14:creationId xmlns:p14="http://schemas.microsoft.com/office/powerpoint/2010/main" val="122447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5719"/>
            <a:ext cx="8229600" cy="1143000"/>
          </a:xfrm>
        </p:spPr>
        <p:txBody>
          <a:bodyPr>
            <a:noAutofit/>
          </a:bodyPr>
          <a:lstStyle/>
          <a:p>
            <a:r>
              <a:rPr lang="en-US" sz="3600" b="1" dirty="0"/>
              <a:t>Choosing a Sample to estimate a proportion</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613348"/>
                <a:ext cx="8534400" cy="4495800"/>
              </a:xfrm>
              <a:prstGeom prst="rect">
                <a:avLst/>
              </a:prstGeom>
            </p:spPr>
            <p:txBody>
              <a:bodyPr/>
              <a:lstStyle/>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A Columbia-based health club wants to estimate the proportion of Columbia residents who enjoy running. Let</a:t>
                </a:r>
                <a:r>
                  <a:rPr kumimoji="0" lang="en-US" sz="2800" b="0" i="0"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p</a:t>
                </a:r>
                <a:r>
                  <a:rPr kumimoji="0" lang="en-US" sz="2800" b="0" i="0" u="none" strike="noStrike" kern="1200" cap="none" spc="0" normalizeH="0" baseline="0" noProof="0" dirty="0">
                    <a:ln>
                      <a:noFill/>
                    </a:ln>
                    <a:solidFill>
                      <a:schemeClr val="tx1"/>
                    </a:solidFill>
                    <a:effectLst/>
                    <a:uLnTx/>
                    <a:uFillTx/>
                    <a:latin typeface="+mj-lt"/>
                  </a:rPr>
                  <a:t> = proportion of all Columbia residents who enjoy running</a:t>
                </a:r>
              </a:p>
              <a:p>
                <a:pPr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j-lt"/>
                </a:endParaRPr>
              </a:p>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We decide to take an SRS of </a:t>
                </a:r>
                <a:r>
                  <a:rPr kumimoji="0" lang="en-US" sz="2800" b="0" i="1" u="none" strike="noStrike" kern="1200" cap="none" spc="0" normalizeH="0" baseline="0" noProof="0" dirty="0">
                    <a:ln>
                      <a:noFill/>
                    </a:ln>
                    <a:solidFill>
                      <a:schemeClr val="tx1"/>
                    </a:solidFill>
                    <a:effectLst/>
                    <a:uLnTx/>
                    <a:uFillTx/>
                    <a:latin typeface="+mj-lt"/>
                  </a:rPr>
                  <a:t>n </a:t>
                </a:r>
                <a:r>
                  <a:rPr kumimoji="0" lang="en-US" sz="2800" b="0" i="0" u="none" strike="noStrike" kern="1200" cap="none" spc="0" normalizeH="0" baseline="0" noProof="0" dirty="0">
                    <a:ln>
                      <a:noFill/>
                    </a:ln>
                    <a:solidFill>
                      <a:schemeClr val="tx1"/>
                    </a:solidFill>
                    <a:effectLst/>
                    <a:uLnTx/>
                    <a:uFillTx/>
                    <a:latin typeface="+mj-lt"/>
                  </a:rPr>
                  <a:t>= 100 Columbia residents. </a:t>
                </a:r>
                <a:endParaRPr lang="en-US" sz="2800"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endParaRPr lang="en-US" sz="2800" i="1"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b="0" i="0" smtClean="0">
                        <a:latin typeface="Cambria Math" panose="02040503050406030204" pitchFamily="18" charset="0"/>
                      </a:rPr>
                      <m:t> </m:t>
                    </m:r>
                  </m:oMath>
                </a14:m>
                <a:r>
                  <a:rPr lang="en-US" sz="2800" dirty="0">
                    <a:latin typeface="+mj-lt"/>
                  </a:rPr>
                  <a:t>= proportion of residents in our sample who enjoy running.</a:t>
                </a:r>
                <a:endParaRPr kumimoji="0" lang="en-US" sz="2800" b="0" i="1" u="none" strike="noStrike" kern="1200" cap="none" spc="0" normalizeH="0" baseline="0" noProof="0" dirty="0">
                  <a:ln>
                    <a:noFill/>
                  </a:ln>
                  <a:solidFill>
                    <a:schemeClr val="tx1"/>
                  </a:solidFill>
                  <a:effectLst/>
                  <a:uLnTx/>
                  <a:uFillTx/>
                  <a:latin typeface="+mj-lt"/>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613348"/>
                <a:ext cx="8534400" cy="4495800"/>
              </a:xfrm>
              <a:prstGeom prst="rect">
                <a:avLst/>
              </a:prstGeom>
              <a:blipFill>
                <a:blip r:embed="rId3"/>
                <a:stretch>
                  <a:fillRect l="-1637" t="-1695" r="-1488" b="-8475"/>
                </a:stretch>
              </a:blipFill>
            </p:spPr>
            <p:txBody>
              <a:bodyPr/>
              <a:lstStyle/>
              <a:p>
                <a:r>
                  <a:rPr lang="en-US">
                    <a:noFill/>
                  </a:rPr>
                  <a:t> </a:t>
                </a:r>
              </a:p>
            </p:txBody>
          </p:sp>
        </mc:Fallback>
      </mc:AlternateContent>
    </p:spTree>
    <p:extLst>
      <p:ext uri="{BB962C8B-B14F-4D97-AF65-F5344CB8AC3E}">
        <p14:creationId xmlns:p14="http://schemas.microsoft.com/office/powerpoint/2010/main" val="258234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381330"/>
            <a:ext cx="8223249" cy="1371600"/>
          </a:xfrm>
        </p:spPr>
        <p:txBody>
          <a:bodyPr>
            <a:normAutofit/>
          </a:bodyPr>
          <a:lstStyle/>
          <a:p>
            <a:r>
              <a:rPr lang="en-US" dirty="0">
                <a:latin typeface="Calibri" panose="020F0502020204030204" pitchFamily="34" charset="0"/>
                <a:cs typeface="Calibri" panose="020F0502020204030204" pitchFamily="34" charset="0"/>
              </a:rPr>
              <a:t>To Do from Previous Class: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647701" y="1300570"/>
            <a:ext cx="7543800" cy="5176100"/>
          </a:xfrm>
        </p:spPr>
        <p:txBody>
          <a:bodyPr>
            <a:normAutofit/>
          </a:bodyPr>
          <a:lstStyle/>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To Do from Previous Class:</a:t>
            </a:r>
          </a:p>
          <a:p>
            <a:pPr marL="342900" indent="-342900">
              <a:buFont typeface="+mj-lt"/>
              <a:buAutoNum type="arabicPeriod"/>
            </a:pPr>
            <a:r>
              <a:rPr lang="en-US" sz="1800" dirty="0">
                <a:latin typeface="Calibri" panose="020F0502020204030204" pitchFamily="34" charset="0"/>
                <a:cs typeface="Calibri" panose="020F0502020204030204" pitchFamily="34" charset="0"/>
              </a:rPr>
              <a:t>Assignment 1</a:t>
            </a:r>
          </a:p>
          <a:p>
            <a:pPr marL="342900" indent="-342900">
              <a:buFont typeface="+mj-lt"/>
              <a:buAutoNum type="arabicPeriod"/>
            </a:pPr>
            <a:r>
              <a:rPr lang="en-US" sz="1800" dirty="0">
                <a:latin typeface="Calibri" panose="020F0502020204030204" pitchFamily="34" charset="0"/>
                <a:cs typeface="Calibri" panose="020F0502020204030204" pitchFamily="34" charset="0"/>
              </a:rPr>
              <a:t>Solve R problems</a:t>
            </a:r>
          </a:p>
          <a:p>
            <a:pPr lvl="1">
              <a:buFont typeface="Wingdings" pitchFamily="2" charset="2"/>
              <a:buChar char="Ø"/>
            </a:pPr>
            <a:r>
              <a:rPr lang="en-US" sz="1800" dirty="0">
                <a:latin typeface="Calibri" panose="020F0502020204030204" pitchFamily="34" charset="0"/>
                <a:cs typeface="Calibri" panose="020F0502020204030204" pitchFamily="34" charset="0"/>
              </a:rPr>
              <a:t>Packages included in </a:t>
            </a:r>
            <a:r>
              <a:rPr lang="en-US" sz="1800" dirty="0" err="1"/>
              <a:t>Tidyverse</a:t>
            </a:r>
            <a:endParaRPr lang="en-US" sz="1800" dirty="0"/>
          </a:p>
          <a:p>
            <a:pPr lvl="2">
              <a:buFont typeface="Wingdings" pitchFamily="2" charset="2"/>
              <a:buChar char="Ø"/>
            </a:pPr>
            <a:r>
              <a:rPr lang="en-US" dirty="0"/>
              <a:t>ggplot2- for data visualization</a:t>
            </a:r>
          </a:p>
          <a:p>
            <a:pPr lvl="2">
              <a:buFont typeface="Wingdings" pitchFamily="2" charset="2"/>
              <a:buChar char="Ø"/>
            </a:pPr>
            <a:r>
              <a:rPr lang="en-US" dirty="0" err="1"/>
              <a:t>dplyr</a:t>
            </a:r>
            <a:r>
              <a:rPr lang="en-US" dirty="0"/>
              <a:t> - for data manipulation.</a:t>
            </a:r>
          </a:p>
          <a:p>
            <a:pPr lvl="2">
              <a:buFont typeface="Wingdings" pitchFamily="2" charset="2"/>
              <a:buChar char="Ø"/>
            </a:pPr>
            <a:r>
              <a:rPr lang="en-US" dirty="0" err="1"/>
              <a:t>tidyr</a:t>
            </a:r>
            <a:r>
              <a:rPr lang="en-US" dirty="0"/>
              <a:t> -  for data tidying.</a:t>
            </a:r>
          </a:p>
          <a:p>
            <a:pPr lvl="2">
              <a:buFont typeface="Wingdings" pitchFamily="2" charset="2"/>
              <a:buChar char="Ø"/>
            </a:pPr>
            <a:r>
              <a:rPr lang="en-US" dirty="0" err="1"/>
              <a:t>readr</a:t>
            </a:r>
            <a:r>
              <a:rPr lang="en-US" dirty="0"/>
              <a:t> -  for data import.</a:t>
            </a:r>
          </a:p>
          <a:p>
            <a:pPr lvl="2">
              <a:buFont typeface="Wingdings" pitchFamily="2" charset="2"/>
              <a:buChar char="Ø"/>
            </a:pPr>
            <a:r>
              <a:rPr lang="en-US" dirty="0" err="1"/>
              <a:t>purrr</a:t>
            </a:r>
            <a:r>
              <a:rPr lang="en-US" dirty="0"/>
              <a:t> - for functional programming.</a:t>
            </a:r>
          </a:p>
          <a:p>
            <a:pPr lvl="2">
              <a:buFont typeface="Wingdings" pitchFamily="2" charset="2"/>
              <a:buChar char="Ø"/>
            </a:pPr>
            <a:r>
              <a:rPr lang="en-US" dirty="0" err="1"/>
              <a:t>tibble</a:t>
            </a:r>
            <a:r>
              <a:rPr lang="en-US" dirty="0"/>
              <a:t> - for </a:t>
            </a:r>
            <a:r>
              <a:rPr lang="en-US" dirty="0" err="1"/>
              <a:t>tibbles</a:t>
            </a:r>
            <a:r>
              <a:rPr lang="en-US" dirty="0"/>
              <a:t>, a modern re-imagining of data frames.</a:t>
            </a:r>
          </a:p>
          <a:p>
            <a:pPr lvl="2">
              <a:buFont typeface="Wingdings" pitchFamily="2" charset="2"/>
              <a:buChar char="Ø"/>
            </a:pPr>
            <a:r>
              <a:rPr lang="en-US" dirty="0" err="1"/>
              <a:t>stringr</a:t>
            </a:r>
            <a:r>
              <a:rPr lang="en-US" dirty="0"/>
              <a:t> -  for strings.</a:t>
            </a:r>
          </a:p>
          <a:p>
            <a:pPr lvl="2">
              <a:buFont typeface="Wingdings" pitchFamily="2" charset="2"/>
              <a:buChar char="Ø"/>
            </a:pPr>
            <a:r>
              <a:rPr lang="en-US" dirty="0" err="1"/>
              <a:t>Forcats</a:t>
            </a:r>
            <a:r>
              <a:rPr lang="en-US" dirty="0"/>
              <a:t> -  for factors.</a:t>
            </a:r>
          </a:p>
          <a:p>
            <a:pPr lvl="1">
              <a:buFont typeface="Wingdings" pitchFamily="2" charset="2"/>
              <a:buChar char="Ø"/>
            </a:pPr>
            <a:r>
              <a:rPr lang="en-US" sz="1800" dirty="0"/>
              <a:t>How to avoid data issues when “?” Included in data set</a:t>
            </a:r>
          </a:p>
          <a:p>
            <a:pPr marL="457200" indent="-457200">
              <a:buFont typeface="+mj-lt"/>
              <a:buAutoNum type="arabicPeriod"/>
            </a:pPr>
            <a:r>
              <a:rPr lang="en-US" sz="1800" dirty="0"/>
              <a:t>Read chapter 2</a:t>
            </a:r>
          </a:p>
          <a:p>
            <a:pPr marL="617220" lvl="1" indent="-342900">
              <a:buFont typeface="+mj-lt"/>
              <a:buAutoNum type="arabicPeriod"/>
            </a:pPr>
            <a:endParaRPr lang="en-US" dirty="0"/>
          </a:p>
          <a:p>
            <a:pPr marL="617220" lvl="1" indent="-342900">
              <a:buFont typeface="+mj-lt"/>
              <a:buAutoNum type="arabicPeriod"/>
            </a:pPr>
            <a:endParaRPr lang="en-US" sz="1400" dirty="0">
              <a:latin typeface="Calibri" panose="020F0502020204030204" pitchFamily="34" charset="0"/>
              <a:cs typeface="Calibri" panose="020F0502020204030204" pitchFamily="34" charset="0"/>
            </a:endParaRPr>
          </a:p>
          <a:p>
            <a:pPr marL="891540" lvl="2" indent="-342900">
              <a:buFont typeface="+mj-lt"/>
              <a:buAutoNum type="arabicPeriod"/>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367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1540"/>
            <a:ext cx="8229600" cy="1143000"/>
          </a:xfrm>
        </p:spPr>
        <p:txBody>
          <a:bodyPr>
            <a:noAutofit/>
          </a:bodyPr>
          <a:lstStyle/>
          <a:p>
            <a:r>
              <a:rPr lang="en-US" sz="3600" b="1" dirty="0"/>
              <a:t>Two different Samples may estimate different proportions</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6202"/>
                <a:ext cx="8759952"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In our SRS of </a:t>
                </a:r>
                <a:r>
                  <a:rPr kumimoji="0" lang="en-US" sz="2800" b="0" i="1" u="none" strike="noStrike" kern="1200" cap="none" spc="0" normalizeH="0" baseline="0" noProof="0" dirty="0">
                    <a:ln>
                      <a:noFill/>
                    </a:ln>
                    <a:solidFill>
                      <a:schemeClr val="tx1"/>
                    </a:solidFill>
                    <a:effectLst/>
                    <a:uLnTx/>
                    <a:uFillTx/>
                    <a:latin typeface="+mj-lt"/>
                    <a:ea typeface="+mn-ea"/>
                    <a:cs typeface="+mn-cs"/>
                  </a:rPr>
                  <a:t>n </a:t>
                </a:r>
                <a:r>
                  <a:rPr kumimoji="0" lang="en-US" sz="2800" b="0" i="0" u="none" strike="noStrike" kern="1200" cap="none" spc="0" normalizeH="0" baseline="0" noProof="0" dirty="0">
                    <a:ln>
                      <a:noFill/>
                    </a:ln>
                    <a:solidFill>
                      <a:schemeClr val="tx1"/>
                    </a:solidFill>
                    <a:effectLst/>
                    <a:uLnTx/>
                    <a:uFillTx/>
                    <a:latin typeface="+mj-lt"/>
                    <a:ea typeface="+mn-ea"/>
                    <a:cs typeface="+mn-cs"/>
                  </a:rPr>
                  <a:t>= 100 Columbia residents, 17 said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that they enjoy running. The sample proportion is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R="0" lvl="0" algn="l"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acc>
                        <m:accPr>
                          <m:chr m:val="̂"/>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schemeClr val="tx1"/>
                              </a:solidFill>
                              <a:effectLst/>
                              <a:uLnTx/>
                              <a:uFillTx/>
                              <a:latin typeface="Cambria Math"/>
                              <a:ea typeface="+mn-ea"/>
                              <a:cs typeface="+mn-cs"/>
                            </a:rPr>
                            <m:t>𝑝</m:t>
                          </m:r>
                        </m:e>
                      </m:acc>
                      <m:r>
                        <a:rPr kumimoji="0" lang="en-US" sz="2800" b="0" i="1" u="none" strike="noStrike" kern="1200" cap="none" spc="0" normalizeH="0" baseline="0" noProof="0" smtClean="0">
                          <a:ln>
                            <a:noFill/>
                          </a:ln>
                          <a:solidFill>
                            <a:schemeClr val="tx1"/>
                          </a:solidFill>
                          <a:effectLst/>
                          <a:uLnTx/>
                          <a:uFillTx/>
                          <a:latin typeface="Cambria Math"/>
                          <a:ea typeface="+mn-ea"/>
                          <a:cs typeface="+mn-cs"/>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tx1"/>
                              </a:solidFill>
                              <a:effectLst/>
                              <a:uLnTx/>
                              <a:uFillTx/>
                              <a:latin typeface="Cambria Math"/>
                              <a:ea typeface="+mn-ea"/>
                              <a:cs typeface="+mn-cs"/>
                            </a:rPr>
                            <m:t>17</m:t>
                          </m:r>
                        </m:num>
                        <m:den>
                          <m:r>
                            <a:rPr kumimoji="0" lang="en-US" sz="2800" b="0" i="1" u="none" strike="noStrike" kern="1200" cap="none" spc="0" normalizeH="0" baseline="0" noProof="0" smtClean="0">
                              <a:ln>
                                <a:noFill/>
                              </a:ln>
                              <a:solidFill>
                                <a:schemeClr val="tx1"/>
                              </a:solidFill>
                              <a:effectLst/>
                              <a:uLnTx/>
                              <a:uFillTx/>
                              <a:latin typeface="Cambria Math"/>
                              <a:ea typeface="+mn-ea"/>
                              <a:cs typeface="+mn-cs"/>
                            </a:rPr>
                            <m:t>100</m:t>
                          </m:r>
                        </m:den>
                      </m:f>
                      <m:r>
                        <a:rPr kumimoji="0" lang="en-US" sz="2800" b="0" i="1" u="none" strike="noStrike" kern="1200" cap="none" spc="0" normalizeH="0" baseline="0" noProof="0" smtClean="0">
                          <a:ln>
                            <a:noFill/>
                          </a:ln>
                          <a:solidFill>
                            <a:schemeClr val="tx1"/>
                          </a:solidFill>
                          <a:effectLst/>
                          <a:uLnTx/>
                          <a:uFillTx/>
                          <a:latin typeface="Cambria Math"/>
                          <a:ea typeface="+mn-ea"/>
                          <a:cs typeface="+mn-cs"/>
                        </a:rPr>
                        <m:t>=0.17=17%</m:t>
                      </m:r>
                    </m:oMath>
                  </m:oMathPara>
                </a14:m>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R="0" lvl="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Suppose now that I take another SRS of Columbia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residents of size </a:t>
                </a:r>
                <a:r>
                  <a:rPr kumimoji="0" lang="en-US" sz="2800" b="0" i="1" u="none" strike="noStrike" kern="1200" cap="none" spc="0" normalizeH="0" baseline="0" noProof="0" dirty="0">
                    <a:ln>
                      <a:noFill/>
                    </a:ln>
                    <a:solidFill>
                      <a:schemeClr val="tx1"/>
                    </a:solidFill>
                    <a:effectLst/>
                    <a:uLnTx/>
                    <a:uFillTx/>
                    <a:latin typeface="+mj-lt"/>
                    <a:ea typeface="+mn-ea"/>
                    <a:cs typeface="+mn-cs"/>
                  </a:rPr>
                  <a:t>n </a:t>
                </a:r>
                <a:r>
                  <a:rPr kumimoji="0" lang="en-US" sz="2800" b="0" i="0" u="none" strike="noStrike" kern="1200" cap="none" spc="0" normalizeH="0" baseline="0" noProof="0" dirty="0">
                    <a:ln>
                      <a:noFill/>
                    </a:ln>
                    <a:solidFill>
                      <a:schemeClr val="tx1"/>
                    </a:solidFill>
                    <a:effectLst/>
                    <a:uLnTx/>
                    <a:uFillTx/>
                    <a:latin typeface="+mj-lt"/>
                    <a:ea typeface="+mn-ea"/>
                    <a:cs typeface="+mn-cs"/>
                  </a:rPr>
                  <a:t>= 100 and 22 of them said that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they enjoy running. Find p-hat.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6202"/>
                <a:ext cx="8759952" cy="4495800"/>
              </a:xfrm>
              <a:prstGeom prst="rect">
                <a:avLst/>
              </a:prstGeom>
              <a:blipFill>
                <a:blip r:embed="rId3"/>
                <a:stretch>
                  <a:fillRect l="-1594" t="-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895599" y="5819780"/>
                <a:ext cx="3942361" cy="901785"/>
              </a:xfrm>
              <a:prstGeom prst="rect">
                <a:avLst/>
              </a:prstGeom>
            </p:spPr>
            <p:txBody>
              <a:bodyPr wrap="none">
                <a:spAutoFit/>
              </a:bodyPr>
              <a:lstStyle/>
              <a:p>
                <a:pPr lvl="0">
                  <a:spcBef>
                    <a:spcPct val="20000"/>
                  </a:spcBef>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𝑝</m:t>
                          </m:r>
                        </m:e>
                      </m:acc>
                      <m:r>
                        <a:rPr lang="en-US" sz="2800" i="1">
                          <a:latin typeface="Cambria Math"/>
                        </a:rPr>
                        <m:t>=</m:t>
                      </m:r>
                      <m:f>
                        <m:fPr>
                          <m:ctrlPr>
                            <a:rPr lang="en-US" sz="2800" i="1">
                              <a:latin typeface="Cambria Math" panose="02040503050406030204" pitchFamily="18" charset="0"/>
                            </a:rPr>
                          </m:ctrlPr>
                        </m:fPr>
                        <m:num>
                          <m:r>
                            <a:rPr lang="en-US" sz="2800" b="0" i="1" smtClean="0">
                              <a:latin typeface="Cambria Math"/>
                            </a:rPr>
                            <m:t>22</m:t>
                          </m:r>
                        </m:num>
                        <m:den>
                          <m:r>
                            <a:rPr lang="en-US" sz="2800" i="1">
                              <a:latin typeface="Cambria Math"/>
                            </a:rPr>
                            <m:t>100</m:t>
                          </m:r>
                        </m:den>
                      </m:f>
                      <m:r>
                        <a:rPr lang="en-US" sz="2800" i="1">
                          <a:latin typeface="Cambria Math"/>
                        </a:rPr>
                        <m:t>=0.</m:t>
                      </m:r>
                      <m:r>
                        <a:rPr lang="en-US" sz="2800" b="0" i="1" smtClean="0">
                          <a:latin typeface="Cambria Math"/>
                        </a:rPr>
                        <m:t>22</m:t>
                      </m:r>
                      <m:r>
                        <a:rPr lang="en-US" sz="2800" i="1">
                          <a:latin typeface="Cambria Math"/>
                        </a:rPr>
                        <m:t>=</m:t>
                      </m:r>
                      <m:r>
                        <a:rPr lang="en-US" sz="2800" b="0" i="1" smtClean="0">
                          <a:latin typeface="Cambria Math"/>
                        </a:rPr>
                        <m:t> 22</m:t>
                      </m:r>
                      <m:r>
                        <a:rPr lang="en-US" sz="2800" i="1">
                          <a:latin typeface="Cambria Math"/>
                        </a:rPr>
                        <m:t>%</m:t>
                      </m:r>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2895599" y="5819780"/>
                <a:ext cx="3942361" cy="901785"/>
              </a:xfrm>
              <a:prstGeom prst="rect">
                <a:avLst/>
              </a:prstGeom>
              <a:blipFill>
                <a:blip r:embed="rId4"/>
                <a:stretch>
                  <a:fillRect b="-6944"/>
                </a:stretch>
              </a:blipFill>
            </p:spPr>
            <p:txBody>
              <a:bodyPr/>
              <a:lstStyle/>
              <a:p>
                <a:r>
                  <a:rPr lang="en-US">
                    <a:noFill/>
                  </a:rPr>
                  <a:t> </a:t>
                </a:r>
              </a:p>
            </p:txBody>
          </p:sp>
        </mc:Fallback>
      </mc:AlternateContent>
    </p:spTree>
    <p:extLst>
      <p:ext uri="{BB962C8B-B14F-4D97-AF65-F5344CB8AC3E}">
        <p14:creationId xmlns:p14="http://schemas.microsoft.com/office/powerpoint/2010/main" val="32848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Sampling Variability </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759952" cy="4833938"/>
          </a:xfrm>
          <a:prstGeom prst="rect">
            <a:avLst/>
          </a:prstGeom>
        </p:spPr>
        <p:txBody>
          <a:bodyPr/>
          <a:lstStyle/>
          <a:p>
            <a:r>
              <a:rPr lang="en-US" sz="2800" dirty="0">
                <a:latin typeface="+mj-lt"/>
                <a:ea typeface="Times New Roman" panose="02020603050405020304" pitchFamily="18" charset="0"/>
                <a:cs typeface="Times New Roman" panose="02020603050405020304" pitchFamily="18" charset="0"/>
              </a:rPr>
              <a:t>Notice that we have two samples from the same population and our sample proportions are different from each other.  </a:t>
            </a:r>
          </a:p>
          <a:p>
            <a:endParaRPr lang="en-US" sz="20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Question:  Are statistics from the different samples (but drawn from the same population) going to be exactly the same? </a:t>
            </a:r>
            <a:r>
              <a:rPr lang="en-US" sz="2800" b="1" dirty="0">
                <a:solidFill>
                  <a:srgbClr val="8B0000"/>
                </a:solidFill>
                <a:latin typeface="+mj-lt"/>
                <a:ea typeface="Times New Roman" panose="02020603050405020304" pitchFamily="18" charset="0"/>
                <a:cs typeface="Times New Roman" panose="02020603050405020304" pitchFamily="18" charset="0"/>
              </a:rPr>
              <a:t>No!</a:t>
            </a:r>
            <a:endParaRPr lang="en-US" sz="2000" b="1"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 </a:t>
            </a:r>
            <a:endParaRPr lang="en-US" sz="2000" dirty="0">
              <a:latin typeface="+mj-lt"/>
              <a:ea typeface="Times New Roman" panose="02020603050405020304" pitchFamily="18" charset="0"/>
              <a:cs typeface="Times New Roman" panose="02020603050405020304" pitchFamily="18" charset="0"/>
            </a:endParaRPr>
          </a:p>
          <a:p>
            <a:r>
              <a:rPr lang="en-US" sz="2800" dirty="0">
                <a:latin typeface="+mj-lt"/>
                <a:ea typeface="Times New Roman" panose="02020603050405020304" pitchFamily="18" charset="0"/>
                <a:cs typeface="Times New Roman" panose="02020603050405020304" pitchFamily="18" charset="0"/>
              </a:rPr>
              <a:t>Question:  Is our statistic, calculated from any one sample, going to exactly match the population parameter it is attempting to estimate? </a:t>
            </a:r>
            <a:r>
              <a:rPr lang="en-US" sz="2800" b="1" dirty="0">
                <a:solidFill>
                  <a:srgbClr val="8B0000"/>
                </a:solidFill>
                <a:latin typeface="+mj-lt"/>
                <a:ea typeface="Times New Roman" panose="02020603050405020304" pitchFamily="18" charset="0"/>
                <a:cs typeface="Times New Roman" panose="02020603050405020304" pitchFamily="18" charset="0"/>
              </a:rPr>
              <a:t>No!</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3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Sampling Variability </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759952" cy="4833938"/>
          </a:xfrm>
          <a:prstGeom prst="rect">
            <a:avLst/>
          </a:prstGeom>
        </p:spPr>
        <p:txBody>
          <a:bodyPr/>
          <a:lstStyle/>
          <a:p>
            <a:pPr>
              <a:lnSpc>
                <a:spcPct val="115000"/>
              </a:lnSpc>
            </a:pPr>
            <a:r>
              <a:rPr lang="en-US" sz="2800" dirty="0">
                <a:latin typeface="+mj-lt"/>
                <a:ea typeface="Times New Roman" panose="02020603050405020304" pitchFamily="18" charset="0"/>
                <a:cs typeface="Times New Roman" panose="02020603050405020304" pitchFamily="18" charset="0"/>
              </a:rPr>
              <a:t>The fact that our statistics will not be the same from sample to sample is called </a:t>
            </a:r>
            <a:r>
              <a:rPr lang="en-US" sz="2800" b="1" dirty="0">
                <a:solidFill>
                  <a:srgbClr val="8B0000"/>
                </a:solidFill>
                <a:latin typeface="+mj-lt"/>
                <a:ea typeface="Times New Roman" panose="02020603050405020304" pitchFamily="18" charset="0"/>
                <a:cs typeface="Times New Roman" panose="02020603050405020304" pitchFamily="18" charset="0"/>
              </a:rPr>
              <a:t>sampling variability </a:t>
            </a:r>
            <a:r>
              <a:rPr lang="en-US" sz="2800" dirty="0">
                <a:latin typeface="+mj-lt"/>
                <a:ea typeface="Times New Roman" panose="02020603050405020304" pitchFamily="18" charset="0"/>
                <a:cs typeface="Times New Roman" panose="02020603050405020304" pitchFamily="18" charset="0"/>
              </a:rPr>
              <a:t>(because all samples are going to be a little different from each other). </a:t>
            </a:r>
          </a:p>
          <a:p>
            <a:pPr>
              <a:lnSpc>
                <a:spcPct val="115000"/>
              </a:lnSpc>
            </a:pPr>
            <a:r>
              <a:rPr lang="en-US" sz="2800" dirty="0">
                <a:latin typeface="+mj-lt"/>
                <a:ea typeface="Times New Roman" panose="02020603050405020304" pitchFamily="18" charset="0"/>
                <a:cs typeface="Times New Roman" panose="02020603050405020304" pitchFamily="18" charset="0"/>
              </a:rPr>
              <a:t> </a:t>
            </a:r>
          </a:p>
          <a:p>
            <a:pPr>
              <a:lnSpc>
                <a:spcPct val="115000"/>
              </a:lnSpc>
            </a:pPr>
            <a:r>
              <a:rPr lang="en-US" sz="2800" dirty="0">
                <a:latin typeface="+mj-lt"/>
                <a:ea typeface="Times New Roman" panose="02020603050405020304" pitchFamily="18" charset="0"/>
                <a:cs typeface="Times New Roman" panose="02020603050405020304" pitchFamily="18" charset="0"/>
              </a:rPr>
              <a:t>We hope that as long as we have a good sampling scheme, we will be estimating the population parameter fairly well when we take our one shot at estimating it.</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6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25407"/>
            <a:ext cx="8229600" cy="1143000"/>
          </a:xfrm>
        </p:spPr>
        <p:txBody>
          <a:bodyPr>
            <a:noAutofit/>
          </a:bodyPr>
          <a:lstStyle/>
          <a:p>
            <a:r>
              <a:rPr lang="en-US" sz="3600" b="1" dirty="0">
                <a:solidFill>
                  <a:schemeClr val="accent1"/>
                </a:solidFill>
              </a:rPr>
              <a:t>A good sample should have a small Bias and small Variability </a:t>
            </a:r>
            <a:br>
              <a:rPr lang="en-US" sz="3600" b="1" dirty="0">
                <a:solidFill>
                  <a:schemeClr val="accent1"/>
                </a:solidFill>
              </a:rPr>
            </a:br>
            <a:endParaRPr lang="en-US" sz="3600" dirty="0"/>
          </a:p>
        </p:txBody>
      </p:sp>
      <p:sp>
        <p:nvSpPr>
          <p:cNvPr id="6" name="Rectangle 3"/>
          <p:cNvSpPr txBox="1">
            <a:spLocks noChangeArrowheads="1"/>
          </p:cNvSpPr>
          <p:nvPr/>
        </p:nvSpPr>
        <p:spPr>
          <a:xfrm>
            <a:off x="301752" y="2050966"/>
            <a:ext cx="8759952" cy="4833938"/>
          </a:xfrm>
          <a:prstGeom prst="rect">
            <a:avLst/>
          </a:prstGeom>
        </p:spPr>
        <p:txBody>
          <a:bodyPr/>
          <a:lstStyle/>
          <a:p>
            <a:pPr marR="0" lvl="0" indent="-342900" algn="l" defTabSz="914400" rtl="0" eaLnBrk="1" fontAlgn="auto" latinLnBrk="0" hangingPunct="1">
              <a:lnSpc>
                <a:spcPct val="100000"/>
              </a:lnSpc>
              <a:spcBef>
                <a:spcPts val="1200"/>
              </a:spcBef>
              <a:spcAft>
                <a:spcPts val="0"/>
              </a:spcAft>
              <a:buClrTx/>
              <a:buSzTx/>
              <a:tabLst/>
              <a:defRPr/>
            </a:pPr>
            <a:r>
              <a:rPr kumimoji="0" lang="en-US" sz="2800" b="1" i="1" u="none" strike="noStrike" kern="1200" cap="none" spc="0" normalizeH="0" baseline="0" noProof="0" dirty="0">
                <a:ln>
                  <a:noFill/>
                </a:ln>
                <a:solidFill>
                  <a:schemeClr val="hlink"/>
                </a:solidFill>
                <a:effectLst/>
                <a:uLnTx/>
                <a:uFillTx/>
                <a:latin typeface="+mj-lt"/>
                <a:ea typeface="+mn-ea"/>
                <a:cs typeface="+mn-cs"/>
              </a:rPr>
              <a:t>Bias</a:t>
            </a:r>
            <a:r>
              <a:rPr kumimoji="0" lang="en-US" sz="2800" b="0" i="0" u="none" strike="noStrike" kern="1200" cap="none" spc="0" normalizeH="0" baseline="0" noProof="0" dirty="0">
                <a:ln>
                  <a:noFill/>
                </a:ln>
                <a:solidFill>
                  <a:schemeClr val="tx1"/>
                </a:solidFill>
                <a:effectLst/>
                <a:uLnTx/>
                <a:uFillTx/>
                <a:latin typeface="+mj-lt"/>
                <a:ea typeface="+mn-ea"/>
                <a:cs typeface="+mn-cs"/>
              </a:rPr>
              <a:t> is consistent, repeated deviation of the</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statistic from the parameter in the same direction when we take many samples.</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1" i="1" u="none" strike="noStrike" kern="1200" cap="none" spc="0" normalizeH="0" baseline="0" noProof="0" dirty="0">
                <a:ln>
                  <a:noFill/>
                </a:ln>
                <a:solidFill>
                  <a:schemeClr val="hlink"/>
                </a:solidFill>
                <a:effectLst/>
                <a:uLnTx/>
                <a:uFillTx/>
                <a:latin typeface="+mj-lt"/>
                <a:ea typeface="+mn-ea"/>
                <a:cs typeface="+mn-cs"/>
              </a:rPr>
              <a:t>Variability</a:t>
            </a:r>
            <a:r>
              <a:rPr kumimoji="0" lang="en-US" sz="2800" b="0" i="0" u="none" strike="noStrike" kern="1200" cap="none" spc="0" normalizeH="0" baseline="0" noProof="0" dirty="0">
                <a:ln>
                  <a:noFill/>
                </a:ln>
                <a:solidFill>
                  <a:schemeClr val="tx1"/>
                </a:solidFill>
                <a:effectLst/>
                <a:uLnTx/>
                <a:uFillTx/>
                <a:latin typeface="+mj-lt"/>
                <a:ea typeface="+mn-ea"/>
                <a:cs typeface="+mn-cs"/>
              </a:rPr>
              <a:t> describes how spread out the values of the statistic are when we take many samples.</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Large variability means the result of sampling is not repeatable</a:t>
            </a:r>
            <a:r>
              <a:rPr lang="en-US" sz="2800" dirty="0">
                <a:latin typeface="+mj-lt"/>
              </a:rPr>
              <a:t>.</a:t>
            </a:r>
            <a:endParaRPr kumimoji="0" lang="en-US" sz="2800" b="1" i="1"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114375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Bias and Variability </a:t>
            </a:r>
            <a:br>
              <a:rPr lang="en-US" sz="3600" b="1" dirty="0">
                <a:solidFill>
                  <a:schemeClr val="accent1"/>
                </a:solidFill>
              </a:rPr>
            </a:br>
            <a:endParaRPr lang="en-US" sz="3600" dirty="0"/>
          </a:p>
        </p:txBody>
      </p:sp>
      <p:pic>
        <p:nvPicPr>
          <p:cNvPr id="2050" name="Picture 2" descr="Figure 3.3 shows four bulls-eye shaped targets.  The first target shows values clumped in one exterior ring.  This denotes a large amount of bias and a small amount of variability.   The second target shows values scattered within the interior four rings.  This denotes a small amount of bias and a large amount of variability.  The third target shows values scattered in one corner of the interior rings and outside the target altogether.  This denotes a large amount of bias and a large amount of variability.  The fourth target shows values centered in the most interior ring of the target.  This denotes a small amount of bias and a small amount of variabil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5638800" cy="513915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9759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Variability of p-hat</a:t>
            </a:r>
            <a:br>
              <a:rPr lang="en-US" sz="3600" b="1" dirty="0">
                <a:solidFill>
                  <a:schemeClr val="accent1"/>
                </a:solidFill>
              </a:rPr>
            </a:br>
            <a:endParaRPr lang="en-US" sz="3600" dirty="0"/>
          </a:p>
        </p:txBody>
      </p:sp>
      <p:sp>
        <p:nvSpPr>
          <p:cNvPr id="9" name="TextBox 8"/>
          <p:cNvSpPr txBox="1"/>
          <p:nvPr/>
        </p:nvSpPr>
        <p:spPr>
          <a:xfrm>
            <a:off x="2209800" y="1219200"/>
            <a:ext cx="5029200" cy="1077218"/>
          </a:xfrm>
          <a:prstGeom prst="rect">
            <a:avLst/>
          </a:prstGeom>
          <a:noFill/>
        </p:spPr>
        <p:txBody>
          <a:bodyPr wrap="square" rtlCol="0">
            <a:spAutoFit/>
          </a:bodyPr>
          <a:lstStyle/>
          <a:p>
            <a:r>
              <a:rPr lang="en-US" sz="3200" dirty="0">
                <a:latin typeface="+mj-lt"/>
              </a:rPr>
              <a:t>1000 of size </a:t>
            </a:r>
            <a:r>
              <a:rPr lang="en-US" sz="3200" i="1" dirty="0">
                <a:latin typeface="+mj-lt"/>
              </a:rPr>
              <a:t>n</a:t>
            </a:r>
            <a:r>
              <a:rPr lang="en-US" sz="3200" dirty="0">
                <a:latin typeface="+mj-lt"/>
              </a:rPr>
              <a:t> = 100</a:t>
            </a:r>
          </a:p>
          <a:p>
            <a:endParaRPr lang="en-US" sz="3200" dirty="0">
              <a:latin typeface="+mj-lt"/>
            </a:endParaRPr>
          </a:p>
        </p:txBody>
      </p:sp>
      <p:pic>
        <p:nvPicPr>
          <p:cNvPr id="3074" name="Picture 2" descr="Figure 3.1  contains a graphic, a bar chart, and several equations.  A sample (p=0.5) of people are shown.  The simple random sample where n=100 leads to three proportion values (p-hat 0.56, 0.36, and 0.61).  The bar chart shows a bell-shaped curve on the values of the sample proportion (x-axis) and the number of samples (y-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59152"/>
            <a:ext cx="8650224" cy="26941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9551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985"/>
            <a:ext cx="8229600" cy="1143000"/>
          </a:xfrm>
        </p:spPr>
        <p:txBody>
          <a:bodyPr>
            <a:noAutofit/>
          </a:bodyPr>
          <a:lstStyle/>
          <a:p>
            <a:r>
              <a:rPr lang="en-US" sz="3600" b="1" dirty="0">
                <a:solidFill>
                  <a:schemeClr val="accent1"/>
                </a:solidFill>
              </a:rPr>
              <a:t>Variability of p-hat when choosing a larger sample size</a:t>
            </a:r>
            <a:br>
              <a:rPr lang="en-US" sz="3600" b="1" dirty="0">
                <a:solidFill>
                  <a:schemeClr val="accent1"/>
                </a:solidFill>
              </a:rPr>
            </a:br>
            <a:endParaRPr lang="en-US" sz="3600" dirty="0"/>
          </a:p>
        </p:txBody>
      </p:sp>
      <p:sp>
        <p:nvSpPr>
          <p:cNvPr id="9" name="TextBox 8"/>
          <p:cNvSpPr txBox="1"/>
          <p:nvPr/>
        </p:nvSpPr>
        <p:spPr>
          <a:xfrm>
            <a:off x="2212848" y="1501912"/>
            <a:ext cx="5029200" cy="1078992"/>
          </a:xfrm>
          <a:prstGeom prst="rect">
            <a:avLst/>
          </a:prstGeom>
          <a:noFill/>
        </p:spPr>
        <p:txBody>
          <a:bodyPr wrap="square" rtlCol="0">
            <a:spAutoFit/>
          </a:bodyPr>
          <a:lstStyle/>
          <a:p>
            <a:r>
              <a:rPr lang="en-US" sz="3200" dirty="0">
                <a:latin typeface="+mj-lt"/>
              </a:rPr>
              <a:t>1000 of size </a:t>
            </a:r>
            <a:r>
              <a:rPr lang="en-US" sz="3200" i="1" dirty="0">
                <a:latin typeface="+mj-lt"/>
              </a:rPr>
              <a:t>n</a:t>
            </a:r>
            <a:r>
              <a:rPr lang="en-US" sz="3200" dirty="0">
                <a:latin typeface="+mj-lt"/>
              </a:rPr>
              <a:t> = 1015</a:t>
            </a:r>
          </a:p>
        </p:txBody>
      </p:sp>
      <p:pic>
        <p:nvPicPr>
          <p:cNvPr id="4098" name="Picture 2" descr="Figure 3.2  contains a graphic, a bar chart, and several equations.  A sample (p=0.5) of people are shown.  The simple random sample where n=1015 leads to three proportion values (p-hat 0.509, 0.525, and 0.479).  The bar chart shows less variation on the values of the sample proportion (x-axis) and the number of samples (y-axis) with most values in the 0.50 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362200"/>
            <a:ext cx="8646411" cy="27432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a:spLocks noChangeArrowheads="1"/>
          </p:cNvSpPr>
          <p:nvPr/>
        </p:nvSpPr>
        <p:spPr bwMode="auto">
          <a:xfrm>
            <a:off x="152400" y="5715000"/>
            <a:ext cx="9067800" cy="646331"/>
          </a:xfrm>
          <a:prstGeom prst="rect">
            <a:avLst/>
          </a:prstGeom>
          <a:noFill/>
          <a:ln w="9525">
            <a:noFill/>
            <a:miter lim="800000"/>
            <a:headEnd/>
            <a:tailEnd/>
          </a:ln>
        </p:spPr>
        <p:txBody>
          <a:bodyPr wrap="square">
            <a:spAutoFit/>
          </a:bodyPr>
          <a:lstStyle/>
          <a:p>
            <a:r>
              <a:rPr lang="en-US" dirty="0">
                <a:solidFill>
                  <a:schemeClr val="accent1"/>
                </a:solidFill>
                <a:latin typeface="+mj-lt"/>
              </a:rPr>
              <a:t>Notice that with </a:t>
            </a:r>
            <a:r>
              <a:rPr lang="en-US" b="1" dirty="0">
                <a:solidFill>
                  <a:schemeClr val="accent1"/>
                </a:solidFill>
                <a:latin typeface="+mj-lt"/>
              </a:rPr>
              <a:t>larger samples </a:t>
            </a:r>
            <a:r>
              <a:rPr lang="en-US" dirty="0">
                <a:solidFill>
                  <a:schemeClr val="accent1"/>
                </a:solidFill>
                <a:latin typeface="+mj-lt"/>
              </a:rPr>
              <a:t>(1015 vs. 100), there is a lot </a:t>
            </a:r>
            <a:r>
              <a:rPr lang="en-US" b="1" dirty="0">
                <a:solidFill>
                  <a:schemeClr val="accent1"/>
                </a:solidFill>
                <a:latin typeface="+mj-lt"/>
              </a:rPr>
              <a:t>less variability, </a:t>
            </a:r>
            <a:r>
              <a:rPr lang="en-US" dirty="0">
                <a:solidFill>
                  <a:schemeClr val="accent1"/>
                </a:solidFill>
                <a:latin typeface="+mj-lt"/>
              </a:rPr>
              <a:t>but the distribution is still centered at </a:t>
            </a:r>
            <a:r>
              <a:rPr lang="en-US" i="1" dirty="0">
                <a:solidFill>
                  <a:schemeClr val="accent1"/>
                </a:solidFill>
                <a:latin typeface="+mj-lt"/>
              </a:rPr>
              <a:t>p</a:t>
            </a:r>
            <a:r>
              <a:rPr lang="en-US" dirty="0">
                <a:solidFill>
                  <a:schemeClr val="accent1"/>
                </a:solidFill>
                <a:latin typeface="+mj-lt"/>
              </a:rPr>
              <a:t> = 0.50 (so </a:t>
            </a:r>
            <a:r>
              <a:rPr lang="en-US" b="1" dirty="0">
                <a:solidFill>
                  <a:schemeClr val="accent1"/>
                </a:solidFill>
                <a:latin typeface="+mj-lt"/>
              </a:rPr>
              <a:t>p-hat is unbiased for p).</a:t>
            </a:r>
          </a:p>
        </p:txBody>
      </p:sp>
    </p:spTree>
    <p:extLst>
      <p:ext uri="{BB962C8B-B14F-4D97-AF65-F5344CB8AC3E}">
        <p14:creationId xmlns:p14="http://schemas.microsoft.com/office/powerpoint/2010/main" val="33300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Reducing Bias and Variability</a:t>
            </a:r>
            <a:br>
              <a:rPr lang="en-US" sz="3600" b="1" dirty="0">
                <a:solidFill>
                  <a:schemeClr val="accent1"/>
                </a:solidFill>
              </a:rPr>
            </a:br>
            <a:endParaRPr lang="en-US" sz="3600" dirty="0"/>
          </a:p>
        </p:txBody>
      </p:sp>
      <p:sp>
        <p:nvSpPr>
          <p:cNvPr id="6" name="Rectangle 3"/>
          <p:cNvSpPr txBox="1">
            <a:spLocks noChangeArrowheads="1"/>
          </p:cNvSpPr>
          <p:nvPr/>
        </p:nvSpPr>
        <p:spPr>
          <a:xfrm>
            <a:off x="301752" y="1280160"/>
            <a:ext cx="8759952" cy="4495800"/>
          </a:xfrm>
          <a:prstGeom prst="rect">
            <a:avLst/>
          </a:prstGeom>
        </p:spPr>
        <p:txBody>
          <a:bodyPr/>
          <a:lstStyle/>
          <a:p>
            <a:pPr marL="342900" marR="0" lvl="0" indent="-342900" algn="l" defTabSz="914400" rtl="0" eaLnBrk="1" fontAlgn="auto" latinLnBrk="0" hangingPunct="1">
              <a:spcBef>
                <a:spcPct val="20000"/>
              </a:spcBef>
              <a:spcAft>
                <a:spcPts val="0"/>
              </a:spcAft>
              <a:buClrTx/>
              <a:buSzTx/>
              <a:tabLst/>
              <a:defRPr/>
            </a:pPr>
            <a:r>
              <a:rPr kumimoji="0" lang="en-US" sz="2800" b="1" i="1" u="none" strike="noStrike" kern="1200" cap="none" spc="0" normalizeH="0" baseline="0" noProof="0" dirty="0">
                <a:ln>
                  <a:noFill/>
                </a:ln>
                <a:solidFill>
                  <a:schemeClr val="tx1"/>
                </a:solidFill>
                <a:effectLst/>
                <a:uLnTx/>
                <a:uFillTx/>
                <a:latin typeface="+mj-lt"/>
                <a:ea typeface="+mn-ea"/>
                <a:cs typeface="+mn-cs"/>
              </a:rPr>
              <a:t>To reduce </a:t>
            </a:r>
            <a:r>
              <a:rPr kumimoji="0" lang="en-US" sz="2800" b="1" i="1" u="none" strike="noStrike" kern="1200" cap="none" spc="0" normalizeH="0" baseline="0" noProof="0" dirty="0">
                <a:ln>
                  <a:noFill/>
                </a:ln>
                <a:solidFill>
                  <a:schemeClr val="folHlink"/>
                </a:solidFill>
                <a:effectLst/>
                <a:uLnTx/>
                <a:uFillTx/>
                <a:latin typeface="+mj-lt"/>
                <a:ea typeface="+mn-ea"/>
                <a:cs typeface="+mn-cs"/>
              </a:rPr>
              <a:t>bias</a:t>
            </a:r>
            <a:r>
              <a:rPr kumimoji="0" lang="en-US" sz="2800" b="0" i="0" u="none" strike="noStrike" kern="1200" cap="none" spc="0" normalizeH="0" baseline="0" noProof="0" dirty="0">
                <a:ln>
                  <a:noFill/>
                </a:ln>
                <a:solidFill>
                  <a:schemeClr val="tx1"/>
                </a:solidFill>
                <a:effectLst/>
                <a:uLnTx/>
                <a:uFillTx/>
                <a:latin typeface="+mj-lt"/>
                <a:ea typeface="+mn-ea"/>
                <a:cs typeface="+mn-cs"/>
              </a:rPr>
              <a:t>, use random sampling.</a:t>
            </a:r>
          </a:p>
          <a:p>
            <a:pPr marR="0" lvl="0" indent="-342900" algn="l" defTabSz="914400" rtl="0" eaLnBrk="1" fontAlgn="auto" latinLnBrk="0" hangingPunct="1">
              <a:spcBef>
                <a:spcPts val="1200"/>
              </a:spcBef>
              <a:spcAft>
                <a:spcPts val="0"/>
              </a:spcAft>
              <a:buClrTx/>
              <a:buSzTx/>
              <a:tabLst/>
              <a:defRPr/>
            </a:pPr>
            <a:r>
              <a:rPr kumimoji="0" lang="en-US" sz="2800" b="1" i="1" u="none" strike="noStrike" kern="1200" cap="none" spc="0" normalizeH="0" baseline="0" noProof="0" dirty="0">
                <a:ln>
                  <a:noFill/>
                </a:ln>
                <a:solidFill>
                  <a:schemeClr val="tx1"/>
                </a:solidFill>
                <a:effectLst/>
                <a:uLnTx/>
                <a:uFillTx/>
                <a:latin typeface="+mj-lt"/>
                <a:ea typeface="+mn-ea"/>
                <a:cs typeface="+mn-cs"/>
              </a:rPr>
              <a:t>To reduce </a:t>
            </a:r>
            <a:r>
              <a:rPr kumimoji="0" lang="en-US" sz="2800" b="1" i="1" u="none" strike="noStrike" kern="1200" cap="none" spc="0" normalizeH="0" baseline="0" noProof="0" dirty="0">
                <a:ln>
                  <a:noFill/>
                </a:ln>
                <a:solidFill>
                  <a:schemeClr val="folHlink"/>
                </a:solidFill>
                <a:effectLst/>
                <a:uLnTx/>
                <a:uFillTx/>
                <a:latin typeface="+mj-lt"/>
                <a:ea typeface="+mn-ea"/>
                <a:cs typeface="+mn-cs"/>
              </a:rPr>
              <a:t>variability</a:t>
            </a:r>
            <a:r>
              <a:rPr kumimoji="0" lang="en-US" sz="2800" b="0" i="0" u="none" strike="noStrike" kern="1200" cap="none" spc="0" normalizeH="0" baseline="0" noProof="0" dirty="0">
                <a:ln>
                  <a:noFill/>
                </a:ln>
                <a:solidFill>
                  <a:schemeClr val="tx1"/>
                </a:solidFill>
                <a:effectLst/>
                <a:uLnTx/>
                <a:uFillTx/>
                <a:latin typeface="+mj-lt"/>
                <a:ea typeface="+mn-ea"/>
                <a:cs typeface="+mn-cs"/>
              </a:rPr>
              <a:t> of your statistic when sampling with an SRS, use a larger sample. You</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can make the variability as small as you want by</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taking a large enough sample.</a:t>
            </a:r>
          </a:p>
          <a:p>
            <a:pPr marR="0" lvl="0" indent="-342900" algn="l" defTabSz="914400" rtl="0" eaLnBrk="1" fontAlgn="auto" latinLnBrk="0" hangingPunct="1">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Large random samples almost always give an </a:t>
            </a:r>
          </a:p>
          <a:p>
            <a:pPr marR="0" lvl="0" indent="-342900" algn="l" defTabSz="914400" rtl="0" eaLnBrk="1" fontAlgn="auto" latinLnBrk="0" hangingPunct="1">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estimate that is close to the truth (population</a:t>
            </a:r>
          </a:p>
          <a:p>
            <a:pPr marR="0" lvl="0" indent="-342900" algn="l" defTabSz="914400" rtl="0" eaLnBrk="1" fontAlgn="auto" latinLnBrk="0" hangingPunct="1">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parameter).</a:t>
            </a:r>
            <a:endParaRPr kumimoji="0" lang="en-US" sz="2800" b="1" i="1"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30573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3453"/>
            <a:ext cx="8229600" cy="1143000"/>
          </a:xfrm>
        </p:spPr>
        <p:txBody>
          <a:bodyPr>
            <a:noAutofit/>
          </a:bodyPr>
          <a:lstStyle/>
          <a:p>
            <a:r>
              <a:rPr lang="en-US" sz="3600" b="1" dirty="0">
                <a:solidFill>
                  <a:schemeClr val="accent1"/>
                </a:solidFill>
              </a:rPr>
              <a:t>52% of Smartphone Owners check their phone at least hourly</a:t>
            </a:r>
            <a:br>
              <a:rPr lang="en-US" sz="3600" b="1" dirty="0">
                <a:solidFill>
                  <a:schemeClr val="accent1"/>
                </a:solidFill>
              </a:rPr>
            </a:br>
            <a:endParaRPr lang="en-US" sz="3600" dirty="0"/>
          </a:p>
        </p:txBody>
      </p:sp>
      <p:sp>
        <p:nvSpPr>
          <p:cNvPr id="5" name="Rectangle 3"/>
          <p:cNvSpPr txBox="1">
            <a:spLocks noChangeArrowheads="1"/>
          </p:cNvSpPr>
          <p:nvPr/>
        </p:nvSpPr>
        <p:spPr>
          <a:xfrm>
            <a:off x="301752" y="1940246"/>
            <a:ext cx="8759952" cy="3630168"/>
          </a:xfrm>
          <a:prstGeom prst="rect">
            <a:avLst/>
          </a:prstGeom>
        </p:spPr>
        <p:txBody>
          <a:bodyPr/>
          <a:lstStyle/>
          <a:p>
            <a:pPr>
              <a:lnSpc>
                <a:spcPct val="115000"/>
              </a:lnSpc>
            </a:pPr>
            <a:r>
              <a:rPr lang="en-US" sz="2400" dirty="0">
                <a:latin typeface="+mj-lt"/>
                <a:ea typeface="Times New Roman" panose="02020603050405020304" pitchFamily="18" charset="0"/>
                <a:cs typeface="Times New Roman" panose="02020603050405020304" pitchFamily="18" charset="0"/>
              </a:rPr>
              <a:t>Source:  news.gallup.com, April 17–May 18, 2015, in the report </a:t>
            </a:r>
            <a:r>
              <a:rPr lang="en-US" sz="2400" i="1" dirty="0">
                <a:latin typeface="+mj-lt"/>
              </a:rPr>
              <a:t>Most U.S. Smartphone Owners Check Phone at Least Hourly</a:t>
            </a:r>
            <a:r>
              <a:rPr lang="en-US" sz="2400" i="1" dirty="0">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stated that 52% ± 1% of American smartphone owners check their devices several times an hour or more frequently. </a:t>
            </a:r>
          </a:p>
          <a:p>
            <a:pPr>
              <a:lnSpc>
                <a:spcPct val="115000"/>
              </a:lnSpc>
            </a:pPr>
            <a:endParaRPr lang="en-US" sz="2400" b="1" dirty="0">
              <a:latin typeface="+mj-lt"/>
              <a:ea typeface="Times New Roman" panose="02020603050405020304" pitchFamily="18" charset="0"/>
              <a:cs typeface="Times New Roman" panose="02020603050405020304" pitchFamily="18" charset="0"/>
            </a:endParaRPr>
          </a:p>
          <a:p>
            <a:pPr>
              <a:lnSpc>
                <a:spcPct val="115000"/>
              </a:lnSpc>
            </a:pPr>
            <a:r>
              <a:rPr lang="en-US" sz="2400" b="1" dirty="0">
                <a:latin typeface="+mj-lt"/>
                <a:ea typeface="Times New Roman" panose="02020603050405020304" pitchFamily="18" charset="0"/>
                <a:cs typeface="Times New Roman" panose="02020603050405020304" pitchFamily="18" charset="0"/>
              </a:rPr>
              <a:t>Where does the plus or minus 1% come from?</a:t>
            </a:r>
          </a:p>
          <a:p>
            <a:pPr>
              <a:lnSpc>
                <a:spcPct val="115000"/>
              </a:lnSpc>
            </a:pPr>
            <a:r>
              <a:rPr lang="en-US" sz="2400" b="1" dirty="0">
                <a:solidFill>
                  <a:srgbClr val="8B0000"/>
                </a:solidFill>
                <a:latin typeface="+mj-lt"/>
                <a:ea typeface="Times New Roman" panose="02020603050405020304" pitchFamily="18" charset="0"/>
                <a:cs typeface="Times New Roman" panose="02020603050405020304" pitchFamily="18" charset="0"/>
              </a:rPr>
              <a:t>This is called margin of error (MOE).</a:t>
            </a:r>
            <a:endParaRPr lang="en-US" dirty="0">
              <a:solidFill>
                <a:srgbClr val="8B0000"/>
              </a:solidFill>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a:lnSpc>
                <a:spcPct val="115000"/>
              </a:lnSpc>
            </a:pPr>
            <a:r>
              <a:rPr lang="en-US" sz="2400" dirty="0">
                <a:latin typeface="+mj-lt"/>
                <a:ea typeface="Times New Roman" panose="02020603050405020304" pitchFamily="18" charset="0"/>
                <a:cs typeface="Times New Roman" panose="02020603050405020304" pitchFamily="18" charset="0"/>
              </a:rPr>
              <a:t> </a:t>
            </a:r>
            <a:endParaRPr lang="en-US"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97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rmAutofit fontScale="90000"/>
          </a:bodyPr>
          <a:lstStyle/>
          <a:p>
            <a:r>
              <a:rPr lang="en-US" b="1" dirty="0">
                <a:solidFill>
                  <a:schemeClr val="accent1"/>
                </a:solidFill>
              </a:rPr>
              <a:t>Margin of Error</a:t>
            </a:r>
            <a:br>
              <a:rPr lang="en-US" b="1" dirty="0">
                <a:solidFill>
                  <a:schemeClr val="accent1"/>
                </a:solidFill>
              </a:rPr>
            </a:br>
            <a:endParaRPr lang="en-US" dirty="0"/>
          </a:p>
        </p:txBody>
      </p:sp>
      <p:sp>
        <p:nvSpPr>
          <p:cNvPr id="5" name="Rectangle 3"/>
          <p:cNvSpPr txBox="1">
            <a:spLocks noChangeArrowheads="1"/>
          </p:cNvSpPr>
          <p:nvPr/>
        </p:nvSpPr>
        <p:spPr>
          <a:xfrm>
            <a:off x="447483" y="1219200"/>
            <a:ext cx="8229600" cy="4495800"/>
          </a:xfrm>
          <a:prstGeom prst="rect">
            <a:avLst/>
          </a:prstGeom>
        </p:spPr>
        <p:txBody>
          <a:bodyPr/>
          <a:lstStyle/>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The margin of error (MOE) is a value that quantifies the uncertainty in our estimate.</a:t>
            </a:r>
          </a:p>
          <a:p>
            <a:pPr marR="0" lvl="0" indent="-342900" algn="l" defTabSz="914400" rtl="0" eaLnBrk="1" fontAlgn="auto" latinLnBrk="0" hangingPunct="1">
              <a:lnSpc>
                <a:spcPct val="10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rPr>
              <a:t>When using the sample proportion to estimate the </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baseline="0" noProof="0" dirty="0">
                <a:ln>
                  <a:noFill/>
                </a:ln>
                <a:solidFill>
                  <a:schemeClr val="tx1"/>
                </a:solidFill>
                <a:effectLst/>
                <a:uLnTx/>
                <a:uFillTx/>
                <a:latin typeface="+mj-lt"/>
              </a:rPr>
              <a:t>population proportion, the MOE is a measure of how close we believe the sample proportion is to the population proportion. </a:t>
            </a:r>
            <a:r>
              <a:rPr lang="en-US" sz="2800" dirty="0">
                <a:latin typeface="+mj-lt"/>
              </a:rPr>
              <a:t>We usually report this through a confidence interval. </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123235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116B90-4412-4D8C-8759-3CBE494F6AE8}"/>
              </a:ext>
            </a:extLst>
          </p:cNvPr>
          <p:cNvSpPr>
            <a:spLocks noGrp="1"/>
          </p:cNvSpPr>
          <p:nvPr>
            <p:ph type="title"/>
          </p:nvPr>
        </p:nvSpPr>
        <p:spPr>
          <a:xfrm>
            <a:off x="800100" y="390479"/>
            <a:ext cx="7543800" cy="694192"/>
          </a:xfrm>
        </p:spPr>
        <p:txBody>
          <a:bodyPr>
            <a:normAutofit fontScale="90000"/>
          </a:bodyPr>
          <a:lstStyle/>
          <a:p>
            <a:r>
              <a:rPr lang="en-US" dirty="0"/>
              <a:t>Course Planning</a:t>
            </a:r>
          </a:p>
        </p:txBody>
      </p:sp>
      <p:graphicFrame>
        <p:nvGraphicFramePr>
          <p:cNvPr id="5" name="Content Placeholder 4">
            <a:extLst>
              <a:ext uri="{FF2B5EF4-FFF2-40B4-BE49-F238E27FC236}">
                <a16:creationId xmlns:a16="http://schemas.microsoft.com/office/drawing/2014/main" id="{57593E65-234B-464D-8CDE-9702ECCF7BA8}"/>
              </a:ext>
            </a:extLst>
          </p:cNvPr>
          <p:cNvGraphicFramePr>
            <a:graphicFrameLocks noGrp="1"/>
          </p:cNvGraphicFramePr>
          <p:nvPr>
            <p:ph idx="1"/>
            <p:extLst>
              <p:ext uri="{D42A27DB-BD31-4B8C-83A1-F6EECF244321}">
                <p14:modId xmlns:p14="http://schemas.microsoft.com/office/powerpoint/2010/main" val="1494088179"/>
              </p:ext>
            </p:extLst>
          </p:nvPr>
        </p:nvGraphicFramePr>
        <p:xfrm>
          <a:off x="561638" y="1084671"/>
          <a:ext cx="7974252" cy="5421078"/>
        </p:xfrm>
        <a:graphic>
          <a:graphicData uri="http://schemas.openxmlformats.org/drawingml/2006/table">
            <a:tbl>
              <a:tblPr firstRow="1" firstCol="1" bandRow="1">
                <a:tableStyleId>{5C22544A-7EE6-4342-B048-85BDC9FD1C3A}</a:tableStyleId>
              </a:tblPr>
              <a:tblGrid>
                <a:gridCol w="787844">
                  <a:extLst>
                    <a:ext uri="{9D8B030D-6E8A-4147-A177-3AD203B41FA5}">
                      <a16:colId xmlns:a16="http://schemas.microsoft.com/office/drawing/2014/main" val="1891450742"/>
                    </a:ext>
                  </a:extLst>
                </a:gridCol>
                <a:gridCol w="940710">
                  <a:extLst>
                    <a:ext uri="{9D8B030D-6E8A-4147-A177-3AD203B41FA5}">
                      <a16:colId xmlns:a16="http://schemas.microsoft.com/office/drawing/2014/main" val="38775591"/>
                    </a:ext>
                  </a:extLst>
                </a:gridCol>
                <a:gridCol w="4268655">
                  <a:extLst>
                    <a:ext uri="{9D8B030D-6E8A-4147-A177-3AD203B41FA5}">
                      <a16:colId xmlns:a16="http://schemas.microsoft.com/office/drawing/2014/main" val="518451049"/>
                    </a:ext>
                  </a:extLst>
                </a:gridCol>
                <a:gridCol w="1328612">
                  <a:extLst>
                    <a:ext uri="{9D8B030D-6E8A-4147-A177-3AD203B41FA5}">
                      <a16:colId xmlns:a16="http://schemas.microsoft.com/office/drawing/2014/main" val="3094159817"/>
                    </a:ext>
                  </a:extLst>
                </a:gridCol>
                <a:gridCol w="648431">
                  <a:extLst>
                    <a:ext uri="{9D8B030D-6E8A-4147-A177-3AD203B41FA5}">
                      <a16:colId xmlns:a16="http://schemas.microsoft.com/office/drawing/2014/main" val="2956933963"/>
                    </a:ext>
                  </a:extLst>
                </a:gridCol>
              </a:tblGrid>
              <a:tr h="279927">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Lecture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Date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Topic </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Assignments</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err="1">
                          <a:effectLst/>
                          <a:latin typeface="+mj-lt"/>
                        </a:rPr>
                        <a:t>Wg</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extLst>
                  <a:ext uri="{0D108BD9-81ED-4DB2-BD59-A6C34878D82A}">
                    <a16:rowId xmlns:a16="http://schemas.microsoft.com/office/drawing/2014/main" val="1745906405"/>
                  </a:ext>
                </a:extLst>
              </a:tr>
              <a:tr h="471123">
                <a:tc>
                  <a:txBody>
                    <a:bodyPr/>
                    <a:lstStyle/>
                    <a:p>
                      <a:pPr marL="0" marR="0" algn="r">
                        <a:lnSpc>
                          <a:spcPct val="115000"/>
                        </a:lnSpc>
                        <a:spcBef>
                          <a:spcPts val="0"/>
                        </a:spcBef>
                        <a:spcAft>
                          <a:spcPts val="0"/>
                        </a:spcAft>
                      </a:pPr>
                      <a:r>
                        <a:rPr lang="en-US" sz="1400" dirty="0">
                          <a:effectLst/>
                          <a:latin typeface="+mn-lt"/>
                        </a:rPr>
                        <a:t>1</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dirty="0">
                          <a:effectLst/>
                          <a:latin typeface="+mn-lt"/>
                        </a:rPr>
                        <a:t>Introduction, Visualizations  &amp; Exploratory Data Analysis - Chapter</a:t>
                      </a:r>
                      <a:r>
                        <a:rPr lang="en-US" sz="1400" b="0" baseline="0" dirty="0">
                          <a:effectLst/>
                          <a:latin typeface="+mn-lt"/>
                        </a:rPr>
                        <a:t> 1</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61628" marR="61628" marT="0" marB="0" anchor="b"/>
                </a:tc>
                <a:tc>
                  <a:txBody>
                    <a:bodyPr/>
                    <a:lstStyle/>
                    <a:p>
                      <a:pPr marL="0" marR="0" algn="ctr">
                        <a:lnSpc>
                          <a:spcPct val="115000"/>
                        </a:lnSpc>
                        <a:spcBef>
                          <a:spcPts val="0"/>
                        </a:spcBef>
                        <a:spcAft>
                          <a:spcPts val="0"/>
                        </a:spcAft>
                      </a:pPr>
                      <a:r>
                        <a:rPr lang="en-US" sz="1400" dirty="0">
                          <a:effectLst/>
                          <a:latin typeface="+mn-lt"/>
                        </a:rPr>
                        <a:t> </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334705323"/>
                  </a:ext>
                </a:extLst>
              </a:tr>
              <a:tr h="279927">
                <a:tc>
                  <a:txBody>
                    <a:bodyPr/>
                    <a:lstStyle/>
                    <a:p>
                      <a:pPr marL="0" marR="0" algn="r">
                        <a:lnSpc>
                          <a:spcPct val="115000"/>
                        </a:lnSpc>
                        <a:spcBef>
                          <a:spcPts val="0"/>
                        </a:spcBef>
                        <a:spcAft>
                          <a:spcPts val="0"/>
                        </a:spcAft>
                      </a:pPr>
                      <a:r>
                        <a:rPr lang="en-US" sz="1400" dirty="0">
                          <a:effectLst/>
                          <a:latin typeface="+mn-lt"/>
                        </a:rPr>
                        <a:t>2</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9/15/21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1" kern="1200" dirty="0">
                          <a:solidFill>
                            <a:srgbClr val="000000"/>
                          </a:solidFill>
                          <a:effectLst/>
                          <a:latin typeface="+mn-lt"/>
                          <a:ea typeface="Times New Roman" panose="02020603050405020304" pitchFamily="18" charset="0"/>
                          <a:cs typeface="Calibri" panose="020F0502020204030204" pitchFamily="34" charset="0"/>
                        </a:rPr>
                        <a:t>Int</a:t>
                      </a:r>
                      <a:r>
                        <a:rPr lang="en-US" sz="1400" b="0" kern="1200" dirty="0">
                          <a:solidFill>
                            <a:srgbClr val="000000"/>
                          </a:solidFill>
                          <a:effectLst/>
                          <a:latin typeface="+mn-lt"/>
                          <a:ea typeface="Times New Roman" panose="02020603050405020304" pitchFamily="18" charset="0"/>
                          <a:cs typeface="Calibri" panose="020F0502020204030204" pitchFamily="34" charset="0"/>
                        </a:rPr>
                        <a:t>roduction to  R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35628294"/>
                  </a:ext>
                </a:extLst>
              </a:tr>
              <a:tr h="279927">
                <a:tc>
                  <a:txBody>
                    <a:bodyPr/>
                    <a:lstStyle/>
                    <a:p>
                      <a:pPr marL="0" marR="0" algn="r">
                        <a:lnSpc>
                          <a:spcPct val="115000"/>
                        </a:lnSpc>
                        <a:spcBef>
                          <a:spcPts val="0"/>
                        </a:spcBef>
                        <a:spcAft>
                          <a:spcPts val="0"/>
                        </a:spcAft>
                      </a:pPr>
                      <a:r>
                        <a:rPr lang="en-US" sz="1400" b="1" dirty="0">
                          <a:effectLst/>
                          <a:latin typeface="+mn-lt"/>
                        </a:rPr>
                        <a:t>3</a:t>
                      </a:r>
                      <a:endParaRPr lang="en-US" sz="1400" b="1"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b="1" dirty="0">
                          <a:solidFill>
                            <a:srgbClr val="000000"/>
                          </a:solidFill>
                          <a:effectLst/>
                          <a:latin typeface="+mn-lt"/>
                          <a:ea typeface="Times New Roman" panose="02020603050405020304" pitchFamily="18" charset="0"/>
                          <a:cs typeface="Calibri" panose="020F0502020204030204" pitchFamily="34" charset="0"/>
                        </a:rPr>
                        <a:t>9/22/21</a:t>
                      </a:r>
                      <a:endParaRPr lang="en-US" sz="1400" b="1"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1" kern="1200" dirty="0">
                          <a:solidFill>
                            <a:srgbClr val="000000"/>
                          </a:solidFill>
                          <a:effectLst/>
                          <a:latin typeface="+mn-lt"/>
                          <a:ea typeface="Times New Roman" panose="02020603050405020304" pitchFamily="18" charset="0"/>
                          <a:cs typeface="Calibri" panose="020F0502020204030204" pitchFamily="34" charset="0"/>
                        </a:rPr>
                        <a:t>Statistical Experiments</a:t>
                      </a:r>
                      <a:r>
                        <a:rPr lang="en-US" sz="1400" b="1" kern="1200" baseline="0" dirty="0">
                          <a:solidFill>
                            <a:schemeClr val="dk1"/>
                          </a:solidFill>
                          <a:effectLst/>
                          <a:latin typeface="+mn-lt"/>
                          <a:ea typeface="Calibri" panose="020F0502020204030204" pitchFamily="34" charset="0"/>
                          <a:cs typeface="Times New Roman" panose="02020603050405020304" pitchFamily="18" charset="0"/>
                        </a:rPr>
                        <a:t>         </a:t>
                      </a:r>
                      <a:endParaRPr lang="en-US" sz="1400" b="1"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b="1" dirty="0">
                          <a:solidFill>
                            <a:schemeClr val="tx1"/>
                          </a:solidFill>
                          <a:effectLst/>
                          <a:latin typeface="+mn-lt"/>
                          <a:cs typeface="Times New Roman" panose="02020603050405020304" pitchFamily="18" charset="0"/>
                        </a:rPr>
                        <a:t>Homework #1</a:t>
                      </a:r>
                    </a:p>
                  </a:txBody>
                  <a:tcPr marL="51435" marR="51435" marT="0" marB="0" anchor="b"/>
                </a:tc>
                <a:tc>
                  <a:txBody>
                    <a:bodyPr/>
                    <a:lstStyle/>
                    <a:p>
                      <a:pPr marL="0" marR="0" algn="ctr">
                        <a:lnSpc>
                          <a:spcPct val="115000"/>
                        </a:lnSpc>
                        <a:spcBef>
                          <a:spcPts val="0"/>
                        </a:spcBef>
                        <a:spcAft>
                          <a:spcPts val="0"/>
                        </a:spcAft>
                      </a:pPr>
                      <a:r>
                        <a:rPr lang="en-US" sz="1400" b="1" dirty="0">
                          <a:solidFill>
                            <a:schemeClr val="tx1"/>
                          </a:solidFill>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4199240085"/>
                  </a:ext>
                </a:extLst>
              </a:tr>
              <a:tr h="279927">
                <a:tc>
                  <a:txBody>
                    <a:bodyPr/>
                    <a:lstStyle/>
                    <a:p>
                      <a:pPr marL="0" marR="0" algn="r">
                        <a:lnSpc>
                          <a:spcPct val="115000"/>
                        </a:lnSpc>
                        <a:spcBef>
                          <a:spcPts val="0"/>
                        </a:spcBef>
                        <a:spcAft>
                          <a:spcPts val="0"/>
                        </a:spcAft>
                      </a:pPr>
                      <a:r>
                        <a:rPr lang="en-US" sz="1400" dirty="0">
                          <a:effectLst/>
                          <a:latin typeface="+mn-lt"/>
                        </a:rPr>
                        <a:t>4</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9/29/21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kern="1200" dirty="0">
                          <a:solidFill>
                            <a:srgbClr val="000000"/>
                          </a:solidFill>
                          <a:effectLst/>
                          <a:latin typeface="+mn-lt"/>
                          <a:ea typeface="Times New Roman" panose="02020603050405020304" pitchFamily="18" charset="0"/>
                          <a:cs typeface="Calibri" panose="020F0502020204030204" pitchFamily="34" charset="0"/>
                        </a:rPr>
                        <a:t>Regression </a:t>
                      </a:r>
                      <a:r>
                        <a:rPr lang="mr-IN" sz="1400" b="0" kern="1200" dirty="0">
                          <a:solidFill>
                            <a:srgbClr val="000000"/>
                          </a:solidFill>
                          <a:effectLst/>
                          <a:latin typeface="+mn-lt"/>
                          <a:ea typeface="Times New Roman" panose="02020603050405020304" pitchFamily="18" charset="0"/>
                          <a:cs typeface="Calibri" panose="020F0502020204030204" pitchFamily="34" charset="0"/>
                        </a:rPr>
                        <a:t>–</a:t>
                      </a:r>
                      <a:r>
                        <a:rPr lang="en-US" sz="1400" b="0" kern="1200" dirty="0">
                          <a:solidFill>
                            <a:srgbClr val="000000"/>
                          </a:solidFill>
                          <a:effectLst/>
                          <a:latin typeface="+mn-lt"/>
                          <a:ea typeface="Times New Roman" panose="02020603050405020304" pitchFamily="18" charset="0"/>
                          <a:cs typeface="Calibri" panose="020F0502020204030204" pitchFamily="34" charset="0"/>
                        </a:rPr>
                        <a:t> Chapter 2 and 3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solidFill>
                            <a:schemeClr val="tx2"/>
                          </a:solidFill>
                          <a:effectLst/>
                          <a:latin typeface="+mn-lt"/>
                          <a:cs typeface="Times New Roman" panose="02020603050405020304" pitchFamily="18" charset="0"/>
                        </a:rPr>
                        <a:t>Homework #2</a:t>
                      </a:r>
                    </a:p>
                  </a:txBody>
                  <a:tcPr marL="51435" marR="51435" marT="0" marB="0" anchor="b"/>
                </a:tc>
                <a:tc>
                  <a:txBody>
                    <a:bodyPr/>
                    <a:lstStyle/>
                    <a:p>
                      <a:pPr marL="0" marR="0" algn="ctr">
                        <a:lnSpc>
                          <a:spcPct val="115000"/>
                        </a:lnSpc>
                        <a:spcBef>
                          <a:spcPts val="0"/>
                        </a:spcBef>
                        <a:spcAft>
                          <a:spcPts val="0"/>
                        </a:spcAft>
                      </a:pPr>
                      <a:r>
                        <a:rPr lang="en-US" sz="1400" b="0" dirty="0">
                          <a:solidFill>
                            <a:schemeClr val="tx2"/>
                          </a:solidFill>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899884739"/>
                  </a:ext>
                </a:extLst>
              </a:tr>
              <a:tr h="279927">
                <a:tc>
                  <a:txBody>
                    <a:bodyPr/>
                    <a:lstStyle/>
                    <a:p>
                      <a:pPr marL="0" marR="0" algn="r">
                        <a:lnSpc>
                          <a:spcPct val="115000"/>
                        </a:lnSpc>
                        <a:spcBef>
                          <a:spcPts val="0"/>
                        </a:spcBef>
                        <a:spcAft>
                          <a:spcPts val="0"/>
                        </a:spcAft>
                      </a:pPr>
                      <a:r>
                        <a:rPr lang="en-US" sz="1400" dirty="0">
                          <a:effectLst/>
                          <a:latin typeface="+mn-lt"/>
                        </a:rPr>
                        <a:t>5</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Bayesian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4051322337"/>
                  </a:ext>
                </a:extLst>
              </a:tr>
              <a:tr h="279927">
                <a:tc>
                  <a:txBody>
                    <a:bodyPr/>
                    <a:lstStyle/>
                    <a:p>
                      <a:pPr marL="0" marR="0" algn="r">
                        <a:lnSpc>
                          <a:spcPct val="115000"/>
                        </a:lnSpc>
                        <a:spcBef>
                          <a:spcPts val="0"/>
                        </a:spcBef>
                        <a:spcAft>
                          <a:spcPts val="0"/>
                        </a:spcAft>
                      </a:pPr>
                      <a:r>
                        <a:rPr lang="en-US" sz="1400" dirty="0">
                          <a:effectLst/>
                          <a:latin typeface="+mn-lt"/>
                        </a:rPr>
                        <a:t>6</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10/13/21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r>
                        <a:rPr lang="en-US" sz="1400" dirty="0">
                          <a:latin typeface="+mn-lt"/>
                        </a:rPr>
                        <a:t>Models Review                    </a:t>
                      </a: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Project #1</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964258406"/>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Midterm</a:t>
                      </a:r>
                      <a:r>
                        <a:rPr lang="en-US" sz="1400" baseline="0" dirty="0">
                          <a:solidFill>
                            <a:srgbClr val="000000"/>
                          </a:solidFill>
                          <a:effectLst/>
                          <a:latin typeface="+mn-lt"/>
                          <a:ea typeface="Times New Roman" panose="02020603050405020304" pitchFamily="18" charset="0"/>
                          <a:cs typeface="Calibri" panose="020F0502020204030204" pitchFamily="34" charset="0"/>
                        </a:rPr>
                        <a:t> Exam</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Midterm</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20%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129277042"/>
                  </a:ext>
                </a:extLst>
              </a:tr>
              <a:tr h="279927">
                <a:tc>
                  <a:txBody>
                    <a:bodyPr/>
                    <a:lstStyle/>
                    <a:p>
                      <a:pPr marL="0" marR="0" algn="r">
                        <a:lnSpc>
                          <a:spcPct val="115000"/>
                        </a:lnSpc>
                        <a:spcBef>
                          <a:spcPts val="0"/>
                        </a:spcBef>
                        <a:spcAft>
                          <a:spcPts val="0"/>
                        </a:spcAft>
                      </a:pPr>
                      <a:r>
                        <a:rPr lang="en-US" sz="1400" dirty="0">
                          <a:effectLst/>
                          <a:latin typeface="+mn-lt"/>
                        </a:rPr>
                        <a:t>7</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Classification Models </a:t>
                      </a:r>
                      <a:r>
                        <a:rPr lang="mr-IN" sz="1400" dirty="0">
                          <a:effectLst/>
                          <a:latin typeface="+mn-lt"/>
                          <a:ea typeface="Calibri" panose="020F0502020204030204" pitchFamily="34" charset="0"/>
                          <a:cs typeface="Times New Roman" panose="02020603050405020304" pitchFamily="18" charset="0"/>
                        </a:rPr>
                        <a:t>–</a:t>
                      </a:r>
                      <a:r>
                        <a:rPr lang="en-US" sz="1400" dirty="0">
                          <a:effectLst/>
                          <a:latin typeface="+mn-lt"/>
                          <a:ea typeface="Calibri" panose="020F0502020204030204" pitchFamily="34" charset="0"/>
                          <a:cs typeface="Times New Roman" panose="02020603050405020304" pitchFamily="18" charset="0"/>
                        </a:rPr>
                        <a:t> Chapter 4</a:t>
                      </a: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55268224"/>
                  </a:ext>
                </a:extLst>
              </a:tr>
              <a:tr h="471123">
                <a:tc>
                  <a:txBody>
                    <a:bodyPr/>
                    <a:lstStyle/>
                    <a:p>
                      <a:pPr marL="0" marR="0" algn="r">
                        <a:lnSpc>
                          <a:spcPct val="115000"/>
                        </a:lnSpc>
                        <a:spcBef>
                          <a:spcPts val="0"/>
                        </a:spcBef>
                        <a:spcAft>
                          <a:spcPts val="0"/>
                        </a:spcAft>
                      </a:pPr>
                      <a:r>
                        <a:rPr lang="en-US" sz="1400" dirty="0">
                          <a:effectLst/>
                          <a:latin typeface="+mn-lt"/>
                        </a:rPr>
                        <a:t>8</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11/03/21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Cross Validation and Advance Classification </a:t>
                      </a:r>
                      <a:r>
                        <a:rPr lang="mr-IN" sz="1400" kern="1200" dirty="0">
                          <a:solidFill>
                            <a:srgbClr val="000000"/>
                          </a:solidFill>
                          <a:effectLst/>
                          <a:latin typeface="+mn-lt"/>
                          <a:ea typeface="Times New Roman" panose="02020603050405020304" pitchFamily="18" charset="0"/>
                          <a:cs typeface="Calibri" panose="020F0502020204030204" pitchFamily="34" charset="0"/>
                        </a:rPr>
                        <a:t>–</a:t>
                      </a:r>
                      <a:r>
                        <a:rPr lang="en-US" sz="1400" kern="1200" dirty="0">
                          <a:solidFill>
                            <a:srgbClr val="000000"/>
                          </a:solidFill>
                          <a:effectLst/>
                          <a:latin typeface="+mn-lt"/>
                          <a:ea typeface="Times New Roman" panose="02020603050405020304" pitchFamily="18" charset="0"/>
                          <a:cs typeface="Calibri" panose="020F0502020204030204" pitchFamily="34" charset="0"/>
                        </a:rPr>
                        <a:t> Chapter 5 to 9                   </a:t>
                      </a:r>
                      <a:endParaRPr lang="en-US" sz="140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#3</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5%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2871404"/>
                  </a:ext>
                </a:extLst>
              </a:tr>
              <a:tr h="2799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9</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Advance Classification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Homework #4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2298090164"/>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10</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Support</a:t>
                      </a:r>
                      <a:r>
                        <a:rPr lang="en-US" sz="1400" baseline="0" dirty="0">
                          <a:solidFill>
                            <a:srgbClr val="000000"/>
                          </a:solidFill>
                          <a:effectLst/>
                          <a:latin typeface="+mn-lt"/>
                          <a:ea typeface="Times New Roman" panose="02020603050405020304" pitchFamily="18" charset="0"/>
                          <a:cs typeface="Calibri" panose="020F0502020204030204" pitchFamily="34" charset="0"/>
                        </a:rPr>
                        <a:t> Vector Machines - Chapter 9</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3525027299"/>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chemeClr val="tx2"/>
                          </a:solidFill>
                          <a:effectLst/>
                          <a:latin typeface="+mn-lt"/>
                          <a:ea typeface="Times New Roman" panose="02020603050405020304" pitchFamily="18" charset="0"/>
                          <a:cs typeface="Calibri" panose="020F0502020204030204" pitchFamily="34" charset="0"/>
                        </a:rPr>
                        <a:t>Thanksgiving</a:t>
                      </a:r>
                      <a:r>
                        <a:rPr lang="en-US" sz="1400" baseline="0" dirty="0">
                          <a:solidFill>
                            <a:schemeClr val="tx2"/>
                          </a:solidFill>
                          <a:effectLst/>
                          <a:latin typeface="+mn-lt"/>
                          <a:ea typeface="Times New Roman" panose="02020603050405020304" pitchFamily="18" charset="0"/>
                          <a:cs typeface="Calibri" panose="020F0502020204030204" pitchFamily="34" charset="0"/>
                        </a:rPr>
                        <a:t> Recess</a:t>
                      </a:r>
                      <a:endParaRPr lang="en-US" sz="1400" dirty="0">
                        <a:solidFill>
                          <a:schemeClr val="tx2"/>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82648810"/>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11/29/21</a:t>
                      </a: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mn-lt"/>
                          <a:ea typeface="Calibri" panose="020F0502020204030204" pitchFamily="34" charset="0"/>
                          <a:cs typeface="Times New Roman" panose="02020603050405020304" pitchFamily="18" charset="0"/>
                        </a:rPr>
                        <a:t>Review</a:t>
                      </a:r>
                      <a:r>
                        <a:rPr lang="en-US" sz="1400" baseline="0" dirty="0">
                          <a:effectLst/>
                          <a:latin typeface="+mn-lt"/>
                          <a:ea typeface="Calibri" panose="020F0502020204030204" pitchFamily="34" charset="0"/>
                          <a:cs typeface="Times New Roman" panose="02020603050405020304" pitchFamily="18" charset="0"/>
                        </a:rPr>
                        <a:t> of Machine Learning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3"/>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Clustering</a:t>
                      </a:r>
                      <a:r>
                        <a:rPr lang="en-US" sz="1400" kern="1200" baseline="0" dirty="0">
                          <a:solidFill>
                            <a:srgbClr val="000000"/>
                          </a:solidFill>
                          <a:effectLst/>
                          <a:latin typeface="+mn-lt"/>
                          <a:ea typeface="Times New Roman" panose="02020603050405020304" pitchFamily="18" charset="0"/>
                          <a:cs typeface="Calibri" panose="020F0502020204030204" pitchFamily="34" charset="0"/>
                        </a:rPr>
                        <a:t> - Chapter 10</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9188576"/>
                  </a:ext>
                </a:extLst>
              </a:tr>
              <a:tr h="279927">
                <a:tc>
                  <a:txBody>
                    <a:bodyPr/>
                    <a:lstStyle/>
                    <a:p>
                      <a:pPr algn="r"/>
                      <a:r>
                        <a:rPr lang="en-US" sz="1400" dirty="0">
                          <a:latin typeface="+mn-lt"/>
                        </a:rPr>
                        <a:t>12</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Project</a:t>
                      </a:r>
                      <a:r>
                        <a:rPr lang="en-US" sz="1400" baseline="0" dirty="0">
                          <a:solidFill>
                            <a:srgbClr val="000000"/>
                          </a:solidFill>
                          <a:effectLst/>
                          <a:latin typeface="+mn-lt"/>
                          <a:ea typeface="Times New Roman" panose="02020603050405020304" pitchFamily="18" charset="0"/>
                          <a:cs typeface="Calibri" panose="020F0502020204030204" pitchFamily="34" charset="0"/>
                        </a:rPr>
                        <a:t> Discussion</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288882835"/>
                  </a:ext>
                </a:extLst>
              </a:tr>
              <a:tr h="279927">
                <a:tc>
                  <a:txBody>
                    <a:bodyPr/>
                    <a:lstStyle/>
                    <a:p>
                      <a:pPr algn="r"/>
                      <a:r>
                        <a:rPr lang="en-US" sz="1400" dirty="0">
                          <a:latin typeface="+mn-lt"/>
                        </a:rPr>
                        <a:t>13</a:t>
                      </a: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12/08/21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a:t>
                      </a:r>
                      <a:r>
                        <a:rPr lang="en-US" sz="1400" baseline="0" dirty="0">
                          <a:effectLst/>
                          <a:latin typeface="+mn-lt"/>
                          <a:ea typeface="Calibri" panose="020F0502020204030204" pitchFamily="34" charset="0"/>
                          <a:cs typeface="Times New Roman" panose="02020603050405020304" pitchFamily="18" charset="0"/>
                        </a:rPr>
                        <a:t> Exam </a:t>
                      </a:r>
                      <a:r>
                        <a:rPr lang="en-US" sz="1400" baseline="0">
                          <a:effectLst/>
                          <a:latin typeface="+mn-lt"/>
                          <a:ea typeface="Calibri" panose="020F0502020204030204" pitchFamily="34" charset="0"/>
                          <a:cs typeface="Times New Roman" panose="02020603050405020304" pitchFamily="18" charset="0"/>
                        </a:rPr>
                        <a:t>Preparation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Project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0016"/>
                  </a:ext>
                </a:extLst>
              </a:tr>
              <a:tr h="279927">
                <a:tc>
                  <a:txBody>
                    <a:bodyPr/>
                    <a:lstStyle/>
                    <a:p>
                      <a:pPr algn="r"/>
                      <a:endParaRPr lang="en-US" sz="1400" dirty="0">
                        <a:latin typeface="+mn-lt"/>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12/22/21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 Exam</a:t>
                      </a: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Final</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30%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73161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Calculating Margin of Error</a:t>
            </a:r>
            <a:br>
              <a:rPr lang="en-US" sz="3600" b="1" dirty="0">
                <a:solidFill>
                  <a:schemeClr val="accent1"/>
                </a:solidFill>
              </a:rPr>
            </a:br>
            <a:endParaRPr lang="en-US" sz="3600" dirty="0"/>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a:xfrm>
                <a:off x="457200" y="1371600"/>
                <a:ext cx="8229600" cy="4495800"/>
              </a:xfrm>
              <a:prstGeom prst="rect">
                <a:avLst/>
              </a:prstGeom>
            </p:spPr>
            <p:txBody>
              <a:bodyPr/>
              <a:lstStyle/>
              <a:p>
                <a:pPr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Use the sample proportion, </a:t>
                </a:r>
                <a14:m>
                  <m:oMath xmlns:m="http://schemas.openxmlformats.org/officeDocument/2006/math">
                    <m:acc>
                      <m:accPr>
                        <m:chr m:val="̂"/>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𝑝</m:t>
                        </m:r>
                      </m:e>
                    </m:acc>
                  </m:oMath>
                </a14:m>
                <a:r>
                  <a:rPr kumimoji="0" lang="en-US" sz="2800" b="0" i="0" u="none" strike="noStrike" kern="1200" cap="none" spc="0" normalizeH="0" baseline="0" noProof="0" dirty="0">
                    <a:ln>
                      <a:noFill/>
                    </a:ln>
                    <a:solidFill>
                      <a:schemeClr val="tx1"/>
                    </a:solidFill>
                    <a:effectLst/>
                    <a:uLnTx/>
                    <a:uFillTx/>
                    <a:latin typeface="+mj-lt"/>
                    <a:ea typeface="+mn-ea"/>
                    <a:cs typeface="+mn-cs"/>
                  </a:rPr>
                  <a:t>, from an SRS of size </a:t>
                </a:r>
                <a:r>
                  <a:rPr kumimoji="0" lang="en-US" sz="2800" b="0" i="1" u="none" strike="noStrike" kern="1200" cap="none" spc="0" normalizeH="0" baseline="0" noProof="0" dirty="0">
                    <a:ln>
                      <a:noFill/>
                    </a:ln>
                    <a:solidFill>
                      <a:schemeClr val="tx1"/>
                    </a:solidFill>
                    <a:effectLst/>
                    <a:uLnTx/>
                    <a:uFillTx/>
                    <a:latin typeface="+mj-lt"/>
                    <a:ea typeface="+mn-ea"/>
                    <a:cs typeface="+mn-cs"/>
                  </a:rPr>
                  <a:t>n</a:t>
                </a:r>
                <a:r>
                  <a:rPr kumimoji="0" lang="en-US" sz="2800" b="0" i="0" u="none" strike="noStrike" kern="1200" cap="none" spc="0" normalizeH="0" baseline="0" noProof="0" dirty="0">
                    <a:ln>
                      <a:noFill/>
                    </a:ln>
                    <a:solidFill>
                      <a:schemeClr val="tx1"/>
                    </a:solidFill>
                    <a:effectLst/>
                    <a:uLnTx/>
                    <a:uFillTx/>
                    <a:latin typeface="+mj-lt"/>
                    <a:ea typeface="+mn-ea"/>
                    <a:cs typeface="+mn-cs"/>
                  </a:rPr>
                  <a:t> to estimate an unknown population proportion </a:t>
                </a:r>
                <a:r>
                  <a:rPr kumimoji="0" lang="en-US" sz="2800" b="0" i="1" u="none" strike="noStrike" kern="1200" cap="none" spc="0" normalizeH="0" baseline="0" noProof="0" dirty="0">
                    <a:ln>
                      <a:noFill/>
                    </a:ln>
                    <a:solidFill>
                      <a:schemeClr val="tx1"/>
                    </a:solidFill>
                    <a:effectLst/>
                    <a:uLnTx/>
                    <a:uFillTx/>
                    <a:latin typeface="+mj-lt"/>
                    <a:ea typeface="+mn-ea"/>
                    <a:cs typeface="+mn-cs"/>
                  </a:rPr>
                  <a:t>p</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For 95% confidence: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mj-lt"/>
                </a:endParaRPr>
              </a:p>
              <a:p>
                <a:pPr lvl="0">
                  <a:spcBef>
                    <a:spcPct val="20000"/>
                  </a:spcBef>
                  <a:defRPr/>
                </a:pPr>
                <a14:m>
                  <m:oMath xmlns:m="http://schemas.openxmlformats.org/officeDocument/2006/math">
                    <m:r>
                      <m:rPr>
                        <m:sty m:val="p"/>
                      </m:rPr>
                      <a:rPr lang="en-US" sz="3200" b="0" i="0" smtClean="0">
                        <a:latin typeface="Cambria Math"/>
                      </a:rPr>
                      <m:t>MOE</m:t>
                    </m:r>
                    <m:r>
                      <a:rPr lang="en-US" sz="3200" b="0" i="1" smtClean="0">
                        <a:latin typeface="Cambria Math"/>
                        <a:ea typeface="Cambria Math"/>
                      </a:rPr>
                      <m:t>≈</m:t>
                    </m:r>
                    <m:r>
                      <a:rPr lang="en-US" sz="3200" b="0" i="1" smtClean="0">
                        <a:latin typeface="Cambria Math" panose="02040503050406030204" pitchFamily="18" charset="0"/>
                        <a:ea typeface="Cambria Math"/>
                      </a:rPr>
                      <m:t>𝑠𝑞𝑟𝑡</m:t>
                    </m:r>
                    <m:r>
                      <a:rPr lang="en-US" sz="3200" b="0" i="1" smtClean="0">
                        <a:latin typeface="Cambria Math" panose="02040503050406030204" pitchFamily="18" charset="0"/>
                        <a:ea typeface="Cambria Math"/>
                      </a:rPr>
                      <m:t>(</m:t>
                    </m:r>
                    <m:f>
                      <m:fPr>
                        <m:ctrlPr>
                          <a:rPr lang="en-US" sz="3200" b="0" i="1" smtClean="0">
                            <a:latin typeface="Cambria Math" panose="02040503050406030204" pitchFamily="18" charset="0"/>
                            <a:ea typeface="Cambria Math"/>
                          </a:rPr>
                        </m:ctrlPr>
                      </m:fPr>
                      <m:num>
                        <m:r>
                          <a:rPr lang="en-US" sz="3200" b="0" i="1" smtClean="0">
                            <a:latin typeface="Cambria Math"/>
                            <a:ea typeface="Cambria Math"/>
                          </a:rPr>
                          <m:t>1</m:t>
                        </m:r>
                        <m:r>
                          <a:rPr lang="en-US" sz="3200" b="0" i="1" smtClean="0">
                            <a:latin typeface="Cambria Math" panose="02040503050406030204" pitchFamily="18" charset="0"/>
                            <a:ea typeface="Cambria Math"/>
                          </a:rPr>
                          <m:t>.98∗</m:t>
                        </m:r>
                        <m:r>
                          <a:rPr lang="en-US" sz="3200" b="0" i="1" smtClean="0">
                            <a:latin typeface="Cambria Math" panose="02040503050406030204" pitchFamily="18" charset="0"/>
                            <a:ea typeface="Cambria Math"/>
                          </a:rPr>
                          <m:t>𝑝</m:t>
                        </m:r>
                        <m:r>
                          <a:rPr lang="en-US" sz="3200" b="0" i="1" smtClean="0">
                            <a:latin typeface="Cambria Math" panose="02040503050406030204" pitchFamily="18" charset="0"/>
                            <a:ea typeface="Cambria Math"/>
                          </a:rPr>
                          <m:t>∗(1−</m:t>
                        </m:r>
                        <m:r>
                          <a:rPr lang="en-US" sz="3200" b="0" i="1" smtClean="0">
                            <a:latin typeface="Cambria Math" panose="02040503050406030204" pitchFamily="18" charset="0"/>
                            <a:ea typeface="Cambria Math"/>
                          </a:rPr>
                          <m:t>𝑝</m:t>
                        </m:r>
                        <m:r>
                          <a:rPr lang="en-US" sz="3200" b="0" i="1" smtClean="0">
                            <a:latin typeface="Cambria Math" panose="02040503050406030204" pitchFamily="18" charset="0"/>
                            <a:ea typeface="Cambria Math"/>
                          </a:rPr>
                          <m:t>)</m:t>
                        </m:r>
                      </m:num>
                      <m:den>
                        <m:r>
                          <a:rPr lang="en-US" sz="3200" b="0" i="1" smtClean="0">
                            <a:latin typeface="Cambria Math" panose="02040503050406030204" pitchFamily="18" charset="0"/>
                            <a:ea typeface="Cambria Math"/>
                          </a:rPr>
                          <m:t>𝑛</m:t>
                        </m:r>
                      </m:den>
                    </m:f>
                  </m:oMath>
                </a14:m>
                <a:r>
                  <a:rPr kumimoji="0" lang="en-US" sz="3200" b="0" i="0" u="none" strike="noStrike" kern="1200" cap="none" spc="0" normalizeH="0" baseline="0" noProof="0" dirty="0">
                    <a:ln>
                      <a:noFill/>
                    </a:ln>
                    <a:solidFill>
                      <a:schemeClr val="tx1"/>
                    </a:solidFill>
                    <a:effectLst/>
                    <a:uLnTx/>
                    <a:uFillTx/>
                    <a:latin typeface="+mj-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mj-lt"/>
                </a:endParaRPr>
              </a:p>
              <a:p>
                <a:pPr marR="0" lvl="0" indent="-342900" algn="l" defTabSz="914400" rtl="0" eaLnBrk="1" fontAlgn="auto" latinLnBrk="0" hangingPunct="1">
                  <a:lnSpc>
                    <a:spcPct val="100000"/>
                  </a:lnSpc>
                  <a:spcBef>
                    <a:spcPct val="20000"/>
                  </a:spcBef>
                  <a:spcAft>
                    <a:spcPts val="0"/>
                  </a:spcAft>
                  <a:buClrTx/>
                  <a:buSzTx/>
                  <a:tabLst/>
                  <a:defRPr/>
                </a:pPr>
                <a:r>
                  <a:rPr lang="en-US" sz="2800" dirty="0">
                    <a:latin typeface="+mj-lt"/>
                  </a:rPr>
                  <a:t>As the sample size increases, the MOE decreases</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p:sp>
            <p:nvSpPr>
              <p:cNvPr id="6" name="Rectangle 3"/>
              <p:cNvSpPr txBox="1">
                <a:spLocks noRot="1" noChangeAspect="1" noMove="1" noResize="1" noEditPoints="1" noAdjustHandles="1" noChangeArrowheads="1" noChangeShapeType="1" noTextEdit="1"/>
              </p:cNvSpPr>
              <p:nvPr/>
            </p:nvSpPr>
            <p:spPr>
              <a:xfrm>
                <a:off x="457200" y="1371600"/>
                <a:ext cx="8229600" cy="4495800"/>
              </a:xfrm>
              <a:prstGeom prst="rect">
                <a:avLst/>
              </a:prstGeom>
              <a:blipFill>
                <a:blip r:embed="rId3"/>
                <a:stretch>
                  <a:fillRect l="-1698" t="-1690" r="-1543"/>
                </a:stretch>
              </a:blipFill>
            </p:spPr>
            <p:txBody>
              <a:bodyPr/>
              <a:lstStyle/>
              <a:p>
                <a:r>
                  <a:rPr lang="en-US">
                    <a:noFill/>
                  </a:rPr>
                  <a:t> </a:t>
                </a:r>
              </a:p>
            </p:txBody>
          </p:sp>
        </mc:Fallback>
      </mc:AlternateContent>
    </p:spTree>
    <p:extLst>
      <p:ext uri="{BB962C8B-B14F-4D97-AF65-F5344CB8AC3E}">
        <p14:creationId xmlns:p14="http://schemas.microsoft.com/office/powerpoint/2010/main" val="219937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Confidence Statements</a:t>
            </a:r>
            <a:br>
              <a:rPr lang="en-US" sz="3600" b="1" dirty="0">
                <a:solidFill>
                  <a:schemeClr val="accent1"/>
                </a:solidFill>
              </a:rPr>
            </a:br>
            <a:endParaRPr lang="en-US" sz="3600" dirty="0"/>
          </a:p>
        </p:txBody>
      </p:sp>
      <p:sp>
        <p:nvSpPr>
          <p:cNvPr id="7" name="Rectangle 3"/>
          <p:cNvSpPr txBox="1">
            <a:spLocks noChangeArrowheads="1"/>
          </p:cNvSpPr>
          <p:nvPr/>
        </p:nvSpPr>
        <p:spPr>
          <a:xfrm>
            <a:off x="301752" y="1554480"/>
            <a:ext cx="8759952" cy="4910138"/>
          </a:xfrm>
          <a:prstGeom prst="rect">
            <a:avLst/>
          </a:prstGeom>
        </p:spPr>
        <p:txBody>
          <a:bodyPr/>
          <a:lstStyle/>
          <a:p>
            <a:pPr marR="0" lvl="0" indent="-34290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A </a:t>
            </a:r>
            <a:r>
              <a:rPr kumimoji="0" lang="en-US" sz="2800" b="1" i="1" u="none" strike="noStrike" kern="1200" cap="none" spc="0" normalizeH="0" baseline="0" noProof="0" dirty="0">
                <a:ln>
                  <a:noFill/>
                </a:ln>
                <a:solidFill>
                  <a:schemeClr val="hlink"/>
                </a:solidFill>
                <a:effectLst/>
                <a:uLnTx/>
                <a:uFillTx/>
                <a:latin typeface="+mj-lt"/>
                <a:ea typeface="+mn-ea"/>
                <a:cs typeface="+mn-cs"/>
              </a:rPr>
              <a:t>confidence statement</a:t>
            </a:r>
            <a:r>
              <a:rPr kumimoji="0" lang="en-US" sz="2800" b="0" i="0" u="none" strike="noStrike" kern="1200" cap="none" spc="0" normalizeH="0" baseline="0" noProof="0" dirty="0">
                <a:ln>
                  <a:noFill/>
                </a:ln>
                <a:solidFill>
                  <a:schemeClr val="tx1"/>
                </a:solidFill>
                <a:effectLst/>
                <a:uLnTx/>
                <a:uFillTx/>
                <a:latin typeface="+mj-lt"/>
                <a:ea typeface="+mn-ea"/>
                <a:cs typeface="+mn-cs"/>
              </a:rPr>
              <a:t> interprets a confidence interval and has two parts: a </a:t>
            </a:r>
            <a:r>
              <a:rPr kumimoji="0" lang="en-US" sz="2800" b="1" i="1" u="none" strike="noStrike" kern="1200" cap="none" spc="0" normalizeH="0" baseline="0" noProof="0" dirty="0">
                <a:ln>
                  <a:noFill/>
                </a:ln>
                <a:solidFill>
                  <a:schemeClr val="hlink"/>
                </a:solidFill>
                <a:effectLst/>
                <a:uLnTx/>
                <a:uFillTx/>
                <a:latin typeface="+mj-lt"/>
                <a:ea typeface="+mn-ea"/>
                <a:cs typeface="+mn-cs"/>
              </a:rPr>
              <a:t>margin of error</a:t>
            </a:r>
            <a:r>
              <a:rPr kumimoji="0" lang="en-US" sz="2800" b="0" i="0" u="none" strike="noStrike" kern="1200" cap="none" spc="0" normalizeH="0" baseline="0" noProof="0" dirty="0">
                <a:ln>
                  <a:noFill/>
                </a:ln>
                <a:solidFill>
                  <a:schemeClr val="tx1"/>
                </a:solidFill>
                <a:effectLst/>
                <a:uLnTx/>
                <a:uFillTx/>
                <a:latin typeface="+mj-lt"/>
                <a:ea typeface="+mn-ea"/>
                <a:cs typeface="+mn-cs"/>
              </a:rPr>
              <a:t> and a </a:t>
            </a:r>
            <a:r>
              <a:rPr kumimoji="0" lang="en-US" sz="2800" b="1" i="1" u="none" strike="noStrike" kern="1200" cap="none" spc="0" normalizeH="0" baseline="0" noProof="0" dirty="0">
                <a:ln>
                  <a:noFill/>
                </a:ln>
                <a:solidFill>
                  <a:schemeClr val="hlink"/>
                </a:solidFill>
                <a:effectLst/>
                <a:uLnTx/>
                <a:uFillTx/>
                <a:latin typeface="+mj-lt"/>
                <a:ea typeface="+mn-ea"/>
                <a:cs typeface="+mn-cs"/>
              </a:rPr>
              <a:t>level of confidence</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R="0" lvl="0" indent="-342900" algn="l" defTabSz="914400" rtl="0" eaLnBrk="1" fontAlgn="auto" latinLnBrk="0" hangingPunct="1">
              <a:lnSpc>
                <a:spcPct val="9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Margin of error says how close the statistic lies to the parameter.</a:t>
            </a:r>
          </a:p>
          <a:p>
            <a:pPr marR="0" lvl="0" indent="-342900" algn="l" defTabSz="914400" rtl="0" eaLnBrk="1" fontAlgn="auto" latinLnBrk="0" hangingPunct="1">
              <a:lnSpc>
                <a:spcPct val="90000"/>
              </a:lnSpc>
              <a:spcBef>
                <a:spcPts val="12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Level of confidence says what percentage of all possible samples results in a confidence interval</a:t>
            </a:r>
            <a:r>
              <a:rPr kumimoji="0" lang="en-US" sz="2800" b="0" i="0" u="none" strike="noStrike" kern="1200" cap="none" spc="0" normalizeH="0" noProof="0" dirty="0">
                <a:ln>
                  <a:noFill/>
                </a:ln>
                <a:solidFill>
                  <a:schemeClr val="tx1"/>
                </a:solidFill>
                <a:effectLst/>
                <a:uLnTx/>
                <a:uFillTx/>
                <a:latin typeface="+mj-lt"/>
                <a:ea typeface="+mn-ea"/>
                <a:cs typeface="+mn-cs"/>
              </a:rPr>
              <a:t> </a:t>
            </a:r>
            <a:r>
              <a:rPr kumimoji="0" lang="en-US" sz="2800" b="0" i="0" u="none" strike="noStrike" kern="1200" cap="none" spc="0" normalizeH="0" baseline="0" noProof="0" dirty="0">
                <a:ln>
                  <a:noFill/>
                </a:ln>
                <a:solidFill>
                  <a:schemeClr val="tx1"/>
                </a:solidFill>
                <a:effectLst/>
                <a:uLnTx/>
                <a:uFillTx/>
                <a:latin typeface="+mj-lt"/>
                <a:ea typeface="+mn-ea"/>
                <a:cs typeface="+mn-cs"/>
              </a:rPr>
              <a:t>which</a:t>
            </a:r>
            <a:r>
              <a:rPr kumimoji="0" lang="en-US" sz="2800" b="0" i="0" u="none" strike="noStrike" kern="1200" cap="none" spc="0" normalizeH="0" noProof="0" dirty="0">
                <a:ln>
                  <a:noFill/>
                </a:ln>
                <a:solidFill>
                  <a:schemeClr val="tx1"/>
                </a:solidFill>
                <a:effectLst/>
                <a:uLnTx/>
                <a:uFillTx/>
                <a:latin typeface="+mj-lt"/>
                <a:ea typeface="+mn-ea"/>
                <a:cs typeface="+mn-cs"/>
              </a:rPr>
              <a:t> contains the true parameter.</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400" b="0" i="1"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23847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200" b="1" dirty="0"/>
              <a:t>There is a 95% confidence that 51% to 53% of smartphone owners </a:t>
            </a:r>
            <a:r>
              <a:rPr lang="en-US" sz="3200" b="1" dirty="0" err="1"/>
              <a:t>checktheir</a:t>
            </a:r>
            <a:r>
              <a:rPr lang="en-US" sz="3200" b="1" dirty="0"/>
              <a:t> phone hourly</a:t>
            </a:r>
            <a:endParaRPr lang="en-US" sz="32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754509"/>
                <a:ext cx="8759952" cy="4495800"/>
              </a:xfrm>
              <a:prstGeom prst="rect">
                <a:avLst/>
              </a:prstGeom>
            </p:spPr>
            <p:txBody>
              <a:bodyPr/>
              <a:lstStyle/>
              <a:p>
                <a:pPr>
                  <a:spcBef>
                    <a:spcPct val="20000"/>
                  </a:spcBef>
                  <a:defRPr/>
                </a:pPr>
                <a:r>
                  <a:rPr lang="en-US" sz="2200" dirty="0">
                    <a:latin typeface="Calibri" panose="020F0502020204030204" pitchFamily="34" charset="0"/>
                    <a:ea typeface="Times New Roman" panose="02020603050405020304" pitchFamily="18" charset="0"/>
                    <a:cs typeface="Times New Roman" panose="02020603050405020304" pitchFamily="18" charset="0"/>
                  </a:rPr>
                  <a:t>52% plus or minus 1% of </a:t>
                </a:r>
                <a:r>
                  <a:rPr lang="en-US" sz="2200" dirty="0">
                    <a:ea typeface="Times New Roman" panose="02020603050405020304" pitchFamily="18" charset="0"/>
                    <a:cs typeface="Times New Roman" panose="02020603050405020304" pitchFamily="18" charset="0"/>
                  </a:rPr>
                  <a:t>American smartphone owners check their devices several times an hour or more frequently. </a:t>
                </a:r>
              </a:p>
              <a:p>
                <a:pPr>
                  <a:spcBef>
                    <a:spcPct val="20000"/>
                  </a:spcBef>
                  <a:defRPr/>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Compute and interpret the confidence interval </a:t>
                </a:r>
                <a14:m>
                  <m:oMath xmlns:m="http://schemas.openxmlformats.org/officeDocument/2006/math">
                    <m:r>
                      <m:rPr>
                        <m:sty m:val="p"/>
                      </m:rPr>
                      <a:rPr lang="en-US" sz="2200" b="0" i="0" smtClean="0">
                        <a:latin typeface="Cambria Math" panose="02040503050406030204" pitchFamily="18" charset="0"/>
                        <a:ea typeface="Times New Roman" panose="02020603050405020304" pitchFamily="18" charset="0"/>
                        <a:cs typeface="Times New Roman" panose="02020603050405020304" pitchFamily="18" charset="0"/>
                      </a:rPr>
                      <m:t>for</m:t>
                    </m:r>
                    <m:r>
                      <a:rPr lang="en-US" sz="2200" b="0" i="0" smtClean="0">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2200" i="1">
                            <a:latin typeface="Cambria Math" panose="02040503050406030204" pitchFamily="18" charset="0"/>
                            <a:ea typeface="Times New Roman" panose="02020603050405020304" pitchFamily="18" charset="0"/>
                            <a:cs typeface="Times New Roman" panose="02020603050405020304" pitchFamily="18" charset="0"/>
                          </a:rPr>
                          <m:t>𝑝</m:t>
                        </m:r>
                      </m:e>
                    </m:acc>
                  </m:oMath>
                </a14:m>
                <a:r>
                  <a:rPr lang="en-US" sz="2200" dirty="0">
                    <a:latin typeface="Calibri" panose="020F0502020204030204" pitchFamily="34" charset="0"/>
                    <a:ea typeface="Times New Roman" panose="02020603050405020304" pitchFamily="18" charset="0"/>
                    <a:cs typeface="Times New Roman" panose="02020603050405020304" pitchFamily="18" charset="0"/>
                  </a:rPr>
                  <a:t> = 52% with MOE 1%.</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CI is 52% ± 1%, </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so 51% &lt; </a:t>
                </a:r>
                <a:r>
                  <a:rPr lang="en-US" sz="2200" b="1" i="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p</a:t>
                </a: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 &lt; 53%.</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We are 95% confident that the percent of all American smartphone owners who check their devices several times an hour or more frequently is between 51% and 53%.</a:t>
                </a:r>
              </a:p>
              <a:p>
                <a:pPr marL="457200">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-OR-</a:t>
                </a:r>
              </a:p>
              <a:p>
                <a:pPr>
                  <a:lnSpc>
                    <a:spcPct val="115000"/>
                  </a:lnSpc>
                </a:pPr>
                <a:r>
                  <a:rPr lang="en-US" sz="2200" b="1" dirty="0">
                    <a:solidFill>
                      <a:srgbClr val="8B0000"/>
                    </a:solidFill>
                    <a:latin typeface="Calibri" panose="020F0502020204030204" pitchFamily="34" charset="0"/>
                    <a:ea typeface="Times New Roman" panose="02020603050405020304" pitchFamily="18" charset="0"/>
                    <a:cs typeface="Times New Roman" panose="02020603050405020304" pitchFamily="18" charset="0"/>
                  </a:rPr>
                  <a:t>We are 95% confident that between 51% and 53% of all American smartphone owners check their devices several times an hour or more frequently.</a:t>
                </a:r>
              </a:p>
              <a:p>
                <a:pPr marL="457200">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ct val="20000"/>
                  </a:spcBef>
                  <a:defRPr/>
                </a:pP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ct val="20000"/>
                  </a:spcBef>
                  <a:defRPr/>
                </a:pP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754509"/>
                <a:ext cx="8759952" cy="4495800"/>
              </a:xfrm>
              <a:prstGeom prst="rect">
                <a:avLst/>
              </a:prstGeom>
              <a:blipFill>
                <a:blip r:embed="rId3"/>
                <a:stretch>
                  <a:fillRect l="-1014" t="-1127" r="-870" b="-5352"/>
                </a:stretch>
              </a:blipFill>
            </p:spPr>
            <p:txBody>
              <a:bodyPr/>
              <a:lstStyle/>
              <a:p>
                <a:r>
                  <a:rPr lang="en-US">
                    <a:noFill/>
                  </a:rPr>
                  <a:t> </a:t>
                </a:r>
              </a:p>
            </p:txBody>
          </p:sp>
        </mc:Fallback>
      </mc:AlternateContent>
    </p:spTree>
    <p:extLst>
      <p:ext uri="{BB962C8B-B14F-4D97-AF65-F5344CB8AC3E}">
        <p14:creationId xmlns:p14="http://schemas.microsoft.com/office/powerpoint/2010/main" val="305449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marL="342900" lvl="0" indent="-342900">
              <a:defRPr/>
            </a:pPr>
            <a:r>
              <a:rPr lang="en-US" sz="2800" dirty="0">
                <a:latin typeface="+mj-lt"/>
              </a:rPr>
              <a:t>The purpose of sampling is to use a sample to gain information about a population. We often use a sample </a:t>
            </a:r>
            <a:r>
              <a:rPr lang="en-US" sz="2800" b="1" dirty="0">
                <a:solidFill>
                  <a:srgbClr val="8B0000"/>
                </a:solidFill>
                <a:latin typeface="+mj-lt"/>
              </a:rPr>
              <a:t>statistic</a:t>
            </a:r>
            <a:r>
              <a:rPr lang="en-US" sz="2800" dirty="0">
                <a:latin typeface="+mj-lt"/>
              </a:rPr>
              <a:t> to estimate the value of a population </a:t>
            </a:r>
            <a:r>
              <a:rPr lang="en-US" sz="2800" b="1" dirty="0">
                <a:solidFill>
                  <a:srgbClr val="8B0000"/>
                </a:solidFill>
                <a:latin typeface="+mj-lt"/>
              </a:rPr>
              <a:t>parameter</a:t>
            </a:r>
            <a:r>
              <a:rPr lang="en-US" sz="2800" dirty="0">
                <a:latin typeface="+mj-lt"/>
              </a:rPr>
              <a:t>.</a:t>
            </a:r>
          </a:p>
          <a:p>
            <a:pPr lvl="0" indent="-342900">
              <a:spcBef>
                <a:spcPts val="1200"/>
              </a:spcBef>
              <a:defRPr/>
            </a:pPr>
            <a:r>
              <a:rPr lang="en-US" sz="2800" dirty="0">
                <a:latin typeface="+mj-lt"/>
              </a:rPr>
              <a:t>One big idea: To describe how trustworthy a sample is, ask, “What would happen if we took a large number of samples from the same population?” If almost all samples would give a result close to the truth, we can trust our one sample even though we can’t be certain that it is close to the truth.</a:t>
            </a:r>
            <a:endParaRPr kumimoji="0" lang="en-US" sz="2800" b="1" i="0" u="none" strike="noStrike" kern="1200" cap="none" spc="0" normalizeH="0" baseline="0" noProof="0" dirty="0">
              <a:ln>
                <a:noFill/>
              </a:ln>
              <a:solidFill>
                <a:srgbClr val="8B0000"/>
              </a:solidFill>
              <a:effectLst/>
              <a:uLnTx/>
              <a:uFillTx/>
              <a:latin typeface="+mj-lt"/>
            </a:endParaRPr>
          </a:p>
        </p:txBody>
      </p:sp>
    </p:spTree>
    <p:extLst>
      <p:ext uri="{BB962C8B-B14F-4D97-AF65-F5344CB8AC3E}">
        <p14:creationId xmlns:p14="http://schemas.microsoft.com/office/powerpoint/2010/main" val="318710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lvl="0" indent="-342900">
              <a:spcBef>
                <a:spcPct val="20000"/>
              </a:spcBef>
              <a:defRPr/>
            </a:pPr>
            <a:r>
              <a:rPr lang="en-US" sz="2800" dirty="0">
                <a:latin typeface="+mj-lt"/>
              </a:rPr>
              <a:t>In planning a sample survey, first aim for small </a:t>
            </a:r>
            <a:r>
              <a:rPr lang="en-US" sz="2800" b="1" dirty="0">
                <a:solidFill>
                  <a:srgbClr val="8B0000"/>
                </a:solidFill>
                <a:latin typeface="+mj-lt"/>
              </a:rPr>
              <a:t>bias</a:t>
            </a:r>
            <a:r>
              <a:rPr lang="en-US" sz="2800" dirty="0">
                <a:latin typeface="+mj-lt"/>
              </a:rPr>
              <a:t> by using random sampling and avoiding bad sampling methods such as voluntary response. Next, choose a large enough random sample to reduce the </a:t>
            </a:r>
            <a:r>
              <a:rPr lang="en-US" sz="2800" b="1" dirty="0">
                <a:solidFill>
                  <a:srgbClr val="8B0000"/>
                </a:solidFill>
                <a:latin typeface="+mj-lt"/>
              </a:rPr>
              <a:t>variability</a:t>
            </a:r>
            <a:r>
              <a:rPr lang="en-US" sz="2800" dirty="0">
                <a:latin typeface="+mj-lt"/>
              </a:rPr>
              <a:t> of the result. Using a large random sample guarantees that almost all samples will give accurate results.</a:t>
            </a:r>
          </a:p>
        </p:txBody>
      </p:sp>
    </p:spTree>
    <p:extLst>
      <p:ext uri="{BB962C8B-B14F-4D97-AF65-F5344CB8AC3E}">
        <p14:creationId xmlns:p14="http://schemas.microsoft.com/office/powerpoint/2010/main" val="140848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Rectangle 3"/>
          <p:cNvSpPr txBox="1">
            <a:spLocks noChangeArrowheads="1"/>
          </p:cNvSpPr>
          <p:nvPr/>
        </p:nvSpPr>
        <p:spPr>
          <a:xfrm>
            <a:off x="301752" y="1280160"/>
            <a:ext cx="8653882" cy="4495800"/>
          </a:xfrm>
          <a:prstGeom prst="rect">
            <a:avLst/>
          </a:prstGeom>
        </p:spPr>
        <p:txBody>
          <a:bodyPr/>
          <a:lstStyle/>
          <a:p>
            <a:pPr lvl="0" indent="-342900">
              <a:spcBef>
                <a:spcPct val="20000"/>
              </a:spcBef>
              <a:defRPr/>
            </a:pPr>
            <a:r>
              <a:rPr lang="en-US" sz="2800" dirty="0">
                <a:latin typeface="+mj-lt"/>
              </a:rPr>
              <a:t>To say how accurate our conclusions about the population are, make a </a:t>
            </a:r>
            <a:r>
              <a:rPr lang="en-US" sz="2800" b="1" dirty="0">
                <a:solidFill>
                  <a:srgbClr val="8B0000"/>
                </a:solidFill>
                <a:latin typeface="+mj-lt"/>
              </a:rPr>
              <a:t>confidence statement</a:t>
            </a:r>
            <a:r>
              <a:rPr lang="en-US" sz="2800" dirty="0">
                <a:latin typeface="+mj-lt"/>
              </a:rPr>
              <a:t>. News reports often mention only the margin of error. Most often this </a:t>
            </a:r>
            <a:r>
              <a:rPr lang="en-US" sz="2800" b="1" dirty="0">
                <a:solidFill>
                  <a:srgbClr val="8B0000"/>
                </a:solidFill>
                <a:latin typeface="+mj-lt"/>
              </a:rPr>
              <a:t>margin of error</a:t>
            </a:r>
            <a:r>
              <a:rPr lang="en-US" sz="2800" dirty="0">
                <a:latin typeface="+mj-lt"/>
              </a:rPr>
              <a:t> is for </a:t>
            </a:r>
            <a:r>
              <a:rPr lang="en-US" sz="2800" b="1" dirty="0">
                <a:solidFill>
                  <a:srgbClr val="8B0000"/>
                </a:solidFill>
                <a:latin typeface="+mj-lt"/>
              </a:rPr>
              <a:t>95% confidence</a:t>
            </a:r>
            <a:r>
              <a:rPr lang="en-US" sz="2800" dirty="0">
                <a:latin typeface="+mj-lt"/>
              </a:rPr>
              <a:t>. That is, if we chose many samples, the truth about the population would be within the margin of error 95% of the time.</a:t>
            </a:r>
          </a:p>
        </p:txBody>
      </p:sp>
    </p:spTree>
    <p:extLst>
      <p:ext uri="{BB962C8B-B14F-4D97-AF65-F5344CB8AC3E}">
        <p14:creationId xmlns:p14="http://schemas.microsoft.com/office/powerpoint/2010/main" val="147472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0862" y="186250"/>
            <a:ext cx="8042276" cy="1336956"/>
          </a:xfrm>
        </p:spPr>
        <p:txBody>
          <a:bodyPr>
            <a:noAutofit/>
          </a:bodyPr>
          <a:lstStyle/>
          <a:p>
            <a:r>
              <a:rPr lang="en-US" sz="3600" b="1" dirty="0">
                <a:solidFill>
                  <a:schemeClr val="accent1"/>
                </a:solidFill>
              </a:rPr>
              <a:t>The non-response rate is 58%</a:t>
            </a:r>
            <a:endParaRPr lang="en-US" sz="3600" dirty="0"/>
          </a:p>
        </p:txBody>
      </p:sp>
      <p:sp>
        <p:nvSpPr>
          <p:cNvPr id="2" name="Rectangle 1"/>
          <p:cNvSpPr/>
          <p:nvPr/>
        </p:nvSpPr>
        <p:spPr>
          <a:xfrm>
            <a:off x="301752" y="1434405"/>
            <a:ext cx="8918448" cy="1384995"/>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Most polls are taken by telephone, dialing numbers at random to get a random sample of households. After eliminating fax and business numbers:</a:t>
            </a:r>
            <a:endParaRPr lang="en-US" sz="1400" dirty="0">
              <a:effectLst/>
              <a:latin typeface="+mj-lt"/>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838200" y="2895601"/>
          <a:ext cx="7255933" cy="3276597"/>
        </p:xfrm>
        <a:graphic>
          <a:graphicData uri="http://schemas.openxmlformats.org/drawingml/2006/table">
            <a:tbl>
              <a:tblPr firstRow="1" bandRow="1">
                <a:tableStyleId>{5940675A-B579-460E-94D1-54222C63F5DA}</a:tableStyleId>
              </a:tblPr>
              <a:tblGrid>
                <a:gridCol w="5935991">
                  <a:extLst>
                    <a:ext uri="{9D8B030D-6E8A-4147-A177-3AD203B41FA5}">
                      <a16:colId xmlns:a16="http://schemas.microsoft.com/office/drawing/2014/main" val="20000"/>
                    </a:ext>
                  </a:extLst>
                </a:gridCol>
                <a:gridCol w="1319942">
                  <a:extLst>
                    <a:ext uri="{9D8B030D-6E8A-4147-A177-3AD203B41FA5}">
                      <a16:colId xmlns:a16="http://schemas.microsoft.com/office/drawing/2014/main" val="20001"/>
                    </a:ext>
                  </a:extLst>
                </a:gridCol>
              </a:tblGrid>
              <a:tr h="480191">
                <a:tc>
                  <a:txBody>
                    <a:bodyPr/>
                    <a:lstStyle/>
                    <a:p>
                      <a:r>
                        <a:rPr lang="en-US" sz="2400" dirty="0">
                          <a:latin typeface="+mj-lt"/>
                        </a:rPr>
                        <a:t>Never answered phone</a:t>
                      </a:r>
                    </a:p>
                  </a:txBody>
                  <a:tcPr/>
                </a:tc>
                <a:tc>
                  <a:txBody>
                    <a:bodyPr/>
                    <a:lstStyle/>
                    <a:p>
                      <a:r>
                        <a:rPr lang="en-US" sz="2400" dirty="0">
                          <a:solidFill>
                            <a:schemeClr val="accent6"/>
                          </a:solidFill>
                          <a:latin typeface="+mj-lt"/>
                        </a:rPr>
                        <a:t>938</a:t>
                      </a:r>
                    </a:p>
                  </a:txBody>
                  <a:tcPr/>
                </a:tc>
                <a:extLst>
                  <a:ext uri="{0D108BD9-81ED-4DB2-BD59-A6C34878D82A}">
                    <a16:rowId xmlns:a16="http://schemas.microsoft.com/office/drawing/2014/main" val="10000"/>
                  </a:ext>
                </a:extLst>
              </a:tr>
              <a:tr h="480191">
                <a:tc>
                  <a:txBody>
                    <a:bodyPr/>
                    <a:lstStyle/>
                    <a:p>
                      <a:r>
                        <a:rPr lang="en-US" sz="2400" dirty="0">
                          <a:latin typeface="+mj-lt"/>
                        </a:rPr>
                        <a:t>Answered but refused</a:t>
                      </a:r>
                    </a:p>
                  </a:txBody>
                  <a:tcPr/>
                </a:tc>
                <a:tc>
                  <a:txBody>
                    <a:bodyPr/>
                    <a:lstStyle/>
                    <a:p>
                      <a:r>
                        <a:rPr lang="en-US" sz="2400" dirty="0">
                          <a:solidFill>
                            <a:schemeClr val="accent6"/>
                          </a:solidFill>
                          <a:latin typeface="+mj-lt"/>
                        </a:rPr>
                        <a:t>678</a:t>
                      </a:r>
                    </a:p>
                  </a:txBody>
                  <a:tcPr/>
                </a:tc>
                <a:extLst>
                  <a:ext uri="{0D108BD9-81ED-4DB2-BD59-A6C34878D82A}">
                    <a16:rowId xmlns:a16="http://schemas.microsoft.com/office/drawing/2014/main" val="10001"/>
                  </a:ext>
                </a:extLst>
              </a:tr>
              <a:tr h="875642">
                <a:tc>
                  <a:txBody>
                    <a:bodyPr/>
                    <a:lstStyle/>
                    <a:p>
                      <a:r>
                        <a:rPr lang="en-US" sz="2400" dirty="0">
                          <a:latin typeface="+mj-lt"/>
                        </a:rPr>
                        <a:t>Not eligible: no persons aged 18 or older, or language barrier</a:t>
                      </a:r>
                    </a:p>
                  </a:txBody>
                  <a:tcPr/>
                </a:tc>
                <a:tc>
                  <a:txBody>
                    <a:bodyPr/>
                    <a:lstStyle/>
                    <a:p>
                      <a:r>
                        <a:rPr lang="en-US" sz="2400" dirty="0">
                          <a:latin typeface="+mj-lt"/>
                        </a:rPr>
                        <a:t>221</a:t>
                      </a:r>
                    </a:p>
                  </a:txBody>
                  <a:tcPr/>
                </a:tc>
                <a:extLst>
                  <a:ext uri="{0D108BD9-81ED-4DB2-BD59-A6C34878D82A}">
                    <a16:rowId xmlns:a16="http://schemas.microsoft.com/office/drawing/2014/main" val="10002"/>
                  </a:ext>
                </a:extLst>
              </a:tr>
              <a:tr h="480191">
                <a:tc>
                  <a:txBody>
                    <a:bodyPr/>
                    <a:lstStyle/>
                    <a:p>
                      <a:r>
                        <a:rPr lang="en-US" sz="2400" dirty="0">
                          <a:latin typeface="+mj-lt"/>
                        </a:rPr>
                        <a:t>Incomplete interview</a:t>
                      </a:r>
                    </a:p>
                  </a:txBody>
                  <a:tcPr/>
                </a:tc>
                <a:tc>
                  <a:txBody>
                    <a:bodyPr/>
                    <a:lstStyle/>
                    <a:p>
                      <a:r>
                        <a:rPr lang="en-US" sz="2400" dirty="0">
                          <a:solidFill>
                            <a:schemeClr val="accent6"/>
                          </a:solidFill>
                          <a:latin typeface="+mj-lt"/>
                        </a:rPr>
                        <a:t>42</a:t>
                      </a:r>
                    </a:p>
                  </a:txBody>
                  <a:tcPr/>
                </a:tc>
                <a:extLst>
                  <a:ext uri="{0D108BD9-81ED-4DB2-BD59-A6C34878D82A}">
                    <a16:rowId xmlns:a16="http://schemas.microsoft.com/office/drawing/2014/main" val="10003"/>
                  </a:ext>
                </a:extLst>
              </a:tr>
              <a:tr h="480191">
                <a:tc>
                  <a:txBody>
                    <a:bodyPr/>
                    <a:lstStyle/>
                    <a:p>
                      <a:r>
                        <a:rPr lang="en-US" sz="2400" dirty="0">
                          <a:latin typeface="+mj-lt"/>
                        </a:rPr>
                        <a:t>Complete interview</a:t>
                      </a:r>
                    </a:p>
                  </a:txBody>
                  <a:tcPr/>
                </a:tc>
                <a:tc>
                  <a:txBody>
                    <a:bodyPr/>
                    <a:lstStyle/>
                    <a:p>
                      <a:r>
                        <a:rPr lang="en-US" sz="2400" dirty="0">
                          <a:latin typeface="+mj-lt"/>
                        </a:rPr>
                        <a:t>1000</a:t>
                      </a:r>
                    </a:p>
                  </a:txBody>
                  <a:tcPr/>
                </a:tc>
                <a:extLst>
                  <a:ext uri="{0D108BD9-81ED-4DB2-BD59-A6C34878D82A}">
                    <a16:rowId xmlns:a16="http://schemas.microsoft.com/office/drawing/2014/main" val="10004"/>
                  </a:ext>
                </a:extLst>
              </a:tr>
              <a:tr h="480191">
                <a:tc>
                  <a:txBody>
                    <a:bodyPr/>
                    <a:lstStyle/>
                    <a:p>
                      <a:r>
                        <a:rPr lang="en-US" sz="2400" dirty="0">
                          <a:latin typeface="+mj-lt"/>
                        </a:rPr>
                        <a:t>Total Called</a:t>
                      </a:r>
                    </a:p>
                  </a:txBody>
                  <a:tcPr/>
                </a:tc>
                <a:tc>
                  <a:txBody>
                    <a:bodyPr/>
                    <a:lstStyle/>
                    <a:p>
                      <a:r>
                        <a:rPr lang="en-US" sz="2400" dirty="0">
                          <a:latin typeface="+mj-lt"/>
                        </a:rPr>
                        <a:t>2879</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2671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Errors in Sampling</a:t>
            </a:r>
            <a:br>
              <a:rPr lang="en-US" sz="3600" b="1" dirty="0">
                <a:solidFill>
                  <a:srgbClr val="800000"/>
                </a:solidFill>
              </a:rPr>
            </a:br>
            <a:endParaRPr lang="en-US" sz="3600" dirty="0"/>
          </a:p>
        </p:txBody>
      </p:sp>
      <p:sp>
        <p:nvSpPr>
          <p:cNvPr id="2" name="Rectangle 1"/>
          <p:cNvSpPr/>
          <p:nvPr/>
        </p:nvSpPr>
        <p:spPr>
          <a:xfrm>
            <a:off x="301752" y="1170432"/>
            <a:ext cx="8759952" cy="3066224"/>
          </a:xfrm>
          <a:prstGeom prst="rect">
            <a:avLst/>
          </a:prstGeom>
        </p:spPr>
        <p:txBody>
          <a:bodyPr wrap="square">
            <a:spAutoFit/>
          </a:bodyPr>
          <a:lstStyle/>
          <a:p>
            <a:r>
              <a:rPr lang="en-US" sz="2400" b="1" dirty="0">
                <a:solidFill>
                  <a:srgbClr val="8B0000"/>
                </a:solidFill>
                <a:latin typeface="+mj-lt"/>
              </a:rPr>
              <a:t>Sampling errors</a:t>
            </a:r>
            <a:r>
              <a:rPr lang="en-US" sz="2400" dirty="0">
                <a:latin typeface="+mj-lt"/>
              </a:rPr>
              <a:t> are errors caused by the act of taking a sample. They cause sample results to be different from the results of a census.</a:t>
            </a:r>
          </a:p>
          <a:p>
            <a:endParaRPr lang="en-US" sz="2400" dirty="0">
              <a:latin typeface="+mj-lt"/>
            </a:endParaRPr>
          </a:p>
          <a:p>
            <a:r>
              <a:rPr lang="en-US" sz="2400" b="1" dirty="0" err="1">
                <a:solidFill>
                  <a:srgbClr val="8B0000"/>
                </a:solidFill>
                <a:latin typeface="+mj-lt"/>
              </a:rPr>
              <a:t>Nonsampling</a:t>
            </a:r>
            <a:r>
              <a:rPr lang="en-US" sz="2400" b="1" dirty="0">
                <a:solidFill>
                  <a:srgbClr val="8B0000"/>
                </a:solidFill>
                <a:latin typeface="+mj-lt"/>
              </a:rPr>
              <a:t> errors</a:t>
            </a:r>
            <a:r>
              <a:rPr lang="en-US" sz="2400" dirty="0">
                <a:latin typeface="+mj-lt"/>
              </a:rPr>
              <a:t> are errors not related to the act of selecting a sample from the population. They can be present even in a census. </a:t>
            </a:r>
          </a:p>
          <a:p>
            <a:pPr>
              <a:lnSpc>
                <a:spcPct val="115000"/>
              </a:lnSpc>
            </a:pPr>
            <a:r>
              <a:rPr lang="en-US" sz="2400" dirty="0">
                <a:solidFill>
                  <a:srgbClr val="4E1213"/>
                </a:solidFill>
                <a:latin typeface="+mj-lt"/>
                <a:ea typeface="Times New Roman" panose="02020603050405020304" pitchFamily="18" charset="0"/>
                <a:cs typeface="Times New Roman" panose="02020603050405020304" pitchFamily="18" charset="0"/>
              </a:rPr>
              <a:t> </a:t>
            </a:r>
            <a:endParaRPr lang="en-US" sz="2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346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1. Sampling Errors</a:t>
            </a:r>
            <a:br>
              <a:rPr lang="en-US" sz="3600" b="1" dirty="0">
                <a:solidFill>
                  <a:schemeClr val="accent1"/>
                </a:solidFill>
              </a:rPr>
            </a:br>
            <a:endParaRPr lang="en-US" sz="3600" dirty="0"/>
          </a:p>
        </p:txBody>
      </p:sp>
      <p:sp>
        <p:nvSpPr>
          <p:cNvPr id="11" name="Rectangle 3"/>
          <p:cNvSpPr txBox="1">
            <a:spLocks noChangeArrowheads="1"/>
          </p:cNvSpPr>
          <p:nvPr/>
        </p:nvSpPr>
        <p:spPr>
          <a:xfrm>
            <a:off x="457200" y="1066800"/>
            <a:ext cx="8229600" cy="4876800"/>
          </a:xfrm>
          <a:prstGeom prst="rect">
            <a:avLst/>
          </a:prstGeom>
        </p:spPr>
        <p:txBody>
          <a:bodyPr/>
          <a:lstStyle/>
          <a:p>
            <a:pPr marL="609600" marR="0" lvl="0" indent="-609600" algn="l" defTabSz="914400" rtl="0" eaLnBrk="1" fontAlgn="auto" latinLnBrk="0" hangingPunct="1">
              <a:lnSpc>
                <a:spcPct val="9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A. Random Sampling Error</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Deviation between the statistic and parameter</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Caused by chance in selecting a random sample</a:t>
            </a:r>
          </a:p>
          <a:p>
            <a:pPr marL="990600" marR="0" lvl="1" indent="-533400" algn="l" defTabSz="914400" rtl="0" eaLnBrk="1" fontAlgn="auto" latinLnBrk="0" hangingPunct="1">
              <a:lnSpc>
                <a:spcPct val="90000"/>
              </a:lnSpc>
              <a:spcBef>
                <a:spcPct val="20000"/>
              </a:spcBef>
              <a:spcAft>
                <a:spcPts val="120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ONLY error accounted for in the margin of error in a confidence statement</a:t>
            </a:r>
          </a:p>
          <a:p>
            <a:pPr marL="609600" marR="0" lvl="0" indent="-609600" algn="l" defTabSz="914400" rtl="0" eaLnBrk="1" fontAlgn="auto" latinLnBrk="0" hangingPunct="1">
              <a:lnSpc>
                <a:spcPct val="9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j-lt"/>
              </a:rPr>
              <a:t>B. Bad Sampling Methods</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rPr>
              <a:t>Convenience and voluntary response samples</a:t>
            </a:r>
          </a:p>
          <a:p>
            <a:pPr marL="742950" lvl="1" indent="-285750">
              <a:lnSpc>
                <a:spcPct val="115000"/>
              </a:lnSpc>
              <a:buFont typeface="Arial" pitchFamily="34" charset="0"/>
              <a:buChar char="•"/>
              <a:tabLst>
                <a:tab pos="914400" algn="l"/>
              </a:tabLst>
            </a:pPr>
            <a:r>
              <a:rPr lang="en-US" sz="2400" dirty="0">
                <a:latin typeface="+mj-lt"/>
                <a:ea typeface="Times New Roman" panose="02020603050405020304" pitchFamily="18" charset="0"/>
                <a:cs typeface="Times New Roman" panose="02020603050405020304" pitchFamily="18" charset="0"/>
              </a:rPr>
              <a:t>   An incomplete sampling frame can cause </a:t>
            </a:r>
            <a:r>
              <a:rPr lang="en-US" sz="2400" b="1" dirty="0" err="1">
                <a:solidFill>
                  <a:srgbClr val="800000"/>
                </a:solidFill>
                <a:latin typeface="+mj-lt"/>
                <a:ea typeface="Times New Roman" panose="02020603050405020304" pitchFamily="18" charset="0"/>
                <a:cs typeface="Times New Roman" panose="02020603050405020304" pitchFamily="18" charset="0"/>
              </a:rPr>
              <a:t>undercoverage</a:t>
            </a:r>
            <a:r>
              <a:rPr lang="en-US" sz="2400" b="1" dirty="0">
                <a:solidFill>
                  <a:srgbClr val="800000"/>
                </a:solidFill>
                <a:latin typeface="+mj-lt"/>
                <a:ea typeface="Times New Roman" panose="02020603050405020304" pitchFamily="18" charset="0"/>
                <a:cs typeface="Times New Roman" panose="02020603050405020304" pitchFamily="18" charset="0"/>
              </a:rPr>
              <a:t>, </a:t>
            </a:r>
            <a:r>
              <a:rPr lang="en-US" sz="2400" dirty="0">
                <a:latin typeface="+mj-lt"/>
                <a:ea typeface="Times New Roman" panose="02020603050405020304" pitchFamily="18" charset="0"/>
                <a:cs typeface="Times New Roman" panose="02020603050405020304" pitchFamily="18" charset="0"/>
              </a:rPr>
              <a:t>where certain groups of the population are left out.</a:t>
            </a:r>
          </a:p>
          <a:p>
            <a:pPr marL="990600" marR="0" lvl="1" indent="-5334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2453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Example: </a:t>
            </a:r>
            <a:r>
              <a:rPr lang="en-US" sz="3600" b="1" dirty="0" err="1">
                <a:solidFill>
                  <a:schemeClr val="accent1"/>
                </a:solidFill>
              </a:rPr>
              <a:t>Undercoverage</a:t>
            </a:r>
            <a:br>
              <a:rPr lang="en-US" sz="3600" b="1" dirty="0">
                <a:solidFill>
                  <a:schemeClr val="accent1"/>
                </a:solidFill>
              </a:rPr>
            </a:br>
            <a:endParaRPr lang="en-US" sz="3600" dirty="0"/>
          </a:p>
        </p:txBody>
      </p:sp>
      <p:sp>
        <p:nvSpPr>
          <p:cNvPr id="11" name="Rectangle 3"/>
          <p:cNvSpPr txBox="1">
            <a:spLocks noChangeArrowheads="1"/>
          </p:cNvSpPr>
          <p:nvPr/>
        </p:nvSpPr>
        <p:spPr>
          <a:xfrm>
            <a:off x="457200" y="1219200"/>
            <a:ext cx="4114800" cy="4876800"/>
          </a:xfrm>
          <a:prstGeom prst="rect">
            <a:avLst/>
          </a:prstGeom>
        </p:spPr>
        <p:txBody>
          <a:bodyPr/>
          <a:lstStyle/>
          <a:p>
            <a:pPr lvl="0">
              <a:lnSpc>
                <a:spcPct val="90000"/>
              </a:lnSpc>
              <a:spcBef>
                <a:spcPts val="1200"/>
              </a:spcBef>
              <a:defRPr/>
            </a:pPr>
            <a:r>
              <a:rPr lang="en-US" dirty="0">
                <a:latin typeface="+mj-lt"/>
              </a:rPr>
              <a:t>Most opinion polls can’t afford to attempt full coverage of the population of all adult residents of the United States. </a:t>
            </a:r>
          </a:p>
          <a:p>
            <a:pPr marL="457200" lvl="0" indent="-457200">
              <a:lnSpc>
                <a:spcPct val="90000"/>
              </a:lnSpc>
              <a:spcBef>
                <a:spcPts val="1200"/>
              </a:spcBef>
              <a:buFont typeface="+mj-lt"/>
              <a:buAutoNum type="arabicPeriod"/>
              <a:defRPr/>
            </a:pPr>
            <a:r>
              <a:rPr lang="en-US" dirty="0">
                <a:latin typeface="+mj-lt"/>
              </a:rPr>
              <a:t>The interviews are done by </a:t>
            </a:r>
            <a:r>
              <a:rPr lang="en-US" b="1" dirty="0">
                <a:latin typeface="+mj-lt"/>
              </a:rPr>
              <a:t>telephone,</a:t>
            </a:r>
            <a:r>
              <a:rPr lang="en-US" dirty="0">
                <a:latin typeface="+mj-lt"/>
              </a:rPr>
              <a:t> thus missing the 2% of households without phones.</a:t>
            </a:r>
          </a:p>
          <a:p>
            <a:pPr marL="457200" lvl="0" indent="-457200">
              <a:lnSpc>
                <a:spcPct val="90000"/>
              </a:lnSpc>
              <a:spcBef>
                <a:spcPts val="1200"/>
              </a:spcBef>
              <a:buFont typeface="+mj-lt"/>
              <a:buAutoNum type="arabicPeriod"/>
              <a:defRPr/>
            </a:pPr>
            <a:r>
              <a:rPr lang="en-US" dirty="0"/>
              <a:t>Only </a:t>
            </a:r>
            <a:r>
              <a:rPr lang="en-US" b="1" dirty="0"/>
              <a:t>households</a:t>
            </a:r>
            <a:r>
              <a:rPr lang="en-US" dirty="0"/>
              <a:t> are contacted, so students in dormitories, prison inmates, most members of the armed forces, the homeless, and people staying in shelters are left out. </a:t>
            </a:r>
          </a:p>
          <a:p>
            <a:pPr marL="457200" lvl="0" indent="-457200">
              <a:lnSpc>
                <a:spcPct val="90000"/>
              </a:lnSpc>
              <a:spcBef>
                <a:spcPts val="1200"/>
              </a:spcBef>
              <a:buFont typeface="+mj-lt"/>
              <a:buAutoNum type="arabicPeriod"/>
              <a:defRPr/>
            </a:pPr>
            <a:r>
              <a:rPr lang="en-US" dirty="0"/>
              <a:t>Many polls interview only in </a:t>
            </a:r>
            <a:r>
              <a:rPr lang="en-US" b="1" dirty="0"/>
              <a:t>English,</a:t>
            </a:r>
            <a:r>
              <a:rPr lang="en-US" dirty="0"/>
              <a:t> which leaves some immigrant households out of their samples.</a:t>
            </a:r>
          </a:p>
          <a:p>
            <a:pPr lvl="0">
              <a:lnSpc>
                <a:spcPct val="90000"/>
              </a:lnSpc>
              <a:spcBef>
                <a:spcPts val="1200"/>
              </a:spcBef>
              <a:defRPr/>
            </a:pPr>
            <a:r>
              <a:rPr lang="en-US" dirty="0">
                <a:latin typeface="+mj-lt"/>
              </a:rPr>
              <a:t> </a:t>
            </a:r>
          </a:p>
          <a:p>
            <a:pPr lvl="0">
              <a:lnSpc>
                <a:spcPct val="90000"/>
              </a:lnSpc>
              <a:spcBef>
                <a:spcPts val="1200"/>
              </a:spcBef>
              <a:defRPr/>
            </a:pPr>
            <a:endParaRPr lang="en-US" sz="2400" dirty="0">
              <a:latin typeface="+mj-lt"/>
            </a:endParaRPr>
          </a:p>
          <a:p>
            <a:pPr lvl="0" indent="19050">
              <a:lnSpc>
                <a:spcPct val="90000"/>
              </a:lnSpc>
              <a:spcBef>
                <a:spcPct val="20000"/>
              </a:spcBef>
              <a:defRPr/>
            </a:pPr>
            <a:endParaRPr lang="en-US" sz="2400" dirty="0">
              <a:latin typeface="+mj-lt"/>
            </a:endParaRPr>
          </a:p>
          <a:p>
            <a:pPr marL="609600" marR="0" lvl="0" indent="-609600" algn="l" defTabSz="914400"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mj-lt"/>
            </a:endParaRPr>
          </a:p>
        </p:txBody>
      </p:sp>
      <p:pic>
        <p:nvPicPr>
          <p:cNvPr id="2050" name="Picture 2" descr="Cartoon of a man chopping wood outside of a log cabin.  The caption of the cartoon reads &quot;opting out of modern society was tiring at times, but Ted fel that increasing the undercoverage of opinion polls made it all worthwhi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066800"/>
            <a:ext cx="3886200" cy="50886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7749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9275" y="190686"/>
            <a:ext cx="8042276" cy="1336956"/>
          </a:xfrm>
        </p:spPr>
        <p:txBody>
          <a:bodyPr>
            <a:noAutofit/>
          </a:bodyPr>
          <a:lstStyle/>
          <a:p>
            <a:r>
              <a:rPr lang="en-US" sz="3600" b="1" dirty="0"/>
              <a:t>Poll in Michigan in favor of legalizing Marijuana</a:t>
            </a:r>
            <a:endParaRPr lang="en-US" sz="3600" dirty="0"/>
          </a:p>
        </p:txBody>
      </p:sp>
      <p:sp>
        <p:nvSpPr>
          <p:cNvPr id="2" name="TextBox 1"/>
          <p:cNvSpPr txBox="1"/>
          <p:nvPr/>
        </p:nvSpPr>
        <p:spPr>
          <a:xfrm>
            <a:off x="304800" y="1431987"/>
            <a:ext cx="8763000" cy="916854"/>
          </a:xfrm>
          <a:prstGeom prst="rect">
            <a:avLst/>
          </a:prstGeom>
          <a:noFill/>
        </p:spPr>
        <p:txBody>
          <a:bodyPr wrap="square" rtlCol="0">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In January 2014 the Michigan news site MLive ran the story, “Take Our Online Poll: Should Michigan Legalize Marijuana?”</a:t>
            </a:r>
          </a:p>
        </p:txBody>
      </p:sp>
      <p:sp>
        <p:nvSpPr>
          <p:cNvPr id="8" name="Rectangle 7"/>
          <p:cNvSpPr/>
          <p:nvPr/>
        </p:nvSpPr>
        <p:spPr>
          <a:xfrm>
            <a:off x="304800" y="2672605"/>
            <a:ext cx="4876800" cy="2409570"/>
          </a:xfrm>
          <a:prstGeom prst="rect">
            <a:avLst/>
          </a:prstGeom>
        </p:spPr>
        <p:txBody>
          <a:bodyPr wrap="square">
            <a:spAutoFit/>
          </a:bodyPr>
          <a:lstStyle/>
          <a:p>
            <a:pPr>
              <a:spcAft>
                <a:spcPts val="1000"/>
              </a:spcAft>
            </a:pPr>
            <a:r>
              <a:rPr lang="en-US" sz="2400" dirty="0">
                <a:latin typeface="+mj-lt"/>
                <a:ea typeface="Times New Roman" panose="02020603050405020304" pitchFamily="18" charset="0"/>
                <a:cs typeface="Times New Roman" panose="02020603050405020304" pitchFamily="18" charset="0"/>
              </a:rPr>
              <a:t>Of 9,684 respondents,</a:t>
            </a:r>
          </a:p>
          <a:p>
            <a:pPr>
              <a:spcAft>
                <a:spcPts val="1000"/>
              </a:spcAft>
            </a:pPr>
            <a:r>
              <a:rPr lang="en-US" sz="2400" dirty="0">
                <a:latin typeface="+mj-lt"/>
                <a:ea typeface="Times New Roman" panose="02020603050405020304" pitchFamily="18" charset="0"/>
                <a:cs typeface="Times New Roman" panose="02020603050405020304" pitchFamily="18" charset="0"/>
              </a:rPr>
              <a:t>7,906 (81.84%) said, “Yes”</a:t>
            </a:r>
          </a:p>
          <a:p>
            <a:pPr>
              <a:spcAft>
                <a:spcPts val="1000"/>
              </a:spcAft>
            </a:pPr>
            <a:r>
              <a:rPr lang="en-US" sz="2400" dirty="0">
                <a:latin typeface="+mj-lt"/>
                <a:ea typeface="Times New Roman" panose="02020603050405020304" pitchFamily="18" charset="0"/>
                <a:cs typeface="Times New Roman" panose="02020603050405020304" pitchFamily="18" charset="0"/>
              </a:rPr>
              <a:t>1,190 (12.2%) said, “No”</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588 (6.07%) said, “Decriminalize but don’t legalize”</a:t>
            </a:r>
          </a:p>
        </p:txBody>
      </p:sp>
      <p:pic>
        <p:nvPicPr>
          <p:cNvPr id="1026" name="Picture 2" descr="Photograph of a shopkeeper's hands diplaying dried marijuana lea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350628"/>
            <a:ext cx="2209685" cy="342501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266700" y="5791200"/>
            <a:ext cx="8534400" cy="830997"/>
          </a:xfrm>
          <a:prstGeom prst="rect">
            <a:avLst/>
          </a:prstGeom>
          <a:noFill/>
        </p:spPr>
        <p:txBody>
          <a:bodyPr wrap="square" rtlCol="0">
            <a:spAutoFit/>
          </a:bodyPr>
          <a:lstStyle/>
          <a:p>
            <a:r>
              <a:rPr lang="en-US" sz="2400" dirty="0">
                <a:latin typeface="+mj-lt"/>
                <a:ea typeface="Times New Roman" panose="02020603050405020304" pitchFamily="18" charset="0"/>
                <a:cs typeface="Times New Roman" panose="02020603050405020304" pitchFamily="18" charset="0"/>
              </a:rPr>
              <a:t>This appears to be overwhelming support for legalization.</a:t>
            </a:r>
          </a:p>
          <a:p>
            <a:endParaRPr lang="en-US" sz="2400" dirty="0">
              <a:latin typeface="+mj-lt"/>
            </a:endParaRPr>
          </a:p>
        </p:txBody>
      </p:sp>
    </p:spTree>
    <p:extLst>
      <p:ext uri="{BB962C8B-B14F-4D97-AF65-F5344CB8AC3E}">
        <p14:creationId xmlns:p14="http://schemas.microsoft.com/office/powerpoint/2010/main" val="54367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2. </a:t>
            </a:r>
            <a:r>
              <a:rPr lang="en-US" sz="3600" b="1" dirty="0" err="1">
                <a:solidFill>
                  <a:schemeClr val="accent1"/>
                </a:solidFill>
              </a:rPr>
              <a:t>Nonsampling</a:t>
            </a:r>
            <a:r>
              <a:rPr lang="en-US" sz="3600" b="1" dirty="0">
                <a:solidFill>
                  <a:schemeClr val="accent1"/>
                </a:solidFill>
              </a:rPr>
              <a:t> Errors</a:t>
            </a:r>
            <a:br>
              <a:rPr lang="en-US" sz="3600" b="1" dirty="0">
                <a:solidFill>
                  <a:schemeClr val="accent1"/>
                </a:solidFill>
              </a:rPr>
            </a:br>
            <a:endParaRPr lang="en-US" sz="3600" dirty="0"/>
          </a:p>
        </p:txBody>
      </p:sp>
      <p:sp>
        <p:nvSpPr>
          <p:cNvPr id="5" name="Rectangle 3"/>
          <p:cNvSpPr txBox="1">
            <a:spLocks noChangeArrowheads="1"/>
          </p:cNvSpPr>
          <p:nvPr/>
        </p:nvSpPr>
        <p:spPr>
          <a:xfrm>
            <a:off x="301752" y="1463040"/>
            <a:ext cx="8759952" cy="3563112"/>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r>
              <a:rPr lang="en-US" sz="2400" noProof="0" dirty="0">
                <a:latin typeface="Calibri" panose="020F0502020204030204" pitchFamily="34" charset="0"/>
              </a:rPr>
              <a:t>A. </a:t>
            </a:r>
            <a:r>
              <a:rPr kumimoji="0" lang="en-US" sz="2400" b="0" i="0" u="none" strike="noStrike" kern="1200" cap="none" spc="0" normalizeH="0" baseline="0" noProof="0" dirty="0">
                <a:ln>
                  <a:noFill/>
                </a:ln>
                <a:solidFill>
                  <a:schemeClr val="tx1"/>
                </a:solidFill>
                <a:effectLst/>
                <a:uLnTx/>
                <a:uFillTx/>
                <a:latin typeface="+mj-lt"/>
              </a:rPr>
              <a:t>Processing Errors</a:t>
            </a:r>
          </a:p>
          <a:p>
            <a:pPr marL="742950" lvl="1" indent="-285750">
              <a:lnSpc>
                <a:spcPct val="90000"/>
              </a:lnSpc>
              <a:spcBef>
                <a:spcPct val="20000"/>
              </a:spcBef>
              <a:spcAft>
                <a:spcPts val="1200"/>
              </a:spcAft>
              <a:buFont typeface="Arial" pitchFamily="34" charset="0"/>
              <a:buChar char="•"/>
              <a:defRPr/>
            </a:pPr>
            <a:r>
              <a:rPr kumimoji="0" lang="en-US" sz="2400" b="0" i="0" u="none" strike="noStrike" kern="1200" cap="none" spc="0" normalizeH="0" baseline="0" noProof="0" dirty="0">
                <a:ln>
                  <a:noFill/>
                </a:ln>
                <a:solidFill>
                  <a:schemeClr val="tx1"/>
                </a:solidFill>
                <a:effectLst/>
                <a:uLnTx/>
                <a:uFillTx/>
                <a:latin typeface="+mj-lt"/>
              </a:rPr>
              <a:t>Mistakes in mechanical tasks such as arithmetic or data entry</a:t>
            </a:r>
          </a:p>
          <a:p>
            <a:pPr marL="342900" lvl="0" indent="-342900">
              <a:spcBef>
                <a:spcPct val="20000"/>
              </a:spcBef>
              <a:defRPr/>
            </a:pPr>
            <a:r>
              <a:rPr lang="en-US" sz="2400" dirty="0">
                <a:latin typeface="+mj-lt"/>
              </a:rPr>
              <a:t>B. Poorly Worded Questions</a:t>
            </a:r>
          </a:p>
          <a:p>
            <a:pPr marL="800100" lvl="1" indent="-342900">
              <a:spcBef>
                <a:spcPct val="20000"/>
              </a:spcBef>
              <a:buFont typeface="Arial" pitchFamily="34" charset="0"/>
              <a:buChar char="•"/>
              <a:defRPr/>
            </a:pPr>
            <a:r>
              <a:rPr lang="en-US" sz="2400" dirty="0">
                <a:latin typeface="+mj-lt"/>
              </a:rPr>
              <a:t>Question is slanted to favor one response over the other</a:t>
            </a:r>
          </a:p>
          <a:p>
            <a:pPr marL="342900" lvl="0" indent="-342900">
              <a:spcBef>
                <a:spcPct val="20000"/>
              </a:spcBef>
              <a:defRPr/>
            </a:pPr>
            <a:r>
              <a:rPr lang="en-US" sz="2400" dirty="0"/>
              <a:t>C. Response Error</a:t>
            </a:r>
          </a:p>
          <a:p>
            <a:pPr marL="914400" lvl="1" indent="-457200">
              <a:lnSpc>
                <a:spcPct val="115000"/>
              </a:lnSpc>
              <a:spcAft>
                <a:spcPts val="1200"/>
              </a:spcAft>
              <a:buFont typeface="Arial" charset="0"/>
              <a:buChar char="•"/>
              <a:tabLst>
                <a:tab pos="914400" algn="l"/>
              </a:tabLst>
            </a:pPr>
            <a:r>
              <a:rPr lang="en-US" sz="2400" dirty="0">
                <a:ea typeface="Times New Roman" panose="02020603050405020304" pitchFamily="18" charset="0"/>
                <a:cs typeface="Times New Roman" panose="02020603050405020304" pitchFamily="18" charset="0"/>
              </a:rPr>
              <a:t>Response from an individual in the survey that is inaccurate from lying, bad memory, etc.</a:t>
            </a:r>
            <a:endParaRPr lang="en-US" sz="2400" dirty="0"/>
          </a:p>
          <a:p>
            <a:pPr marL="342900" lvl="0" indent="-342900">
              <a:lnSpc>
                <a:spcPct val="90000"/>
              </a:lnSpc>
              <a:spcBef>
                <a:spcPct val="20000"/>
              </a:spcBef>
              <a:defRPr/>
            </a:pPr>
            <a:r>
              <a:rPr lang="en-US" sz="2400" dirty="0"/>
              <a:t>D.  Nonresponse Error</a:t>
            </a:r>
          </a:p>
          <a:p>
            <a:pPr marL="914400" lvl="1" indent="-457200">
              <a:lnSpc>
                <a:spcPct val="90000"/>
              </a:lnSpc>
              <a:spcBef>
                <a:spcPct val="20000"/>
              </a:spcBef>
              <a:buFont typeface="Arial" charset="0"/>
              <a:buChar char="•"/>
              <a:defRPr/>
            </a:pPr>
            <a:r>
              <a:rPr lang="en-US" sz="2400" dirty="0"/>
              <a:t>Failure to obtain data from an individual selected for a sample</a:t>
            </a:r>
          </a:p>
          <a:p>
            <a:pPr marL="342900" indent="-342900">
              <a:spcBef>
                <a:spcPct val="20000"/>
              </a:spcBef>
              <a:buFont typeface="Arial" pitchFamily="34" charset="0"/>
              <a:buChar char="•"/>
              <a:defRPr/>
            </a:pPr>
            <a:endParaRPr lang="en-US" sz="2800" dirty="0">
              <a:latin typeface="+mj-lt"/>
            </a:endParaRPr>
          </a:p>
          <a:p>
            <a:pPr marL="342900" lvl="0" indent="-342900">
              <a:spcBef>
                <a:spcPct val="20000"/>
              </a:spcBef>
              <a:defRPr/>
            </a:pPr>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ndParaRPr>
          </a:p>
          <a:p>
            <a:pPr marL="342900" marR="0" lvl="0" indent="-342900" algn="l" defTabSz="914400" rtl="0" eaLnBrk="1" fontAlgn="auto" latinLnBrk="0" hangingPunct="1">
              <a:lnSpc>
                <a:spcPct val="90000"/>
              </a:lnSpc>
              <a:spcBef>
                <a:spcPct val="20000"/>
              </a:spcBef>
              <a:spcAft>
                <a:spcPts val="0"/>
              </a:spcAft>
              <a:buClrTx/>
              <a:buSzTx/>
              <a:tabLst/>
              <a:defRPr/>
            </a:pPr>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22344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Poorly Worded Questions</a:t>
            </a:r>
            <a:br>
              <a:rPr lang="en-US" sz="3600" b="1" dirty="0">
                <a:solidFill>
                  <a:schemeClr val="accent1"/>
                </a:solidFill>
              </a:rPr>
            </a:br>
            <a:endParaRPr lang="en-US" sz="3600" dirty="0"/>
          </a:p>
        </p:txBody>
      </p:sp>
      <p:sp>
        <p:nvSpPr>
          <p:cNvPr id="6" name="Rectangle 3"/>
          <p:cNvSpPr txBox="1">
            <a:spLocks noChangeArrowheads="1"/>
          </p:cNvSpPr>
          <p:nvPr/>
        </p:nvSpPr>
        <p:spPr>
          <a:xfrm>
            <a:off x="301752" y="1170432"/>
            <a:ext cx="8229600" cy="4953000"/>
          </a:xfrm>
          <a:prstGeom prst="rect">
            <a:avLst/>
          </a:prstGeom>
        </p:spPr>
        <p:txBody>
          <a:bodyPr/>
          <a:lstStyle/>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u="none" strike="noStrike" kern="1200" cap="none" spc="0" normalizeH="0" baseline="0" noProof="0" dirty="0">
                <a:ln>
                  <a:noFill/>
                </a:ln>
                <a:solidFill>
                  <a:schemeClr val="tx1"/>
                </a:solidFill>
                <a:effectLst/>
                <a:uLnTx/>
                <a:uFillTx/>
                <a:latin typeface="+mj-lt"/>
              </a:rPr>
              <a:t>Look at the difference</a:t>
            </a:r>
            <a:r>
              <a:rPr kumimoji="0" lang="en-US" sz="2800" b="0" u="none" strike="noStrike" kern="1200" cap="none" spc="0" normalizeH="0" noProof="0" dirty="0">
                <a:ln>
                  <a:noFill/>
                </a:ln>
                <a:solidFill>
                  <a:schemeClr val="tx1"/>
                </a:solidFill>
                <a:effectLst/>
                <a:uLnTx/>
                <a:uFillTx/>
                <a:latin typeface="+mj-lt"/>
              </a:rPr>
              <a:t> with a few changed words!</a:t>
            </a:r>
          </a:p>
          <a:p>
            <a:pPr marL="0" marR="0" lvl="1" algn="l" defTabSz="914400" rtl="0" eaLnBrk="1" fontAlgn="auto" latinLnBrk="0" hangingPunct="1">
              <a:lnSpc>
                <a:spcPct val="90000"/>
              </a:lnSpc>
              <a:spcBef>
                <a:spcPct val="20000"/>
              </a:spcBef>
              <a:spcAft>
                <a:spcPts val="0"/>
              </a:spcAft>
              <a:buClr>
                <a:schemeClr val="hlink"/>
              </a:buClr>
              <a:buSzPct val="80000"/>
              <a:tabLst/>
              <a:defRPr/>
            </a:pPr>
            <a:endParaRPr kumimoji="0" lang="en-US" sz="2800" b="0" i="1" u="none" strike="noStrike" kern="1200" cap="none" spc="0" normalizeH="0" baseline="0" noProof="0" dirty="0">
              <a:ln>
                <a:noFill/>
              </a:ln>
              <a:solidFill>
                <a:schemeClr val="tx1"/>
              </a:solidFill>
              <a:effectLst/>
              <a:uLnTx/>
              <a:uFillTx/>
              <a:latin typeface="+mj-lt"/>
            </a:endParaRPr>
          </a:p>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i="1" u="none" strike="noStrike" kern="1200" cap="none" spc="0" normalizeH="0" baseline="0" noProof="0" dirty="0">
                <a:ln>
                  <a:noFill/>
                </a:ln>
                <a:solidFill>
                  <a:schemeClr val="tx1"/>
                </a:solidFill>
                <a:effectLst/>
                <a:uLnTx/>
                <a:uFillTx/>
                <a:latin typeface="+mj-lt"/>
              </a:rPr>
              <a:t>Is our government providing too much money for</a:t>
            </a:r>
            <a:r>
              <a:rPr kumimoji="0" lang="en-US" sz="2800" b="0" i="1"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welfare programs?</a:t>
            </a:r>
          </a:p>
          <a:p>
            <a:pPr marL="914400" lvl="3">
              <a:lnSpc>
                <a:spcPct val="90000"/>
              </a:lnSpc>
              <a:spcBef>
                <a:spcPct val="20000"/>
              </a:spcBef>
              <a:buClr>
                <a:schemeClr val="hlink"/>
              </a:buClr>
              <a:buSzPct val="80000"/>
              <a:defRPr/>
            </a:pPr>
            <a:r>
              <a:rPr kumimoji="0" lang="en-US" sz="2800" b="0" i="0" u="none" strike="noStrike" kern="1200" cap="none" spc="0" normalizeH="0" baseline="0" noProof="0" dirty="0">
                <a:ln>
                  <a:noFill/>
                </a:ln>
                <a:solidFill>
                  <a:schemeClr val="tx1"/>
                </a:solidFill>
                <a:effectLst/>
                <a:uLnTx/>
                <a:uFillTx/>
                <a:latin typeface="+mj-lt"/>
              </a:rPr>
              <a:t>44% said yes</a:t>
            </a:r>
          </a:p>
          <a:p>
            <a:pPr marL="0" marR="0" lvl="1" algn="l" defTabSz="914400" rtl="0" eaLnBrk="1" fontAlgn="auto" latinLnBrk="0" hangingPunct="1">
              <a:lnSpc>
                <a:spcPct val="90000"/>
              </a:lnSpc>
              <a:spcBef>
                <a:spcPct val="20000"/>
              </a:spcBef>
              <a:spcAft>
                <a:spcPts val="0"/>
              </a:spcAft>
              <a:buClr>
                <a:schemeClr val="hlink"/>
              </a:buClr>
              <a:buSzPct val="80000"/>
              <a:tabLst/>
              <a:defRPr/>
            </a:pPr>
            <a:endParaRPr kumimoji="0" lang="en-US" sz="2800" b="0" i="1" u="none" strike="noStrike" kern="1200" cap="none" spc="0" normalizeH="0" baseline="0" noProof="0" dirty="0">
              <a:ln>
                <a:noFill/>
              </a:ln>
              <a:solidFill>
                <a:schemeClr val="tx1"/>
              </a:solidFill>
              <a:effectLst/>
              <a:uLnTx/>
              <a:uFillTx/>
              <a:latin typeface="+mj-lt"/>
            </a:endParaRPr>
          </a:p>
          <a:p>
            <a:pPr marL="0" marR="0" lvl="1" algn="l" defTabSz="914400" rtl="0" eaLnBrk="1" fontAlgn="auto" latinLnBrk="0" hangingPunct="1">
              <a:lnSpc>
                <a:spcPct val="90000"/>
              </a:lnSpc>
              <a:spcBef>
                <a:spcPct val="20000"/>
              </a:spcBef>
              <a:spcAft>
                <a:spcPts val="0"/>
              </a:spcAft>
              <a:buClr>
                <a:schemeClr val="hlink"/>
              </a:buClr>
              <a:buSzPct val="80000"/>
              <a:tabLst/>
              <a:defRPr/>
            </a:pPr>
            <a:r>
              <a:rPr kumimoji="0" lang="en-US" sz="2800" b="0" i="1" u="none" strike="noStrike" kern="1200" cap="none" spc="0" normalizeH="0" baseline="0" noProof="0" dirty="0">
                <a:ln>
                  <a:noFill/>
                </a:ln>
                <a:solidFill>
                  <a:schemeClr val="tx1"/>
                </a:solidFill>
                <a:effectLst/>
                <a:uLnTx/>
                <a:uFillTx/>
                <a:latin typeface="+mj-lt"/>
              </a:rPr>
              <a:t>Is our government providing too much money for</a:t>
            </a:r>
            <a:r>
              <a:rPr kumimoji="0" lang="en-US" sz="2800" b="0" i="1" u="none" strike="noStrike" kern="1200" cap="none" spc="0" normalizeH="0" noProof="0" dirty="0">
                <a:ln>
                  <a:noFill/>
                </a:ln>
                <a:solidFill>
                  <a:schemeClr val="tx1"/>
                </a:solidFill>
                <a:effectLst/>
                <a:uLnTx/>
                <a:uFillTx/>
                <a:latin typeface="+mj-lt"/>
              </a:rPr>
              <a:t> </a:t>
            </a:r>
            <a:r>
              <a:rPr kumimoji="0" lang="en-US" sz="2800" b="0" i="1" u="none" strike="noStrike" kern="1200" cap="none" spc="0" normalizeH="0" baseline="0" noProof="0" dirty="0">
                <a:ln>
                  <a:noFill/>
                </a:ln>
                <a:solidFill>
                  <a:schemeClr val="tx1"/>
                </a:solidFill>
                <a:effectLst/>
                <a:uLnTx/>
                <a:uFillTx/>
                <a:latin typeface="+mj-lt"/>
              </a:rPr>
              <a:t>assistance to the poor?</a:t>
            </a:r>
          </a:p>
          <a:p>
            <a:pPr marL="914400" lvl="3">
              <a:lnSpc>
                <a:spcPct val="90000"/>
              </a:lnSpc>
              <a:spcBef>
                <a:spcPct val="20000"/>
              </a:spcBef>
              <a:buClr>
                <a:schemeClr val="hlink"/>
              </a:buClr>
              <a:buSzPct val="80000"/>
              <a:defRPr/>
            </a:pPr>
            <a:r>
              <a:rPr kumimoji="0" lang="en-US" sz="2800" b="0" i="0" u="none" strike="noStrike" kern="1200" cap="none" spc="0" normalizeH="0" baseline="0" noProof="0" dirty="0">
                <a:ln>
                  <a:noFill/>
                </a:ln>
                <a:solidFill>
                  <a:schemeClr val="tx1"/>
                </a:solidFill>
                <a:effectLst/>
                <a:uLnTx/>
                <a:uFillTx/>
                <a:latin typeface="+mj-lt"/>
              </a:rPr>
              <a:t>13% said yes</a:t>
            </a:r>
          </a:p>
        </p:txBody>
      </p:sp>
    </p:spTree>
    <p:extLst>
      <p:ext uri="{BB962C8B-B14F-4D97-AF65-F5344CB8AC3E}">
        <p14:creationId xmlns:p14="http://schemas.microsoft.com/office/powerpoint/2010/main" val="253682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What the Margin of Error Can’t Say</a:t>
            </a:r>
            <a:br>
              <a:rPr lang="en-US" sz="3600" b="1" dirty="0">
                <a:solidFill>
                  <a:schemeClr val="accent1"/>
                </a:solidFill>
              </a:rPr>
            </a:br>
            <a:endParaRPr lang="en-US" sz="3600" dirty="0"/>
          </a:p>
        </p:txBody>
      </p:sp>
      <p:sp>
        <p:nvSpPr>
          <p:cNvPr id="6" name="Rectangle 3"/>
          <p:cNvSpPr txBox="1">
            <a:spLocks noChangeArrowheads="1"/>
          </p:cNvSpPr>
          <p:nvPr/>
        </p:nvSpPr>
        <p:spPr>
          <a:xfrm>
            <a:off x="304800" y="1295400"/>
            <a:ext cx="4495800" cy="4953000"/>
          </a:xfrm>
          <a:prstGeom prst="rect">
            <a:avLst/>
          </a:prstGeom>
        </p:spPr>
        <p:txBody>
          <a:bodyPr/>
          <a:lstStyle/>
          <a:p>
            <a:pPr marL="0" lvl="1">
              <a:lnSpc>
                <a:spcPct val="90000"/>
              </a:lnSpc>
              <a:spcBef>
                <a:spcPct val="20000"/>
              </a:spcBef>
              <a:buClr>
                <a:schemeClr val="hlink"/>
              </a:buClr>
              <a:buSzPct val="80000"/>
              <a:defRPr/>
            </a:pPr>
            <a:r>
              <a:rPr lang="en-US" sz="2800" dirty="0">
                <a:latin typeface="+mj-lt"/>
              </a:rPr>
              <a:t>The announced margin of error for a sample survey covers only random sampling error. </a:t>
            </a:r>
          </a:p>
          <a:p>
            <a:pPr marL="0" lvl="1">
              <a:lnSpc>
                <a:spcPct val="90000"/>
              </a:lnSpc>
              <a:spcBef>
                <a:spcPct val="20000"/>
              </a:spcBef>
              <a:buClr>
                <a:schemeClr val="hlink"/>
              </a:buClr>
              <a:buSzPct val="80000"/>
              <a:defRPr/>
            </a:pPr>
            <a:endParaRPr lang="en-US" sz="2800" dirty="0">
              <a:latin typeface="+mj-lt"/>
            </a:endParaRPr>
          </a:p>
          <a:p>
            <a:pPr marL="0" lvl="1">
              <a:lnSpc>
                <a:spcPct val="90000"/>
              </a:lnSpc>
              <a:spcBef>
                <a:spcPct val="20000"/>
              </a:spcBef>
              <a:buClr>
                <a:schemeClr val="hlink"/>
              </a:buClr>
              <a:buSzPct val="80000"/>
              <a:defRPr/>
            </a:pPr>
            <a:r>
              <a:rPr lang="en-US" sz="2800" dirty="0" err="1">
                <a:latin typeface="+mj-lt"/>
              </a:rPr>
              <a:t>Undercoverage</a:t>
            </a:r>
            <a:r>
              <a:rPr lang="en-US" sz="2800" dirty="0">
                <a:latin typeface="+mj-lt"/>
              </a:rPr>
              <a:t>, nonresponse, and other practical difficulties can cause large bias that is not covered by the margin of error.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p:txBody>
      </p:sp>
      <p:pic>
        <p:nvPicPr>
          <p:cNvPr id="3074" name="Picture 2" descr="Cartoon of a woman answering the doorbell and angrily pointing a young pollster over to the next house.  The cartoon is captioned, &quot;you can call, you can send email, you can stand at the door all day.  The answer is still N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209" y="1295400"/>
            <a:ext cx="4074744" cy="4419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7776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Other Random Sampling Methods</a:t>
            </a:r>
            <a:br>
              <a:rPr lang="en-US" sz="3600" b="1" dirty="0">
                <a:solidFill>
                  <a:schemeClr val="accent1"/>
                </a:solidFill>
              </a:rPr>
            </a:br>
            <a:endParaRPr lang="en-US" sz="3600" dirty="0"/>
          </a:p>
        </p:txBody>
      </p:sp>
      <p:sp>
        <p:nvSpPr>
          <p:cNvPr id="7" name="Rectangle 3"/>
          <p:cNvSpPr txBox="1">
            <a:spLocks noChangeArrowheads="1"/>
          </p:cNvSpPr>
          <p:nvPr/>
        </p:nvSpPr>
        <p:spPr>
          <a:xfrm>
            <a:off x="457200" y="1066800"/>
            <a:ext cx="8229600" cy="5029200"/>
          </a:xfrm>
          <a:prstGeom prst="rect">
            <a:avLst/>
          </a:prstGeom>
        </p:spPr>
        <p:txBody>
          <a:bodyPr/>
          <a:lstStyle/>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With an SRS, because each sample of size </a:t>
            </a:r>
            <a:r>
              <a:rPr lang="en-US" sz="2800" i="1" dirty="0">
                <a:latin typeface="+mj-lt"/>
                <a:ea typeface="Times New Roman" panose="02020603050405020304" pitchFamily="18" charset="0"/>
                <a:cs typeface="Times New Roman" panose="02020603050405020304" pitchFamily="18" charset="0"/>
              </a:rPr>
              <a:t>n </a:t>
            </a:r>
            <a:r>
              <a:rPr lang="en-US" sz="2800" dirty="0">
                <a:latin typeface="+mj-lt"/>
                <a:ea typeface="Times New Roman" panose="02020603050405020304" pitchFamily="18" charset="0"/>
                <a:cs typeface="Times New Roman" panose="02020603050405020304" pitchFamily="18" charset="0"/>
              </a:rPr>
              <a:t>has the same chance of being selected, we cannot obtain information for separate groups of individuals (e.g., individuals of different gender, race, income class, or religion).</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Identify some separate groups we may want to hear from when asking the following question:  </a:t>
            </a:r>
            <a:r>
              <a:rPr lang="en-US" sz="2800" i="1" dirty="0">
                <a:latin typeface="+mj-lt"/>
                <a:ea typeface="Times New Roman" panose="02020603050405020304" pitchFamily="18" charset="0"/>
                <a:cs typeface="Times New Roman" panose="02020603050405020304" pitchFamily="18" charset="0"/>
              </a:rPr>
              <a:t>“</a:t>
            </a:r>
            <a:r>
              <a:rPr lang="en-US" sz="2800" dirty="0">
                <a:latin typeface="+mj-lt"/>
                <a:ea typeface="Times New Roman" panose="02020603050405020304" pitchFamily="18" charset="0"/>
                <a:cs typeface="Times New Roman" panose="02020603050405020304" pitchFamily="18" charset="0"/>
              </a:rPr>
              <a:t>Do you think our health-care system works well?” </a:t>
            </a: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567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8381"/>
            <a:ext cx="8229600" cy="1143000"/>
          </a:xfrm>
        </p:spPr>
        <p:txBody>
          <a:bodyPr>
            <a:noAutofit/>
          </a:bodyPr>
          <a:lstStyle/>
          <a:p>
            <a:r>
              <a:rPr lang="en-US" sz="3600" b="1" dirty="0">
                <a:solidFill>
                  <a:schemeClr val="accent1"/>
                </a:solidFill>
              </a:rPr>
              <a:t>How to Live with </a:t>
            </a:r>
            <a:r>
              <a:rPr lang="en-US" sz="3600" b="1" dirty="0" err="1">
                <a:solidFill>
                  <a:schemeClr val="accent1"/>
                </a:solidFill>
              </a:rPr>
              <a:t>Nonsampling</a:t>
            </a:r>
            <a:r>
              <a:rPr lang="en-US" sz="3600" b="1" dirty="0">
                <a:solidFill>
                  <a:schemeClr val="accent1"/>
                </a:solidFill>
              </a:rPr>
              <a:t> Errors</a:t>
            </a:r>
            <a:br>
              <a:rPr lang="en-US" sz="3600" b="1" dirty="0">
                <a:solidFill>
                  <a:schemeClr val="accent1"/>
                </a:solidFill>
              </a:rPr>
            </a:br>
            <a:endParaRPr lang="en-US" sz="3600" dirty="0"/>
          </a:p>
        </p:txBody>
      </p:sp>
      <p:sp>
        <p:nvSpPr>
          <p:cNvPr id="7" name="Rectangle 3"/>
          <p:cNvSpPr txBox="1">
            <a:spLocks noChangeArrowheads="1"/>
          </p:cNvSpPr>
          <p:nvPr/>
        </p:nvSpPr>
        <p:spPr>
          <a:xfrm>
            <a:off x="301752" y="1486524"/>
            <a:ext cx="8229600" cy="5029200"/>
          </a:xfrm>
          <a:prstGeom prst="rect">
            <a:avLst/>
          </a:prstGeom>
        </p:spPr>
        <p:txBody>
          <a:bodyPr/>
          <a:lstStyle/>
          <a:p>
            <a:pPr>
              <a:lnSpc>
                <a:spcPct val="115000"/>
              </a:lnSpc>
              <a:tabLst>
                <a:tab pos="457200" algn="l"/>
              </a:tabLst>
            </a:pPr>
            <a:r>
              <a:rPr lang="en-US" sz="2800" b="1" dirty="0">
                <a:latin typeface="+mj-lt"/>
                <a:ea typeface="Times New Roman" panose="02020603050405020304" pitchFamily="18" charset="0"/>
                <a:cs typeface="Times New Roman" panose="02020603050405020304" pitchFamily="18" charset="0"/>
              </a:rPr>
              <a:t>Substitute other households for the </a:t>
            </a:r>
            <a:r>
              <a:rPr lang="en-US" sz="2800" b="1" dirty="0" err="1">
                <a:latin typeface="+mj-lt"/>
                <a:ea typeface="Times New Roman" panose="02020603050405020304" pitchFamily="18" charset="0"/>
                <a:cs typeface="Times New Roman" panose="02020603050405020304" pitchFamily="18" charset="0"/>
              </a:rPr>
              <a:t>nonresponders</a:t>
            </a:r>
            <a:r>
              <a:rPr lang="en-US" sz="2800" b="1" dirty="0">
                <a:latin typeface="+mj-lt"/>
                <a:ea typeface="Times New Roman" panose="02020603050405020304" pitchFamily="18" charset="0"/>
                <a:cs typeface="Times New Roman" panose="02020603050405020304" pitchFamily="18" charset="0"/>
              </a:rPr>
              <a:t>.</a:t>
            </a:r>
            <a:r>
              <a:rPr lang="en-US" sz="2800" dirty="0">
                <a:latin typeface="+mj-lt"/>
                <a:ea typeface="Times New Roman" panose="02020603050405020304" pitchFamily="18" charset="0"/>
                <a:cs typeface="Times New Roman" panose="02020603050405020304" pitchFamily="18" charset="0"/>
              </a:rPr>
              <a:t> Because nonresponse is higher in cities, replacing </a:t>
            </a:r>
            <a:r>
              <a:rPr lang="en-US" sz="2800" dirty="0" err="1">
                <a:latin typeface="+mj-lt"/>
                <a:ea typeface="Times New Roman" panose="02020603050405020304" pitchFamily="18" charset="0"/>
                <a:cs typeface="Times New Roman" panose="02020603050405020304" pitchFamily="18" charset="0"/>
              </a:rPr>
              <a:t>nonresponders</a:t>
            </a:r>
            <a:r>
              <a:rPr lang="en-US" sz="2800" dirty="0">
                <a:latin typeface="+mj-lt"/>
                <a:ea typeface="Times New Roman" panose="02020603050405020304" pitchFamily="18" charset="0"/>
                <a:cs typeface="Times New Roman" panose="02020603050405020304" pitchFamily="18" charset="0"/>
              </a:rPr>
              <a:t> with other households in the same neighborhood may  reduce bias. </a:t>
            </a:r>
          </a:p>
          <a:p>
            <a:pPr>
              <a:lnSpc>
                <a:spcPct val="115000"/>
              </a:lnSpc>
              <a:tabLst>
                <a:tab pos="457200" algn="l"/>
              </a:tabLst>
            </a:pPr>
            <a:endParaRPr lang="en-US" sz="28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800" dirty="0">
                <a:latin typeface="+mj-lt"/>
                <a:ea typeface="Times New Roman" panose="02020603050405020304" pitchFamily="18" charset="0"/>
                <a:cs typeface="Times New Roman" panose="02020603050405020304" pitchFamily="18" charset="0"/>
              </a:rPr>
              <a:t>Once the data are in, all professional surveys use statistical methods to </a:t>
            </a:r>
            <a:r>
              <a:rPr lang="en-US" sz="2800" b="1" dirty="0">
                <a:latin typeface="+mj-lt"/>
                <a:ea typeface="Times New Roman" panose="02020603050405020304" pitchFamily="18" charset="0"/>
                <a:cs typeface="Times New Roman" panose="02020603050405020304" pitchFamily="18" charset="0"/>
              </a:rPr>
              <a:t>weight the responses</a:t>
            </a:r>
            <a:r>
              <a:rPr lang="en-US" sz="2800" dirty="0">
                <a:latin typeface="+mj-lt"/>
                <a:ea typeface="Times New Roman" panose="02020603050405020304" pitchFamily="18" charset="0"/>
                <a:cs typeface="Times New Roman" panose="02020603050405020304" pitchFamily="18" charset="0"/>
              </a:rPr>
              <a:t> in an attempt to correct sources of bias.</a:t>
            </a:r>
          </a:p>
          <a:p>
            <a:pPr>
              <a:lnSpc>
                <a:spcPct val="115000"/>
              </a:lnSpc>
              <a:tabLst>
                <a:tab pos="457200" algn="l"/>
              </a:tabLst>
            </a:pPr>
            <a:r>
              <a:rPr lang="en-US" sz="2800" i="1" dirty="0">
                <a:latin typeface="+mj-lt"/>
                <a:ea typeface="Times New Roman" panose="02020603050405020304" pitchFamily="18" charset="0"/>
                <a:cs typeface="Times New Roman" panose="02020603050405020304" pitchFamily="18" charset="0"/>
              </a:rPr>
              <a:t> </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138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Stratified Random Sampling</a:t>
            </a:r>
            <a:br>
              <a:rPr lang="en-US" sz="3600" b="1" dirty="0">
                <a:solidFill>
                  <a:schemeClr val="accent1"/>
                </a:solidFill>
              </a:rPr>
            </a:br>
            <a:endParaRPr lang="en-US" sz="3600" dirty="0"/>
          </a:p>
        </p:txBody>
      </p:sp>
      <p:sp>
        <p:nvSpPr>
          <p:cNvPr id="5" name="Rectangle 3"/>
          <p:cNvSpPr txBox="1">
            <a:spLocks noChangeArrowheads="1"/>
          </p:cNvSpPr>
          <p:nvPr/>
        </p:nvSpPr>
        <p:spPr>
          <a:xfrm>
            <a:off x="457874" y="1371600"/>
            <a:ext cx="8229600" cy="4953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Step 1: Divide the sampling frame into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distinct groups of individuals, called </a:t>
            </a:r>
            <a:r>
              <a:rPr kumimoji="0" lang="en-US" sz="2800" b="1" i="1" u="none" strike="noStrike" kern="1200" cap="none" spc="0" normalizeH="0" baseline="0" noProof="0" dirty="0">
                <a:ln>
                  <a:noFill/>
                </a:ln>
                <a:solidFill>
                  <a:schemeClr val="accent6"/>
                </a:solidFill>
                <a:effectLst/>
                <a:uLnTx/>
                <a:uFillTx/>
                <a:latin typeface="+mj-lt"/>
                <a:ea typeface="+mn-ea"/>
                <a:cs typeface="+mn-cs"/>
              </a:rPr>
              <a:t>strata</a:t>
            </a:r>
            <a:r>
              <a:rPr kumimoji="0" lang="en-US" sz="2800" b="0" i="0" u="none" strike="noStrike" kern="1200" cap="none" spc="0" normalizeH="0" baseline="0" noProof="0" dirty="0">
                <a:ln>
                  <a:noFill/>
                </a:ln>
                <a:solidFill>
                  <a:schemeClr val="tx1"/>
                </a:solidFill>
                <a:effectLst/>
                <a:uLnTx/>
                <a:uFillTx/>
                <a:latin typeface="+mj-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Choose strata because you have an interest in the groups or because the individuals within each group are similar.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Step 2: Take a separate SRS in each stratum and combine these to make up the complete sample.</a:t>
            </a:r>
          </a:p>
        </p:txBody>
      </p:sp>
    </p:spTree>
    <p:extLst>
      <p:ext uri="{BB962C8B-B14F-4D97-AF65-F5344CB8AC3E}">
        <p14:creationId xmlns:p14="http://schemas.microsoft.com/office/powerpoint/2010/main" val="3343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lang="en-US" sz="2800" dirty="0">
                    <a:latin typeface="+mj-lt"/>
                  </a:rPr>
                  <a:t>A large university has 30,000 students, of whom 3000 are graduate students.</a:t>
                </a:r>
              </a:p>
              <a:p>
                <a:pPr marL="342900" lvl="0" indent="-342900">
                  <a:spcBef>
                    <a:spcPct val="20000"/>
                  </a:spcBef>
                  <a:defRPr/>
                </a:pPr>
                <a:endParaRPr lang="en-US" sz="2800" dirty="0">
                  <a:latin typeface="+mj-lt"/>
                </a:endParaRPr>
              </a:p>
              <a:p>
                <a:pPr marL="342900" lvl="0" indent="-342900">
                  <a:spcBef>
                    <a:spcPct val="20000"/>
                  </a:spcBef>
                  <a:defRPr/>
                </a:pPr>
                <a:r>
                  <a:rPr lang="en-US" sz="2800" dirty="0">
                    <a:latin typeface="+mj-lt"/>
                  </a:rPr>
                  <a:t>An SRS of 500 students gives every student the same chance to be in the sample. That chance is</a:t>
                </a:r>
              </a:p>
              <a:p>
                <a:pPr marL="342900" lvl="0" indent="-342900">
                  <a:spcBef>
                    <a:spcPct val="20000"/>
                  </a:spcBef>
                  <a:defRPr/>
                </a:pPr>
                <a14:m>
                  <m:oMathPara xmlns:m="http://schemas.openxmlformats.org/officeDocument/2006/math">
                    <m:oMathParaPr>
                      <m:jc m:val="centerGroup"/>
                    </m:oMathParaPr>
                    <m:oMath xmlns:m="http://schemas.openxmlformats.org/officeDocument/2006/math">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500</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30,000</m:t>
                          </m:r>
                        </m:den>
                      </m:f>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1</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60</m:t>
                          </m:r>
                        </m:den>
                      </m:f>
                    </m:oMath>
                  </m:oMathPara>
                </a14:m>
                <a:endParaRPr kumimoji="0" lang="en-US" sz="2800" b="0" i="0" u="none" strike="noStrike" kern="1200" cap="none" spc="0" normalizeH="0" baseline="0" noProof="0" dirty="0">
                  <a:ln>
                    <a:noFill/>
                  </a:ln>
                  <a:solidFill>
                    <a:schemeClr val="tx1"/>
                  </a:solidFill>
                  <a:effectLst/>
                  <a:uLnTx/>
                  <a:uFillTx/>
                  <a:latin typeface="+mj-lt"/>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953000"/>
              </a:xfrm>
              <a:prstGeom prst="rect">
                <a:avLst/>
              </a:prstGeom>
              <a:blipFill rotWithShape="0">
                <a:blip r:embed="rId3"/>
                <a:stretch>
                  <a:fillRect l="-1461" t="-1230" r="-1949"/>
                </a:stretch>
              </a:blipFill>
            </p:spPr>
            <p:txBody>
              <a:bodyPr/>
              <a:lstStyle/>
              <a:p>
                <a:r>
                  <a:rPr lang="en-US">
                    <a:noFill/>
                  </a:rPr>
                  <a:t> </a:t>
                </a:r>
              </a:p>
            </p:txBody>
          </p:sp>
        </mc:Fallback>
      </mc:AlternateContent>
    </p:spTree>
    <p:extLst>
      <p:ext uri="{BB962C8B-B14F-4D97-AF65-F5344CB8AC3E}">
        <p14:creationId xmlns:p14="http://schemas.microsoft.com/office/powerpoint/2010/main" val="702856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a:t>
            </a:r>
            <a:endParaRPr lang="en-US" sz="3600" dirty="0"/>
          </a:p>
        </p:txBody>
      </p:sp>
      <p:sp>
        <p:nvSpPr>
          <p:cNvPr id="5" name="Rectangle 3"/>
          <p:cNvSpPr txBox="1">
            <a:spLocks noChangeArrowheads="1"/>
          </p:cNvSpPr>
          <p:nvPr/>
        </p:nvSpPr>
        <p:spPr>
          <a:xfrm>
            <a:off x="301752" y="1554480"/>
            <a:ext cx="8759952" cy="4953000"/>
          </a:xfrm>
          <a:prstGeom prst="rect">
            <a:avLst/>
          </a:prstGeom>
        </p:spPr>
        <p:txBody>
          <a:bodyPr/>
          <a:lstStyle/>
          <a:p>
            <a:pPr marL="342900" lvl="0" indent="-342900">
              <a:defRPr/>
            </a:pPr>
            <a:r>
              <a:rPr lang="en-US" sz="2800" dirty="0">
                <a:latin typeface="+mj-lt"/>
              </a:rPr>
              <a:t>To make sure we have a certain number of </a:t>
            </a:r>
          </a:p>
          <a:p>
            <a:pPr marL="342900" lvl="0" indent="-342900">
              <a:defRPr/>
            </a:pPr>
            <a:r>
              <a:rPr lang="en-US" sz="2800" dirty="0">
                <a:latin typeface="+mj-lt"/>
              </a:rPr>
              <a:t>grad students (200) and undergraduate </a:t>
            </a:r>
          </a:p>
          <a:p>
            <a:pPr marL="342900" lvl="0" indent="-342900">
              <a:defRPr/>
            </a:pPr>
            <a:r>
              <a:rPr lang="en-US" sz="2800" dirty="0">
                <a:latin typeface="+mj-lt"/>
              </a:rPr>
              <a:t>students (300) represented, we can stratify.</a:t>
            </a:r>
          </a:p>
          <a:p>
            <a:pPr marL="342900" lvl="0" indent="-342900">
              <a:defRPr/>
            </a:pPr>
            <a:endParaRPr lang="en-US" sz="2800" dirty="0">
              <a:latin typeface="+mj-lt"/>
            </a:endParaRPr>
          </a:p>
          <a:p>
            <a:pPr lvl="0">
              <a:defRPr/>
            </a:pPr>
            <a:r>
              <a:rPr lang="en-US" sz="2800" dirty="0">
                <a:latin typeface="+mj-lt"/>
              </a:rPr>
              <a:t>Label the graduate students 0001 to 3000 and use Table A to select an SRS of 200. </a:t>
            </a:r>
          </a:p>
          <a:p>
            <a:pPr lvl="0">
              <a:defRPr/>
            </a:pPr>
            <a:endParaRPr lang="en-US" sz="2800" dirty="0">
              <a:latin typeface="+mj-lt"/>
            </a:endParaRPr>
          </a:p>
          <a:p>
            <a:pPr lvl="0">
              <a:defRPr/>
            </a:pPr>
            <a:r>
              <a:rPr lang="en-US" sz="2800" dirty="0">
                <a:latin typeface="+mj-lt"/>
              </a:rPr>
              <a:t>Then label the undergraduates 00001 to 27000 and use Table A </a:t>
            </a:r>
            <a:r>
              <a:rPr lang="en-US" sz="2800" dirty="0" err="1">
                <a:latin typeface="+mj-lt"/>
              </a:rPr>
              <a:t>a</a:t>
            </a:r>
            <a:r>
              <a:rPr lang="en-US" sz="2800" dirty="0">
                <a:latin typeface="+mj-lt"/>
              </a:rPr>
              <a:t> second time to select a sample of 300 of them.</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3545544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Example: Stratifying a Sample of Students 3</a:t>
            </a:r>
            <a:endParaRPr lang="en-US" sz="36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301752" y="1554480"/>
                <a:ext cx="8759952" cy="4953000"/>
              </a:xfrm>
              <a:prstGeom prst="rect">
                <a:avLst/>
              </a:prstGeom>
            </p:spPr>
            <p:txBody>
              <a:bodyPr/>
              <a:lstStyle/>
              <a:p>
                <a:pPr marL="342900" lvl="0" indent="-342900">
                  <a:spcBef>
                    <a:spcPct val="20000"/>
                  </a:spcBef>
                  <a:defRPr/>
                </a:pPr>
                <a:r>
                  <a:rPr lang="en-US" sz="2800" dirty="0">
                    <a:latin typeface="+mj-lt"/>
                  </a:rPr>
                  <a:t>In the stratified sample, each graduate student has a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200</m:t>
                        </m:r>
                      </m:num>
                      <m:den>
                        <m:r>
                          <a:rPr lang="en-US" sz="2800" b="0" i="1" smtClean="0">
                            <a:latin typeface="Cambria Math" panose="02040503050406030204" pitchFamily="18" charset="0"/>
                          </a:rPr>
                          <m:t>3,000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15</m:t>
                        </m:r>
                      </m:den>
                    </m:f>
                    <m:r>
                      <a:rPr lang="en-US" sz="2800" b="0" i="1" smtClean="0">
                        <a:latin typeface="Cambria Math" panose="02040503050406030204" pitchFamily="18" charset="0"/>
                      </a:rPr>
                      <m:t> </m:t>
                    </m:r>
                  </m:oMath>
                </a14:m>
                <a:r>
                  <a:rPr kumimoji="0" lang="en-US" sz="2800" b="0" i="0" u="none" strike="noStrike" kern="1200" cap="none" spc="0" normalizeH="0" baseline="0" noProof="0" dirty="0">
                    <a:ln>
                      <a:noFill/>
                    </a:ln>
                    <a:solidFill>
                      <a:schemeClr val="tx1"/>
                    </a:solidFill>
                    <a:effectLst/>
                    <a:uLnTx/>
                    <a:uFillTx/>
                    <a:latin typeface="+mj-lt"/>
                  </a:rPr>
                  <a:t>chance to be chosen.</a:t>
                </a:r>
              </a:p>
              <a:p>
                <a:pPr marL="342900" lvl="0" indent="-342900">
                  <a:spcBef>
                    <a:spcPct val="20000"/>
                  </a:spcBef>
                  <a:defRPr/>
                </a:pPr>
                <a:endParaRPr lang="en-US" sz="2800" dirty="0">
                  <a:latin typeface="+mj-lt"/>
                </a:endParaRPr>
              </a:p>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Each undergraduate has a </a:t>
                </a:r>
                <a14:m>
                  <m:oMath xmlns:m="http://schemas.openxmlformats.org/officeDocument/2006/math">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300</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27,000</m:t>
                        </m:r>
                      </m:den>
                    </m:f>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m:t>
                    </m:r>
                    <m:f>
                      <m:fPr>
                        <m:ctrlP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ctrlPr>
                      </m:fPr>
                      <m:num>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1</m:t>
                        </m:r>
                      </m:num>
                      <m:den>
                        <m:r>
                          <a:rPr kumimoji="0" lang="en-US" sz="2800" b="0" i="1" u="none" strike="noStrike" kern="1200" cap="none" spc="0" normalizeH="0" baseline="0" noProof="0" smtClean="0">
                            <a:ln>
                              <a:noFill/>
                            </a:ln>
                            <a:solidFill>
                              <a:schemeClr val="tx1"/>
                            </a:solidFill>
                            <a:effectLst/>
                            <a:uLnTx/>
                            <a:uFillTx/>
                            <a:latin typeface="Cambria Math" panose="02040503050406030204" pitchFamily="18" charset="0"/>
                          </a:rPr>
                          <m:t>90</m:t>
                        </m:r>
                      </m:den>
                    </m:f>
                  </m:oMath>
                </a14:m>
                <a:r>
                  <a:rPr kumimoji="0" lang="en-US" sz="2800" b="0" i="0" u="none" strike="noStrike" kern="1200" cap="none" spc="0" normalizeH="0" baseline="0" noProof="0" dirty="0">
                    <a:ln>
                      <a:noFill/>
                    </a:ln>
                    <a:solidFill>
                      <a:schemeClr val="tx1"/>
                    </a:solidFill>
                    <a:effectLst/>
                    <a:uLnTx/>
                    <a:uFillTx/>
                    <a:latin typeface="+mj-lt"/>
                  </a:rPr>
                  <a:t> chance to be chosen. </a:t>
                </a:r>
              </a:p>
            </p:txBody>
          </p:sp>
        </mc:Choice>
        <mc:Fallback xmlns="">
          <p:sp>
            <p:nvSpPr>
              <p:cNvPr id="5" name="Rectangle 3"/>
              <p:cNvSpPr txBox="1">
                <a:spLocks noRot="1" noChangeAspect="1" noMove="1" noResize="1" noEditPoints="1" noAdjustHandles="1" noChangeArrowheads="1" noChangeShapeType="1" noTextEdit="1"/>
              </p:cNvSpPr>
              <p:nvPr/>
            </p:nvSpPr>
            <p:spPr>
              <a:xfrm>
                <a:off x="301752" y="1554480"/>
                <a:ext cx="8759952" cy="4953000"/>
              </a:xfrm>
              <a:prstGeom prst="rect">
                <a:avLst/>
              </a:prstGeom>
              <a:blipFill rotWithShape="0">
                <a:blip r:embed="rId3"/>
                <a:stretch>
                  <a:fillRect l="-1461" t="-1230"/>
                </a:stretch>
              </a:blipFill>
            </p:spPr>
            <p:txBody>
              <a:bodyPr/>
              <a:lstStyle/>
              <a:p>
                <a:r>
                  <a:rPr lang="en-US">
                    <a:noFill/>
                  </a:rPr>
                  <a:t> </a:t>
                </a:r>
              </a:p>
            </p:txBody>
          </p:sp>
        </mc:Fallback>
      </mc:AlternateContent>
    </p:spTree>
    <p:extLst>
      <p:ext uri="{BB962C8B-B14F-4D97-AF65-F5344CB8AC3E}">
        <p14:creationId xmlns:p14="http://schemas.microsoft.com/office/powerpoint/2010/main" val="4074541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The Challenge of Internet Surveys</a:t>
            </a:r>
            <a:br>
              <a:rPr lang="en-US" sz="3600" b="1" dirty="0">
                <a:solidFill>
                  <a:schemeClr val="accent1"/>
                </a:solidFill>
              </a:rPr>
            </a:br>
            <a:endParaRPr lang="en-US" sz="3600" dirty="0"/>
          </a:p>
        </p:txBody>
      </p:sp>
      <p:sp>
        <p:nvSpPr>
          <p:cNvPr id="5" name="Rectangle 3"/>
          <p:cNvSpPr txBox="1">
            <a:spLocks noChangeArrowheads="1"/>
          </p:cNvSpPr>
          <p:nvPr/>
        </p:nvSpPr>
        <p:spPr>
          <a:xfrm>
            <a:off x="301752" y="1170432"/>
            <a:ext cx="8759952" cy="4953000"/>
          </a:xfrm>
          <a:prstGeom prst="rect">
            <a:avLst/>
          </a:prstGeom>
        </p:spPr>
        <p:txBody>
          <a:bodyPr/>
          <a:lstStyle/>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Using the Internet for “Web surveys” is becoming </a:t>
            </a:r>
          </a:p>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increasingly popular.</a:t>
            </a:r>
          </a:p>
          <a:p>
            <a:pPr marL="342900" lvl="0" indent="-342900">
              <a:spcBef>
                <a:spcPct val="20000"/>
              </a:spcBef>
              <a:defRPr/>
            </a:pPr>
            <a:r>
              <a:rPr lang="en-US" sz="2800" dirty="0">
                <a:latin typeface="+mj-lt"/>
              </a:rPr>
              <a:t>Advantages:</a:t>
            </a:r>
          </a:p>
          <a:p>
            <a:pPr marL="457200" lvl="0" indent="-4572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rPr>
              <a:t>Easy to collect large amounts of data</a:t>
            </a:r>
          </a:p>
          <a:p>
            <a:pPr marL="457200" lvl="0" indent="-457200">
              <a:spcBef>
                <a:spcPct val="20000"/>
              </a:spcBef>
              <a:buFont typeface="Arial" pitchFamily="34" charset="0"/>
              <a:buChar char="•"/>
              <a:defRPr/>
            </a:pPr>
            <a:r>
              <a:rPr lang="en-US" sz="2800" dirty="0">
                <a:latin typeface="+mj-lt"/>
              </a:rPr>
              <a:t>Costs less money</a:t>
            </a:r>
          </a:p>
          <a:p>
            <a:pPr marL="457200" lvl="0" indent="-457200">
              <a:spcBef>
                <a:spcPct val="20000"/>
              </a:spcBef>
              <a:buFont typeface="Arial" pitchFamily="34" charset="0"/>
              <a:buChar char="•"/>
              <a:defRPr/>
            </a:pPr>
            <a:r>
              <a:rPr lang="en-US" sz="2800" dirty="0">
                <a:latin typeface="+mj-lt"/>
              </a:rPr>
              <a:t>Allows for delivery of multimedia content</a:t>
            </a:r>
          </a:p>
          <a:p>
            <a:pPr lvl="0">
              <a:spcBef>
                <a:spcPct val="20000"/>
              </a:spcBef>
              <a:defRPr/>
            </a:pPr>
            <a:r>
              <a:rPr kumimoji="0" lang="en-US" sz="2800" b="0" i="0" u="none" strike="noStrike" kern="1200" cap="none" spc="0" normalizeH="0" baseline="0" noProof="0" dirty="0">
                <a:ln>
                  <a:noFill/>
                </a:ln>
                <a:solidFill>
                  <a:schemeClr val="tx1"/>
                </a:solidFill>
                <a:effectLst/>
                <a:uLnTx/>
                <a:uFillTx/>
                <a:latin typeface="+mj-lt"/>
              </a:rPr>
              <a:t>Disadvantages:</a:t>
            </a:r>
          </a:p>
          <a:p>
            <a:pPr marL="457200" lvl="0" indent="-457200">
              <a:spcBef>
                <a:spcPct val="20000"/>
              </a:spcBef>
              <a:buFont typeface="Arial" pitchFamily="34" charset="0"/>
              <a:buChar char="•"/>
              <a:defRPr/>
            </a:pPr>
            <a:r>
              <a:rPr lang="en-US" sz="2800" dirty="0">
                <a:latin typeface="+mj-lt"/>
              </a:rPr>
              <a:t>Not easy to do well</a:t>
            </a:r>
          </a:p>
          <a:p>
            <a:pPr marL="457200" lvl="0" indent="-457200">
              <a:spcBef>
                <a:spcPct val="2000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rPr>
              <a:t>Voluntary response,</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noProof="0" dirty="0" err="1">
                <a:ln>
                  <a:noFill/>
                </a:ln>
                <a:solidFill>
                  <a:schemeClr val="tx1"/>
                </a:solidFill>
                <a:effectLst/>
                <a:uLnTx/>
                <a:uFillTx/>
                <a:latin typeface="+mj-lt"/>
              </a:rPr>
              <a:t>undercoverage</a:t>
            </a:r>
            <a:r>
              <a:rPr kumimoji="0" lang="en-US" sz="2800" b="0" i="0" u="none" strike="noStrike" kern="1200" cap="none" spc="0" normalizeH="0" noProof="0" dirty="0">
                <a:ln>
                  <a:noFill/>
                </a:ln>
                <a:solidFill>
                  <a:schemeClr val="tx1"/>
                </a:solidFill>
                <a:effectLst/>
                <a:uLnTx/>
                <a:uFillTx/>
                <a:latin typeface="+mj-lt"/>
              </a:rPr>
              <a:t>, </a:t>
            </a:r>
            <a:r>
              <a:rPr kumimoji="0" lang="en-US" sz="2800" b="0" i="0" u="none" strike="noStrike" kern="1200" cap="none" spc="0" normalizeH="0" noProof="0" dirty="0" err="1">
                <a:ln>
                  <a:noFill/>
                </a:ln>
                <a:solidFill>
                  <a:schemeClr val="tx1"/>
                </a:solidFill>
                <a:effectLst/>
                <a:uLnTx/>
                <a:uFillTx/>
                <a:latin typeface="+mj-lt"/>
              </a:rPr>
              <a:t>nonresponse</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235256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2" y="914559"/>
            <a:ext cx="8042276" cy="1336956"/>
          </a:xfrm>
        </p:spPr>
        <p:txBody>
          <a:bodyPr>
            <a:noAutofit/>
          </a:bodyPr>
          <a:lstStyle/>
          <a:p>
            <a:r>
              <a:rPr lang="en-US" sz="3600" b="1" dirty="0"/>
              <a:t>Poll from Pew Research Center in favor of legalizing Marijuana </a:t>
            </a:r>
            <a:r>
              <a:rPr lang="mr-IN" sz="3600" b="1" dirty="0"/>
              <a:t>–</a:t>
            </a:r>
            <a:r>
              <a:rPr lang="en-US" sz="3600" b="1" dirty="0"/>
              <a:t> Different Percentages</a:t>
            </a:r>
            <a:br>
              <a:rPr lang="en-US" sz="3600" b="1" dirty="0">
                <a:solidFill>
                  <a:schemeClr val="accent1"/>
                </a:solidFill>
              </a:rPr>
            </a:br>
            <a:endParaRPr lang="en-US" sz="3600" dirty="0"/>
          </a:p>
        </p:txBody>
      </p:sp>
      <p:sp>
        <p:nvSpPr>
          <p:cNvPr id="8" name="Rectangle 7"/>
          <p:cNvSpPr/>
          <p:nvPr/>
        </p:nvSpPr>
        <p:spPr>
          <a:xfrm>
            <a:off x="384048" y="2251515"/>
            <a:ext cx="8759952" cy="3849965"/>
          </a:xfrm>
          <a:prstGeom prst="rect">
            <a:avLst/>
          </a:prstGeom>
        </p:spPr>
        <p:txBody>
          <a:bodyPr wrap="square">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 Pew Research Center conducted a poll on March 25–29, 2015, in which they asked, “Do you think the use of marijuana should be made legal or not?” </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53% of the 1,500 randomly selected adult Americans in the survey favor the legal use of marijuana. </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This is a majority of those surveyed but not the overwhelming majority that MLive found.</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There is a large discrepancy in the findings of these two polls.</a:t>
            </a:r>
          </a:p>
        </p:txBody>
      </p:sp>
    </p:spTree>
    <p:extLst>
      <p:ext uri="{BB962C8B-B14F-4D97-AF65-F5344CB8AC3E}">
        <p14:creationId xmlns:p14="http://schemas.microsoft.com/office/powerpoint/2010/main" val="224326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9300"/>
            <a:ext cx="8229600" cy="990600"/>
          </a:xfrm>
        </p:spPr>
        <p:txBody>
          <a:bodyPr>
            <a:noAutofit/>
          </a:bodyPr>
          <a:lstStyle/>
          <a:p>
            <a:r>
              <a:rPr lang="en-US" sz="3600" b="1" dirty="0">
                <a:solidFill>
                  <a:schemeClr val="accent1"/>
                </a:solidFill>
              </a:rPr>
              <a:t>Collecting Data from Open Source conversations</a:t>
            </a:r>
            <a:br>
              <a:rPr lang="en-US" sz="3600" b="1" dirty="0">
                <a:solidFill>
                  <a:schemeClr val="accent1"/>
                </a:solidFill>
              </a:rPr>
            </a:br>
            <a:endParaRPr lang="en-US" sz="3600" dirty="0"/>
          </a:p>
        </p:txBody>
      </p:sp>
      <p:sp>
        <p:nvSpPr>
          <p:cNvPr id="5" name="Rectangle 3"/>
          <p:cNvSpPr txBox="1">
            <a:spLocks noChangeArrowheads="1"/>
          </p:cNvSpPr>
          <p:nvPr/>
        </p:nvSpPr>
        <p:spPr>
          <a:xfrm>
            <a:off x="384048" y="2402332"/>
            <a:ext cx="8759952" cy="4953000"/>
          </a:xfrm>
          <a:prstGeom prst="rect">
            <a:avLst/>
          </a:prstGeom>
        </p:spPr>
        <p:txBody>
          <a:bodyPr/>
          <a:lstStyle/>
          <a:p>
            <a:pPr marL="342900" lvl="0" indent="-342900">
              <a:spcBef>
                <a:spcPct val="20000"/>
              </a:spcBef>
              <a:defRPr/>
            </a:pPr>
            <a:r>
              <a:rPr kumimoji="0" lang="en-US" sz="2800" b="0" i="0" u="none" strike="noStrike" kern="1200" cap="none" spc="0" normalizeH="0" baseline="0" noProof="0" dirty="0">
                <a:ln>
                  <a:noFill/>
                </a:ln>
                <a:solidFill>
                  <a:schemeClr val="tx1"/>
                </a:solidFill>
                <a:effectLst/>
                <a:uLnTx/>
                <a:uFillTx/>
                <a:latin typeface="+mj-lt"/>
              </a:rPr>
              <a:t>There is already lots of opinions about lots of topics on twitter, blogs, etc.</a:t>
            </a:r>
          </a:p>
          <a:p>
            <a:pPr marL="342900" lvl="0" indent="-342900">
              <a:spcBef>
                <a:spcPct val="20000"/>
              </a:spcBef>
              <a:defRPr/>
            </a:pPr>
            <a:r>
              <a:rPr lang="en-US" sz="2800" dirty="0">
                <a:latin typeface="+mj-lt"/>
              </a:rPr>
              <a:t>Can we use this data to gather information?</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1409119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Questions to Ask </a:t>
            </a:r>
            <a:br>
              <a:rPr lang="en-US" sz="3600" b="1" dirty="0">
                <a:solidFill>
                  <a:schemeClr val="accent1"/>
                </a:solidFill>
              </a:rPr>
            </a:br>
            <a:r>
              <a:rPr lang="en-US" sz="3600" b="1" dirty="0">
                <a:solidFill>
                  <a:schemeClr val="accent1"/>
                </a:solidFill>
              </a:rPr>
              <a:t>before You Believe a Poll</a:t>
            </a:r>
            <a:endParaRPr lang="en-US" sz="3600" dirty="0"/>
          </a:p>
        </p:txBody>
      </p:sp>
      <p:sp>
        <p:nvSpPr>
          <p:cNvPr id="5" name="Rectangle 3"/>
          <p:cNvSpPr txBox="1">
            <a:spLocks noChangeArrowheads="1"/>
          </p:cNvSpPr>
          <p:nvPr/>
        </p:nvSpPr>
        <p:spPr>
          <a:xfrm>
            <a:off x="301752" y="1524000"/>
            <a:ext cx="8759952" cy="4953000"/>
          </a:xfrm>
          <a:prstGeom prst="rect">
            <a:avLst/>
          </a:prstGeom>
        </p:spPr>
        <p:txBody>
          <a:bodyPr/>
          <a:lstStyle/>
          <a:p>
            <a:pPr marL="342900" lvl="0" indent="-342900">
              <a:defRPr/>
            </a:pPr>
            <a:r>
              <a:rPr lang="en-US" sz="2400" b="1" dirty="0">
                <a:latin typeface="+mj-lt"/>
              </a:rPr>
              <a:t>Who carried out the survey? </a:t>
            </a:r>
            <a:r>
              <a:rPr lang="en-US" sz="2400" dirty="0">
                <a:latin typeface="+mj-lt"/>
              </a:rPr>
              <a:t>Even a political party should hire a professional sample survey firm whose reputation demands that they follow good survey practices. </a:t>
            </a:r>
          </a:p>
          <a:p>
            <a:pPr marL="342900" lvl="0" indent="-342900">
              <a:defRPr/>
            </a:pPr>
            <a:endParaRPr lang="en-US" sz="2400" dirty="0">
              <a:latin typeface="+mj-lt"/>
            </a:endParaRPr>
          </a:p>
          <a:p>
            <a:pPr marL="342900" lvl="0" indent="-342900">
              <a:defRPr/>
            </a:pPr>
            <a:r>
              <a:rPr lang="en-US" sz="2400" b="1" dirty="0">
                <a:latin typeface="+mj-lt"/>
              </a:rPr>
              <a:t>What was the population?</a:t>
            </a:r>
            <a:r>
              <a:rPr lang="en-US" sz="2400" dirty="0">
                <a:latin typeface="+mj-lt"/>
              </a:rPr>
              <a:t> That is, whose opinions were being sought? </a:t>
            </a:r>
          </a:p>
          <a:p>
            <a:pPr marL="342900" lvl="0" indent="-342900">
              <a:defRPr/>
            </a:pPr>
            <a:endParaRPr lang="en-US" sz="2400" dirty="0">
              <a:latin typeface="+mj-lt"/>
            </a:endParaRPr>
          </a:p>
          <a:p>
            <a:pPr marL="342900" lvl="0" indent="-342900">
              <a:defRPr/>
            </a:pPr>
            <a:r>
              <a:rPr lang="en-US" sz="2400" b="1" dirty="0">
                <a:latin typeface="+mj-lt"/>
              </a:rPr>
              <a:t>How was the sample selected?</a:t>
            </a:r>
            <a:r>
              <a:rPr lang="en-US" sz="2400" dirty="0">
                <a:latin typeface="+mj-lt"/>
              </a:rPr>
              <a:t> Look for mention of random sampling. </a:t>
            </a:r>
          </a:p>
          <a:p>
            <a:pPr marL="342900" lvl="0" indent="-342900">
              <a:defRPr/>
            </a:pPr>
            <a:endParaRPr lang="en-US" sz="2400" b="1" dirty="0">
              <a:latin typeface="+mj-lt"/>
            </a:endParaRPr>
          </a:p>
          <a:p>
            <a:pPr marL="342900" lvl="0" indent="-342900">
              <a:defRPr/>
            </a:pPr>
            <a:r>
              <a:rPr lang="en-US" sz="2400" b="1" dirty="0">
                <a:latin typeface="+mj-lt"/>
              </a:rPr>
              <a:t>How large was the sample?</a:t>
            </a:r>
            <a:r>
              <a:rPr lang="en-US" sz="2400" dirty="0">
                <a:latin typeface="+mj-lt"/>
              </a:rPr>
              <a:t> Even better, find out both the sample size and the margin of error within which the results of 95% of all samples drawn, as this one was, would fall. </a:t>
            </a:r>
          </a:p>
        </p:txBody>
      </p:sp>
    </p:spTree>
    <p:extLst>
      <p:ext uri="{BB962C8B-B14F-4D97-AF65-F5344CB8AC3E}">
        <p14:creationId xmlns:p14="http://schemas.microsoft.com/office/powerpoint/2010/main" val="3693491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89801"/>
            <a:ext cx="8042276" cy="1336956"/>
          </a:xfrm>
        </p:spPr>
        <p:txBody>
          <a:bodyPr>
            <a:noAutofit/>
          </a:bodyPr>
          <a:lstStyle/>
          <a:p>
            <a:r>
              <a:rPr lang="en-US" sz="3600" b="1" dirty="0">
                <a:solidFill>
                  <a:schemeClr val="accent1"/>
                </a:solidFill>
              </a:rPr>
              <a:t>Questions to Ask </a:t>
            </a:r>
            <a:br>
              <a:rPr lang="en-US" sz="3600" b="1" dirty="0">
                <a:solidFill>
                  <a:schemeClr val="accent1"/>
                </a:solidFill>
              </a:rPr>
            </a:br>
            <a:r>
              <a:rPr lang="en-US" sz="3600" b="1" dirty="0">
                <a:solidFill>
                  <a:schemeClr val="accent1"/>
                </a:solidFill>
              </a:rPr>
              <a:t>before You Believe a Poll (continued)</a:t>
            </a:r>
            <a:endParaRPr lang="en-US" sz="3600" dirty="0"/>
          </a:p>
        </p:txBody>
      </p:sp>
      <p:sp>
        <p:nvSpPr>
          <p:cNvPr id="5" name="Rectangle 3"/>
          <p:cNvSpPr txBox="1">
            <a:spLocks noChangeArrowheads="1"/>
          </p:cNvSpPr>
          <p:nvPr/>
        </p:nvSpPr>
        <p:spPr>
          <a:xfrm>
            <a:off x="301752" y="2011684"/>
            <a:ext cx="8759952" cy="4953000"/>
          </a:xfrm>
          <a:prstGeom prst="rect">
            <a:avLst/>
          </a:prstGeom>
        </p:spPr>
        <p:txBody>
          <a:bodyPr/>
          <a:lstStyle/>
          <a:p>
            <a:pPr marL="342900" lvl="0" indent="-342900">
              <a:spcBef>
                <a:spcPct val="20000"/>
              </a:spcBef>
              <a:defRPr/>
            </a:pPr>
            <a:r>
              <a:rPr lang="en-US" sz="2800" b="1" dirty="0">
                <a:latin typeface="+mj-lt"/>
              </a:rPr>
              <a:t>What was the response rate? </a:t>
            </a:r>
            <a:r>
              <a:rPr lang="en-US" sz="2800" dirty="0">
                <a:latin typeface="+mj-lt"/>
              </a:rPr>
              <a:t>That is, what percentage of the original subjects actually provided information?</a:t>
            </a:r>
          </a:p>
          <a:p>
            <a:pPr marL="342900" lvl="0" indent="-342900">
              <a:spcBef>
                <a:spcPct val="20000"/>
              </a:spcBef>
              <a:defRPr/>
            </a:pPr>
            <a:r>
              <a:rPr lang="en-US" sz="2800" b="1" dirty="0">
                <a:latin typeface="+mj-lt"/>
              </a:rPr>
              <a:t>How were the subjects contacted? </a:t>
            </a:r>
            <a:r>
              <a:rPr lang="en-US" sz="2800" dirty="0">
                <a:latin typeface="+mj-lt"/>
              </a:rPr>
              <a:t>By telephone? Mail? Face-to-face interview?</a:t>
            </a:r>
          </a:p>
          <a:p>
            <a:pPr marL="342900" lvl="0" indent="-342900">
              <a:spcBef>
                <a:spcPct val="20000"/>
              </a:spcBef>
              <a:defRPr/>
            </a:pPr>
            <a:r>
              <a:rPr lang="en-US" sz="2800" b="1" dirty="0">
                <a:latin typeface="+mj-lt"/>
              </a:rPr>
              <a:t>When was the survey conducted?</a:t>
            </a:r>
            <a:r>
              <a:rPr lang="en-US" sz="2800" dirty="0">
                <a:latin typeface="+mj-lt"/>
              </a:rPr>
              <a:t> Was it just after some event that might have influenced opinion?</a:t>
            </a:r>
          </a:p>
          <a:p>
            <a:pPr marL="342900" lvl="0" indent="-342900">
              <a:spcBef>
                <a:spcPct val="20000"/>
              </a:spcBef>
              <a:defRPr/>
            </a:pPr>
            <a:r>
              <a:rPr lang="en-US" sz="2800" b="1" dirty="0">
                <a:latin typeface="+mj-lt"/>
              </a:rPr>
              <a:t>What were the exact questions asked?</a:t>
            </a:r>
          </a:p>
        </p:txBody>
      </p:sp>
    </p:spTree>
    <p:extLst>
      <p:ext uri="{BB962C8B-B14F-4D97-AF65-F5344CB8AC3E}">
        <p14:creationId xmlns:p14="http://schemas.microsoft.com/office/powerpoint/2010/main" val="201196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Sampling in the real world is complex. Even professional sample surveys don’t give exactly correct information about the population.</a:t>
            </a:r>
          </a:p>
          <a:p>
            <a:endParaRPr lang="en-US" sz="2800" dirty="0">
              <a:latin typeface="+mj-lt"/>
            </a:endParaRPr>
          </a:p>
          <a:p>
            <a:r>
              <a:rPr lang="en-US" sz="2800" dirty="0">
                <a:latin typeface="+mj-lt"/>
              </a:rPr>
              <a:t>There are many potential sources of error in sampling. The margin of error announced by a sample survey covers only </a:t>
            </a:r>
            <a:r>
              <a:rPr lang="en-US" sz="2800" b="1" dirty="0">
                <a:latin typeface="+mj-lt"/>
              </a:rPr>
              <a:t>random sampling error</a:t>
            </a:r>
            <a:r>
              <a:rPr lang="en-US" sz="2800" dirty="0">
                <a:latin typeface="+mj-lt"/>
              </a:rPr>
              <a:t>, the variation due to chance in choosing a random sample.</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832914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Other types of error are in addition to the margin of error and can’t be directly measured. Sampling errors come from the act of choosing a sample. </a:t>
            </a:r>
          </a:p>
          <a:p>
            <a:endParaRPr lang="en-US" sz="2800" b="1" dirty="0">
              <a:latin typeface="+mj-lt"/>
            </a:endParaRPr>
          </a:p>
          <a:p>
            <a:r>
              <a:rPr lang="en-US" sz="2800" b="1" dirty="0">
                <a:latin typeface="+mj-lt"/>
              </a:rPr>
              <a:t>Random sampling error</a:t>
            </a:r>
            <a:r>
              <a:rPr lang="en-US" sz="2800" dirty="0">
                <a:latin typeface="+mj-lt"/>
              </a:rPr>
              <a:t> and </a:t>
            </a:r>
            <a:r>
              <a:rPr lang="en-US" sz="2800" dirty="0" err="1">
                <a:latin typeface="+mj-lt"/>
              </a:rPr>
              <a:t>undercoverage</a:t>
            </a:r>
            <a:r>
              <a:rPr lang="en-US" sz="2800" dirty="0">
                <a:latin typeface="+mj-lt"/>
              </a:rPr>
              <a:t> are common types of sampling error. </a:t>
            </a:r>
          </a:p>
          <a:p>
            <a:endParaRPr lang="en-US" sz="2800" b="1" dirty="0">
              <a:latin typeface="+mj-lt"/>
            </a:endParaRPr>
          </a:p>
          <a:p>
            <a:r>
              <a:rPr lang="en-US" sz="2800" b="1" dirty="0" err="1">
                <a:latin typeface="+mj-lt"/>
              </a:rPr>
              <a:t>Undercoverage</a:t>
            </a:r>
            <a:r>
              <a:rPr lang="en-US" sz="2800" dirty="0">
                <a:latin typeface="+mj-lt"/>
              </a:rPr>
              <a:t> occurs when some members of the population are left out of the </a:t>
            </a:r>
            <a:r>
              <a:rPr lang="en-US" sz="2800" b="1" dirty="0">
                <a:latin typeface="+mj-lt"/>
              </a:rPr>
              <a:t>sampling frame</a:t>
            </a:r>
            <a:r>
              <a:rPr lang="en-US" sz="2800" dirty="0">
                <a:latin typeface="+mj-lt"/>
              </a:rPr>
              <a:t>, the list from which the sample is actually chosen.</a:t>
            </a:r>
          </a:p>
          <a:p>
            <a:endParaRPr lang="en-US" sz="2400" dirty="0">
              <a:latin typeface="+mj-lt"/>
            </a:endParaRPr>
          </a:p>
        </p:txBody>
      </p:sp>
    </p:spTree>
    <p:extLst>
      <p:ext uri="{BB962C8B-B14F-4D97-AF65-F5344CB8AC3E}">
        <p14:creationId xmlns:p14="http://schemas.microsoft.com/office/powerpoint/2010/main" val="3291586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The most serious errors in most careful surveys, however, are </a:t>
            </a:r>
            <a:r>
              <a:rPr lang="en-US" sz="2800" b="1" dirty="0" err="1">
                <a:latin typeface="+mj-lt"/>
              </a:rPr>
              <a:t>nonsampling</a:t>
            </a:r>
            <a:r>
              <a:rPr lang="en-US" sz="2800" b="1" dirty="0">
                <a:latin typeface="+mj-lt"/>
              </a:rPr>
              <a:t> errors</a:t>
            </a:r>
            <a:r>
              <a:rPr lang="en-US" sz="2800" dirty="0">
                <a:latin typeface="+mj-lt"/>
              </a:rPr>
              <a:t>. These have nothing to do with choosing a sample; they are present even in a census.</a:t>
            </a:r>
          </a:p>
          <a:p>
            <a:endParaRPr lang="en-US" sz="2800" dirty="0">
              <a:latin typeface="+mj-lt"/>
            </a:endParaRPr>
          </a:p>
          <a:p>
            <a:r>
              <a:rPr lang="en-US" sz="2800" dirty="0">
                <a:latin typeface="+mj-lt"/>
              </a:rPr>
              <a:t>The single biggest problem for sample surveys is </a:t>
            </a:r>
            <a:r>
              <a:rPr lang="en-US" sz="2800" b="1" dirty="0">
                <a:latin typeface="+mj-lt"/>
              </a:rPr>
              <a:t>nonresponse</a:t>
            </a:r>
            <a:r>
              <a:rPr lang="en-US" sz="2800" dirty="0">
                <a:latin typeface="+mj-lt"/>
              </a:rPr>
              <a:t>: subjects can’t be contacted or refuse to answer.</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2716267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Mistakes in handling the data (</a:t>
            </a:r>
            <a:r>
              <a:rPr lang="en-US" sz="2800" b="1" dirty="0">
                <a:latin typeface="+mj-lt"/>
              </a:rPr>
              <a:t>processing errors</a:t>
            </a:r>
            <a:r>
              <a:rPr lang="en-US" sz="2800" dirty="0">
                <a:latin typeface="+mj-lt"/>
              </a:rPr>
              <a:t>) and incorrect answers by respondents (</a:t>
            </a:r>
            <a:r>
              <a:rPr lang="en-US" sz="2800" b="1" dirty="0">
                <a:latin typeface="+mj-lt"/>
              </a:rPr>
              <a:t>response errors</a:t>
            </a:r>
            <a:r>
              <a:rPr lang="en-US" sz="2800" dirty="0">
                <a:latin typeface="+mj-lt"/>
              </a:rPr>
              <a:t>) are other examples of </a:t>
            </a:r>
            <a:r>
              <a:rPr lang="en-US" sz="2800" dirty="0" err="1">
                <a:latin typeface="+mj-lt"/>
              </a:rPr>
              <a:t>nonsampling</a:t>
            </a:r>
            <a:r>
              <a:rPr lang="en-US" sz="2800" dirty="0">
                <a:latin typeface="+mj-lt"/>
              </a:rPr>
              <a:t> errors.</a:t>
            </a:r>
          </a:p>
          <a:p>
            <a:endParaRPr lang="en-US" sz="2800" dirty="0">
              <a:latin typeface="+mj-lt"/>
            </a:endParaRPr>
          </a:p>
          <a:p>
            <a:r>
              <a:rPr lang="en-US" sz="2800" dirty="0">
                <a:latin typeface="+mj-lt"/>
              </a:rPr>
              <a:t>Finally, the exact </a:t>
            </a:r>
            <a:r>
              <a:rPr lang="en-US" sz="2800" b="1" dirty="0">
                <a:latin typeface="+mj-lt"/>
              </a:rPr>
              <a:t>wording of questions</a:t>
            </a:r>
            <a:r>
              <a:rPr lang="en-US" sz="2800" dirty="0">
                <a:latin typeface="+mj-lt"/>
              </a:rPr>
              <a:t> has a big influence on the answers. </a:t>
            </a:r>
          </a:p>
          <a:p>
            <a:endParaRPr lang="en-US" sz="2800"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681208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a:t>
            </a:r>
            <a:br>
              <a:rPr lang="en-US" sz="3600" b="1" dirty="0">
                <a:solidFill>
                  <a:schemeClr val="accent1"/>
                </a:solidFill>
              </a:rPr>
            </a:br>
            <a:endParaRPr lang="en-US" sz="3600" dirty="0"/>
          </a:p>
        </p:txBody>
      </p:sp>
      <p:sp>
        <p:nvSpPr>
          <p:cNvPr id="5" name="Content Placeholder 2"/>
          <p:cNvSpPr txBox="1">
            <a:spLocks/>
          </p:cNvSpPr>
          <p:nvPr/>
        </p:nvSpPr>
        <p:spPr>
          <a:xfrm>
            <a:off x="301752" y="1170432"/>
            <a:ext cx="8759952" cy="5105400"/>
          </a:xfrm>
          <a:prstGeom prst="rect">
            <a:avLst/>
          </a:prstGeom>
        </p:spPr>
        <p:txBody>
          <a:bodyPr/>
          <a:lstStyle/>
          <a:p>
            <a:r>
              <a:rPr lang="en-US" sz="2800" dirty="0">
                <a:latin typeface="+mj-lt"/>
              </a:rPr>
              <a:t>People who design sample surveys use statistical techniques that help correct </a:t>
            </a:r>
            <a:r>
              <a:rPr lang="en-US" sz="2800" dirty="0" err="1">
                <a:latin typeface="+mj-lt"/>
              </a:rPr>
              <a:t>nonsampling</a:t>
            </a:r>
            <a:r>
              <a:rPr lang="en-US" sz="2800" dirty="0">
                <a:latin typeface="+mj-lt"/>
              </a:rPr>
              <a:t> errors, and they also use </a:t>
            </a:r>
            <a:r>
              <a:rPr lang="en-US" sz="2800" b="1" dirty="0">
                <a:latin typeface="+mj-lt"/>
              </a:rPr>
              <a:t>probability samples</a:t>
            </a:r>
            <a:r>
              <a:rPr lang="en-US" sz="2800" dirty="0">
                <a:latin typeface="+mj-lt"/>
              </a:rPr>
              <a:t> more complex than simple random samples, such as </a:t>
            </a:r>
            <a:r>
              <a:rPr lang="en-US" sz="2800" b="1" dirty="0">
                <a:latin typeface="+mj-lt"/>
              </a:rPr>
              <a:t>stratified samples</a:t>
            </a:r>
            <a:r>
              <a:rPr lang="en-US" sz="2800" dirty="0">
                <a:latin typeface="+mj-lt"/>
              </a:rPr>
              <a:t>.</a:t>
            </a:r>
          </a:p>
          <a:p>
            <a:endParaRPr lang="en-US" sz="2800" dirty="0">
              <a:latin typeface="+mj-lt"/>
            </a:endParaRPr>
          </a:p>
          <a:p>
            <a:r>
              <a:rPr lang="en-US" sz="2800" dirty="0">
                <a:latin typeface="+mj-lt"/>
              </a:rPr>
              <a:t>You can assess the quality of a sample survey quite well by just looking at the basics: use of random samples, sample size and margin of error, the rate of nonresponse, and the wording of the questions.</a:t>
            </a:r>
          </a:p>
          <a:p>
            <a:endParaRPr lang="en-US" sz="2800"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3840979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TO DO:</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946150" y="2366796"/>
            <a:ext cx="7543800" cy="3383280"/>
          </a:xfrm>
        </p:spPr>
        <p:txBody>
          <a:bodyPr>
            <a:normAutofit/>
          </a:bodyPr>
          <a:lstStyle/>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To Do for next class:</a:t>
            </a:r>
          </a:p>
          <a:p>
            <a:pPr marL="342900" indent="-342900">
              <a:buFont typeface="+mj-lt"/>
              <a:buAutoNum type="arabicPeriod"/>
            </a:pPr>
            <a:r>
              <a:rPr lang="en-US" sz="1800" dirty="0">
                <a:latin typeface="Calibri" panose="020F0502020204030204" pitchFamily="34" charset="0"/>
                <a:cs typeface="Calibri" panose="020F0502020204030204" pitchFamily="34" charset="0"/>
              </a:rPr>
              <a:t>Assignment #2</a:t>
            </a:r>
          </a:p>
          <a:p>
            <a:pPr marL="342900" indent="-342900">
              <a:buFont typeface="+mj-lt"/>
              <a:buAutoNum type="arabicPeriod"/>
            </a:pPr>
            <a:r>
              <a:rPr lang="en-US" sz="1800" dirty="0">
                <a:latin typeface="Calibri" panose="020F0502020204030204" pitchFamily="34" charset="0"/>
                <a:cs typeface="Calibri" panose="020F0502020204030204" pitchFamily="34" charset="0"/>
              </a:rPr>
              <a:t>Watch Tableau videos (recommended)</a:t>
            </a:r>
          </a:p>
          <a:p>
            <a:pPr marL="342900" indent="-342900">
              <a:buFont typeface="+mj-lt"/>
              <a:buAutoNum type="arabicPeriod"/>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625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08"/>
            <a:ext cx="8229600" cy="990600"/>
          </a:xfrm>
        </p:spPr>
        <p:txBody>
          <a:bodyPr>
            <a:noAutofit/>
          </a:bodyPr>
          <a:lstStyle/>
          <a:p>
            <a:r>
              <a:rPr lang="en-US" sz="3600" b="1" dirty="0">
                <a:solidFill>
                  <a:schemeClr val="accent1"/>
                </a:solidFill>
              </a:rPr>
              <a:t>Comparing Results</a:t>
            </a:r>
            <a:br>
              <a:rPr lang="en-US" sz="3600" b="1" dirty="0">
                <a:solidFill>
                  <a:schemeClr val="accent1"/>
                </a:solidFill>
              </a:rPr>
            </a:br>
            <a:endParaRPr lang="en-US" sz="3600" dirty="0"/>
          </a:p>
        </p:txBody>
      </p:sp>
      <p:sp>
        <p:nvSpPr>
          <p:cNvPr id="8" name="Rectangle 7"/>
          <p:cNvSpPr/>
          <p:nvPr/>
        </p:nvSpPr>
        <p:spPr>
          <a:xfrm>
            <a:off x="549274" y="4435072"/>
            <a:ext cx="8042276" cy="2236510"/>
          </a:xfrm>
          <a:prstGeom prst="rect">
            <a:avLst/>
          </a:prstGeom>
        </p:spPr>
        <p:txBody>
          <a:bodyPr wrap="square">
            <a:spAutoFit/>
          </a:bodyPr>
          <a:lstStyle/>
          <a:p>
            <a:pPr>
              <a:lnSpc>
                <a:spcPct val="115000"/>
              </a:lnSpc>
              <a:spcAft>
                <a:spcPts val="1000"/>
              </a:spcAft>
            </a:pPr>
            <a:r>
              <a:rPr lang="en-US" dirty="0">
                <a:latin typeface="+mj-lt"/>
                <a:ea typeface="Times New Roman" panose="02020603050405020304" pitchFamily="18" charset="0"/>
                <a:cs typeface="Times New Roman" panose="02020603050405020304" pitchFamily="18" charset="0"/>
              </a:rPr>
              <a:t>The large discrepancy may be because</a:t>
            </a:r>
          </a:p>
          <a:p>
            <a:pPr marL="457200" indent="-457200">
              <a:buFont typeface="Arial" panose="020B0604020202020204" pitchFamily="34" charset="0"/>
              <a:buChar char="•"/>
            </a:pPr>
            <a:r>
              <a:rPr lang="en-US" dirty="0">
                <a:latin typeface="+mj-lt"/>
                <a:ea typeface="Times New Roman" panose="02020603050405020304" pitchFamily="18" charset="0"/>
                <a:cs typeface="Times New Roman" panose="02020603050405020304" pitchFamily="18" charset="0"/>
              </a:rPr>
              <a:t>the polls were conducted at different times</a:t>
            </a:r>
          </a:p>
          <a:p>
            <a:pPr marL="457200" indent="-457200">
              <a:buFont typeface="Arial" panose="020B0604020202020204" pitchFamily="34" charset="0"/>
              <a:buChar char="•"/>
            </a:pPr>
            <a:r>
              <a:rPr lang="en-US" dirty="0">
                <a:latin typeface="+mj-lt"/>
                <a:ea typeface="Times New Roman" panose="02020603050405020304" pitchFamily="18" charset="0"/>
                <a:cs typeface="Times New Roman" panose="02020603050405020304" pitchFamily="18" charset="0"/>
              </a:rPr>
              <a:t>the populations sampled were different (Michigan versus all adult Americans)</a:t>
            </a:r>
          </a:p>
          <a:p>
            <a:pPr marL="457200" indent="-457200">
              <a:buFont typeface="Arial" panose="020B0604020202020204" pitchFamily="34" charset="0"/>
              <a:buChar char="•"/>
            </a:pPr>
            <a:r>
              <a:rPr lang="en-US" dirty="0">
                <a:latin typeface="+mj-lt"/>
                <a:ea typeface="Times New Roman" panose="02020603050405020304" pitchFamily="18" charset="0"/>
                <a:cs typeface="Times New Roman" panose="02020603050405020304" pitchFamily="18" charset="0"/>
              </a:rPr>
              <a:t>the MLive poll had a much larger sample than the Pew poll</a:t>
            </a:r>
          </a:p>
          <a:p>
            <a:pPr marL="457200" indent="-457200">
              <a:buFont typeface="Arial" panose="020B0604020202020204" pitchFamily="34" charset="0"/>
              <a:buChar char="•"/>
            </a:pPr>
            <a:r>
              <a:rPr lang="en-US" dirty="0">
                <a:latin typeface="+mj-lt"/>
                <a:ea typeface="Times New Roman" panose="02020603050405020304" pitchFamily="18" charset="0"/>
                <a:cs typeface="Times New Roman" panose="02020603050405020304" pitchFamily="18" charset="0"/>
              </a:rPr>
              <a:t>the questions asked were not identical</a:t>
            </a:r>
          </a:p>
          <a:p>
            <a:pPr marL="457200" indent="-457200">
              <a:buFont typeface="Arial" panose="020B0604020202020204" pitchFamily="34" charset="0"/>
              <a:buChar char="•"/>
            </a:pPr>
            <a:r>
              <a:rPr lang="en-US" dirty="0">
                <a:latin typeface="+mj-lt"/>
                <a:ea typeface="Times New Roman" panose="02020603050405020304" pitchFamily="18" charset="0"/>
                <a:cs typeface="Times New Roman" panose="02020603050405020304" pitchFamily="18" charset="0"/>
              </a:rPr>
              <a:t>the data from one or both polls are bad</a:t>
            </a:r>
          </a:p>
        </p:txBody>
      </p:sp>
      <p:graphicFrame>
        <p:nvGraphicFramePr>
          <p:cNvPr id="3" name="Table 3">
            <a:extLst>
              <a:ext uri="{FF2B5EF4-FFF2-40B4-BE49-F238E27FC236}">
                <a16:creationId xmlns:a16="http://schemas.microsoft.com/office/drawing/2014/main" id="{9B8B3606-0C2F-AC47-A4B7-FEFD3C6B6B3A}"/>
              </a:ext>
            </a:extLst>
          </p:cNvPr>
          <p:cNvGraphicFramePr>
            <a:graphicFrameLocks noGrp="1"/>
          </p:cNvGraphicFramePr>
          <p:nvPr/>
        </p:nvGraphicFramePr>
        <p:xfrm>
          <a:off x="549275" y="922867"/>
          <a:ext cx="8042275" cy="3474720"/>
        </p:xfrm>
        <a:graphic>
          <a:graphicData uri="http://schemas.openxmlformats.org/drawingml/2006/table">
            <a:tbl>
              <a:tblPr firstRow="1" bandRow="1">
                <a:tableStyleId>{69012ECD-51FC-41F1-AA8D-1B2483CD663E}</a:tableStyleId>
              </a:tblPr>
              <a:tblGrid>
                <a:gridCol w="2826103">
                  <a:extLst>
                    <a:ext uri="{9D8B030D-6E8A-4147-A177-3AD203B41FA5}">
                      <a16:colId xmlns:a16="http://schemas.microsoft.com/office/drawing/2014/main" val="539248103"/>
                    </a:ext>
                  </a:extLst>
                </a:gridCol>
                <a:gridCol w="2608086">
                  <a:extLst>
                    <a:ext uri="{9D8B030D-6E8A-4147-A177-3AD203B41FA5}">
                      <a16:colId xmlns:a16="http://schemas.microsoft.com/office/drawing/2014/main" val="51050313"/>
                    </a:ext>
                  </a:extLst>
                </a:gridCol>
                <a:gridCol w="2608086">
                  <a:extLst>
                    <a:ext uri="{9D8B030D-6E8A-4147-A177-3AD203B41FA5}">
                      <a16:colId xmlns:a16="http://schemas.microsoft.com/office/drawing/2014/main" val="2893690696"/>
                    </a:ext>
                  </a:extLst>
                </a:gridCol>
              </a:tblGrid>
              <a:tr h="370840">
                <a:tc>
                  <a:txBody>
                    <a:bodyPr/>
                    <a:lstStyle/>
                    <a:p>
                      <a:endParaRPr lang="en-US" dirty="0"/>
                    </a:p>
                  </a:txBody>
                  <a:tcPr/>
                </a:tc>
                <a:tc>
                  <a:txBody>
                    <a:bodyPr/>
                    <a:lstStyle/>
                    <a:p>
                      <a:r>
                        <a:rPr lang="en-US" dirty="0"/>
                        <a:t>Michigan Poll</a:t>
                      </a:r>
                    </a:p>
                  </a:txBody>
                  <a:tcPr/>
                </a:tc>
                <a:tc>
                  <a:txBody>
                    <a:bodyPr/>
                    <a:lstStyle/>
                    <a:p>
                      <a:r>
                        <a:rPr lang="en-US" dirty="0"/>
                        <a:t>Pew Research</a:t>
                      </a:r>
                    </a:p>
                  </a:txBody>
                  <a:tcPr/>
                </a:tc>
                <a:extLst>
                  <a:ext uri="{0D108BD9-81ED-4DB2-BD59-A6C34878D82A}">
                    <a16:rowId xmlns:a16="http://schemas.microsoft.com/office/drawing/2014/main" val="3556541890"/>
                  </a:ext>
                </a:extLst>
              </a:tr>
              <a:tr h="370840">
                <a:tc>
                  <a:txBody>
                    <a:bodyPr/>
                    <a:lstStyle/>
                    <a:p>
                      <a:r>
                        <a:rPr lang="en-US" sz="1400" dirty="0"/>
                        <a:t>Date of Survey</a:t>
                      </a:r>
                    </a:p>
                  </a:txBody>
                  <a:tcPr/>
                </a:tc>
                <a:tc>
                  <a:txBody>
                    <a:bodyPr/>
                    <a:lstStyle/>
                    <a:p>
                      <a:pPr algn="ctr"/>
                      <a:r>
                        <a:rPr lang="en-US" sz="1400" dirty="0"/>
                        <a:t>January 2014</a:t>
                      </a:r>
                    </a:p>
                  </a:txBody>
                  <a:tcPr/>
                </a:tc>
                <a:tc>
                  <a:txBody>
                    <a:bodyPr/>
                    <a:lstStyle/>
                    <a:p>
                      <a:pPr algn="ctr"/>
                      <a:r>
                        <a:rPr lang="en-US" sz="1400" dirty="0"/>
                        <a:t>March 2015</a:t>
                      </a:r>
                    </a:p>
                  </a:txBody>
                  <a:tcPr/>
                </a:tc>
                <a:extLst>
                  <a:ext uri="{0D108BD9-81ED-4DB2-BD59-A6C34878D82A}">
                    <a16:rowId xmlns:a16="http://schemas.microsoft.com/office/drawing/2014/main" val="3211172643"/>
                  </a:ext>
                </a:extLst>
              </a:tr>
              <a:tr h="370840">
                <a:tc>
                  <a:txBody>
                    <a:bodyPr/>
                    <a:lstStyle/>
                    <a:p>
                      <a:r>
                        <a:rPr lang="en-US" sz="1400" dirty="0"/>
                        <a:t>Target Population</a:t>
                      </a:r>
                    </a:p>
                  </a:txBody>
                  <a:tcPr/>
                </a:tc>
                <a:tc>
                  <a:txBody>
                    <a:bodyPr/>
                    <a:lstStyle/>
                    <a:p>
                      <a:pPr algn="ctr"/>
                      <a:r>
                        <a:rPr lang="en-US" sz="1400" dirty="0"/>
                        <a:t>Michiganians</a:t>
                      </a:r>
                    </a:p>
                  </a:txBody>
                  <a:tcPr/>
                </a:tc>
                <a:tc>
                  <a:txBody>
                    <a:bodyPr/>
                    <a:lstStyle/>
                    <a:p>
                      <a:pPr algn="ctr"/>
                      <a:r>
                        <a:rPr lang="en-US" sz="1400" dirty="0"/>
                        <a:t>Americans</a:t>
                      </a:r>
                    </a:p>
                  </a:txBody>
                  <a:tcPr/>
                </a:tc>
                <a:extLst>
                  <a:ext uri="{0D108BD9-81ED-4DB2-BD59-A6C34878D82A}">
                    <a16:rowId xmlns:a16="http://schemas.microsoft.com/office/drawing/2014/main" val="532227061"/>
                  </a:ext>
                </a:extLst>
              </a:tr>
              <a:tr h="370840">
                <a:tc>
                  <a:txBody>
                    <a:bodyPr/>
                    <a:lstStyle/>
                    <a:p>
                      <a:r>
                        <a:rPr lang="en-US" sz="1400" dirty="0"/>
                        <a:t>Sample Size</a:t>
                      </a:r>
                    </a:p>
                  </a:txBody>
                  <a:tcPr/>
                </a:tc>
                <a:tc>
                  <a:txBody>
                    <a:bodyPr/>
                    <a:lstStyle/>
                    <a:p>
                      <a:pPr algn="ctr"/>
                      <a:r>
                        <a:rPr lang="en-US" sz="1400" dirty="0"/>
                        <a:t>9,684</a:t>
                      </a:r>
                    </a:p>
                  </a:txBody>
                  <a:tcPr/>
                </a:tc>
                <a:tc>
                  <a:txBody>
                    <a:bodyPr/>
                    <a:lstStyle/>
                    <a:p>
                      <a:pPr algn="ctr"/>
                      <a:r>
                        <a:rPr lang="en-US" sz="1400" dirty="0"/>
                        <a:t>1,500</a:t>
                      </a:r>
                    </a:p>
                  </a:txBody>
                  <a:tcPr/>
                </a:tc>
                <a:extLst>
                  <a:ext uri="{0D108BD9-81ED-4DB2-BD59-A6C34878D82A}">
                    <a16:rowId xmlns:a16="http://schemas.microsoft.com/office/drawing/2014/main" val="3742335817"/>
                  </a:ext>
                </a:extLst>
              </a:tr>
              <a:tr h="370840">
                <a:tc>
                  <a:txBody>
                    <a:bodyPr/>
                    <a:lstStyle/>
                    <a:p>
                      <a:r>
                        <a:rPr lang="en-US" sz="1400" dirty="0"/>
                        <a:t>Question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Should Michigan Legalize marijuana?</a:t>
                      </a:r>
                    </a:p>
                  </a:txBody>
                  <a:tcPr/>
                </a:tc>
                <a:tc>
                  <a:txBody>
                    <a:bodyPr/>
                    <a:lstStyle/>
                    <a:p>
                      <a:pPr algn="ctr"/>
                      <a:r>
                        <a:rPr lang="en-US" sz="1400" kern="1200" dirty="0">
                          <a:solidFill>
                            <a:schemeClr val="dk1"/>
                          </a:solidFill>
                        </a:rPr>
                        <a:t>Do you think the use of marijuana should be made legal or not?” </a:t>
                      </a:r>
                      <a:endParaRPr lang="en-US" sz="1400" dirty="0"/>
                    </a:p>
                  </a:txBody>
                  <a:tcPr/>
                </a:tc>
                <a:extLst>
                  <a:ext uri="{0D108BD9-81ED-4DB2-BD59-A6C34878D82A}">
                    <a16:rowId xmlns:a16="http://schemas.microsoft.com/office/drawing/2014/main" val="2958524816"/>
                  </a:ext>
                </a:extLst>
              </a:tr>
              <a:tr h="370840">
                <a:tc>
                  <a:txBody>
                    <a:bodyPr/>
                    <a:lstStyle/>
                    <a:p>
                      <a:r>
                        <a:rPr lang="en-US" sz="1400" dirty="0"/>
                        <a:t>Percent “Yes”</a:t>
                      </a:r>
                    </a:p>
                  </a:txBody>
                  <a:tcPr/>
                </a:tc>
                <a:tc>
                  <a:txBody>
                    <a:bodyPr/>
                    <a:lstStyle/>
                    <a:p>
                      <a:pPr algn="ctr"/>
                      <a:r>
                        <a:rPr lang="en-US" sz="1400" dirty="0"/>
                        <a:t>81.84%</a:t>
                      </a:r>
                    </a:p>
                  </a:txBody>
                  <a:tcPr/>
                </a:tc>
                <a:tc>
                  <a:txBody>
                    <a:bodyPr/>
                    <a:lstStyle/>
                    <a:p>
                      <a:pPr algn="ctr"/>
                      <a:r>
                        <a:rPr lang="en-US" sz="1400" dirty="0"/>
                        <a:t>53%</a:t>
                      </a:r>
                    </a:p>
                  </a:txBody>
                  <a:tcPr/>
                </a:tc>
                <a:extLst>
                  <a:ext uri="{0D108BD9-81ED-4DB2-BD59-A6C34878D82A}">
                    <a16:rowId xmlns:a16="http://schemas.microsoft.com/office/drawing/2014/main" val="2233987037"/>
                  </a:ext>
                </a:extLst>
              </a:tr>
              <a:tr h="370840">
                <a:tc>
                  <a:txBody>
                    <a:bodyPr/>
                    <a:lstStyle/>
                    <a:p>
                      <a:r>
                        <a:rPr lang="en-US" sz="1400" dirty="0"/>
                        <a:t>Percent “No”</a:t>
                      </a:r>
                    </a:p>
                  </a:txBody>
                  <a:tcPr/>
                </a:tc>
                <a:tc>
                  <a:txBody>
                    <a:bodyPr/>
                    <a:lstStyle/>
                    <a:p>
                      <a:pPr algn="ctr"/>
                      <a:r>
                        <a:rPr lang="en-US" sz="1400" dirty="0"/>
                        <a:t>12.2%</a:t>
                      </a:r>
                    </a:p>
                  </a:txBody>
                  <a:tcPr/>
                </a:tc>
                <a:tc>
                  <a:txBody>
                    <a:bodyPr/>
                    <a:lstStyle/>
                    <a:p>
                      <a:pPr algn="ctr"/>
                      <a:r>
                        <a:rPr lang="en-US" sz="1400" dirty="0"/>
                        <a:t>47%</a:t>
                      </a:r>
                    </a:p>
                  </a:txBody>
                  <a:tcPr/>
                </a:tc>
                <a:extLst>
                  <a:ext uri="{0D108BD9-81ED-4DB2-BD59-A6C34878D82A}">
                    <a16:rowId xmlns:a16="http://schemas.microsoft.com/office/drawing/2014/main" val="1428511099"/>
                  </a:ext>
                </a:extLst>
              </a:tr>
              <a:tr h="370840">
                <a:tc>
                  <a:txBody>
                    <a:bodyPr/>
                    <a:lstStyle/>
                    <a:p>
                      <a:r>
                        <a:rPr lang="en-US" sz="1400" dirty="0"/>
                        <a:t>Percent “Decriminalize, but not legalize”</a:t>
                      </a:r>
                    </a:p>
                  </a:txBody>
                  <a:tcPr/>
                </a:tc>
                <a:tc>
                  <a:txBody>
                    <a:bodyPr/>
                    <a:lstStyle/>
                    <a:p>
                      <a:pPr algn="ctr"/>
                      <a:r>
                        <a:rPr lang="en-US" sz="1400" dirty="0"/>
                        <a:t>6.07%</a:t>
                      </a:r>
                    </a:p>
                  </a:txBody>
                  <a:tcPr/>
                </a:tc>
                <a:tc>
                  <a:txBody>
                    <a:bodyPr/>
                    <a:lstStyle/>
                    <a:p>
                      <a:pPr algn="ctr"/>
                      <a:endParaRPr lang="en-US" sz="1400" dirty="0"/>
                    </a:p>
                  </a:txBody>
                  <a:tcPr/>
                </a:tc>
                <a:extLst>
                  <a:ext uri="{0D108BD9-81ED-4DB2-BD59-A6C34878D82A}">
                    <a16:rowId xmlns:a16="http://schemas.microsoft.com/office/drawing/2014/main" val="2358721800"/>
                  </a:ext>
                </a:extLst>
              </a:tr>
            </a:tbl>
          </a:graphicData>
        </a:graphic>
      </p:graphicFrame>
    </p:spTree>
    <p:extLst>
      <p:ext uri="{BB962C8B-B14F-4D97-AF65-F5344CB8AC3E}">
        <p14:creationId xmlns:p14="http://schemas.microsoft.com/office/powerpoint/2010/main" val="3782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i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i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13"/>
            <a:ext cx="8229600" cy="1143000"/>
          </a:xfrm>
        </p:spPr>
        <p:txBody>
          <a:bodyPr/>
          <a:lstStyle/>
          <a:p>
            <a:r>
              <a:rPr lang="en-US" sz="3600" b="1" dirty="0"/>
              <a:t>Sampling Learning Objectives</a:t>
            </a:r>
            <a:endParaRPr lang="en-US" sz="3600" dirty="0"/>
          </a:p>
        </p:txBody>
      </p:sp>
      <p:sp>
        <p:nvSpPr>
          <p:cNvPr id="8" name="Rectangle 7"/>
          <p:cNvSpPr/>
          <p:nvPr/>
        </p:nvSpPr>
        <p:spPr>
          <a:xfrm>
            <a:off x="548640" y="1518126"/>
            <a:ext cx="8229600" cy="5632311"/>
          </a:xfrm>
          <a:prstGeom prst="rect">
            <a:avLst/>
          </a:prstGeom>
        </p:spPr>
        <p:txBody>
          <a:bodyPr>
            <a:spAutoFit/>
          </a:bodyPr>
          <a:lstStyle/>
          <a:p>
            <a:pPr marL="342900" indent="-342900">
              <a:buFont typeface="Arial" panose="020B0604020202020204" pitchFamily="34" charset="0"/>
              <a:buChar char="•"/>
              <a:defRPr/>
            </a:pPr>
            <a:r>
              <a:rPr lang="en-US" sz="2400" dirty="0"/>
              <a:t>Understand differences between </a:t>
            </a:r>
            <a:r>
              <a:rPr lang="en-US" sz="2400" b="1" dirty="0"/>
              <a:t>populations</a:t>
            </a:r>
            <a:r>
              <a:rPr lang="en-US" sz="2400" dirty="0"/>
              <a:t> and </a:t>
            </a:r>
            <a:r>
              <a:rPr lang="en-US" sz="2400" b="1" dirty="0"/>
              <a:t>samples</a:t>
            </a:r>
          </a:p>
          <a:p>
            <a:pPr marL="342900" indent="-342900" fontAlgn="auto">
              <a:spcBef>
                <a:spcPts val="0"/>
              </a:spcBef>
              <a:spcAft>
                <a:spcPts val="0"/>
              </a:spcAft>
              <a:buFont typeface="Arial" panose="020B0604020202020204" pitchFamily="34" charset="0"/>
              <a:buChar char="•"/>
              <a:defRPr/>
            </a:pPr>
            <a:r>
              <a:rPr lang="en-US" sz="2400" dirty="0">
                <a:latin typeface="+mj-lt"/>
              </a:rPr>
              <a:t>Understand how </a:t>
            </a:r>
            <a:r>
              <a:rPr lang="en-US" sz="2400" b="1" dirty="0">
                <a:latin typeface="+mj-lt"/>
              </a:rPr>
              <a:t>samples</a:t>
            </a:r>
            <a:r>
              <a:rPr lang="en-US" sz="2400" dirty="0">
                <a:latin typeface="+mj-lt"/>
              </a:rPr>
              <a:t> can go wrong</a:t>
            </a:r>
          </a:p>
          <a:p>
            <a:pPr marL="342900" indent="-342900" fontAlgn="auto">
              <a:spcBef>
                <a:spcPts val="0"/>
              </a:spcBef>
              <a:spcAft>
                <a:spcPts val="0"/>
              </a:spcAft>
              <a:buFont typeface="Arial" panose="020B0604020202020204" pitchFamily="34" charset="0"/>
              <a:buChar char="•"/>
              <a:defRPr/>
            </a:pPr>
            <a:r>
              <a:rPr lang="en-US" sz="2400" dirty="0">
                <a:latin typeface="+mj-lt"/>
              </a:rPr>
              <a:t>Understand how </a:t>
            </a:r>
            <a:r>
              <a:rPr lang="en-US" sz="2400" b="1" dirty="0">
                <a:latin typeface="+mj-lt"/>
              </a:rPr>
              <a:t>bias</a:t>
            </a:r>
            <a:r>
              <a:rPr lang="en-US" sz="2400" dirty="0">
                <a:latin typeface="+mj-lt"/>
              </a:rPr>
              <a:t> is defined</a:t>
            </a:r>
          </a:p>
          <a:p>
            <a:pPr marL="342900" indent="-342900" fontAlgn="auto">
              <a:spcBef>
                <a:spcPts val="0"/>
              </a:spcBef>
              <a:spcAft>
                <a:spcPts val="0"/>
              </a:spcAft>
              <a:buFont typeface="Arial" panose="020B0604020202020204" pitchFamily="34" charset="0"/>
              <a:buChar char="•"/>
              <a:defRPr/>
            </a:pPr>
            <a:r>
              <a:rPr lang="en-US" sz="2400" dirty="0">
                <a:latin typeface="+mj-lt"/>
              </a:rPr>
              <a:t>Identify potential </a:t>
            </a:r>
            <a:r>
              <a:rPr lang="en-US" sz="2400" b="1" dirty="0">
                <a:latin typeface="+mj-lt"/>
              </a:rPr>
              <a:t>sources of bias </a:t>
            </a:r>
            <a:r>
              <a:rPr lang="en-US" sz="2400" dirty="0">
                <a:latin typeface="+mj-lt"/>
              </a:rPr>
              <a:t>in a sample</a:t>
            </a:r>
          </a:p>
          <a:p>
            <a:pPr marL="342900" indent="-342900" fontAlgn="auto">
              <a:spcBef>
                <a:spcPts val="0"/>
              </a:spcBef>
              <a:spcAft>
                <a:spcPts val="0"/>
              </a:spcAft>
              <a:buFont typeface="Arial" panose="020B0604020202020204" pitchFamily="34" charset="0"/>
              <a:buChar char="•"/>
              <a:defRPr/>
            </a:pPr>
            <a:r>
              <a:rPr lang="en-US" sz="2400" dirty="0">
                <a:latin typeface="+mj-lt"/>
              </a:rPr>
              <a:t>Understand how to best obtain </a:t>
            </a:r>
            <a:r>
              <a:rPr lang="en-US" sz="2400" b="1" dirty="0">
                <a:latin typeface="+mj-lt"/>
              </a:rPr>
              <a:t>random samples</a:t>
            </a:r>
          </a:p>
          <a:p>
            <a:pPr marL="342900" indent="-342900" fontAlgn="auto">
              <a:spcBef>
                <a:spcPts val="0"/>
              </a:spcBef>
              <a:spcAft>
                <a:spcPts val="0"/>
              </a:spcAft>
              <a:buFont typeface="Arial" panose="020B0604020202020204" pitchFamily="34" charset="0"/>
              <a:buChar char="•"/>
              <a:defRPr/>
            </a:pPr>
            <a:r>
              <a:rPr lang="en-US" sz="2400" dirty="0"/>
              <a:t>Understand there is </a:t>
            </a:r>
            <a:r>
              <a:rPr lang="en-US" sz="2400" b="1" dirty="0"/>
              <a:t>variability in samples </a:t>
            </a:r>
            <a:r>
              <a:rPr lang="en-US" sz="2400" dirty="0"/>
              <a:t>and how it’s affected by a sample’s attributes</a:t>
            </a:r>
          </a:p>
          <a:p>
            <a:pPr marL="342900" indent="-342900" fontAlgn="auto">
              <a:spcBef>
                <a:spcPts val="0"/>
              </a:spcBef>
              <a:spcAft>
                <a:spcPts val="0"/>
              </a:spcAft>
              <a:buFont typeface="Arial" panose="020B0604020202020204" pitchFamily="34" charset="0"/>
              <a:buChar char="•"/>
              <a:defRPr/>
            </a:pPr>
            <a:r>
              <a:rPr lang="en-US" sz="2400" dirty="0"/>
              <a:t>Estimate </a:t>
            </a:r>
            <a:r>
              <a:rPr lang="en-US" sz="2400" b="1" dirty="0"/>
              <a:t>margins of error and confidence intervals</a:t>
            </a:r>
          </a:p>
          <a:p>
            <a:pPr marL="342900" indent="-342900" fontAlgn="auto">
              <a:spcBef>
                <a:spcPts val="0"/>
              </a:spcBef>
              <a:spcAft>
                <a:spcPts val="0"/>
              </a:spcAft>
              <a:buFont typeface="Arial" panose="020B0604020202020204" pitchFamily="34" charset="0"/>
              <a:buChar char="•"/>
              <a:defRPr/>
            </a:pPr>
            <a:r>
              <a:rPr lang="en-US" sz="2400" dirty="0"/>
              <a:t>Identify </a:t>
            </a:r>
            <a:r>
              <a:rPr lang="en-US" sz="2400" b="1" dirty="0"/>
              <a:t>sampling frames </a:t>
            </a:r>
            <a:r>
              <a:rPr lang="en-US" sz="2400" dirty="0"/>
              <a:t>and how they might differ from populations</a:t>
            </a:r>
          </a:p>
          <a:p>
            <a:pPr marL="342900" indent="-342900" fontAlgn="auto">
              <a:spcBef>
                <a:spcPts val="0"/>
              </a:spcBef>
              <a:spcAft>
                <a:spcPts val="0"/>
              </a:spcAft>
              <a:buFont typeface="Arial" panose="020B0604020202020204" pitchFamily="34" charset="0"/>
              <a:buChar char="•"/>
              <a:defRPr/>
            </a:pPr>
            <a:r>
              <a:rPr lang="en-US" sz="2400" dirty="0"/>
              <a:t>Identify </a:t>
            </a:r>
            <a:r>
              <a:rPr lang="en-US" sz="2400" b="1" dirty="0"/>
              <a:t>potential sources of bias </a:t>
            </a:r>
            <a:r>
              <a:rPr lang="en-US" sz="2400" dirty="0"/>
              <a:t>that can occur even in well-designed studies and how they can be managed</a:t>
            </a:r>
          </a:p>
          <a:p>
            <a:pPr marL="342900" indent="-342900" fontAlgn="auto">
              <a:spcBef>
                <a:spcPts val="0"/>
              </a:spcBef>
              <a:spcAft>
                <a:spcPts val="0"/>
              </a:spcAft>
              <a:buFont typeface="Arial" panose="020B0604020202020204" pitchFamily="34" charset="0"/>
              <a:buChar char="•"/>
              <a:defRPr/>
            </a:pPr>
            <a:endParaRPr lang="en-US" sz="2400" b="1" dirty="0"/>
          </a:p>
        </p:txBody>
      </p:sp>
    </p:spTree>
    <p:extLst>
      <p:ext uri="{BB962C8B-B14F-4D97-AF65-F5344CB8AC3E}">
        <p14:creationId xmlns:p14="http://schemas.microsoft.com/office/powerpoint/2010/main" val="395650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2" y="351018"/>
            <a:ext cx="8042276" cy="1336956"/>
          </a:xfrm>
        </p:spPr>
        <p:txBody>
          <a:bodyPr>
            <a:noAutofit/>
          </a:bodyPr>
          <a:lstStyle/>
          <a:p>
            <a:r>
              <a:rPr lang="en-US" sz="3600" dirty="0"/>
              <a:t>We select a </a:t>
            </a:r>
            <a:r>
              <a:rPr lang="en-US" sz="3600" b="1" dirty="0">
                <a:solidFill>
                  <a:srgbClr val="8B0000"/>
                </a:solidFill>
              </a:rPr>
              <a:t>sample</a:t>
            </a:r>
            <a:r>
              <a:rPr lang="en-US" sz="3600" dirty="0"/>
              <a:t> in order to get information about some </a:t>
            </a:r>
            <a:r>
              <a:rPr lang="en-US" sz="3600" b="1" dirty="0">
                <a:solidFill>
                  <a:srgbClr val="8B0000"/>
                </a:solidFill>
              </a:rPr>
              <a:t>population</a:t>
            </a:r>
            <a:r>
              <a:rPr lang="en-US" sz="3600" dirty="0"/>
              <a:t>.</a:t>
            </a:r>
          </a:p>
        </p:txBody>
      </p:sp>
      <p:sp>
        <p:nvSpPr>
          <p:cNvPr id="6" name="Content Placeholder 2"/>
          <p:cNvSpPr txBox="1">
            <a:spLocks/>
          </p:cNvSpPr>
          <p:nvPr/>
        </p:nvSpPr>
        <p:spPr>
          <a:xfrm>
            <a:off x="342900" y="1822188"/>
            <a:ext cx="8458200" cy="4495800"/>
          </a:xfrm>
          <a:prstGeom prst="rect">
            <a:avLst/>
          </a:prstGeom>
        </p:spPr>
        <p:txBody>
          <a:bodyPr/>
          <a:lstStyle/>
          <a:p>
            <a:pPr lvl="0" indent="-457200">
              <a:spcBef>
                <a:spcPct val="20000"/>
              </a:spcBef>
              <a:buFont typeface="Arial" panose="020B0604020202020204" pitchFamily="34" charset="0"/>
              <a:buChar char="•"/>
              <a:defRPr/>
            </a:pPr>
            <a:endParaRPr lang="en-US" sz="2800" dirty="0">
              <a:latin typeface="+mj-lt"/>
            </a:endParaRPr>
          </a:p>
          <a:p>
            <a:pPr lvl="0" indent="-457200">
              <a:spcBef>
                <a:spcPct val="20000"/>
              </a:spcBef>
              <a:defRPr/>
            </a:pPr>
            <a:r>
              <a:rPr lang="en-US" dirty="0"/>
              <a:t>A sample is </a:t>
            </a:r>
            <a:r>
              <a:rPr lang="en-US" b="1" dirty="0"/>
              <a:t>an unbiased number of observations taken from a population</a:t>
            </a:r>
            <a:r>
              <a:rPr lang="en-US" dirty="0"/>
              <a:t>. In simple terms, a population is the total number of observations (i.e., individuals, animals, items, data, etc.) ... A sample, in other words, is a portion, part, or fraction of the whole group, and acts as a subset of the population.</a:t>
            </a:r>
            <a:endParaRPr kumimoji="0" lang="en-US" sz="2400" b="0" i="0" u="none" strike="noStrike" kern="1200" cap="none" spc="0" normalizeH="0" baseline="0" noProof="0" dirty="0">
              <a:ln>
                <a:noFill/>
              </a:ln>
              <a:solidFill>
                <a:schemeClr val="tx1"/>
              </a:solidFill>
              <a:effectLst/>
              <a:uLnTx/>
              <a:uFillTx/>
              <a:latin typeface="+mj-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
        <p:nvSpPr>
          <p:cNvPr id="3" name="Oval 2">
            <a:extLst>
              <a:ext uri="{FF2B5EF4-FFF2-40B4-BE49-F238E27FC236}">
                <a16:creationId xmlns:a16="http://schemas.microsoft.com/office/drawing/2014/main" id="{8F387222-B9C0-7E48-A792-921DAE844032}"/>
              </a:ext>
            </a:extLst>
          </p:cNvPr>
          <p:cNvSpPr/>
          <p:nvPr/>
        </p:nvSpPr>
        <p:spPr>
          <a:xfrm>
            <a:off x="3499556" y="4334930"/>
            <a:ext cx="3307643" cy="1941688"/>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913E553-83BA-5A4D-8051-8B0BFB9F23BE}"/>
              </a:ext>
            </a:extLst>
          </p:cNvPr>
          <p:cNvSpPr/>
          <p:nvPr/>
        </p:nvSpPr>
        <p:spPr>
          <a:xfrm>
            <a:off x="5633155" y="4696175"/>
            <a:ext cx="1174043" cy="1193799"/>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D7A8D8-41E4-CD45-B12D-368C7EEDD3AB}"/>
              </a:ext>
            </a:extLst>
          </p:cNvPr>
          <p:cNvSpPr txBox="1"/>
          <p:nvPr/>
        </p:nvSpPr>
        <p:spPr>
          <a:xfrm>
            <a:off x="7044267" y="4334930"/>
            <a:ext cx="1345240" cy="369332"/>
          </a:xfrm>
          <a:prstGeom prst="rect">
            <a:avLst/>
          </a:prstGeom>
          <a:noFill/>
          <a:ln>
            <a:solidFill>
              <a:schemeClr val="accent2"/>
            </a:solidFill>
          </a:ln>
        </p:spPr>
        <p:txBody>
          <a:bodyPr wrap="none" rtlCol="0">
            <a:spAutoFit/>
          </a:bodyPr>
          <a:lstStyle/>
          <a:p>
            <a:r>
              <a:rPr lang="en-US" dirty="0"/>
              <a:t>Population</a:t>
            </a:r>
          </a:p>
        </p:txBody>
      </p:sp>
      <p:cxnSp>
        <p:nvCxnSpPr>
          <p:cNvPr id="8" name="Straight Arrow Connector 7">
            <a:extLst>
              <a:ext uri="{FF2B5EF4-FFF2-40B4-BE49-F238E27FC236}">
                <a16:creationId xmlns:a16="http://schemas.microsoft.com/office/drawing/2014/main" id="{D47F0164-2E70-6142-B7D0-E6AEE2A5402C}"/>
              </a:ext>
            </a:extLst>
          </p:cNvPr>
          <p:cNvCxnSpPr>
            <a:cxnSpLocks/>
            <a:stCxn id="4" idx="1"/>
          </p:cNvCxnSpPr>
          <p:nvPr/>
        </p:nvCxnSpPr>
        <p:spPr>
          <a:xfrm flipH="1">
            <a:off x="6220177" y="4519596"/>
            <a:ext cx="824090" cy="64657"/>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252FFCD-C24A-3245-B8C8-565F753ECB3C}"/>
              </a:ext>
            </a:extLst>
          </p:cNvPr>
          <p:cNvSpPr txBox="1"/>
          <p:nvPr/>
        </p:nvSpPr>
        <p:spPr>
          <a:xfrm>
            <a:off x="5700890" y="5078698"/>
            <a:ext cx="910827" cy="338554"/>
          </a:xfrm>
          <a:prstGeom prst="rect">
            <a:avLst/>
          </a:prstGeom>
          <a:noFill/>
          <a:ln>
            <a:solidFill>
              <a:schemeClr val="accent2">
                <a:lumMod val="60000"/>
                <a:lumOff val="40000"/>
              </a:schemeClr>
            </a:solidFill>
          </a:ln>
        </p:spPr>
        <p:txBody>
          <a:bodyPr wrap="none" rtlCol="0">
            <a:spAutoFit/>
          </a:bodyPr>
          <a:lstStyle/>
          <a:p>
            <a:r>
              <a:rPr lang="en-US" sz="1600" dirty="0"/>
              <a:t>Sample</a:t>
            </a:r>
          </a:p>
        </p:txBody>
      </p:sp>
    </p:spTree>
    <p:extLst>
      <p:ext uri="{BB962C8B-B14F-4D97-AF65-F5344CB8AC3E}">
        <p14:creationId xmlns:p14="http://schemas.microsoft.com/office/powerpoint/2010/main" val="132102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90307"/>
            <a:ext cx="8042276" cy="925243"/>
          </a:xfrm>
        </p:spPr>
        <p:txBody>
          <a:bodyPr>
            <a:noAutofit/>
          </a:bodyPr>
          <a:lstStyle/>
          <a:p>
            <a:br>
              <a:rPr lang="en-US" sz="3600" b="1" dirty="0">
                <a:solidFill>
                  <a:schemeClr val="accent1"/>
                </a:solidFill>
              </a:rPr>
            </a:br>
            <a:r>
              <a:rPr lang="en-US" sz="3600" b="1" dirty="0">
                <a:solidFill>
                  <a:schemeClr val="accent1"/>
                </a:solidFill>
              </a:rPr>
              <a:t>A Good Sample should be </a:t>
            </a:r>
            <a:r>
              <a:rPr lang="en-US" sz="3600" b="1" dirty="0">
                <a:solidFill>
                  <a:srgbClr val="8B0000"/>
                </a:solidFill>
                <a:ea typeface="+mn-ea"/>
                <a:cs typeface="Times New Roman" panose="02020603050405020304" pitchFamily="18" charset="0"/>
              </a:rPr>
              <a:t>unbiased</a:t>
            </a:r>
          </a:p>
        </p:txBody>
      </p:sp>
      <p:sp>
        <p:nvSpPr>
          <p:cNvPr id="7" name="Rectangle 6"/>
          <p:cNvSpPr/>
          <p:nvPr/>
        </p:nvSpPr>
        <p:spPr>
          <a:xfrm>
            <a:off x="4744607" y="2073546"/>
            <a:ext cx="4230060" cy="4288225"/>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design of a statistical study systematically favors certain outcomes</a:t>
            </a:r>
          </a:p>
          <a:p>
            <a:pPr marL="342900" indent="-342900">
              <a:lnSpc>
                <a:spcPct val="115000"/>
              </a:lnSpc>
              <a:spcAft>
                <a:spcPts val="1000"/>
              </a:spcAft>
              <a:buFont typeface="Arial" panose="020B0604020202020204" pitchFamily="34" charset="0"/>
              <a:buChar char="•"/>
            </a:pPr>
            <a:r>
              <a:rPr lang="en-US" sz="2400" b="1" dirty="0">
                <a:solidFill>
                  <a:srgbClr val="8B0000"/>
                </a:solidFill>
                <a:latin typeface="+mj-lt"/>
                <a:ea typeface="Times New Roman" panose="02020603050405020304" pitchFamily="18" charset="0"/>
                <a:cs typeface="Times New Roman" panose="02020603050405020304" pitchFamily="18" charset="0"/>
              </a:rPr>
              <a:t>Convenience sampling</a:t>
            </a:r>
            <a:r>
              <a:rPr lang="en-US" sz="2400" dirty="0">
                <a:latin typeface="+mj-lt"/>
                <a:ea typeface="Times New Roman" panose="02020603050405020304" pitchFamily="18" charset="0"/>
                <a:cs typeface="Times New Roman" panose="02020603050405020304" pitchFamily="18" charset="0"/>
              </a:rPr>
              <a:t> </a:t>
            </a:r>
            <a:r>
              <a:rPr lang="en-US" sz="1600" dirty="0">
                <a:latin typeface="+mj-lt"/>
                <a:ea typeface="Times New Roman" panose="02020603050405020304" pitchFamily="18" charset="0"/>
                <a:cs typeface="Times New Roman" panose="02020603050405020304" pitchFamily="18" charset="0"/>
              </a:rPr>
              <a:t>- s</a:t>
            </a:r>
            <a:r>
              <a:rPr lang="en-US" sz="1600" dirty="0">
                <a:ea typeface="Times New Roman" panose="02020603050405020304" pitchFamily="18" charset="0"/>
                <a:cs typeface="Times New Roman" panose="02020603050405020304" pitchFamily="18" charset="0"/>
              </a:rPr>
              <a:t>election of whichever individuals are easiest to reach</a:t>
            </a:r>
          </a:p>
          <a:p>
            <a:pPr marL="342900" indent="-342900">
              <a:lnSpc>
                <a:spcPct val="115000"/>
              </a:lnSpc>
              <a:spcAft>
                <a:spcPts val="1000"/>
              </a:spcAft>
              <a:buFont typeface="Arial" panose="020B0604020202020204" pitchFamily="34" charset="0"/>
              <a:buChar char="•"/>
            </a:pPr>
            <a:r>
              <a:rPr lang="en-US" sz="2400" b="1" dirty="0">
                <a:solidFill>
                  <a:srgbClr val="8B0000"/>
                </a:solidFill>
                <a:latin typeface="+mj-lt"/>
                <a:ea typeface="Times New Roman" panose="02020603050405020304" pitchFamily="18" charset="0"/>
                <a:cs typeface="Times New Roman" panose="02020603050405020304" pitchFamily="18" charset="0"/>
              </a:rPr>
              <a:t>Voluntary response sample</a:t>
            </a:r>
            <a:r>
              <a:rPr lang="en-US" sz="2400" dirty="0">
                <a:latin typeface="+mj-lt"/>
                <a:ea typeface="Times New Roman" panose="02020603050405020304" pitchFamily="18" charset="0"/>
                <a:cs typeface="Times New Roman" panose="02020603050405020304" pitchFamily="18" charset="0"/>
              </a:rPr>
              <a:t> </a:t>
            </a:r>
            <a:r>
              <a:rPr lang="en-US" sz="1600" dirty="0">
                <a:latin typeface="+mj-lt"/>
                <a:ea typeface="Times New Roman" panose="02020603050405020304" pitchFamily="18" charset="0"/>
                <a:cs typeface="Times New Roman" panose="02020603050405020304" pitchFamily="18" charset="0"/>
              </a:rPr>
              <a:t>- chooses itself by responding to a general appeal (write-in or call-in opinion polls)</a:t>
            </a:r>
            <a:br>
              <a:rPr lang="en-US" sz="1600" b="1" dirty="0">
                <a:solidFill>
                  <a:schemeClr val="accent1"/>
                </a:solidFill>
              </a:rPr>
            </a:br>
            <a:endParaRPr lang="en-US" sz="1600" dirty="0">
              <a:latin typeface="+mj-l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ABBEE7-7AE9-5F4F-9F91-A7CBF19C2D60}"/>
              </a:ext>
            </a:extLst>
          </p:cNvPr>
          <p:cNvSpPr txBox="1"/>
          <p:nvPr/>
        </p:nvSpPr>
        <p:spPr>
          <a:xfrm>
            <a:off x="1569155" y="1463946"/>
            <a:ext cx="2274709" cy="369332"/>
          </a:xfrm>
          <a:prstGeom prst="rect">
            <a:avLst/>
          </a:prstGeom>
          <a:solidFill>
            <a:schemeClr val="accent2">
              <a:lumMod val="40000"/>
              <a:lumOff val="60000"/>
            </a:schemeClr>
          </a:solidFill>
          <a:ln>
            <a:solidFill>
              <a:schemeClr val="accent2"/>
            </a:solidFill>
          </a:ln>
        </p:spPr>
        <p:txBody>
          <a:bodyPr wrap="square" rtlCol="0">
            <a:spAutoFit/>
          </a:bodyPr>
          <a:lstStyle/>
          <a:p>
            <a:r>
              <a:rPr lang="en-US" dirty="0"/>
              <a:t>Unbiased Samples</a:t>
            </a:r>
          </a:p>
        </p:txBody>
      </p:sp>
      <p:sp>
        <p:nvSpPr>
          <p:cNvPr id="5" name="TextBox 4">
            <a:extLst>
              <a:ext uri="{FF2B5EF4-FFF2-40B4-BE49-F238E27FC236}">
                <a16:creationId xmlns:a16="http://schemas.microsoft.com/office/drawing/2014/main" id="{A65665EC-DDBC-A84C-90EA-AEA91E2B96D4}"/>
              </a:ext>
            </a:extLst>
          </p:cNvPr>
          <p:cNvSpPr txBox="1"/>
          <p:nvPr/>
        </p:nvSpPr>
        <p:spPr>
          <a:xfrm>
            <a:off x="5300135" y="1463946"/>
            <a:ext cx="2274709" cy="369332"/>
          </a:xfrm>
          <a:prstGeom prst="rect">
            <a:avLst/>
          </a:prstGeom>
          <a:solidFill>
            <a:schemeClr val="accent2">
              <a:lumMod val="40000"/>
              <a:lumOff val="60000"/>
            </a:schemeClr>
          </a:solidFill>
          <a:ln>
            <a:solidFill>
              <a:schemeClr val="accent2"/>
            </a:solidFill>
          </a:ln>
        </p:spPr>
        <p:txBody>
          <a:bodyPr wrap="square" rtlCol="0">
            <a:spAutoFit/>
          </a:bodyPr>
          <a:lstStyle/>
          <a:p>
            <a:r>
              <a:rPr lang="en-US" dirty="0"/>
              <a:t>Biased Samples</a:t>
            </a:r>
          </a:p>
        </p:txBody>
      </p:sp>
      <p:sp>
        <p:nvSpPr>
          <p:cNvPr id="8" name="Rectangle 7">
            <a:extLst>
              <a:ext uri="{FF2B5EF4-FFF2-40B4-BE49-F238E27FC236}">
                <a16:creationId xmlns:a16="http://schemas.microsoft.com/office/drawing/2014/main" id="{1864F47E-94D3-6447-80C5-0A803EF8D014}"/>
              </a:ext>
            </a:extLst>
          </p:cNvPr>
          <p:cNvSpPr/>
          <p:nvPr/>
        </p:nvSpPr>
        <p:spPr>
          <a:xfrm>
            <a:off x="514547" y="1543402"/>
            <a:ext cx="4230060" cy="6796604"/>
          </a:xfrm>
          <a:prstGeom prst="rect">
            <a:avLst/>
          </a:prstGeom>
        </p:spPr>
        <p:txBody>
          <a:bodyPr wrap="square">
            <a:spAutoFit/>
          </a:bodyPr>
          <a:lstStyle/>
          <a:p>
            <a:pPr>
              <a:lnSpc>
                <a:spcPct val="115000"/>
              </a:lnSpc>
              <a:spcAft>
                <a:spcPts val="1000"/>
              </a:spcAft>
            </a:pPr>
            <a:endParaRPr lang="en-US" sz="2400" dirty="0">
              <a:latin typeface="+mj-lt"/>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The </a:t>
            </a:r>
            <a:r>
              <a:rPr lang="en-US" sz="2400" b="1" dirty="0">
                <a:solidFill>
                  <a:srgbClr val="8B0000"/>
                </a:solidFill>
                <a:cs typeface="Times New Roman" panose="02020603050405020304" pitchFamily="18" charset="0"/>
              </a:rPr>
              <a:t>Simple Random Sample </a:t>
            </a:r>
            <a:r>
              <a:rPr lang="en-US" sz="2400" dirty="0">
                <a:ea typeface="Times New Roman" panose="02020603050405020304" pitchFamily="18" charset="0"/>
                <a:cs typeface="Times New Roman" panose="02020603050405020304" pitchFamily="18" charset="0"/>
              </a:rPr>
              <a:t>(SRS) </a:t>
            </a:r>
            <a:r>
              <a:rPr lang="en-US" sz="1600" dirty="0">
                <a:ea typeface="Times New Roman" panose="02020603050405020304" pitchFamily="18" charset="0"/>
                <a:cs typeface="Times New Roman" panose="02020603050405020304" pitchFamily="18" charset="0"/>
              </a:rPr>
              <a:t>- </a:t>
            </a:r>
            <a:r>
              <a:rPr lang="en-US" sz="1600" dirty="0"/>
              <a:t>of size </a:t>
            </a:r>
            <a:r>
              <a:rPr lang="en-US" sz="1600" i="1" dirty="0"/>
              <a:t>n </a:t>
            </a:r>
            <a:r>
              <a:rPr lang="en-US" sz="1600" dirty="0"/>
              <a:t>consists of </a:t>
            </a:r>
            <a:r>
              <a:rPr lang="en-US" sz="1600" i="1" dirty="0"/>
              <a:t>n</a:t>
            </a:r>
            <a:r>
              <a:rPr lang="en-US" sz="1600" dirty="0"/>
              <a:t> individuals from the population chosen in such a way that every set of </a:t>
            </a:r>
            <a:r>
              <a:rPr lang="en-US" sz="1600" i="1" dirty="0"/>
              <a:t>n</a:t>
            </a:r>
            <a:r>
              <a:rPr lang="en-US" sz="1600" dirty="0"/>
              <a:t> individuals has an equal chance to be the sample actually selected.</a:t>
            </a:r>
          </a:p>
          <a:p>
            <a:pPr marL="342900" indent="-342900">
              <a:lnSpc>
                <a:spcPct val="115000"/>
              </a:lnSpc>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The </a:t>
            </a:r>
            <a:r>
              <a:rPr lang="en-US" sz="2400" b="1" dirty="0">
                <a:solidFill>
                  <a:srgbClr val="8B0000"/>
                </a:solidFill>
                <a:cs typeface="Times New Roman" panose="02020603050405020304" pitchFamily="18" charset="0"/>
              </a:rPr>
              <a:t>Stratified Sample</a:t>
            </a:r>
            <a:r>
              <a:rPr lang="en-US" sz="2400" dirty="0">
                <a:ea typeface="Times New Roman" panose="02020603050405020304" pitchFamily="18" charset="0"/>
                <a:cs typeface="Times New Roman" panose="02020603050405020304" pitchFamily="18" charset="0"/>
              </a:rPr>
              <a:t> </a:t>
            </a:r>
            <a:r>
              <a:rPr lang="en-US" sz="1600" dirty="0">
                <a:ea typeface="Times New Roman" panose="02020603050405020304" pitchFamily="18" charset="0"/>
                <a:cs typeface="Times New Roman" panose="02020603050405020304" pitchFamily="18" charset="0"/>
              </a:rPr>
              <a:t>- </a:t>
            </a:r>
            <a:r>
              <a:rPr lang="en-US" sz="1600" dirty="0"/>
              <a:t>of size </a:t>
            </a:r>
            <a:r>
              <a:rPr lang="en-US" sz="1600" i="1" dirty="0"/>
              <a:t>n1, n2,…np </a:t>
            </a:r>
            <a:r>
              <a:rPr lang="en-US" sz="1600" dirty="0"/>
              <a:t>consists of </a:t>
            </a:r>
            <a:r>
              <a:rPr lang="en-US" sz="1600" i="1" dirty="0"/>
              <a:t>n1, n2,…</a:t>
            </a:r>
            <a:r>
              <a:rPr lang="en-US" sz="1600" dirty="0"/>
              <a:t> individuals from p different stratum of the population chosen in such a way that every set of </a:t>
            </a:r>
            <a:r>
              <a:rPr lang="en-US" sz="1600" i="1" dirty="0"/>
              <a:t>n1</a:t>
            </a:r>
            <a:r>
              <a:rPr lang="en-US" sz="1600" dirty="0"/>
              <a:t> individuals has an equal chance to be the sample in their strata.</a:t>
            </a:r>
          </a:p>
          <a:p>
            <a:pPr marL="342900" indent="-342900">
              <a:lnSpc>
                <a:spcPct val="115000"/>
              </a:lnSpc>
              <a:spcAft>
                <a:spcPts val="1000"/>
              </a:spcAft>
              <a:buFont typeface="Arial" panose="020B0604020202020204" pitchFamily="34" charset="0"/>
              <a:buChar char="•"/>
            </a:pPr>
            <a:endParaRPr lang="en-US" sz="1600" dirty="0"/>
          </a:p>
          <a:p>
            <a:pPr marL="342900" indent="-342900">
              <a:lnSpc>
                <a:spcPct val="115000"/>
              </a:lnSpc>
              <a:spcAft>
                <a:spcPts val="1000"/>
              </a:spcAft>
              <a:buFont typeface="Arial" panose="020B0604020202020204" pitchFamily="34" charset="0"/>
              <a:buChar char="•"/>
            </a:pPr>
            <a:endParaRPr lang="en-US" sz="2400" dirty="0">
              <a:latin typeface="+mj-lt"/>
              <a:ea typeface="Times New Roman" panose="02020603050405020304" pitchFamily="18" charset="0"/>
              <a:cs typeface="Times New Roman" panose="02020603050405020304" pitchFamily="18" charset="0"/>
            </a:endParaRPr>
          </a:p>
          <a:p>
            <a:pPr>
              <a:lnSpc>
                <a:spcPct val="115000"/>
              </a:lnSpc>
              <a:spcAft>
                <a:spcPts val="1000"/>
              </a:spcAft>
            </a:pPr>
            <a:br>
              <a:rPr lang="en-US" sz="1600" b="1" dirty="0">
                <a:solidFill>
                  <a:schemeClr val="accent1"/>
                </a:solidFill>
              </a:rPr>
            </a:br>
            <a:endParaRPr lang="en-US" sz="16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7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15518</TotalTime>
  <Words>4350</Words>
  <Application>Microsoft Macintosh PowerPoint</Application>
  <PresentationFormat>On-screen Show (4:3)</PresentationFormat>
  <Paragraphs>510</Paragraphs>
  <Slides>58</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 Math</vt:lpstr>
      <vt:lpstr>Verdana</vt:lpstr>
      <vt:lpstr>Wingdings</vt:lpstr>
      <vt:lpstr>Clarity</vt:lpstr>
      <vt:lpstr>Analytics FOR BUSINESS Intelligence</vt:lpstr>
      <vt:lpstr>To Do from Previous Class:</vt:lpstr>
      <vt:lpstr>Course Planning</vt:lpstr>
      <vt:lpstr>Poll in Michigan in favor of legalizing Marijuana</vt:lpstr>
      <vt:lpstr>Poll from Pew Research Center in favor of legalizing Marijuana – Different Percentages </vt:lpstr>
      <vt:lpstr>Comparing Results </vt:lpstr>
      <vt:lpstr>Sampling Learning Objectives</vt:lpstr>
      <vt:lpstr>We select a sample in order to get information about some population.</vt:lpstr>
      <vt:lpstr> A Good Sample should be unbiased</vt:lpstr>
      <vt:lpstr>Convenience Sampling at the Mall </vt:lpstr>
      <vt:lpstr>Example: Write-In Opinion Polls </vt:lpstr>
      <vt:lpstr>Selecting Randomly</vt:lpstr>
      <vt:lpstr>Table to Generate an SRS </vt:lpstr>
      <vt:lpstr>Statistics in Summary  </vt:lpstr>
      <vt:lpstr>How important is that parents get their children vaccinated?</vt:lpstr>
      <vt:lpstr>The Sample included 0.0004% of the Population</vt:lpstr>
      <vt:lpstr>Parameters and Statistics </vt:lpstr>
      <vt:lpstr>True Proportion (parameter)  Estimated Proportion (statistic) </vt:lpstr>
      <vt:lpstr>Choosing a Sample to estimate a proportion </vt:lpstr>
      <vt:lpstr>Two different Samples may estimate different proportions </vt:lpstr>
      <vt:lpstr>Sampling Variability  </vt:lpstr>
      <vt:lpstr>Sampling Variability  </vt:lpstr>
      <vt:lpstr>A good sample should have a small Bias and small Variability  </vt:lpstr>
      <vt:lpstr>Bias and Variability  </vt:lpstr>
      <vt:lpstr>Variability of p-hat </vt:lpstr>
      <vt:lpstr>Variability of p-hat when choosing a larger sample size </vt:lpstr>
      <vt:lpstr>Reducing Bias and Variability </vt:lpstr>
      <vt:lpstr>52% of Smartphone Owners check their phone at least hourly </vt:lpstr>
      <vt:lpstr>Margin of Error </vt:lpstr>
      <vt:lpstr>Calculating Margin of Error </vt:lpstr>
      <vt:lpstr>Confidence Statements </vt:lpstr>
      <vt:lpstr>There is a 95% confidence that 51% to 53% of smartphone owners checktheir phone hourly</vt:lpstr>
      <vt:lpstr>Statistics in Summary  </vt:lpstr>
      <vt:lpstr>Statistics in Summary  </vt:lpstr>
      <vt:lpstr>Statistics in Summary  </vt:lpstr>
      <vt:lpstr>The non-response rate is 58%</vt:lpstr>
      <vt:lpstr>Errors in Sampling </vt:lpstr>
      <vt:lpstr>1. Sampling Errors </vt:lpstr>
      <vt:lpstr>Example: Undercoverage </vt:lpstr>
      <vt:lpstr>2. Nonsampling Errors </vt:lpstr>
      <vt:lpstr>Poorly Worded Questions </vt:lpstr>
      <vt:lpstr>What the Margin of Error Can’t Say </vt:lpstr>
      <vt:lpstr>Other Random Sampling Methods </vt:lpstr>
      <vt:lpstr>How to Live with Nonsampling Errors </vt:lpstr>
      <vt:lpstr>Stratified Random Sampling </vt:lpstr>
      <vt:lpstr>Example: Stratifying a Sample of Students </vt:lpstr>
      <vt:lpstr>Example: Stratifying a Sample of Students </vt:lpstr>
      <vt:lpstr>Example: Stratifying a Sample of Students 3</vt:lpstr>
      <vt:lpstr>The Challenge of Internet Surveys </vt:lpstr>
      <vt:lpstr>Collecting Data from Open Source conversations </vt:lpstr>
      <vt:lpstr>Questions to Ask  before You Believe a Poll</vt:lpstr>
      <vt:lpstr>Questions to Ask  before You Believe a Poll (continued)</vt:lpstr>
      <vt:lpstr>Statistics in Summary  </vt:lpstr>
      <vt:lpstr>Statistics in Summary  </vt:lpstr>
      <vt:lpstr>Statistics in Summary  </vt:lpstr>
      <vt:lpstr>Statistics in Summary  </vt:lpstr>
      <vt:lpstr>Statistics in Summary  </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Nuria Diaz-Tena</dc:creator>
  <cp:lastModifiedBy>Nuria Diaz-Tena</cp:lastModifiedBy>
  <cp:revision>50</cp:revision>
  <dcterms:created xsi:type="dcterms:W3CDTF">2021-08-28T13:56:49Z</dcterms:created>
  <dcterms:modified xsi:type="dcterms:W3CDTF">2021-09-22T15:34:43Z</dcterms:modified>
</cp:coreProperties>
</file>