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7"/>
  </p:notesMasterIdLst>
  <p:sldIdLst>
    <p:sldId id="256" r:id="rId2"/>
    <p:sldId id="357" r:id="rId3"/>
    <p:sldId id="359" r:id="rId4"/>
    <p:sldId id="377" r:id="rId5"/>
    <p:sldId id="360" r:id="rId6"/>
    <p:sldId id="378" r:id="rId7"/>
    <p:sldId id="380" r:id="rId8"/>
    <p:sldId id="381" r:id="rId9"/>
    <p:sldId id="376" r:id="rId10"/>
    <p:sldId id="382" r:id="rId11"/>
    <p:sldId id="383" r:id="rId12"/>
    <p:sldId id="384" r:id="rId13"/>
    <p:sldId id="385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7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33" autoAdjust="0"/>
  </p:normalViewPr>
  <p:slideViewPr>
    <p:cSldViewPr snapToGrid="0" snapToObjects="1">
      <p:cViewPr varScale="1">
        <p:scale>
          <a:sx n="112" d="100"/>
          <a:sy n="112" d="100"/>
        </p:scale>
        <p:origin x="16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In Thousands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Education Level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Less than High School</c:v>
                </c:pt>
                <c:pt idx="1">
                  <c:v>High school graduate</c:v>
                </c:pt>
                <c:pt idx="2">
                  <c:v>Some college, no degree</c:v>
                </c:pt>
                <c:pt idx="3">
                  <c:v>Associate's degree</c:v>
                </c:pt>
                <c:pt idx="4">
                  <c:v>Bachelor's degree</c:v>
                </c:pt>
                <c:pt idx="5">
                  <c:v>Advanced degree</c:v>
                </c:pt>
              </c:strCache>
            </c:strRef>
          </c:cat>
          <c:val>
            <c:numRef>
              <c:f>Sheet1!$B$2:$B$7</c:f>
              <c:numCache>
                <c:formatCode>_(* #,##0_);_(* \(#,##0\);_(* "-"??_);_(@_)</c:formatCode>
                <c:ptCount val="6"/>
                <c:pt idx="0">
                  <c:v>20208</c:v>
                </c:pt>
                <c:pt idx="1">
                  <c:v>61597</c:v>
                </c:pt>
                <c:pt idx="2">
                  <c:v>33986</c:v>
                </c:pt>
                <c:pt idx="3">
                  <c:v>23566</c:v>
                </c:pt>
                <c:pt idx="4">
                  <c:v>52164</c:v>
                </c:pt>
                <c:pt idx="5">
                  <c:v>31537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B7-604A-9CE0-C6E059FBEE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101841528"/>
        <c:axId val="-2129168424"/>
      </c:barChart>
      <c:valAx>
        <c:axId val="-2129168424"/>
        <c:scaling>
          <c:orientation val="minMax"/>
        </c:scaling>
        <c:delete val="0"/>
        <c:axPos val="b"/>
        <c:majorGridlines/>
        <c:numFmt formatCode="_(* #,##0_);_(* \(#,##0\);_(* &quot;-&quot;??_);_(@_)" sourceLinked="1"/>
        <c:majorTickMark val="out"/>
        <c:minorTickMark val="none"/>
        <c:tickLblPos val="nextTo"/>
        <c:crossAx val="-2101841528"/>
        <c:crosses val="autoZero"/>
        <c:crossBetween val="between"/>
        <c:majorUnit val="20000"/>
      </c:valAx>
      <c:catAx>
        <c:axId val="-210184152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-2129168424"/>
        <c:crosses val="autoZero"/>
        <c:auto val="1"/>
        <c:lblAlgn val="ctr"/>
        <c:lblOffset val="100"/>
        <c:noMultiLvlLbl val="0"/>
      </c:catAx>
      <c:spPr>
        <a:noFill/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Education Level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/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Less than High School</c:v>
                </c:pt>
                <c:pt idx="1">
                  <c:v>High school graduate</c:v>
                </c:pt>
                <c:pt idx="2">
                  <c:v>Some college, no degree</c:v>
                </c:pt>
                <c:pt idx="3">
                  <c:v>Associate's degree</c:v>
                </c:pt>
                <c:pt idx="4">
                  <c:v>Bachelor's degree</c:v>
                </c:pt>
                <c:pt idx="5">
                  <c:v>Advanced degree</c:v>
                </c:pt>
              </c:strCache>
            </c:strRef>
          </c:cat>
          <c:val>
            <c:numRef>
              <c:f>Sheet1!$B$2:$B$7</c:f>
              <c:numCache>
                <c:formatCode>_(* #,##0_);_(* \(#,##0\);_(* "-"??_);_(@_)</c:formatCode>
                <c:ptCount val="6"/>
                <c:pt idx="0">
                  <c:v>20208</c:v>
                </c:pt>
                <c:pt idx="1">
                  <c:v>61597</c:v>
                </c:pt>
                <c:pt idx="2">
                  <c:v>33986</c:v>
                </c:pt>
                <c:pt idx="3">
                  <c:v>23566</c:v>
                </c:pt>
                <c:pt idx="4">
                  <c:v>52164</c:v>
                </c:pt>
                <c:pt idx="5">
                  <c:v>31537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49-F648-84D8-B37F808E360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7893196436741401"/>
          <c:y val="0.15667148815578599"/>
          <c:w val="0.41623755820882302"/>
          <c:h val="0.71393187845190198"/>
        </c:manualLayout>
      </c:layout>
      <c:overlay val="0"/>
      <c:txPr>
        <a:bodyPr/>
        <a:lstStyle/>
        <a:p>
          <a:pPr>
            <a:defRPr sz="10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2017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Less than High School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C2-8647-8834-DB60FD431DA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Less than High School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C2-8647-8834-DB60FD431D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19430056"/>
        <c:axId val="-2129067416"/>
      </c:barChart>
      <c:catAx>
        <c:axId val="-201943005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-2129067416"/>
        <c:crosses val="autoZero"/>
        <c:auto val="1"/>
        <c:lblAlgn val="ctr"/>
        <c:lblOffset val="100"/>
        <c:noMultiLvlLbl val="0"/>
      </c:catAx>
      <c:valAx>
        <c:axId val="-212906741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01943005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NJ</c:v>
                </c:pt>
              </c:strCache>
            </c:strRef>
          </c:tx>
          <c:marker>
            <c:symbol val="none"/>
          </c:marker>
          <c:cat>
            <c:numRef>
              <c:f>Sheet1!$A$2:$A$20</c:f>
              <c:numCache>
                <c:formatCode>mmm\-yy</c:formatCode>
                <c:ptCount val="19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</c:numCache>
            </c:num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2.5</c:v>
                </c:pt>
                <c:pt idx="6">
                  <c:v>3.5</c:v>
                </c:pt>
                <c:pt idx="7">
                  <c:v>4.5</c:v>
                </c:pt>
                <c:pt idx="8">
                  <c:v>4.3</c:v>
                </c:pt>
                <c:pt idx="9">
                  <c:v>2.5</c:v>
                </c:pt>
                <c:pt idx="10">
                  <c:v>3.5</c:v>
                </c:pt>
                <c:pt idx="11">
                  <c:v>4.5</c:v>
                </c:pt>
                <c:pt idx="12">
                  <c:v>4.3</c:v>
                </c:pt>
                <c:pt idx="13">
                  <c:v>2.5</c:v>
                </c:pt>
                <c:pt idx="14">
                  <c:v>3.5</c:v>
                </c:pt>
                <c:pt idx="15">
                  <c:v>4.3</c:v>
                </c:pt>
                <c:pt idx="16">
                  <c:v>2.5</c:v>
                </c:pt>
                <c:pt idx="17">
                  <c:v>3.5</c:v>
                </c:pt>
                <c:pt idx="18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10A-614B-A69E-C36D232A50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FL</c:v>
                </c:pt>
              </c:strCache>
            </c:strRef>
          </c:tx>
          <c:marker>
            <c:symbol val="none"/>
          </c:marker>
          <c:cat>
            <c:numRef>
              <c:f>Sheet1!$A$2:$A$20</c:f>
              <c:numCache>
                <c:formatCode>mmm\-yy</c:formatCode>
                <c:ptCount val="19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</c:numCache>
            </c:numRef>
          </c:cat>
          <c:val>
            <c:numRef>
              <c:f>Sheet1!$C$2:$C$20</c:f>
              <c:numCache>
                <c:formatCode>General</c:formatCode>
                <c:ptCount val="19"/>
                <c:pt idx="0">
                  <c:v>2</c:v>
                </c:pt>
                <c:pt idx="1">
                  <c:v>4</c:v>
                </c:pt>
                <c:pt idx="2">
                  <c:v>56</c:v>
                </c:pt>
                <c:pt idx="3">
                  <c:v>5</c:v>
                </c:pt>
                <c:pt idx="4">
                  <c:v>4</c:v>
                </c:pt>
                <c:pt idx="6">
                  <c:v>6</c:v>
                </c:pt>
                <c:pt idx="7">
                  <c:v>5</c:v>
                </c:pt>
                <c:pt idx="8">
                  <c:v>4</c:v>
                </c:pt>
                <c:pt idx="10">
                  <c:v>4</c:v>
                </c:pt>
                <c:pt idx="11">
                  <c:v>4</c:v>
                </c:pt>
                <c:pt idx="13">
                  <c:v>4</c:v>
                </c:pt>
                <c:pt idx="14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10A-614B-A69E-C36D232A50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45046840"/>
        <c:axId val="2145212680"/>
      </c:lineChart>
      <c:dateAx>
        <c:axId val="2145046840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crossAx val="2145212680"/>
        <c:crosses val="autoZero"/>
        <c:auto val="1"/>
        <c:lblOffset val="100"/>
        <c:baseTimeUnit val="months"/>
      </c:dateAx>
      <c:valAx>
        <c:axId val="21452126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504684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A058-72BB-0440-8E32-101704885842}" type="datetimeFigureOut">
              <a:rPr lang="en-US" smtClean="0"/>
              <a:t>9/15/21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DF99B-6873-3149-B4D7-9CAB6599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7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Attendance and Seating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DF99B-6873-3149-B4D7-9CAB659944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53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September 15,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September 15,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September 15,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September 15,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September 15,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September 15,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September 15,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September 15,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September 15,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September 15,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September 15,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September 15,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data/tables/2019/demo/educational-attainment/cps-detailed-tables.html" TargetMode="External"/><Relationship Id="rId2" Type="http://schemas.openxmlformats.org/officeDocument/2006/relationships/hyperlink" Target="https://www.census.gov/data/tables/2020/demo/educational-attainment/cps-detailed-tables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census.gov/data/tables/2018/demo/education-attainment/cps-detailed-table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Analytics FOR BUSINESS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 1 in Pairs or alone</a:t>
            </a:r>
          </a:p>
          <a:p>
            <a:r>
              <a:rPr lang="en-US" dirty="0"/>
              <a:t>Due on 9/22/21 </a:t>
            </a:r>
          </a:p>
          <a:p>
            <a:r>
              <a:rPr lang="en-US" dirty="0"/>
              <a:t>On CANVAS</a:t>
            </a:r>
          </a:p>
        </p:txBody>
      </p:sp>
    </p:spTree>
    <p:extLst>
      <p:ext uri="{BB962C8B-B14F-4D97-AF65-F5344CB8AC3E}">
        <p14:creationId xmlns:p14="http://schemas.microsoft.com/office/powerpoint/2010/main" val="647262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3535" y="281908"/>
            <a:ext cx="6952519" cy="1336956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Auto 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36770"/>
            <a:ext cx="178353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STUDENT ANSWER</a:t>
            </a:r>
          </a:p>
        </p:txBody>
      </p:sp>
    </p:spTree>
    <p:extLst>
      <p:ext uri="{BB962C8B-B14F-4D97-AF65-F5344CB8AC3E}">
        <p14:creationId xmlns:p14="http://schemas.microsoft.com/office/powerpoint/2010/main" val="3408954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3535" y="281908"/>
            <a:ext cx="6952519" cy="1336956"/>
          </a:xfrm>
        </p:spPr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anorexia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36770"/>
            <a:ext cx="178353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STUDENT ANSWER</a:t>
            </a:r>
          </a:p>
        </p:txBody>
      </p:sp>
    </p:spTree>
    <p:extLst>
      <p:ext uri="{BB962C8B-B14F-4D97-AF65-F5344CB8AC3E}">
        <p14:creationId xmlns:p14="http://schemas.microsoft.com/office/powerpoint/2010/main" val="4216323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3535" y="281908"/>
            <a:ext cx="6952519" cy="1336956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Boston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36770"/>
            <a:ext cx="178353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STUDENT ANSWER</a:t>
            </a:r>
          </a:p>
        </p:txBody>
      </p:sp>
    </p:spTree>
    <p:extLst>
      <p:ext uri="{BB962C8B-B14F-4D97-AF65-F5344CB8AC3E}">
        <p14:creationId xmlns:p14="http://schemas.microsoft.com/office/powerpoint/2010/main" val="2871262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3535" y="281908"/>
            <a:ext cx="6952519" cy="1336956"/>
          </a:xfrm>
        </p:spPr>
        <p:txBody>
          <a:bodyPr/>
          <a:lstStyle/>
          <a:p>
            <a:r>
              <a:rPr lang="en-US" altLang="zh-CN" dirty="0" err="1">
                <a:latin typeface="Times New Roman"/>
                <a:cs typeface="Times New Roman"/>
              </a:rPr>
              <a:t>Pima</a:t>
            </a:r>
            <a:r>
              <a:rPr lang="en-US" altLang="zh-CN" err="1">
                <a:latin typeface="Times New Roman"/>
                <a:cs typeface="Times New Roman"/>
              </a:rPr>
              <a:t>.</a:t>
            </a:r>
            <a:r>
              <a:rPr lang="en-US" altLang="zh-CN">
                <a:latin typeface="Times New Roman"/>
                <a:cs typeface="Times New Roman"/>
              </a:rPr>
              <a:t>te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36770"/>
            <a:ext cx="178353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STUDENT ANSWER</a:t>
            </a:r>
          </a:p>
        </p:txBody>
      </p:sp>
    </p:spTree>
    <p:extLst>
      <p:ext uri="{BB962C8B-B14F-4D97-AF65-F5344CB8AC3E}">
        <p14:creationId xmlns:p14="http://schemas.microsoft.com/office/powerpoint/2010/main" val="1530478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8" y="17558"/>
            <a:ext cx="8042276" cy="1336956"/>
          </a:xfrm>
        </p:spPr>
        <p:txBody>
          <a:bodyPr/>
          <a:lstStyle/>
          <a:p>
            <a:r>
              <a:rPr lang="en-US" dirty="0"/>
              <a:t>Data for Questions 1 to 4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9278" y="1214987"/>
            <a:ext cx="8042276" cy="2452791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During the semester, all the students in a statistics class kept track of the number of mailings they received from a predatory payday lender. The count for each is displayed below:</a:t>
            </a:r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339359"/>
              </p:ext>
            </p:extLst>
          </p:nvPr>
        </p:nvGraphicFramePr>
        <p:xfrm>
          <a:off x="549275" y="4069285"/>
          <a:ext cx="8042279" cy="67563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28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81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81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81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Bob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Sue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Pam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Lee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Mary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Carl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Ace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Moe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Ann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# Mailings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</a:rPr>
                        <a:t>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</a:rPr>
                        <a:t>19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830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5605" y="36770"/>
            <a:ext cx="6145945" cy="880872"/>
          </a:xfrm>
        </p:spPr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9275" y="1242142"/>
            <a:ext cx="8435963" cy="2452791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000" dirty="0"/>
              <a:t>1. The median number of mailings for these students is 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000" dirty="0"/>
              <a:t>15.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000" dirty="0"/>
              <a:t>16.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000" dirty="0"/>
              <a:t>17.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000" dirty="0"/>
              <a:t>17.5.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000" dirty="0"/>
              <a:t>18. 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-1" y="36770"/>
            <a:ext cx="244560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UNDERLINE THE CORRECT ANWER</a:t>
            </a:r>
          </a:p>
        </p:txBody>
      </p:sp>
    </p:spTree>
    <p:extLst>
      <p:ext uri="{BB962C8B-B14F-4D97-AF65-F5344CB8AC3E}">
        <p14:creationId xmlns:p14="http://schemas.microsoft.com/office/powerpoint/2010/main" val="196151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549275" y="930376"/>
            <a:ext cx="8435963" cy="2452791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000" dirty="0"/>
              <a:t>2. </a:t>
            </a:r>
            <a:r>
              <a:rPr lang="en-US" dirty="0"/>
              <a:t>The third quartile for the number of mailings for these students is 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17.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17.5.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18.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18.5. 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19. </a:t>
            </a:r>
          </a:p>
          <a:p>
            <a:pPr marL="349250" lvl="1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42962" y="75770"/>
            <a:ext cx="8042276" cy="88087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2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36770"/>
            <a:ext cx="244560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UNDERLINE THE CORRECT ANWER</a:t>
            </a:r>
          </a:p>
        </p:txBody>
      </p:sp>
    </p:spTree>
    <p:extLst>
      <p:ext uri="{BB962C8B-B14F-4D97-AF65-F5344CB8AC3E}">
        <p14:creationId xmlns:p14="http://schemas.microsoft.com/office/powerpoint/2010/main" val="77916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549275" y="930376"/>
            <a:ext cx="8435963" cy="2452791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000" dirty="0"/>
              <a:t>3. </a:t>
            </a:r>
            <a:r>
              <a:rPr lang="en-US" dirty="0"/>
              <a:t>The mean number of mailings is 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9.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16.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16.44.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17.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21. </a:t>
            </a:r>
          </a:p>
          <a:p>
            <a:pPr marL="349250" lvl="1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42962" y="190773"/>
            <a:ext cx="8042276" cy="88087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3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36770"/>
            <a:ext cx="244560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UNDERLINE THE CORRECT ANWER</a:t>
            </a:r>
          </a:p>
        </p:txBody>
      </p:sp>
    </p:spTree>
    <p:extLst>
      <p:ext uri="{BB962C8B-B14F-4D97-AF65-F5344CB8AC3E}">
        <p14:creationId xmlns:p14="http://schemas.microsoft.com/office/powerpoint/2010/main" val="3541143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549275" y="930376"/>
            <a:ext cx="8435963" cy="2452791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000" dirty="0"/>
              <a:t>4. </a:t>
            </a:r>
            <a:r>
              <a:rPr lang="en-US" dirty="0"/>
              <a:t>The standard deviation for these mailings data is 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2.75.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2.92.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7.58.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8.53.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68.22. </a:t>
            </a:r>
          </a:p>
          <a:p>
            <a:pPr marL="349250" lvl="1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8973" y="70298"/>
            <a:ext cx="8042276" cy="88087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4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36770"/>
            <a:ext cx="244560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UNDERLINE THE CORRECT ANWER</a:t>
            </a:r>
          </a:p>
        </p:txBody>
      </p:sp>
    </p:spTree>
    <p:extLst>
      <p:ext uri="{BB962C8B-B14F-4D97-AF65-F5344CB8AC3E}">
        <p14:creationId xmlns:p14="http://schemas.microsoft.com/office/powerpoint/2010/main" val="1348033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0"/>
            <a:ext cx="8042276" cy="1336956"/>
          </a:xfrm>
        </p:spPr>
        <p:txBody>
          <a:bodyPr>
            <a:normAutofit/>
          </a:bodyPr>
          <a:lstStyle/>
          <a:p>
            <a:pPr marL="0" indent="0"/>
            <a:r>
              <a:rPr lang="en-US" sz="2800" dirty="0"/>
              <a:t>Data for questions 5 to 10.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9275" y="924701"/>
            <a:ext cx="8042276" cy="2452791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Here are boxplots of the number of calories in 20 brands of beef hot dogs, 17 brands of meat hot dogs, and 17 brands of poultry hot dogs.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6" name="Picture 5" descr="The boxplots of the number of calories in 20 brands of beef hot dogs, 17 brands of meat hot dogs, and 17 brands of poultry hot dogs, are presented. The x-axis shows Beef, Meat and poulty written on it. The y-axis is labeled &quot;Calories,&quot; and it range from 70 to 200 in successive intervals of 10. Box plot of Poultry show less Calories as compared to box plot of Beef and Meat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468" y="3377493"/>
            <a:ext cx="4472350" cy="30588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924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951" y="1342528"/>
            <a:ext cx="5503336" cy="537033"/>
          </a:xfrm>
        </p:spPr>
        <p:txBody>
          <a:bodyPr>
            <a:normAutofit/>
          </a:bodyPr>
          <a:lstStyle/>
          <a:p>
            <a:r>
              <a:rPr lang="en-US" sz="1400" b="1" dirty="0">
                <a:solidFill>
                  <a:schemeClr val="tx1"/>
                </a:solidFill>
              </a:rPr>
              <a:t>Level of Education in US of people 25 years and over in 2020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136096047"/>
              </p:ext>
            </p:extLst>
          </p:nvPr>
        </p:nvGraphicFramePr>
        <p:xfrm>
          <a:off x="4536537" y="4076643"/>
          <a:ext cx="4607463" cy="2712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118347692"/>
              </p:ext>
            </p:extLst>
          </p:nvPr>
        </p:nvGraphicFramePr>
        <p:xfrm>
          <a:off x="112237" y="4137493"/>
          <a:ext cx="4290430" cy="2576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662031"/>
              </p:ext>
            </p:extLst>
          </p:nvPr>
        </p:nvGraphicFramePr>
        <p:xfrm>
          <a:off x="1644951" y="1806991"/>
          <a:ext cx="5503336" cy="1966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0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Level of education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persons (thousands)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Percent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223,058 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Less than High School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20,208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9%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 school graduate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61,597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28%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Some college, no degree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33,986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15%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Associate's degree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23,566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11%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Bachelor's degree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52,164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23%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Advanced degree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31,537 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14%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318556" y="438888"/>
            <a:ext cx="8486777" cy="621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More than 90% of Americans 25 years and over graduated form High School and more than a Third of Americans graduated from College in 2020</a:t>
            </a:r>
          </a:p>
        </p:txBody>
      </p:sp>
    </p:spTree>
    <p:extLst>
      <p:ext uri="{BB962C8B-B14F-4D97-AF65-F5344CB8AC3E}">
        <p14:creationId xmlns:p14="http://schemas.microsoft.com/office/powerpoint/2010/main" val="2761021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549275" y="1242142"/>
            <a:ext cx="8435963" cy="2452791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000" dirty="0"/>
              <a:t>5. </a:t>
            </a:r>
            <a:r>
              <a:rPr lang="en-US" dirty="0"/>
              <a:t>The main advantage of boxplots over </a:t>
            </a:r>
            <a:r>
              <a:rPr lang="en-US" dirty="0" err="1"/>
              <a:t>stemplots</a:t>
            </a:r>
            <a:r>
              <a:rPr lang="en-US" dirty="0"/>
              <a:t> and histograms is that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boxplots make it easy to compare several distributions, as in this example. 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boxplots show more detail about the shape of the distribution. 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boxplots use the five-number summary, whereas </a:t>
            </a:r>
            <a:r>
              <a:rPr lang="en-US" sz="2400" dirty="0" err="1"/>
              <a:t>stemplots</a:t>
            </a:r>
            <a:r>
              <a:rPr lang="en-US" sz="2400" dirty="0"/>
              <a:t> and histograms use the mean and standard deviation. 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boxplots show skewed distributions, whereas </a:t>
            </a:r>
            <a:r>
              <a:rPr lang="en-US" sz="2400" dirty="0" err="1"/>
              <a:t>stemplots</a:t>
            </a:r>
            <a:r>
              <a:rPr lang="en-US" sz="2400" dirty="0"/>
              <a:t> and histograms show only symmetric distributions. 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49275" y="36770"/>
            <a:ext cx="8042276" cy="88087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5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36770"/>
            <a:ext cx="244560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UNDERLINE THE CORRECT ANWER</a:t>
            </a:r>
          </a:p>
        </p:txBody>
      </p:sp>
    </p:spTree>
    <p:extLst>
      <p:ext uri="{BB962C8B-B14F-4D97-AF65-F5344CB8AC3E}">
        <p14:creationId xmlns:p14="http://schemas.microsoft.com/office/powerpoint/2010/main" val="3023155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549275" y="1242142"/>
            <a:ext cx="8435963" cy="2452791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000" dirty="0"/>
              <a:t>6. </a:t>
            </a:r>
            <a:r>
              <a:rPr lang="en-US" dirty="0"/>
              <a:t>This plot shows that 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all poultry hot dogs have fewer calories than the median for beef and meat hot dogs. 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about half of poultry hot dog brands have fewer calories than the median for beef and meat hot dogs. 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hot dog type is not helpful in predicting calories because some hot dogs of each type are high and some of each type are low. 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most poultry hot dog brands have fewer calories than most beef and meat hot dogs, but a few poultry hot dogs have more calories than the median beef and meat hot dog. 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49275" y="108183"/>
            <a:ext cx="8042276" cy="88087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6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36770"/>
            <a:ext cx="244560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UNDERLINE THE CORRECT ANWER</a:t>
            </a:r>
          </a:p>
        </p:txBody>
      </p:sp>
    </p:spTree>
    <p:extLst>
      <p:ext uri="{BB962C8B-B14F-4D97-AF65-F5344CB8AC3E}">
        <p14:creationId xmlns:p14="http://schemas.microsoft.com/office/powerpoint/2010/main" val="1761050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549275" y="1242142"/>
            <a:ext cx="8435963" cy="2452791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000" dirty="0"/>
              <a:t>7. </a:t>
            </a:r>
            <a:r>
              <a:rPr lang="en-US" dirty="0"/>
              <a:t>We see from the plot that the median number of calories in a beef hot dog is about 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190. 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179.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153.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139.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129.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3857" y="74655"/>
            <a:ext cx="8042276" cy="88087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7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36770"/>
            <a:ext cx="244560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UNDERLINE THE CORRECT ANWER</a:t>
            </a:r>
          </a:p>
        </p:txBody>
      </p:sp>
    </p:spTree>
    <p:extLst>
      <p:ext uri="{BB962C8B-B14F-4D97-AF65-F5344CB8AC3E}">
        <p14:creationId xmlns:p14="http://schemas.microsoft.com/office/powerpoint/2010/main" val="2451618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549275" y="1242142"/>
            <a:ext cx="8435963" cy="2452791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000" dirty="0"/>
              <a:t>8. </a:t>
            </a:r>
            <a:r>
              <a:rPr lang="en-US" dirty="0"/>
              <a:t>The box in each boxplot marks the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full range covered by the data. 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range covered by the middle half of the data. 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range covered by the middle three-quarters of the data. 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span one standard deviation on each side of the mean. </a:t>
            </a:r>
          </a:p>
          <a:p>
            <a:pPr marL="806450" lvl="1" indent="-457200">
              <a:buFont typeface="+mj-lt"/>
              <a:buAutoNum type="alphaUcPeriod"/>
            </a:pPr>
            <a:r>
              <a:rPr lang="en-US" sz="2400" dirty="0"/>
              <a:t>span two standard deviations on each side of the mean.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49275" y="36770"/>
            <a:ext cx="8042276" cy="88087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8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36770"/>
            <a:ext cx="244560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UNDERLINE THE CORRECT ANWER</a:t>
            </a:r>
          </a:p>
        </p:txBody>
      </p:sp>
    </p:spTree>
    <p:extLst>
      <p:ext uri="{BB962C8B-B14F-4D97-AF65-F5344CB8AC3E}">
        <p14:creationId xmlns:p14="http://schemas.microsoft.com/office/powerpoint/2010/main" val="2014246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549275" y="1242142"/>
            <a:ext cx="8435963" cy="2452791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000" dirty="0"/>
              <a:t>9. </a:t>
            </a:r>
            <a:r>
              <a:rPr lang="en-US" dirty="0"/>
              <a:t>The calorie counts for the 17 poultry brands are: 129  132  102  106  94  102  87  99  170  113  135  142  86  143  152  146  144</a:t>
            </a:r>
          </a:p>
          <a:p>
            <a:pPr marL="0" indent="0">
              <a:buNone/>
            </a:pPr>
            <a:r>
              <a:rPr lang="en-US" dirty="0"/>
              <a:t>The median of these values is 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129.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132.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130.5.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121.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170.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49275" y="36770"/>
            <a:ext cx="8042276" cy="88087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9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36770"/>
            <a:ext cx="244560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UNDERLINE THE CORRECT ANWER</a:t>
            </a:r>
          </a:p>
        </p:txBody>
      </p:sp>
    </p:spTree>
    <p:extLst>
      <p:ext uri="{BB962C8B-B14F-4D97-AF65-F5344CB8AC3E}">
        <p14:creationId xmlns:p14="http://schemas.microsoft.com/office/powerpoint/2010/main" val="180130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549275" y="1242142"/>
            <a:ext cx="8435963" cy="2452791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000" dirty="0"/>
              <a:t>10. </a:t>
            </a:r>
            <a:r>
              <a:rPr lang="en-US" dirty="0"/>
              <a:t>The calorie counts for the 17 poultry brands are</a:t>
            </a:r>
          </a:p>
          <a:p>
            <a:pPr marL="0" indent="0">
              <a:buNone/>
            </a:pPr>
            <a:r>
              <a:rPr lang="en-US" dirty="0"/>
              <a:t>129  132  102  106  94  102  87  99  170  113  135  142  86  143  152  146  144</a:t>
            </a:r>
          </a:p>
          <a:p>
            <a:pPr marL="0" indent="0">
              <a:buNone/>
            </a:pPr>
            <a:r>
              <a:rPr lang="en-US" dirty="0"/>
              <a:t>The first quartile of the 17 poultry hot dog calorie counts is 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99.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102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100.5.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/>
              <a:t>143.5.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/>
              <a:t>143</a:t>
            </a:r>
            <a:r>
              <a:rPr lang="en-US" dirty="0"/>
              <a:t>.</a:t>
            </a:r>
          </a:p>
          <a:p>
            <a:pPr marL="349250" lvl="1" indent="0">
              <a:buNone/>
            </a:pPr>
            <a:endParaRPr lang="en-US" sz="2400" dirty="0"/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16624" y="0"/>
            <a:ext cx="5571497" cy="88087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-2" y="36770"/>
            <a:ext cx="2242933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UNDERLINE THE CORRECT ANWER</a:t>
            </a:r>
          </a:p>
        </p:txBody>
      </p:sp>
    </p:spTree>
    <p:extLst>
      <p:ext uri="{BB962C8B-B14F-4D97-AF65-F5344CB8AC3E}">
        <p14:creationId xmlns:p14="http://schemas.microsoft.com/office/powerpoint/2010/main" val="283541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81908"/>
            <a:ext cx="8186780" cy="1336956"/>
          </a:xfrm>
        </p:spPr>
        <p:txBody>
          <a:bodyPr>
            <a:normAutofit/>
          </a:bodyPr>
          <a:lstStyle/>
          <a:p>
            <a:pPr marL="285750" lvl="1" indent="-285750"/>
            <a:r>
              <a:rPr lang="en-US" sz="2000" b="1" dirty="0">
                <a:solidFill>
                  <a:schemeClr val="tx2"/>
                </a:solidFill>
                <a:latin typeface="+mj-lt"/>
                <a:cs typeface="Times New Roman"/>
              </a:rPr>
              <a:t>How has the education of 25+ in US change over time?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6047" y="1618864"/>
            <a:ext cx="7226429" cy="393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How has the education of 25+ in US change over time? </a:t>
            </a:r>
          </a:p>
          <a:p>
            <a:pPr lvl="1"/>
            <a:endParaRPr lang="en-US" sz="1200" dirty="0">
              <a:latin typeface="Times New Roman"/>
              <a:cs typeface="Times New Roman"/>
            </a:endParaRPr>
          </a:p>
          <a:p>
            <a:pPr lvl="1"/>
            <a:r>
              <a:rPr lang="en-US" sz="1200" dirty="0">
                <a:latin typeface="Times New Roman"/>
                <a:cs typeface="Times New Roman"/>
              </a:rPr>
              <a:t>Source use Table 2 Both Sexes: </a:t>
            </a:r>
            <a:endParaRPr lang="en-US" sz="1200" dirty="0">
              <a:latin typeface="Times New Roman"/>
              <a:cs typeface="Times New Roman"/>
              <a:hlinkClick r:id="rId2"/>
            </a:endParaRPr>
          </a:p>
          <a:p>
            <a:pPr lvl="1"/>
            <a:r>
              <a:rPr lang="en-US" sz="1200" dirty="0">
                <a:latin typeface="Times New Roman"/>
                <a:cs typeface="Times New Roman"/>
                <a:hlinkClick r:id="rId2"/>
              </a:rPr>
              <a:t>https://www.census.gov/data/tables/2020/demo/educational-attainment/cps-detailed-tables.html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</a:p>
          <a:p>
            <a:pPr lvl="1"/>
            <a:r>
              <a:rPr lang="en-US" sz="1200" dirty="0">
                <a:latin typeface="Times New Roman"/>
                <a:cs typeface="Times New Roman"/>
                <a:hlinkClick r:id="rId3"/>
              </a:rPr>
              <a:t>https://www.census.gov/data/tables/2019/demo/educational-attainment/cps-detailed-tables.html</a:t>
            </a:r>
            <a:endParaRPr lang="en-US" sz="1200" dirty="0">
              <a:latin typeface="Times New Roman"/>
              <a:cs typeface="Times New Roman"/>
            </a:endParaRPr>
          </a:p>
          <a:p>
            <a:pPr lvl="1"/>
            <a:r>
              <a:rPr lang="en-US" sz="1200" dirty="0">
                <a:latin typeface="Times New Roman"/>
                <a:cs typeface="Times New Roman"/>
                <a:hlinkClick r:id="rId4"/>
              </a:rPr>
              <a:t>https://www.census.gov/data/tables/2018/demo/education-attainment/cps-detailed-tables.html</a:t>
            </a:r>
            <a:endParaRPr lang="en-US" sz="1200" dirty="0">
              <a:latin typeface="Times New Roman"/>
              <a:cs typeface="Times New Roman"/>
            </a:endParaRPr>
          </a:p>
          <a:p>
            <a:pPr marL="628650" lvl="1" indent="-171450">
              <a:buFont typeface="Wingdings" charset="2"/>
              <a:buChar char="Ø"/>
            </a:pPr>
            <a:endParaRPr lang="en-US" sz="1200" dirty="0">
              <a:latin typeface="Times New Roman"/>
              <a:cs typeface="Times New Roman"/>
            </a:endParaRPr>
          </a:p>
          <a:p>
            <a:pPr marL="628650" lvl="1" indent="-171450">
              <a:buFont typeface="Wingdings" charset="2"/>
              <a:buChar char="Ø"/>
            </a:pPr>
            <a:r>
              <a:rPr lang="en-US" sz="1200" dirty="0">
                <a:latin typeface="Times New Roman"/>
                <a:cs typeface="Times New Roman"/>
              </a:rPr>
              <a:t>Create a Task spreadsheet on excel to accomplish your homework. Each task has to be done by one student and QC by the other to catch any mistake and fix it.</a:t>
            </a:r>
          </a:p>
          <a:p>
            <a:pPr marL="628650" lvl="1" indent="-171450">
              <a:buFont typeface="Wingdings" charset="2"/>
              <a:buChar char="Ø"/>
            </a:pPr>
            <a:r>
              <a:rPr lang="en-US" sz="1200" dirty="0">
                <a:latin typeface="Times New Roman"/>
                <a:cs typeface="Times New Roman"/>
              </a:rPr>
              <a:t>Create one dataset with the three years of data</a:t>
            </a:r>
          </a:p>
          <a:p>
            <a:pPr marL="628650" lvl="1" indent="-171450">
              <a:buFont typeface="Wingdings" charset="2"/>
              <a:buChar char="Ø"/>
            </a:pPr>
            <a:r>
              <a:rPr lang="en-US" sz="1200" dirty="0">
                <a:latin typeface="Times New Roman"/>
                <a:cs typeface="Times New Roman"/>
              </a:rPr>
              <a:t>Summarize data by a small number of educational levels </a:t>
            </a:r>
          </a:p>
          <a:p>
            <a:pPr marL="628650" lvl="1" indent="-171450">
              <a:buFont typeface="Wingdings" charset="2"/>
              <a:buChar char="Ø"/>
            </a:pPr>
            <a:r>
              <a:rPr lang="en-US" sz="1200" dirty="0">
                <a:latin typeface="Times New Roman"/>
                <a:cs typeface="Times New Roman"/>
              </a:rPr>
              <a:t>Compute Percentages </a:t>
            </a:r>
          </a:p>
          <a:p>
            <a:pPr marL="628650" lvl="1" indent="-171450">
              <a:buFont typeface="Wingdings" charset="2"/>
              <a:buChar char="Ø"/>
            </a:pPr>
            <a:r>
              <a:rPr lang="en-US" sz="1200" dirty="0">
                <a:latin typeface="Times New Roman"/>
                <a:cs typeface="Times New Roman"/>
              </a:rPr>
              <a:t>Plot Pie Charts</a:t>
            </a:r>
          </a:p>
          <a:p>
            <a:pPr marL="628650" lvl="1" indent="-171450">
              <a:buFont typeface="Wingdings" charset="2"/>
              <a:buChar char="Ø"/>
            </a:pPr>
            <a:r>
              <a:rPr lang="en-US" sz="1200" dirty="0">
                <a:latin typeface="Times New Roman"/>
                <a:cs typeface="Times New Roman"/>
              </a:rPr>
              <a:t>Plot Stack Charts</a:t>
            </a:r>
          </a:p>
          <a:p>
            <a:pPr marL="628650" lvl="1" indent="-171450">
              <a:buFont typeface="Wingdings" charset="2"/>
              <a:buChar char="Ø"/>
            </a:pPr>
            <a:r>
              <a:rPr lang="en-US" sz="1200" dirty="0">
                <a:latin typeface="Times New Roman"/>
                <a:cs typeface="Times New Roman"/>
              </a:rPr>
              <a:t>Plot Side by side bar graphs</a:t>
            </a:r>
          </a:p>
          <a:p>
            <a:pPr marL="628650" lvl="1" indent="-171450">
              <a:buFont typeface="Wingdings" charset="2"/>
              <a:buChar char="Ø"/>
            </a:pPr>
            <a:r>
              <a:rPr lang="en-US" sz="1200" dirty="0">
                <a:latin typeface="Times New Roman"/>
                <a:cs typeface="Times New Roman"/>
              </a:rPr>
              <a:t>Make Table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marL="742950" lvl="1" indent="-285750">
              <a:buFont typeface="Wingdings" charset="2"/>
              <a:buChar char="Ø"/>
            </a:pPr>
            <a:endParaRPr lang="en-US" sz="1000" dirty="0">
              <a:latin typeface="Times New Roman"/>
              <a:cs typeface="Times New Roman"/>
            </a:endParaRPr>
          </a:p>
          <a:p>
            <a:pPr marL="742950" lvl="1" indent="-285750">
              <a:buFont typeface="Wingdings" charset="2"/>
              <a:buChar char="Ø"/>
            </a:pPr>
            <a:endParaRPr lang="en-US" sz="1200" dirty="0">
              <a:latin typeface="Times New Roman"/>
              <a:cs typeface="Times New Roman"/>
            </a:endParaRPr>
          </a:p>
          <a:p>
            <a:pPr marL="742950" lvl="1" indent="-285750">
              <a:buFont typeface="Wingdings" charset="2"/>
              <a:buChar char="Ø"/>
            </a:pPr>
            <a:endParaRPr lang="en-US"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2223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9977" y="538058"/>
            <a:ext cx="7244023" cy="621964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Organize the team to explore the educational level data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8556" y="951170"/>
            <a:ext cx="8464008" cy="1534665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685501"/>
              </p:ext>
            </p:extLst>
          </p:nvPr>
        </p:nvGraphicFramePr>
        <p:xfrm>
          <a:off x="729626" y="1785743"/>
          <a:ext cx="8052938" cy="36873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5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0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64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96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Task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Owner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Date started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Date finished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Comments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719">
                <a:tc>
                  <a:txBody>
                    <a:bodyPr/>
                    <a:lstStyle/>
                    <a:p>
                      <a:pPr marL="0" indent="0" algn="l" fontAlgn="b">
                        <a:buFont typeface="Arial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Download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2018 data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719">
                <a:tc>
                  <a:txBody>
                    <a:bodyPr/>
                    <a:lstStyle/>
                    <a:p>
                      <a:pPr marL="0" indent="0" algn="l" fontAlgn="b">
                        <a:buFont typeface="Arial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Download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2019 data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719">
                <a:tc>
                  <a:txBody>
                    <a:bodyPr/>
                    <a:lstStyle/>
                    <a:p>
                      <a:pPr marL="0" indent="0" algn="l" fontAlgn="b">
                        <a:buFont typeface="Arial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Combine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the data sets from 2018, 2019 and 2020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18">
                <a:tc>
                  <a:txBody>
                    <a:bodyPr/>
                    <a:lstStyle/>
                    <a:p>
                      <a:r>
                        <a:rPr lang="en-US" sz="1200" dirty="0"/>
                        <a:t>QC the data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18">
                <a:tc>
                  <a:txBody>
                    <a:bodyPr/>
                    <a:lstStyle/>
                    <a:p>
                      <a:pPr marL="0" indent="0" algn="l" fontAlgn="b">
                        <a:buFont typeface="Arial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Summarize the data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218">
                <a:tc>
                  <a:txBody>
                    <a:bodyPr/>
                    <a:lstStyle/>
                    <a:p>
                      <a:pPr marL="0" indent="0" algn="l" fontAlgn="b">
                        <a:buFont typeface="Arial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Discuss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metrics for table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218">
                <a:tc>
                  <a:txBody>
                    <a:bodyPr/>
                    <a:lstStyle/>
                    <a:p>
                      <a:pPr marL="0" indent="0" algn="l" fontAlgn="b">
                        <a:buFont typeface="Arial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Make table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218">
                <a:tc>
                  <a:txBody>
                    <a:bodyPr/>
                    <a:lstStyle/>
                    <a:p>
                      <a:pPr marL="0" indent="0" algn="l" fontAlgn="b">
                        <a:buFont typeface="Arial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Plot Pie charts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3218">
                <a:tc>
                  <a:txBody>
                    <a:bodyPr/>
                    <a:lstStyle/>
                    <a:p>
                      <a:pPr marL="0" indent="0" algn="l" fontAlgn="b">
                        <a:buFont typeface="Arial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Plot Stack Bars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3218">
                <a:tc>
                  <a:txBody>
                    <a:bodyPr/>
                    <a:lstStyle/>
                    <a:p>
                      <a:pPr marL="0" indent="0" algn="l" fontAlgn="b">
                        <a:buFont typeface="Arial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Plot Side by side bars chart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321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321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321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321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321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321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1" y="179500"/>
            <a:ext cx="178353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STUDENT ANSWER</a:t>
            </a:r>
          </a:p>
        </p:txBody>
      </p:sp>
    </p:spTree>
    <p:extLst>
      <p:ext uri="{BB962C8B-B14F-4D97-AF65-F5344CB8AC3E}">
        <p14:creationId xmlns:p14="http://schemas.microsoft.com/office/powerpoint/2010/main" val="2457379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049" y="363133"/>
            <a:ext cx="8877904" cy="621964"/>
          </a:xfrm>
        </p:spPr>
        <p:txBody>
          <a:bodyPr/>
          <a:lstStyle/>
          <a:p>
            <a:r>
              <a:rPr lang="en-US" sz="2400" b="1" dirty="0"/>
              <a:t>Main Finding of education changes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8556" y="951170"/>
            <a:ext cx="7653310" cy="3236922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Arial"/>
              <a:buChar char="•"/>
            </a:pPr>
            <a:r>
              <a:rPr lang="en-US" sz="1800" dirty="0"/>
              <a:t>Compare the education level for 25+ between 2018 and 2020 using graphs and provide conclusions</a:t>
            </a:r>
          </a:p>
          <a:p>
            <a:pPr marL="793750" lvl="1" indent="-457200">
              <a:buFont typeface="Wingdings" charset="2"/>
              <a:buChar char="Ø"/>
            </a:pPr>
            <a:r>
              <a:rPr lang="en-US" sz="1600" dirty="0"/>
              <a:t>Xxx</a:t>
            </a:r>
          </a:p>
          <a:p>
            <a:pPr marL="793750" lvl="1" indent="-457200">
              <a:buFont typeface="Wingdings" charset="2"/>
              <a:buChar char="Ø"/>
            </a:pPr>
            <a:r>
              <a:rPr lang="en-US" sz="1600" dirty="0"/>
              <a:t>Xxx</a:t>
            </a:r>
          </a:p>
          <a:p>
            <a:pPr marL="793750" lvl="1" indent="-457200">
              <a:buFont typeface="Wingdings" charset="2"/>
              <a:buChar char="Ø"/>
            </a:pPr>
            <a:r>
              <a:rPr lang="en-US" sz="1600" dirty="0"/>
              <a:t>xxx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7088" y="6444257"/>
            <a:ext cx="5535358" cy="2016776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1000" dirty="0"/>
              <a:t>Plots and table available on CANVAS- Week2 </a:t>
            </a:r>
            <a:r>
              <a:rPr lang="mr-IN" sz="1000" dirty="0"/>
              <a:t>–</a:t>
            </a:r>
            <a:r>
              <a:rPr lang="en-US" sz="1000" dirty="0"/>
              <a:t>  (first file on DATA)</a:t>
            </a:r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267406971"/>
              </p:ext>
            </p:extLst>
          </p:nvPr>
        </p:nvGraphicFramePr>
        <p:xfrm>
          <a:off x="2213094" y="4377231"/>
          <a:ext cx="4961585" cy="2256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-1" y="36770"/>
            <a:ext cx="178353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STUDENT ANSWER</a:t>
            </a:r>
          </a:p>
        </p:txBody>
      </p:sp>
    </p:spTree>
    <p:extLst>
      <p:ext uri="{BB962C8B-B14F-4D97-AF65-F5344CB8AC3E}">
        <p14:creationId xmlns:p14="http://schemas.microsoft.com/office/powerpoint/2010/main" val="38801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861" y="457033"/>
            <a:ext cx="8174542" cy="621964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Are NJs COVID deaths by Population lower or higher than in FL?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8556" y="1241456"/>
            <a:ext cx="8464008" cy="1534665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1800" dirty="0"/>
              <a:t>Let’s start by exploring a data set using excel: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/>
              <a:t>Make a table of variables of the COVID data set and decide if there are categorical or quantitative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/>
              <a:t>Which variables could bring duplication when adding quantitative variables?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/>
              <a:t>Which variable should you filter to provide monthly COVID deaths?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/>
              <a:t>Why is New York City a “State”? Can you find reasons for New York City to appear as a state?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/>
              <a:t>Filter the data a the “Month Level”, “All Ages”, All genders” and NJ and plot a time trend of the COVID deaths.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/>
              <a:t>Plot the Florida trend and discuss if that is a fair comparison </a:t>
            </a:r>
          </a:p>
          <a:p>
            <a:pPr marL="342900" lvl="0" indent="-3429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7088" y="6444257"/>
            <a:ext cx="5008403" cy="2016776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1000" dirty="0"/>
              <a:t>Plots and table available on CANVAS- Week2 </a:t>
            </a:r>
            <a:r>
              <a:rPr lang="mr-IN" sz="1000" dirty="0"/>
              <a:t>–</a:t>
            </a:r>
            <a:r>
              <a:rPr lang="en-US" sz="1000" dirty="0"/>
              <a:t> Second file on Data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8297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3536" y="161868"/>
            <a:ext cx="7360463" cy="621964"/>
          </a:xfrm>
        </p:spPr>
        <p:txBody>
          <a:bodyPr/>
          <a:lstStyle/>
          <a:p>
            <a:r>
              <a:rPr lang="en-US" sz="2400" b="1" dirty="0"/>
              <a:t>First Look at the COVID data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8556" y="951170"/>
            <a:ext cx="8464008" cy="1534665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914504"/>
              </p:ext>
            </p:extLst>
          </p:nvPr>
        </p:nvGraphicFramePr>
        <p:xfrm>
          <a:off x="540465" y="1265647"/>
          <a:ext cx="8052938" cy="36064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7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0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64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96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Variable 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Categorical/Quantitative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Possible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duplication if filter not used?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 as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filter to see the COVID monthly deaths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Any missing data?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719">
                <a:tc>
                  <a:txBody>
                    <a:bodyPr/>
                    <a:lstStyle/>
                    <a:p>
                      <a:pPr marL="0" indent="0" algn="l" fontAlgn="b">
                        <a:buFont typeface="Arial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719">
                <a:tc>
                  <a:txBody>
                    <a:bodyPr/>
                    <a:lstStyle/>
                    <a:p>
                      <a:pPr marL="0" indent="0" algn="l" fontAlgn="b">
                        <a:buFont typeface="Arial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719">
                <a:tc>
                  <a:txBody>
                    <a:bodyPr/>
                    <a:lstStyle/>
                    <a:p>
                      <a:pPr marL="0" indent="0" algn="l" fontAlgn="b">
                        <a:buFont typeface="Arial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1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1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21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21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21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321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321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321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321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321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321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321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321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1" y="36770"/>
            <a:ext cx="178353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STUDENT ANSWER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8556" y="4664909"/>
            <a:ext cx="7653310" cy="462758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buFont typeface="+mj-lt"/>
              <a:buAutoNum type="arabicPeriod"/>
            </a:pPr>
            <a:endParaRPr lang="en-US" sz="1600" dirty="0"/>
          </a:p>
          <a:p>
            <a:pPr marL="457200" lvl="0" indent="-457200">
              <a:buFont typeface="+mj-lt"/>
              <a:buAutoNum type="arabicPeriod"/>
            </a:pPr>
            <a:r>
              <a:rPr lang="en-US" sz="1800" dirty="0"/>
              <a:t>How will you fix the New York and New York city data problem?</a:t>
            </a:r>
          </a:p>
          <a:p>
            <a:pPr marL="793750" lvl="1" indent="-457200">
              <a:buFont typeface="Wingdings" charset="2"/>
              <a:buChar char="Ø"/>
            </a:pPr>
            <a:r>
              <a:rPr lang="en-US" sz="1600" dirty="0"/>
              <a:t>Xxx</a:t>
            </a:r>
          </a:p>
          <a:p>
            <a:pPr marL="793750" lvl="1" indent="-457200">
              <a:buFont typeface="Wingdings" charset="2"/>
              <a:buChar char="Ø"/>
            </a:pPr>
            <a:r>
              <a:rPr lang="en-US" sz="1600" dirty="0"/>
              <a:t>Xxx</a:t>
            </a:r>
          </a:p>
          <a:p>
            <a:pPr marL="793750" lvl="1" indent="-457200">
              <a:buFont typeface="Wingdings" charset="2"/>
              <a:buChar char="Ø"/>
            </a:pPr>
            <a:r>
              <a:rPr lang="en-US" sz="1600" dirty="0"/>
              <a:t>xxx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3727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3536" y="222343"/>
            <a:ext cx="7360463" cy="621964"/>
          </a:xfrm>
        </p:spPr>
        <p:txBody>
          <a:bodyPr/>
          <a:lstStyle/>
          <a:p>
            <a:r>
              <a:rPr lang="en-US" sz="2400" b="1" dirty="0"/>
              <a:t>Describe main trend and shape of NJ COVID deaths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8556" y="951170"/>
            <a:ext cx="7653310" cy="3236922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buFont typeface="+mj-lt"/>
              <a:buAutoNum type="arabicPeriod"/>
            </a:pPr>
            <a:r>
              <a:rPr lang="en-US" sz="1800" dirty="0"/>
              <a:t>Provide comparison between different time periods of the line plot</a:t>
            </a:r>
          </a:p>
          <a:p>
            <a:pPr marL="793750" lvl="1" indent="-457200">
              <a:buFont typeface="Wingdings" charset="2"/>
              <a:buChar char="Ø"/>
            </a:pPr>
            <a:r>
              <a:rPr lang="en-US" sz="1600" dirty="0"/>
              <a:t>Xxx</a:t>
            </a:r>
          </a:p>
          <a:p>
            <a:pPr marL="793750" lvl="1" indent="-457200">
              <a:buFont typeface="Wingdings" charset="2"/>
              <a:buChar char="Ø"/>
            </a:pPr>
            <a:r>
              <a:rPr lang="en-US" sz="1600" dirty="0"/>
              <a:t>Xxx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Provide similarities and differences between NJ and FL trends</a:t>
            </a:r>
          </a:p>
          <a:p>
            <a:pPr marL="622300" lvl="1" indent="-285750">
              <a:buFont typeface="Wingdings" charset="2"/>
              <a:buChar char="Ø"/>
            </a:pPr>
            <a:r>
              <a:rPr lang="en-US" sz="1600" dirty="0"/>
              <a:t>Xxx</a:t>
            </a:r>
          </a:p>
          <a:p>
            <a:pPr marL="622300" lvl="1" indent="-285750">
              <a:buFont typeface="Wingdings" charset="2"/>
              <a:buChar char="Ø"/>
            </a:pPr>
            <a:r>
              <a:rPr lang="en-US" sz="1600" dirty="0"/>
              <a:t>xxx</a:t>
            </a:r>
          </a:p>
          <a:p>
            <a:pPr marL="336550" lvl="1" indent="0">
              <a:buNone/>
            </a:pPr>
            <a:endParaRPr lang="en-US" sz="1600" dirty="0"/>
          </a:p>
          <a:p>
            <a:pPr marL="336550" lvl="1" indent="0">
              <a:buNone/>
            </a:pPr>
            <a:endParaRPr lang="en-US" sz="1600" dirty="0"/>
          </a:p>
          <a:p>
            <a:pPr marL="336550" lvl="1" indent="0">
              <a:buNone/>
            </a:pPr>
            <a:endParaRPr lang="en-US" sz="1600" dirty="0"/>
          </a:p>
          <a:p>
            <a:pPr marL="336550" lvl="1" indent="0">
              <a:buNone/>
            </a:pPr>
            <a:endParaRPr lang="en-US" sz="1600" dirty="0"/>
          </a:p>
          <a:p>
            <a:pPr marL="336550" lvl="1" indent="0">
              <a:buNone/>
            </a:pPr>
            <a:endParaRPr lang="en-US" sz="1600" dirty="0"/>
          </a:p>
          <a:p>
            <a:pPr marL="457200" lvl="0" indent="-457200">
              <a:buFont typeface="+mj-lt"/>
              <a:buAutoNum type="arabicPeriod"/>
            </a:pPr>
            <a:r>
              <a:rPr lang="en-US" sz="1800" dirty="0"/>
              <a:t>Suggestions on how to improve the previous graph comparisons</a:t>
            </a:r>
          </a:p>
          <a:p>
            <a:pPr marL="793750" lvl="1" indent="-457200">
              <a:buFont typeface="Wingdings" charset="2"/>
              <a:buChar char="Ø"/>
            </a:pPr>
            <a:r>
              <a:rPr lang="en-US" sz="1600" dirty="0"/>
              <a:t>Xxx</a:t>
            </a:r>
          </a:p>
          <a:p>
            <a:pPr marL="793750" lvl="1" indent="-457200">
              <a:buFont typeface="Wingdings" charset="2"/>
              <a:buChar char="Ø"/>
            </a:pPr>
            <a:r>
              <a:rPr lang="en-US" sz="1600" dirty="0"/>
              <a:t>Xxx</a:t>
            </a:r>
          </a:p>
          <a:p>
            <a:pPr marL="793750" lvl="1" indent="-457200">
              <a:buFont typeface="Wingdings" charset="2"/>
              <a:buChar char="Ø"/>
            </a:pPr>
            <a:r>
              <a:rPr lang="en-US" sz="1600" dirty="0"/>
              <a:t>xxx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7088" y="6444257"/>
            <a:ext cx="5535358" cy="2016776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1000" dirty="0"/>
              <a:t>Plots and table available on CANVAS- Week2 </a:t>
            </a:r>
            <a:r>
              <a:rPr lang="mr-IN" sz="1000" dirty="0"/>
              <a:t>–</a:t>
            </a:r>
            <a:r>
              <a:rPr lang="en-US" sz="1000" dirty="0"/>
              <a:t>  (</a:t>
            </a:r>
            <a:r>
              <a:rPr lang="en-US" sz="1000" dirty="0" err="1"/>
              <a:t>thirdt</a:t>
            </a:r>
            <a:r>
              <a:rPr lang="en-US" sz="1000" dirty="0"/>
              <a:t> file on DATA)</a:t>
            </a:r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631609035"/>
              </p:ext>
            </p:extLst>
          </p:nvPr>
        </p:nvGraphicFramePr>
        <p:xfrm>
          <a:off x="3804112" y="2506559"/>
          <a:ext cx="4961585" cy="2256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-1" y="36770"/>
            <a:ext cx="178353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STUDENT ANSWER</a:t>
            </a:r>
          </a:p>
        </p:txBody>
      </p:sp>
    </p:spTree>
    <p:extLst>
      <p:ext uri="{BB962C8B-B14F-4D97-AF65-F5344CB8AC3E}">
        <p14:creationId xmlns:p14="http://schemas.microsoft.com/office/powerpoint/2010/main" val="898174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81908"/>
            <a:ext cx="8186780" cy="1336956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EDA of additional sets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5285" y="1485817"/>
            <a:ext cx="72264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>
              <a:latin typeface="Times New Roman"/>
              <a:cs typeface="Times New Roman"/>
            </a:endParaRPr>
          </a:p>
          <a:p>
            <a:pPr marL="171450" indent="-1714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Explore the follow data sets in Excel and R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1200" dirty="0">
                <a:latin typeface="Times New Roman"/>
                <a:cs typeface="Times New Roman"/>
              </a:rPr>
              <a:t>Auto </a:t>
            </a:r>
            <a:r>
              <a:rPr lang="mr-IN" sz="1200" dirty="0">
                <a:latin typeface="Times New Roman"/>
                <a:cs typeface="Times New Roman"/>
              </a:rPr>
              <a:t>–</a:t>
            </a:r>
            <a:r>
              <a:rPr lang="en-US" sz="1200" dirty="0">
                <a:latin typeface="Times New Roman"/>
                <a:cs typeface="Times New Roman"/>
              </a:rPr>
              <a:t> Gas mileage, horse power, and other car information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1200" dirty="0">
                <a:latin typeface="Times New Roman"/>
                <a:cs typeface="Times New Roman"/>
              </a:rPr>
              <a:t>anorexia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1200" dirty="0">
                <a:latin typeface="Times New Roman"/>
                <a:cs typeface="Times New Roman"/>
              </a:rPr>
              <a:t>Boston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1200" dirty="0" err="1">
                <a:latin typeface="Times New Roman"/>
                <a:cs typeface="Times New Roman"/>
              </a:rPr>
              <a:t>Pima.te</a:t>
            </a:r>
            <a:endParaRPr lang="en-US" sz="1200" dirty="0">
              <a:latin typeface="Times New Roman"/>
              <a:cs typeface="Times New Roman"/>
            </a:endParaRPr>
          </a:p>
          <a:p>
            <a:pPr marL="742950" lvl="1" indent="-285750">
              <a:buFont typeface="Wingdings" charset="2"/>
              <a:buChar char="Ø"/>
            </a:pPr>
            <a:endParaRPr lang="en-US" sz="1200" dirty="0">
              <a:latin typeface="Times New Roman"/>
              <a:cs typeface="Times New Roman"/>
            </a:endParaRPr>
          </a:p>
          <a:p>
            <a:pPr marL="171450" indent="-1714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Explain what each row means in each data set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Understand what each column means and provide distribution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Are there missing values?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Are there outliers?</a:t>
            </a:r>
          </a:p>
          <a:p>
            <a:pPr marL="171450" indent="-1714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742950" lvl="1" indent="-285750">
              <a:buFont typeface="Wingdings" charset="2"/>
              <a:buChar char="Ø"/>
            </a:pPr>
            <a:endParaRPr lang="en-US" sz="1000" dirty="0">
              <a:latin typeface="Times New Roman"/>
              <a:cs typeface="Times New Roman"/>
            </a:endParaRPr>
          </a:p>
          <a:p>
            <a:pPr marL="742950" lvl="1" indent="-285750">
              <a:buFont typeface="Wingdings" charset="2"/>
              <a:buChar char="Ø"/>
            </a:pPr>
            <a:endParaRPr lang="en-US" sz="1200" dirty="0">
              <a:latin typeface="Times New Roman"/>
              <a:cs typeface="Times New Roman"/>
            </a:endParaRPr>
          </a:p>
          <a:p>
            <a:pPr marL="742950" lvl="1" indent="-285750">
              <a:buFont typeface="Wingdings" charset="2"/>
              <a:buChar char="Ø"/>
            </a:pPr>
            <a:endParaRPr lang="en-US"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4806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12270</TotalTime>
  <Words>1295</Words>
  <Application>Microsoft Macintosh PowerPoint</Application>
  <PresentationFormat>全屏显示(4:3)</PresentationFormat>
  <Paragraphs>245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华文新魏</vt:lpstr>
      <vt:lpstr>Arial</vt:lpstr>
      <vt:lpstr>Calibri</vt:lpstr>
      <vt:lpstr>Mangal</vt:lpstr>
      <vt:lpstr>Times New Roman</vt:lpstr>
      <vt:lpstr>Wingdings</vt:lpstr>
      <vt:lpstr>Wingdings 2</vt:lpstr>
      <vt:lpstr>Clarity</vt:lpstr>
      <vt:lpstr>Analytics FOR BUSINESS Intelligence</vt:lpstr>
      <vt:lpstr>Level of Education in US of people 25 years and over in 2020</vt:lpstr>
      <vt:lpstr>How has the education of 25+ in US change over time? </vt:lpstr>
      <vt:lpstr>Organize the team to explore the educational level data</vt:lpstr>
      <vt:lpstr>Main Finding of education changes</vt:lpstr>
      <vt:lpstr>Are NJs COVID deaths by Population lower or higher than in FL? </vt:lpstr>
      <vt:lpstr>First Look at the COVID data</vt:lpstr>
      <vt:lpstr>Describe main trend and shape of NJ COVID deaths</vt:lpstr>
      <vt:lpstr>EDA of additional sets </vt:lpstr>
      <vt:lpstr>Auto </vt:lpstr>
      <vt:lpstr>anorexia</vt:lpstr>
      <vt:lpstr>Boston </vt:lpstr>
      <vt:lpstr>Pima.te</vt:lpstr>
      <vt:lpstr>Data for Questions 1 to 4</vt:lpstr>
      <vt:lpstr>Question 1</vt:lpstr>
      <vt:lpstr>PowerPoint 演示文稿</vt:lpstr>
      <vt:lpstr>PowerPoint 演示文稿</vt:lpstr>
      <vt:lpstr>PowerPoint 演示文稿</vt:lpstr>
      <vt:lpstr>Data for questions 5 to 10.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FOR BUSINESS Intelligence</dc:title>
  <dc:creator>Nuria Diaz-Tena</dc:creator>
  <cp:lastModifiedBy>1919788784@qq.com</cp:lastModifiedBy>
  <cp:revision>42</cp:revision>
  <dcterms:created xsi:type="dcterms:W3CDTF">2021-08-28T13:56:49Z</dcterms:created>
  <dcterms:modified xsi:type="dcterms:W3CDTF">2021-09-15T19:52:26Z</dcterms:modified>
</cp:coreProperties>
</file>