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7"/>
  </p:notesMasterIdLst>
  <p:sldIdLst>
    <p:sldId id="256" r:id="rId2"/>
    <p:sldId id="404" r:id="rId3"/>
    <p:sldId id="397" r:id="rId4"/>
    <p:sldId id="402" r:id="rId5"/>
    <p:sldId id="401" r:id="rId6"/>
    <p:sldId id="400" r:id="rId7"/>
    <p:sldId id="403" r:id="rId8"/>
    <p:sldId id="405" r:id="rId9"/>
    <p:sldId id="406" r:id="rId10"/>
    <p:sldId id="408" r:id="rId11"/>
    <p:sldId id="386" r:id="rId12"/>
    <p:sldId id="357" r:id="rId13"/>
    <p:sldId id="359" r:id="rId14"/>
    <p:sldId id="377" r:id="rId15"/>
    <p:sldId id="360" r:id="rId16"/>
    <p:sldId id="378" r:id="rId17"/>
    <p:sldId id="380" r:id="rId18"/>
    <p:sldId id="381" r:id="rId19"/>
    <p:sldId id="376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82" r:id="rId33"/>
    <p:sldId id="383" r:id="rId34"/>
    <p:sldId id="384" r:id="rId35"/>
    <p:sldId id="38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18"/>
    <p:restoredTop sz="95878" autoAdjust="0"/>
  </p:normalViewPr>
  <p:slideViewPr>
    <p:cSldViewPr snapToGrid="0" snapToObjects="1">
      <p:cViewPr varScale="1">
        <p:scale>
          <a:sx n="104" d="100"/>
          <a:sy n="104" d="100"/>
        </p:scale>
        <p:origin x="3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HP\Documents\ABI%20Assignment%20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izhe/Desktop/ABI/Week2/Data/RawDataHistogramProvisional_COVID-19_Deaths_by_Sex_and_Age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izhe/Desktop/ABI/Week2/Data/RawDataHistogramProvisional_COVID-19_Deaths_by_Sex_and_Ag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Education Level from 2018 - 2020</a:t>
            </a:r>
          </a:p>
        </c:rich>
      </c:tx>
      <c:layout>
        <c:manualLayout>
          <c:xMode val="edge"/>
          <c:yMode val="edge"/>
          <c:x val="0.17854627712650251"/>
          <c:y val="2.01708372349571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'Ans 1 - Summary Table'!$AC$5</c:f>
              <c:strCache>
                <c:ptCount val="1"/>
                <c:pt idx="0">
                  <c:v>2018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'Ans 1 - Summary Table'!$AE$4:$AJ$4</c:f>
              <c:strCache>
                <c:ptCount val="6"/>
                <c:pt idx="0">
                  <c:v>Less than High School</c:v>
                </c:pt>
                <c:pt idx="1">
                  <c:v>High school graduate</c:v>
                </c:pt>
                <c:pt idx="2">
                  <c:v>Some college, no degree</c:v>
                </c:pt>
                <c:pt idx="3">
                  <c:v>Associate's degree</c:v>
                </c:pt>
                <c:pt idx="4">
                  <c:v>Bachelor's degree</c:v>
                </c:pt>
                <c:pt idx="5">
                  <c:v>Advanced Degree</c:v>
                </c:pt>
              </c:strCache>
              <c:extLst/>
            </c:strRef>
          </c:cat>
          <c:val>
            <c:numRef>
              <c:f>'Ans 1 - Summary Table'!$AE$5:$AJ$5</c:f>
              <c:numCache>
                <c:formatCode>#,##0</c:formatCode>
                <c:ptCount val="6"/>
                <c:pt idx="0">
                  <c:v>22411</c:v>
                </c:pt>
                <c:pt idx="1">
                  <c:v>62685</c:v>
                </c:pt>
                <c:pt idx="2">
                  <c:v>35442</c:v>
                </c:pt>
                <c:pt idx="3">
                  <c:v>22369</c:v>
                </c:pt>
                <c:pt idx="4">
                  <c:v>48235</c:v>
                </c:pt>
                <c:pt idx="5">
                  <c:v>28688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7DDB-4750-BBF5-852A9369193D}"/>
            </c:ext>
          </c:extLst>
        </c:ser>
        <c:ser>
          <c:idx val="1"/>
          <c:order val="1"/>
          <c:tx>
            <c:strRef>
              <c:f>'Ans 1 - Summary Table'!$AC$6</c:f>
              <c:strCache>
                <c:ptCount val="1"/>
                <c:pt idx="0">
                  <c:v>2019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'Ans 1 - Summary Table'!$AE$4:$AJ$4</c:f>
              <c:strCache>
                <c:ptCount val="6"/>
                <c:pt idx="0">
                  <c:v>Less than High School</c:v>
                </c:pt>
                <c:pt idx="1">
                  <c:v>High school graduate</c:v>
                </c:pt>
                <c:pt idx="2">
                  <c:v>Some college, no degree</c:v>
                </c:pt>
                <c:pt idx="3">
                  <c:v>Associate's degree</c:v>
                </c:pt>
                <c:pt idx="4">
                  <c:v>Bachelor's degree</c:v>
                </c:pt>
                <c:pt idx="5">
                  <c:v>Advanced Degree</c:v>
                </c:pt>
              </c:strCache>
              <c:extLst/>
            </c:strRef>
          </c:cat>
          <c:val>
            <c:numRef>
              <c:f>'Ans 1 - Summary Table'!$AE$6:$AJ$6</c:f>
              <c:numCache>
                <c:formatCode>#,##0</c:formatCode>
                <c:ptCount val="6"/>
                <c:pt idx="0">
                  <c:v>21975</c:v>
                </c:pt>
                <c:pt idx="1">
                  <c:v>62259</c:v>
                </c:pt>
                <c:pt idx="2">
                  <c:v>34690</c:v>
                </c:pt>
                <c:pt idx="3">
                  <c:v>22738</c:v>
                </c:pt>
                <c:pt idx="4">
                  <c:v>49937</c:v>
                </c:pt>
                <c:pt idx="5">
                  <c:v>29879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7DDB-4750-BBF5-852A9369193D}"/>
            </c:ext>
          </c:extLst>
        </c:ser>
        <c:ser>
          <c:idx val="2"/>
          <c:order val="2"/>
          <c:tx>
            <c:strRef>
              <c:f>'Ans 1 - Summary Table'!$AC$7</c:f>
              <c:strCache>
                <c:ptCount val="1"/>
                <c:pt idx="0">
                  <c:v>2020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'Ans 1 - Summary Table'!$AE$4:$AJ$4</c:f>
              <c:strCache>
                <c:ptCount val="6"/>
                <c:pt idx="0">
                  <c:v>Less than High School</c:v>
                </c:pt>
                <c:pt idx="1">
                  <c:v>High school graduate</c:v>
                </c:pt>
                <c:pt idx="2">
                  <c:v>Some college, no degree</c:v>
                </c:pt>
                <c:pt idx="3">
                  <c:v>Associate's degree</c:v>
                </c:pt>
                <c:pt idx="4">
                  <c:v>Bachelor's degree</c:v>
                </c:pt>
                <c:pt idx="5">
                  <c:v>Advanced Degree</c:v>
                </c:pt>
              </c:strCache>
              <c:extLst/>
            </c:strRef>
          </c:cat>
          <c:val>
            <c:numRef>
              <c:f>'Ans 1 - Summary Table'!$AE$7:$AJ$7</c:f>
              <c:numCache>
                <c:formatCode>#,##0</c:formatCode>
                <c:ptCount val="6"/>
                <c:pt idx="0">
                  <c:v>20208</c:v>
                </c:pt>
                <c:pt idx="1">
                  <c:v>61597</c:v>
                </c:pt>
                <c:pt idx="2">
                  <c:v>33986</c:v>
                </c:pt>
                <c:pt idx="3">
                  <c:v>23566</c:v>
                </c:pt>
                <c:pt idx="4">
                  <c:v>52164</c:v>
                </c:pt>
                <c:pt idx="5">
                  <c:v>31537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7DDB-4750-BBF5-852A936919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37382015"/>
        <c:axId val="337382431"/>
      </c:barChart>
      <c:catAx>
        <c:axId val="3373820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382431"/>
        <c:crosses val="autoZero"/>
        <c:auto val="1"/>
        <c:lblAlgn val="ctr"/>
        <c:lblOffset val="100"/>
        <c:noMultiLvlLbl val="0"/>
      </c:catAx>
      <c:valAx>
        <c:axId val="3373824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382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Death Trend Between NJ and FL By Month </a:t>
            </a:r>
          </a:p>
        </c:rich>
      </c:tx>
      <c:layout>
        <c:manualLayout>
          <c:xMode val="edge"/>
          <c:yMode val="edge"/>
          <c:x val="0.32342415812167274"/>
          <c:y val="3.1895601835946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Sheet1!$J$54</c:f>
              <c:strCache>
                <c:ptCount val="1"/>
                <c:pt idx="0">
                  <c:v>NJ Total death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Sheet1!$K$53:$AC$53</c:f>
              <c:numCache>
                <c:formatCode>mmm\-yy</c:formatCode>
                <c:ptCount val="19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44217</c:v>
                </c:pt>
                <c:pt idx="13">
                  <c:v>44248</c:v>
                </c:pt>
                <c:pt idx="14">
                  <c:v>44276</c:v>
                </c:pt>
                <c:pt idx="15">
                  <c:v>44307</c:v>
                </c:pt>
                <c:pt idx="16">
                  <c:v>44337</c:v>
                </c:pt>
                <c:pt idx="17">
                  <c:v>44368</c:v>
                </c:pt>
                <c:pt idx="18">
                  <c:v>44398</c:v>
                </c:pt>
              </c:numCache>
            </c:numRef>
          </c:cat>
          <c:val>
            <c:numRef>
              <c:f>Sheet1!$K$54:$AC$54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697</c:v>
                </c:pt>
                <c:pt idx="3">
                  <c:v>8997</c:v>
                </c:pt>
                <c:pt idx="4">
                  <c:v>3357</c:v>
                </c:pt>
                <c:pt idx="5">
                  <c:v>839</c:v>
                </c:pt>
                <c:pt idx="6">
                  <c:v>330</c:v>
                </c:pt>
                <c:pt idx="7">
                  <c:v>168</c:v>
                </c:pt>
                <c:pt idx="8">
                  <c:v>143</c:v>
                </c:pt>
                <c:pt idx="9">
                  <c:v>280</c:v>
                </c:pt>
                <c:pt idx="10">
                  <c:v>942</c:v>
                </c:pt>
                <c:pt idx="11">
                  <c:v>2386</c:v>
                </c:pt>
                <c:pt idx="12">
                  <c:v>2450</c:v>
                </c:pt>
                <c:pt idx="13">
                  <c:v>1432</c:v>
                </c:pt>
                <c:pt idx="14">
                  <c:v>1023</c:v>
                </c:pt>
                <c:pt idx="15">
                  <c:v>1018</c:v>
                </c:pt>
                <c:pt idx="16">
                  <c:v>511</c:v>
                </c:pt>
                <c:pt idx="17">
                  <c:v>151</c:v>
                </c:pt>
                <c:pt idx="18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B8-D741-BF90-539FB35D5125}"/>
            </c:ext>
          </c:extLst>
        </c:ser>
        <c:ser>
          <c:idx val="1"/>
          <c:order val="1"/>
          <c:tx>
            <c:strRef>
              <c:f>Sheet1!$J$55</c:f>
              <c:strCache>
                <c:ptCount val="1"/>
                <c:pt idx="0">
                  <c:v>FL Total death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Sheet1!$K$53:$AC$53</c:f>
              <c:numCache>
                <c:formatCode>mmm\-yy</c:formatCode>
                <c:ptCount val="19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44217</c:v>
                </c:pt>
                <c:pt idx="13">
                  <c:v>44248</c:v>
                </c:pt>
                <c:pt idx="14">
                  <c:v>44276</c:v>
                </c:pt>
                <c:pt idx="15">
                  <c:v>44307</c:v>
                </c:pt>
                <c:pt idx="16">
                  <c:v>44337</c:v>
                </c:pt>
                <c:pt idx="17">
                  <c:v>44368</c:v>
                </c:pt>
                <c:pt idx="18">
                  <c:v>44398</c:v>
                </c:pt>
              </c:numCache>
            </c:numRef>
          </c:cat>
          <c:val>
            <c:numRef>
              <c:f>Sheet1!$K$55:$AC$55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191</c:v>
                </c:pt>
                <c:pt idx="3">
                  <c:v>1311</c:v>
                </c:pt>
                <c:pt idx="4">
                  <c:v>1131</c:v>
                </c:pt>
                <c:pt idx="5">
                  <c:v>1083</c:v>
                </c:pt>
                <c:pt idx="6">
                  <c:v>4980</c:v>
                </c:pt>
                <c:pt idx="7">
                  <c:v>4786</c:v>
                </c:pt>
                <c:pt idx="8">
                  <c:v>2023</c:v>
                </c:pt>
                <c:pt idx="9">
                  <c:v>1410</c:v>
                </c:pt>
                <c:pt idx="10">
                  <c:v>1767</c:v>
                </c:pt>
                <c:pt idx="11">
                  <c:v>3145</c:v>
                </c:pt>
                <c:pt idx="12">
                  <c:v>5002</c:v>
                </c:pt>
                <c:pt idx="13">
                  <c:v>3179</c:v>
                </c:pt>
                <c:pt idx="14">
                  <c:v>1821</c:v>
                </c:pt>
                <c:pt idx="15">
                  <c:v>1493</c:v>
                </c:pt>
                <c:pt idx="16">
                  <c:v>1308</c:v>
                </c:pt>
                <c:pt idx="17">
                  <c:v>820</c:v>
                </c:pt>
                <c:pt idx="18">
                  <c:v>1047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B8-D741-BF90-539FB35D512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180521535"/>
        <c:axId val="1180219055"/>
      </c:lineChart>
      <c:dateAx>
        <c:axId val="1180521535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219055"/>
        <c:crosses val="autoZero"/>
        <c:auto val="1"/>
        <c:lblOffset val="100"/>
        <c:baseTimeUnit val="months"/>
      </c:dateAx>
      <c:valAx>
        <c:axId val="1180219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dirty="0"/>
                  <a:t>Number</a:t>
                </a:r>
                <a:r>
                  <a:rPr lang="en-US" sz="1000" b="0" baseline="0" dirty="0"/>
                  <a:t> of total Deaths</a:t>
                </a:r>
                <a:endParaRPr lang="en-US" sz="1000" b="0" dirty="0"/>
              </a:p>
            </c:rich>
          </c:tx>
          <c:layout>
            <c:manualLayout>
              <c:xMode val="edge"/>
              <c:yMode val="edge"/>
              <c:x val="1.6796027336766842E-2"/>
              <c:y val="0.136911072267654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521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Death Trend Between NJ and FL By Month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Sheet1!$J$54</c:f>
              <c:strCache>
                <c:ptCount val="1"/>
                <c:pt idx="0">
                  <c:v>NJ Total death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Sheet1!$K$53:$AC$53</c:f>
              <c:numCache>
                <c:formatCode>mmm\-yy</c:formatCode>
                <c:ptCount val="19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44217</c:v>
                </c:pt>
                <c:pt idx="13">
                  <c:v>44248</c:v>
                </c:pt>
                <c:pt idx="14">
                  <c:v>44276</c:v>
                </c:pt>
                <c:pt idx="15">
                  <c:v>44307</c:v>
                </c:pt>
                <c:pt idx="16">
                  <c:v>44337</c:v>
                </c:pt>
                <c:pt idx="17">
                  <c:v>44368</c:v>
                </c:pt>
                <c:pt idx="18">
                  <c:v>44398</c:v>
                </c:pt>
              </c:numCache>
            </c:numRef>
          </c:cat>
          <c:val>
            <c:numRef>
              <c:f>Sheet1!$K$54:$AC$54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697</c:v>
                </c:pt>
                <c:pt idx="3">
                  <c:v>8997</c:v>
                </c:pt>
                <c:pt idx="4">
                  <c:v>3357</c:v>
                </c:pt>
                <c:pt idx="5">
                  <c:v>839</c:v>
                </c:pt>
                <c:pt idx="6">
                  <c:v>330</c:v>
                </c:pt>
                <c:pt idx="7">
                  <c:v>168</c:v>
                </c:pt>
                <c:pt idx="8">
                  <c:v>143</c:v>
                </c:pt>
                <c:pt idx="9">
                  <c:v>280</c:v>
                </c:pt>
                <c:pt idx="10">
                  <c:v>942</c:v>
                </c:pt>
                <c:pt idx="11">
                  <c:v>2386</c:v>
                </c:pt>
                <c:pt idx="12">
                  <c:v>2450</c:v>
                </c:pt>
                <c:pt idx="13">
                  <c:v>1432</c:v>
                </c:pt>
                <c:pt idx="14">
                  <c:v>1023</c:v>
                </c:pt>
                <c:pt idx="15">
                  <c:v>1018</c:v>
                </c:pt>
                <c:pt idx="16">
                  <c:v>511</c:v>
                </c:pt>
                <c:pt idx="17">
                  <c:v>151</c:v>
                </c:pt>
                <c:pt idx="18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58-404D-BCC9-49FF5561155A}"/>
            </c:ext>
          </c:extLst>
        </c:ser>
        <c:ser>
          <c:idx val="1"/>
          <c:order val="1"/>
          <c:tx>
            <c:strRef>
              <c:f>Sheet1!$J$55</c:f>
              <c:strCache>
                <c:ptCount val="1"/>
                <c:pt idx="0">
                  <c:v>FL Total death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Sheet1!$K$53:$AC$53</c:f>
              <c:numCache>
                <c:formatCode>mmm\-yy</c:formatCode>
                <c:ptCount val="19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44217</c:v>
                </c:pt>
                <c:pt idx="13">
                  <c:v>44248</c:v>
                </c:pt>
                <c:pt idx="14">
                  <c:v>44276</c:v>
                </c:pt>
                <c:pt idx="15">
                  <c:v>44307</c:v>
                </c:pt>
                <c:pt idx="16">
                  <c:v>44337</c:v>
                </c:pt>
                <c:pt idx="17">
                  <c:v>44368</c:v>
                </c:pt>
                <c:pt idx="18">
                  <c:v>44398</c:v>
                </c:pt>
              </c:numCache>
            </c:numRef>
          </c:cat>
          <c:val>
            <c:numRef>
              <c:f>Sheet1!$K$55:$AC$55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191</c:v>
                </c:pt>
                <c:pt idx="3">
                  <c:v>1311</c:v>
                </c:pt>
                <c:pt idx="4">
                  <c:v>1131</c:v>
                </c:pt>
                <c:pt idx="5">
                  <c:v>1083</c:v>
                </c:pt>
                <c:pt idx="6">
                  <c:v>4980</c:v>
                </c:pt>
                <c:pt idx="7">
                  <c:v>4786</c:v>
                </c:pt>
                <c:pt idx="8">
                  <c:v>2023</c:v>
                </c:pt>
                <c:pt idx="9">
                  <c:v>1410</c:v>
                </c:pt>
                <c:pt idx="10">
                  <c:v>1767</c:v>
                </c:pt>
                <c:pt idx="11">
                  <c:v>3145</c:v>
                </c:pt>
                <c:pt idx="12">
                  <c:v>5002</c:v>
                </c:pt>
                <c:pt idx="13">
                  <c:v>3179</c:v>
                </c:pt>
                <c:pt idx="14">
                  <c:v>1821</c:v>
                </c:pt>
                <c:pt idx="15">
                  <c:v>1493</c:v>
                </c:pt>
                <c:pt idx="16">
                  <c:v>1308</c:v>
                </c:pt>
                <c:pt idx="17">
                  <c:v>820</c:v>
                </c:pt>
                <c:pt idx="18">
                  <c:v>1047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58-404D-BCC9-49FF5561155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180521535"/>
        <c:axId val="1180219055"/>
      </c:lineChart>
      <c:dateAx>
        <c:axId val="1180521535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219055"/>
        <c:crosses val="autoZero"/>
        <c:auto val="1"/>
        <c:lblOffset val="100"/>
        <c:baseTimeUnit val="months"/>
      </c:dateAx>
      <c:valAx>
        <c:axId val="1180219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 dirty="0">
                    <a:effectLst/>
                  </a:rPr>
                  <a:t>Number of total Deaths</a:t>
                </a:r>
                <a:endParaRPr lang="en-US" sz="1400" dirty="0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prstClr val="black">
                        <a:lumMod val="65000"/>
                        <a:lumOff val="35000"/>
                      </a:prstClr>
                    </a:solidFill>
                  </a:defRPr>
                </a:pPr>
                <a:endParaRPr lang="en-US" sz="1400" dirty="0"/>
              </a:p>
            </c:rich>
          </c:tx>
          <c:layout>
            <c:manualLayout>
              <c:xMode val="edge"/>
              <c:yMode val="edge"/>
              <c:x val="2.2748816014808226E-2"/>
              <c:y val="0.282648584364279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1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521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In Thousands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 Level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Less than High School</c:v>
                </c:pt>
                <c:pt idx="1">
                  <c:v>High school graduate</c:v>
                </c:pt>
                <c:pt idx="2">
                  <c:v>Some college, no degree</c:v>
                </c:pt>
                <c:pt idx="3">
                  <c:v>Associate's degree</c:v>
                </c:pt>
                <c:pt idx="4">
                  <c:v>Bachelor's degree</c:v>
                </c:pt>
                <c:pt idx="5">
                  <c:v>Advanced degree</c:v>
                </c:pt>
              </c:strCache>
            </c:strRef>
          </c:cat>
          <c:val>
            <c:numRef>
              <c:f>Sheet1!$B$2:$B$7</c:f>
              <c:numCache>
                <c:formatCode>_(* #,##0_);_(* \(#,##0\);_(* "-"??_);_(@_)</c:formatCode>
                <c:ptCount val="6"/>
                <c:pt idx="0">
                  <c:v>20208</c:v>
                </c:pt>
                <c:pt idx="1">
                  <c:v>61597</c:v>
                </c:pt>
                <c:pt idx="2">
                  <c:v>33986</c:v>
                </c:pt>
                <c:pt idx="3">
                  <c:v>23566</c:v>
                </c:pt>
                <c:pt idx="4">
                  <c:v>52164</c:v>
                </c:pt>
                <c:pt idx="5">
                  <c:v>31537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BE-8E49-BD45-ADFAA1D55B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01841528"/>
        <c:axId val="-2129168424"/>
      </c:barChart>
      <c:valAx>
        <c:axId val="-2129168424"/>
        <c:scaling>
          <c:orientation val="minMax"/>
        </c:scaling>
        <c:delete val="0"/>
        <c:axPos val="b"/>
        <c:majorGridlines/>
        <c:numFmt formatCode="_(* #,##0_);_(* \(#,##0\);_(* &quot;-&quot;??_);_(@_)" sourceLinked="1"/>
        <c:majorTickMark val="out"/>
        <c:minorTickMark val="none"/>
        <c:tickLblPos val="nextTo"/>
        <c:crossAx val="-2101841528"/>
        <c:crosses val="autoZero"/>
        <c:crossBetween val="between"/>
        <c:majorUnit val="20000"/>
      </c:valAx>
      <c:catAx>
        <c:axId val="-210184152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29168424"/>
        <c:crosses val="autoZero"/>
        <c:auto val="1"/>
        <c:lblAlgn val="ctr"/>
        <c:lblOffset val="100"/>
        <c:noMultiLvlLbl val="0"/>
      </c:catAx>
      <c:spPr>
        <a:noFill/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 Level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Less than High School</c:v>
                </c:pt>
                <c:pt idx="1">
                  <c:v>High school graduate</c:v>
                </c:pt>
                <c:pt idx="2">
                  <c:v>Some college, no degree</c:v>
                </c:pt>
                <c:pt idx="3">
                  <c:v>Associate's degree</c:v>
                </c:pt>
                <c:pt idx="4">
                  <c:v>Bachelor's degree</c:v>
                </c:pt>
                <c:pt idx="5">
                  <c:v>Advanced degree</c:v>
                </c:pt>
              </c:strCache>
            </c:strRef>
          </c:cat>
          <c:val>
            <c:numRef>
              <c:f>Sheet1!$B$2:$B$7</c:f>
              <c:numCache>
                <c:formatCode>_(* #,##0_);_(* \(#,##0\);_(* "-"??_);_(@_)</c:formatCode>
                <c:ptCount val="6"/>
                <c:pt idx="0">
                  <c:v>20208</c:v>
                </c:pt>
                <c:pt idx="1">
                  <c:v>61597</c:v>
                </c:pt>
                <c:pt idx="2">
                  <c:v>33986</c:v>
                </c:pt>
                <c:pt idx="3">
                  <c:v>23566</c:v>
                </c:pt>
                <c:pt idx="4">
                  <c:v>52164</c:v>
                </c:pt>
                <c:pt idx="5">
                  <c:v>31537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62-DB44-A11C-B2FB783481B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7893196436741401"/>
          <c:y val="0.15667148815578599"/>
          <c:w val="0.41623755820882302"/>
          <c:h val="0.71393187845190198"/>
        </c:manualLayout>
      </c:layout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Less than High School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3D-B540-BFEE-268C42A61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Less than High School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3D-B540-BFEE-268C42A61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19430056"/>
        <c:axId val="-2129067416"/>
      </c:barChart>
      <c:catAx>
        <c:axId val="-20194300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29067416"/>
        <c:crosses val="autoZero"/>
        <c:auto val="1"/>
        <c:lblAlgn val="ctr"/>
        <c:lblOffset val="100"/>
        <c:noMultiLvlLbl val="0"/>
      </c:catAx>
      <c:valAx>
        <c:axId val="-212906741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194300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NJ</c:v>
                </c:pt>
              </c:strCache>
            </c:strRef>
          </c:tx>
          <c:marker>
            <c:symbol val="none"/>
          </c:marker>
          <c:cat>
            <c:numRef>
              <c:f>Sheet1!$A$2:$A$20</c:f>
              <c:numCache>
                <c:formatCode>mmm\-yy</c:formatCode>
                <c:ptCount val="19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  <c:pt idx="8">
                  <c:v>4.3</c:v>
                </c:pt>
                <c:pt idx="9">
                  <c:v>2.5</c:v>
                </c:pt>
                <c:pt idx="10">
                  <c:v>3.5</c:v>
                </c:pt>
                <c:pt idx="11">
                  <c:v>4.5</c:v>
                </c:pt>
                <c:pt idx="12">
                  <c:v>4.3</c:v>
                </c:pt>
                <c:pt idx="13">
                  <c:v>2.5</c:v>
                </c:pt>
                <c:pt idx="14">
                  <c:v>3.5</c:v>
                </c:pt>
                <c:pt idx="15">
                  <c:v>4.3</c:v>
                </c:pt>
                <c:pt idx="16">
                  <c:v>2.5</c:v>
                </c:pt>
                <c:pt idx="17">
                  <c:v>3.5</c:v>
                </c:pt>
                <c:pt idx="18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9-4C41-B3D9-6EA0C7174F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FL</c:v>
                </c:pt>
              </c:strCache>
            </c:strRef>
          </c:tx>
          <c:marker>
            <c:symbol val="none"/>
          </c:marker>
          <c:cat>
            <c:numRef>
              <c:f>Sheet1!$A$2:$A$20</c:f>
              <c:numCache>
                <c:formatCode>mmm\-yy</c:formatCode>
                <c:ptCount val="19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</c:numCache>
            </c:num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2</c:v>
                </c:pt>
                <c:pt idx="1">
                  <c:v>4</c:v>
                </c:pt>
                <c:pt idx="2">
                  <c:v>56</c:v>
                </c:pt>
                <c:pt idx="3">
                  <c:v>5</c:v>
                </c:pt>
                <c:pt idx="4">
                  <c:v>4</c:v>
                </c:pt>
                <c:pt idx="6">
                  <c:v>6</c:v>
                </c:pt>
                <c:pt idx="7">
                  <c:v>5</c:v>
                </c:pt>
                <c:pt idx="8">
                  <c:v>4</c:v>
                </c:pt>
                <c:pt idx="10">
                  <c:v>4</c:v>
                </c:pt>
                <c:pt idx="11">
                  <c:v>4</c:v>
                </c:pt>
                <c:pt idx="13">
                  <c:v>4</c:v>
                </c:pt>
                <c:pt idx="1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9-4C41-B3D9-6EA0C7174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5046840"/>
        <c:axId val="2145212680"/>
      </c:lineChart>
      <c:dateAx>
        <c:axId val="214504684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2145212680"/>
        <c:crosses val="autoZero"/>
        <c:auto val="1"/>
        <c:lblOffset val="100"/>
        <c:baseTimeUnit val="months"/>
      </c:dateAx>
      <c:valAx>
        <c:axId val="2145212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504684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A058-72BB-0440-8E32-101704885842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DF99B-6873-3149-B4D7-9CAB6599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7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Attendance and Seating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DF99B-6873-3149-B4D7-9CAB659944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5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September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September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September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September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September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September 23,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September 23,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September 23,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September 23,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September 23,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September 23,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September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tables/2019/demo/educational-attainment/cps-detailed-tables.html" TargetMode="External"/><Relationship Id="rId2" Type="http://schemas.openxmlformats.org/officeDocument/2006/relationships/hyperlink" Target="https://www.census.gov/data/tables/2020/demo/educational-attainment/cps-detailed-table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census.gov/data/tables/2018/demo/education-attainment/cps-detailed-tables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074378" cy="1927225"/>
          </a:xfrm>
        </p:spPr>
        <p:txBody>
          <a:bodyPr/>
          <a:lstStyle/>
          <a:p>
            <a:r>
              <a:rPr lang="en-US" sz="4800" dirty="0"/>
              <a:t>IMPROVE ASSIGNMENT #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1 in Pairs or alone</a:t>
            </a:r>
          </a:p>
          <a:p>
            <a:r>
              <a:rPr lang="en-US" dirty="0"/>
              <a:t>Due on 9/22/21 </a:t>
            </a:r>
          </a:p>
          <a:p>
            <a:r>
              <a:rPr lang="en-US" dirty="0"/>
              <a:t>On CANVAS</a:t>
            </a:r>
          </a:p>
        </p:txBody>
      </p:sp>
    </p:spTree>
    <p:extLst>
      <p:ext uri="{BB962C8B-B14F-4D97-AF65-F5344CB8AC3E}">
        <p14:creationId xmlns:p14="http://schemas.microsoft.com/office/powerpoint/2010/main" val="64726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536" y="222343"/>
            <a:ext cx="7360463" cy="621964"/>
          </a:xfrm>
        </p:spPr>
        <p:txBody>
          <a:bodyPr/>
          <a:lstStyle/>
          <a:p>
            <a:r>
              <a:rPr lang="en-US" sz="2400" b="1" dirty="0"/>
              <a:t>Describe main trend and shape of NJ COVID deaths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8556" y="951169"/>
            <a:ext cx="8317442" cy="5493087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Provide comparison between different time periods of the line plot</a:t>
            </a:r>
          </a:p>
          <a:p>
            <a:pPr marL="793750" lvl="1" indent="-457200">
              <a:buFont typeface="Wingdings" charset="2"/>
              <a:buChar char="Ø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From March 2020 to May 2020 in NJ, the total death number reached its peak. Number of deaths increased dramatically and then decreased dramatically. </a:t>
            </a:r>
          </a:p>
          <a:p>
            <a:pPr marL="793750" lvl="1" indent="-457200">
              <a:buFont typeface="Wingdings" charset="2"/>
              <a:buChar char="Ø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During winter, that is November 2020 to February 2021, the number of deaths went up again compared to the summertime.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Provide similarities and differences between NJ and FL trends</a:t>
            </a:r>
          </a:p>
          <a:p>
            <a:pPr marL="622300" lvl="1" indent="-285750">
              <a:buFont typeface="Wingdings" charset="2"/>
              <a:buChar char="Ø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During November 2020 to February 2021 period, both states’ number of death went up compared to summertime.</a:t>
            </a:r>
          </a:p>
          <a:p>
            <a:pPr marL="622300" lvl="1" indent="-285750">
              <a:buFont typeface="Wingdings" charset="2"/>
              <a:buChar char="Ø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NJ’s number of deaths reached its peak around April 2020 whereas FL’s number of deaths reached its peak around July 2020.</a:t>
            </a:r>
          </a:p>
          <a:p>
            <a:pPr marL="336550" lvl="1" indent="0">
              <a:buNone/>
            </a:pPr>
            <a:endParaRPr lang="en-US" sz="1600" dirty="0"/>
          </a:p>
          <a:p>
            <a:pPr marL="336550" lvl="1" indent="0">
              <a:buNone/>
            </a:pPr>
            <a:endParaRPr lang="en-US" sz="1600" dirty="0"/>
          </a:p>
          <a:p>
            <a:pPr marL="336550" lvl="1" indent="0">
              <a:buNone/>
            </a:pPr>
            <a:endParaRPr lang="en-US" sz="1600" dirty="0"/>
          </a:p>
          <a:p>
            <a:pPr marL="336550" lvl="1" indent="0">
              <a:buNone/>
            </a:pPr>
            <a:endParaRPr lang="en-US" sz="1600" dirty="0"/>
          </a:p>
          <a:p>
            <a:pPr marL="336550" lvl="1" indent="0">
              <a:buNone/>
            </a:pPr>
            <a:endParaRPr lang="en-US" sz="1600" dirty="0"/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D48E951-1BAB-8042-AA37-BF7AE31DB3C6}"/>
              </a:ext>
            </a:extLst>
          </p:cNvPr>
          <p:cNvGraphicFramePr>
            <a:graphicFrameLocks/>
          </p:cNvGraphicFramePr>
          <p:nvPr/>
        </p:nvGraphicFramePr>
        <p:xfrm>
          <a:off x="508001" y="4078181"/>
          <a:ext cx="8317443" cy="2779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202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3735E4-0586-844C-9DC7-1FE4D73BAAD8}"/>
              </a:ext>
            </a:extLst>
          </p:cNvPr>
          <p:cNvSpPr txBox="1"/>
          <p:nvPr/>
        </p:nvSpPr>
        <p:spPr>
          <a:xfrm>
            <a:off x="211667" y="452474"/>
            <a:ext cx="87206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dirty="0"/>
              <a:t>Suggestions on how to improve the previous graph comparisons</a:t>
            </a:r>
            <a:endParaRPr lang="en-US" sz="1600" dirty="0"/>
          </a:p>
          <a:p>
            <a:pPr marL="793750" lvl="1" indent="-457200">
              <a:buFont typeface="Wingdings" charset="2"/>
              <a:buChar char="Ø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Put actual number of those peak points.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D48E951-1BAB-8042-AA37-BF7AE31DB3C6}"/>
              </a:ext>
            </a:extLst>
          </p:cNvPr>
          <p:cNvGraphicFramePr>
            <a:graphicFrameLocks/>
          </p:cNvGraphicFramePr>
          <p:nvPr/>
        </p:nvGraphicFramePr>
        <p:xfrm>
          <a:off x="0" y="1546645"/>
          <a:ext cx="8932333" cy="539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5378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951" y="1342528"/>
            <a:ext cx="5503336" cy="537033"/>
          </a:xfrm>
        </p:spPr>
        <p:txBody>
          <a:bodyPr>
            <a:norm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Level of Education in US of people 25 years and over in 2020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36096047"/>
              </p:ext>
            </p:extLst>
          </p:nvPr>
        </p:nvGraphicFramePr>
        <p:xfrm>
          <a:off x="4536537" y="4076643"/>
          <a:ext cx="4607463" cy="2712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118347692"/>
              </p:ext>
            </p:extLst>
          </p:nvPr>
        </p:nvGraphicFramePr>
        <p:xfrm>
          <a:off x="112237" y="4137493"/>
          <a:ext cx="4290430" cy="2576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62031"/>
              </p:ext>
            </p:extLst>
          </p:nvPr>
        </p:nvGraphicFramePr>
        <p:xfrm>
          <a:off x="1644951" y="1806991"/>
          <a:ext cx="5503336" cy="1966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0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Level of education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persons (thousands)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223,058 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Less than High School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20,208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 school graduate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61,597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Some college, no degree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33,986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Associate's degree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23,566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Bachelor's degree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52,164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Advanced degree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31,537 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318556" y="438888"/>
            <a:ext cx="8486777" cy="621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More than 90% of Americans 25 years and over graduated form High School and more than a Third of Americans graduated from College in 2020</a:t>
            </a:r>
          </a:p>
        </p:txBody>
      </p:sp>
    </p:spTree>
    <p:extLst>
      <p:ext uri="{BB962C8B-B14F-4D97-AF65-F5344CB8AC3E}">
        <p14:creationId xmlns:p14="http://schemas.microsoft.com/office/powerpoint/2010/main" val="276102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81908"/>
            <a:ext cx="8186780" cy="1336956"/>
          </a:xfrm>
        </p:spPr>
        <p:txBody>
          <a:bodyPr>
            <a:normAutofit/>
          </a:bodyPr>
          <a:lstStyle/>
          <a:p>
            <a:pPr marL="285750" lvl="1" indent="-285750"/>
            <a:r>
              <a:rPr lang="en-US" sz="2000" b="1" dirty="0">
                <a:solidFill>
                  <a:schemeClr val="tx2"/>
                </a:solidFill>
                <a:latin typeface="+mj-lt"/>
                <a:cs typeface="Times New Roman"/>
              </a:rPr>
              <a:t>How has the education of 25+ in US change over time?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6047" y="1618864"/>
            <a:ext cx="7226429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How has the education of 25+ in US change over time? </a:t>
            </a:r>
          </a:p>
          <a:p>
            <a:pPr lvl="1"/>
            <a:endParaRPr lang="en-US" sz="1200" dirty="0">
              <a:latin typeface="Times New Roman"/>
              <a:cs typeface="Times New Roman"/>
            </a:endParaRPr>
          </a:p>
          <a:p>
            <a:pPr lvl="1"/>
            <a:r>
              <a:rPr lang="en-US" sz="1200" dirty="0">
                <a:latin typeface="Times New Roman"/>
                <a:cs typeface="Times New Roman"/>
              </a:rPr>
              <a:t>Source use Table 2 Both Sexes: </a:t>
            </a:r>
            <a:endParaRPr lang="en-US" sz="1200" dirty="0">
              <a:latin typeface="Times New Roman"/>
              <a:cs typeface="Times New Roman"/>
              <a:hlinkClick r:id="rId2"/>
            </a:endParaRPr>
          </a:p>
          <a:p>
            <a:pPr lvl="1"/>
            <a:r>
              <a:rPr lang="en-US" sz="1200" dirty="0">
                <a:latin typeface="Times New Roman"/>
                <a:cs typeface="Times New Roman"/>
                <a:hlinkClick r:id="rId2"/>
              </a:rPr>
              <a:t>https://www.census.gov/data/tables/2020/demo/educational-attainment/cps-detailed-tables.html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</a:p>
          <a:p>
            <a:pPr lvl="1"/>
            <a:r>
              <a:rPr lang="en-US" sz="1200" dirty="0">
                <a:latin typeface="Times New Roman"/>
                <a:cs typeface="Times New Roman"/>
                <a:hlinkClick r:id="rId3"/>
              </a:rPr>
              <a:t>https://www.census.gov/data/tables/2019/demo/educational-attainment/cps-detailed-tables.html</a:t>
            </a:r>
            <a:endParaRPr lang="en-US" sz="1200" dirty="0">
              <a:latin typeface="Times New Roman"/>
              <a:cs typeface="Times New Roman"/>
            </a:endParaRPr>
          </a:p>
          <a:p>
            <a:pPr lvl="1"/>
            <a:r>
              <a:rPr lang="en-US" sz="1200" dirty="0">
                <a:latin typeface="Times New Roman"/>
                <a:cs typeface="Times New Roman"/>
                <a:hlinkClick r:id="rId4"/>
              </a:rPr>
              <a:t>https://www.census.gov/data/tables/2018/demo/education-attainment/cps-detailed-tables.html</a:t>
            </a:r>
            <a:endParaRPr lang="en-US" sz="1200" dirty="0">
              <a:latin typeface="Times New Roman"/>
              <a:cs typeface="Times New Roman"/>
            </a:endParaRPr>
          </a:p>
          <a:p>
            <a:pPr marL="628650" lvl="1" indent="-171450">
              <a:buFont typeface="Wingdings" charset="2"/>
              <a:buChar char="Ø"/>
            </a:pPr>
            <a:endParaRPr lang="en-US" sz="1200" dirty="0">
              <a:latin typeface="Times New Roman"/>
              <a:cs typeface="Times New Roman"/>
            </a:endParaRPr>
          </a:p>
          <a:p>
            <a:pPr marL="628650" lvl="1" indent="-171450">
              <a:buFont typeface="Wingdings" charset="2"/>
              <a:buChar char="Ø"/>
            </a:pPr>
            <a:r>
              <a:rPr lang="en-US" sz="1200" dirty="0">
                <a:latin typeface="Times New Roman"/>
                <a:cs typeface="Times New Roman"/>
              </a:rPr>
              <a:t>Create a Task spreadsheet on excel to accomplish your homework. Each task has to be done by one student and QC by the other to catch any mistake and fix it.</a:t>
            </a:r>
          </a:p>
          <a:p>
            <a:pPr marL="628650" lvl="1" indent="-171450">
              <a:buFont typeface="Wingdings" charset="2"/>
              <a:buChar char="Ø"/>
            </a:pPr>
            <a:r>
              <a:rPr lang="en-US" sz="1200" dirty="0">
                <a:latin typeface="Times New Roman"/>
                <a:cs typeface="Times New Roman"/>
              </a:rPr>
              <a:t>Create one dataset with the three years of data</a:t>
            </a:r>
          </a:p>
          <a:p>
            <a:pPr marL="628650" lvl="1" indent="-171450">
              <a:buFont typeface="Wingdings" charset="2"/>
              <a:buChar char="Ø"/>
            </a:pPr>
            <a:r>
              <a:rPr lang="en-US" sz="1200" dirty="0">
                <a:latin typeface="Times New Roman"/>
                <a:cs typeface="Times New Roman"/>
              </a:rPr>
              <a:t>Summarize data by a small number of educational levels </a:t>
            </a:r>
          </a:p>
          <a:p>
            <a:pPr marL="628650" lvl="1" indent="-171450">
              <a:buFont typeface="Wingdings" charset="2"/>
              <a:buChar char="Ø"/>
            </a:pPr>
            <a:r>
              <a:rPr lang="en-US" sz="1200" dirty="0">
                <a:latin typeface="Times New Roman"/>
                <a:cs typeface="Times New Roman"/>
              </a:rPr>
              <a:t>Compute Percentages </a:t>
            </a:r>
          </a:p>
          <a:p>
            <a:pPr marL="628650" lvl="1" indent="-171450">
              <a:buFont typeface="Wingdings" charset="2"/>
              <a:buChar char="Ø"/>
            </a:pPr>
            <a:r>
              <a:rPr lang="en-US" sz="1200" dirty="0">
                <a:latin typeface="Times New Roman"/>
                <a:cs typeface="Times New Roman"/>
              </a:rPr>
              <a:t>Plot Pie Charts</a:t>
            </a:r>
          </a:p>
          <a:p>
            <a:pPr marL="628650" lvl="1" indent="-171450">
              <a:buFont typeface="Wingdings" charset="2"/>
              <a:buChar char="Ø"/>
            </a:pPr>
            <a:r>
              <a:rPr lang="en-US" sz="1200" dirty="0">
                <a:latin typeface="Times New Roman"/>
                <a:cs typeface="Times New Roman"/>
              </a:rPr>
              <a:t>Plot Stack Charts</a:t>
            </a:r>
          </a:p>
          <a:p>
            <a:pPr marL="628650" lvl="1" indent="-171450">
              <a:buFont typeface="Wingdings" charset="2"/>
              <a:buChar char="Ø"/>
            </a:pPr>
            <a:r>
              <a:rPr lang="en-US" sz="1200" dirty="0">
                <a:latin typeface="Times New Roman"/>
                <a:cs typeface="Times New Roman"/>
              </a:rPr>
              <a:t>Plot Side by side bar graphs</a:t>
            </a:r>
          </a:p>
          <a:p>
            <a:pPr marL="628650" lvl="1" indent="-171450">
              <a:buFont typeface="Wingdings" charset="2"/>
              <a:buChar char="Ø"/>
            </a:pPr>
            <a:r>
              <a:rPr lang="en-US" sz="1200" dirty="0">
                <a:latin typeface="Times New Roman"/>
                <a:cs typeface="Times New Roman"/>
              </a:rPr>
              <a:t>Make Table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1000" dirty="0">
              <a:latin typeface="Times New Roman"/>
              <a:cs typeface="Times New Roman"/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1200" dirty="0">
              <a:latin typeface="Times New Roman"/>
              <a:cs typeface="Times New Roman"/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2223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977" y="538058"/>
            <a:ext cx="7244023" cy="621964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Organize the team to explore the educational level data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8556" y="951170"/>
            <a:ext cx="8464008" cy="1534665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85501"/>
              </p:ext>
            </p:extLst>
          </p:nvPr>
        </p:nvGraphicFramePr>
        <p:xfrm>
          <a:off x="729626" y="1785743"/>
          <a:ext cx="8052938" cy="3687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4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6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Owner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 started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 finished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Comments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19">
                <a:tc>
                  <a:txBody>
                    <a:bodyPr/>
                    <a:lstStyle/>
                    <a:p>
                      <a:pPr marL="0" indent="0" algn="l" fontAlgn="b">
                        <a:buFont typeface="Arial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Download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2018 data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719">
                <a:tc>
                  <a:txBody>
                    <a:bodyPr/>
                    <a:lstStyle/>
                    <a:p>
                      <a:pPr marL="0" indent="0" algn="l" fontAlgn="b">
                        <a:buFont typeface="Arial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Download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2019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719">
                <a:tc>
                  <a:txBody>
                    <a:bodyPr/>
                    <a:lstStyle/>
                    <a:p>
                      <a:pPr marL="0" indent="0" algn="l" fontAlgn="b">
                        <a:buFont typeface="Arial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Combine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the data sets from 2018, 2019 and 2020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r>
                        <a:rPr lang="en-US" sz="1200" dirty="0"/>
                        <a:t>QC the data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0" indent="0" algn="l" fontAlgn="b">
                        <a:buFont typeface="Arial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Summarize the data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0" indent="0" algn="l" fontAlgn="b">
                        <a:buFont typeface="Arial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Discuss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metrics for table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0" indent="0" algn="l" fontAlgn="b">
                        <a:buFont typeface="Arial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Make table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0" indent="0" algn="l" fontAlgn="b">
                        <a:buFont typeface="Arial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Plot Pie charts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0" indent="0" algn="l" fontAlgn="b">
                        <a:buFont typeface="Arial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Plot Stack Bars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0" indent="0" algn="l" fontAlgn="b">
                        <a:buFont typeface="Arial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Plot Side by side bars chart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179500"/>
            <a:ext cx="17835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STUDENT ANSWER</a:t>
            </a:r>
          </a:p>
        </p:txBody>
      </p:sp>
    </p:spTree>
    <p:extLst>
      <p:ext uri="{BB962C8B-B14F-4D97-AF65-F5344CB8AC3E}">
        <p14:creationId xmlns:p14="http://schemas.microsoft.com/office/powerpoint/2010/main" val="245737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049" y="363133"/>
            <a:ext cx="8877904" cy="621964"/>
          </a:xfrm>
        </p:spPr>
        <p:txBody>
          <a:bodyPr/>
          <a:lstStyle/>
          <a:p>
            <a:r>
              <a:rPr lang="en-US" sz="2400" b="1" dirty="0"/>
              <a:t>Main Finding of education changes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8556" y="951170"/>
            <a:ext cx="7653310" cy="3236922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/>
              <a:buChar char="•"/>
            </a:pPr>
            <a:r>
              <a:rPr lang="en-US" sz="1800" dirty="0"/>
              <a:t>Compare the education level for 25+ between 2018 and 2020 using graphs and provide conclusions</a:t>
            </a:r>
          </a:p>
          <a:p>
            <a:pPr marL="793750" lvl="1" indent="-457200">
              <a:buFont typeface="Wingdings" charset="2"/>
              <a:buChar char="Ø"/>
            </a:pPr>
            <a:r>
              <a:rPr lang="en-US" sz="1600" dirty="0"/>
              <a:t>Xxx</a:t>
            </a:r>
          </a:p>
          <a:p>
            <a:pPr marL="793750" lvl="1" indent="-457200">
              <a:buFont typeface="Wingdings" charset="2"/>
              <a:buChar char="Ø"/>
            </a:pPr>
            <a:r>
              <a:rPr lang="en-US" sz="1600" dirty="0"/>
              <a:t>Xxx</a:t>
            </a:r>
          </a:p>
          <a:p>
            <a:pPr marL="793750" lvl="1" indent="-457200">
              <a:buFont typeface="Wingdings" charset="2"/>
              <a:buChar char="Ø"/>
            </a:pPr>
            <a:r>
              <a:rPr lang="en-US" sz="1600" dirty="0"/>
              <a:t>xxx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7088" y="6444257"/>
            <a:ext cx="5535358" cy="2016776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000" dirty="0"/>
              <a:t>Plots and table available on CANVAS- Week2 </a:t>
            </a:r>
            <a:r>
              <a:rPr lang="mr-IN" sz="1000" dirty="0"/>
              <a:t>–</a:t>
            </a:r>
            <a:r>
              <a:rPr lang="en-US" sz="1000" dirty="0"/>
              <a:t>  (first file on DATA)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267406971"/>
              </p:ext>
            </p:extLst>
          </p:nvPr>
        </p:nvGraphicFramePr>
        <p:xfrm>
          <a:off x="2213094" y="4377231"/>
          <a:ext cx="4961585" cy="2256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-1" y="36770"/>
            <a:ext cx="17835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STUDENT ANSWER</a:t>
            </a:r>
          </a:p>
        </p:txBody>
      </p:sp>
    </p:spTree>
    <p:extLst>
      <p:ext uri="{BB962C8B-B14F-4D97-AF65-F5344CB8AC3E}">
        <p14:creationId xmlns:p14="http://schemas.microsoft.com/office/powerpoint/2010/main" val="38801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861" y="457033"/>
            <a:ext cx="8174542" cy="621964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Are NJs COVID deaths by Population lower or higher than in FL?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8556" y="1241456"/>
            <a:ext cx="8464008" cy="1534665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800" dirty="0"/>
              <a:t>Let’s start by exploring a data set using excel: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Make a table of variables of the COVID data set and decide if there are categorical or quantitative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Which variables could bring duplication when adding quantitative variables?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Which variable should you filter to provide monthly COVID deaths?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Why is New York City a “State”? Can you find reasons for New York City to appear as a state?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Filter the data a the “Month Level”, “All Ages”, All genders” and NJ and plot a time trend of the COVID deaths.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Plot the Florida trend and discuss if that is a fair comparison 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7088" y="6444257"/>
            <a:ext cx="5008403" cy="2016776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000" dirty="0"/>
              <a:t>Plots and table available on CANVAS- Week2 </a:t>
            </a:r>
            <a:r>
              <a:rPr lang="mr-IN" sz="1000" dirty="0"/>
              <a:t>–</a:t>
            </a:r>
            <a:r>
              <a:rPr lang="en-US" sz="1000" dirty="0"/>
              <a:t> Second file on Data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8297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536" y="161868"/>
            <a:ext cx="7360463" cy="621964"/>
          </a:xfrm>
        </p:spPr>
        <p:txBody>
          <a:bodyPr/>
          <a:lstStyle/>
          <a:p>
            <a:r>
              <a:rPr lang="en-US" sz="2400" b="1" dirty="0"/>
              <a:t>First Look at the COVID data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8556" y="951170"/>
            <a:ext cx="8464008" cy="1534665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914504"/>
              </p:ext>
            </p:extLst>
          </p:nvPr>
        </p:nvGraphicFramePr>
        <p:xfrm>
          <a:off x="540465" y="1265647"/>
          <a:ext cx="8052938" cy="3606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4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6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 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Categorical/Quantitative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Possible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duplication if filter not used?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 as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filter to see the COVID monthly deaths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Any missing data?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19">
                <a:tc>
                  <a:txBody>
                    <a:bodyPr/>
                    <a:lstStyle/>
                    <a:p>
                      <a:pPr marL="0" indent="0" algn="l" fontAlgn="b">
                        <a:buFont typeface="Arial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719">
                <a:tc>
                  <a:txBody>
                    <a:bodyPr/>
                    <a:lstStyle/>
                    <a:p>
                      <a:pPr marL="0" indent="0" algn="l" fontAlgn="b">
                        <a:buFont typeface="Arial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719">
                <a:tc>
                  <a:txBody>
                    <a:bodyPr/>
                    <a:lstStyle/>
                    <a:p>
                      <a:pPr marL="0" indent="0" algn="l" fontAlgn="b">
                        <a:buFont typeface="Arial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36770"/>
            <a:ext cx="17835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STUDENT ANSWER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8556" y="4664909"/>
            <a:ext cx="7653310" cy="462758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+mj-lt"/>
              <a:buAutoNum type="arabicPeriod"/>
            </a:pPr>
            <a:endParaRPr lang="en-US" sz="1600" dirty="0"/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How will you fix the New York and New York city data problem?</a:t>
            </a:r>
          </a:p>
          <a:p>
            <a:pPr marL="793750" lvl="1" indent="-457200">
              <a:buFont typeface="Wingdings" charset="2"/>
              <a:buChar char="Ø"/>
            </a:pPr>
            <a:r>
              <a:rPr lang="en-US" sz="1600" dirty="0"/>
              <a:t>Xxx</a:t>
            </a:r>
          </a:p>
          <a:p>
            <a:pPr marL="793750" lvl="1" indent="-457200">
              <a:buFont typeface="Wingdings" charset="2"/>
              <a:buChar char="Ø"/>
            </a:pPr>
            <a:r>
              <a:rPr lang="en-US" sz="1600" dirty="0"/>
              <a:t>Xxx</a:t>
            </a:r>
          </a:p>
          <a:p>
            <a:pPr marL="793750" lvl="1" indent="-457200">
              <a:buFont typeface="Wingdings" charset="2"/>
              <a:buChar char="Ø"/>
            </a:pPr>
            <a:r>
              <a:rPr lang="en-US" sz="1600" dirty="0"/>
              <a:t>xxx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3727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536" y="222343"/>
            <a:ext cx="7360463" cy="621964"/>
          </a:xfrm>
        </p:spPr>
        <p:txBody>
          <a:bodyPr/>
          <a:lstStyle/>
          <a:p>
            <a:r>
              <a:rPr lang="en-US" sz="2400" b="1" dirty="0"/>
              <a:t>Describe main trend and shape of NJ COVID deaths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8556" y="951170"/>
            <a:ext cx="7653310" cy="3236922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Provide comparison between different time periods of the line plot</a:t>
            </a:r>
          </a:p>
          <a:p>
            <a:pPr marL="793750" lvl="1" indent="-457200">
              <a:buFont typeface="Wingdings" charset="2"/>
              <a:buChar char="Ø"/>
            </a:pPr>
            <a:r>
              <a:rPr lang="en-US" sz="1600" dirty="0"/>
              <a:t>Xxx</a:t>
            </a:r>
          </a:p>
          <a:p>
            <a:pPr marL="793750" lvl="1" indent="-457200">
              <a:buFont typeface="Wingdings" charset="2"/>
              <a:buChar char="Ø"/>
            </a:pPr>
            <a:r>
              <a:rPr lang="en-US" sz="1600" dirty="0"/>
              <a:t>Xxx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Provide similarities and differences between NJ and FL trends</a:t>
            </a:r>
          </a:p>
          <a:p>
            <a:pPr marL="622300" lvl="1" indent="-285750">
              <a:buFont typeface="Wingdings" charset="2"/>
              <a:buChar char="Ø"/>
            </a:pPr>
            <a:r>
              <a:rPr lang="en-US" sz="1600" dirty="0"/>
              <a:t>Xxx</a:t>
            </a:r>
          </a:p>
          <a:p>
            <a:pPr marL="622300" lvl="1" indent="-285750">
              <a:buFont typeface="Wingdings" charset="2"/>
              <a:buChar char="Ø"/>
            </a:pPr>
            <a:r>
              <a:rPr lang="en-US" sz="1600" dirty="0"/>
              <a:t>xxx</a:t>
            </a:r>
          </a:p>
          <a:p>
            <a:pPr marL="336550" lvl="1" indent="0">
              <a:buNone/>
            </a:pPr>
            <a:endParaRPr lang="en-US" sz="1600" dirty="0"/>
          </a:p>
          <a:p>
            <a:pPr marL="336550" lvl="1" indent="0">
              <a:buNone/>
            </a:pPr>
            <a:endParaRPr lang="en-US" sz="1600" dirty="0"/>
          </a:p>
          <a:p>
            <a:pPr marL="336550" lvl="1" indent="0">
              <a:buNone/>
            </a:pPr>
            <a:endParaRPr lang="en-US" sz="1600" dirty="0"/>
          </a:p>
          <a:p>
            <a:pPr marL="336550" lvl="1" indent="0">
              <a:buNone/>
            </a:pPr>
            <a:endParaRPr lang="en-US" sz="1600" dirty="0"/>
          </a:p>
          <a:p>
            <a:pPr marL="336550" lvl="1" indent="0">
              <a:buNone/>
            </a:pPr>
            <a:endParaRPr lang="en-US" sz="1600" dirty="0"/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Suggestions on how to improve the previous graph comparisons</a:t>
            </a:r>
          </a:p>
          <a:p>
            <a:pPr marL="793750" lvl="1" indent="-457200">
              <a:buFont typeface="Wingdings" charset="2"/>
              <a:buChar char="Ø"/>
            </a:pPr>
            <a:r>
              <a:rPr lang="en-US" sz="1600" dirty="0"/>
              <a:t>Xxx</a:t>
            </a:r>
          </a:p>
          <a:p>
            <a:pPr marL="793750" lvl="1" indent="-457200">
              <a:buFont typeface="Wingdings" charset="2"/>
              <a:buChar char="Ø"/>
            </a:pPr>
            <a:r>
              <a:rPr lang="en-US" sz="1600" dirty="0"/>
              <a:t>Xxx</a:t>
            </a:r>
          </a:p>
          <a:p>
            <a:pPr marL="793750" lvl="1" indent="-457200">
              <a:buFont typeface="Wingdings" charset="2"/>
              <a:buChar char="Ø"/>
            </a:pPr>
            <a:r>
              <a:rPr lang="en-US" sz="1600" dirty="0"/>
              <a:t>xxx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7088" y="6444257"/>
            <a:ext cx="5535358" cy="2016776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000" dirty="0"/>
              <a:t>Plots and table available on CANVAS- Week2 </a:t>
            </a:r>
            <a:r>
              <a:rPr lang="mr-IN" sz="1000" dirty="0"/>
              <a:t>–</a:t>
            </a:r>
            <a:r>
              <a:rPr lang="en-US" sz="1000" dirty="0"/>
              <a:t>  (</a:t>
            </a:r>
            <a:r>
              <a:rPr lang="en-US" sz="1000" dirty="0" err="1"/>
              <a:t>thirdt</a:t>
            </a:r>
            <a:r>
              <a:rPr lang="en-US" sz="1000" dirty="0"/>
              <a:t> file on DATA)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631609035"/>
              </p:ext>
            </p:extLst>
          </p:nvPr>
        </p:nvGraphicFramePr>
        <p:xfrm>
          <a:off x="3804112" y="2506559"/>
          <a:ext cx="4961585" cy="2256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-1" y="36770"/>
            <a:ext cx="17835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STUDENT ANSWER</a:t>
            </a:r>
          </a:p>
        </p:txBody>
      </p:sp>
    </p:spTree>
    <p:extLst>
      <p:ext uri="{BB962C8B-B14F-4D97-AF65-F5344CB8AC3E}">
        <p14:creationId xmlns:p14="http://schemas.microsoft.com/office/powerpoint/2010/main" val="898174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81908"/>
            <a:ext cx="8186780" cy="1336956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EDA of additional sets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5285" y="1485817"/>
            <a:ext cx="7226429" cy="3477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>
              <a:latin typeface="Times New Roman"/>
              <a:cs typeface="Times New Roman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Explore the follow data sets in Excel and R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1200" dirty="0">
                <a:latin typeface="Times New Roman"/>
                <a:cs typeface="Times New Roman"/>
              </a:rPr>
              <a:t>Auto </a:t>
            </a:r>
            <a:r>
              <a:rPr lang="mr-IN" sz="1200" dirty="0">
                <a:latin typeface="Times New Roman"/>
                <a:cs typeface="Times New Roman"/>
              </a:rPr>
              <a:t>–</a:t>
            </a:r>
            <a:r>
              <a:rPr lang="en-US" sz="1200" dirty="0">
                <a:latin typeface="Times New Roman"/>
                <a:cs typeface="Times New Roman"/>
              </a:rPr>
              <a:t> Gas mileage, horse power, and other car information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1200" dirty="0">
                <a:latin typeface="Times New Roman"/>
                <a:cs typeface="Times New Roman"/>
              </a:rPr>
              <a:t>Bike share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1200" dirty="0">
                <a:latin typeface="Times New Roman"/>
                <a:cs typeface="Times New Roman"/>
              </a:rPr>
              <a:t>Boston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1200" dirty="0" err="1">
                <a:latin typeface="Times New Roman"/>
                <a:cs typeface="Times New Roman"/>
              </a:rPr>
              <a:t>BrainCancer</a:t>
            </a:r>
            <a:endParaRPr lang="en-US" sz="1200" dirty="0">
              <a:latin typeface="Times New Roman"/>
              <a:cs typeface="Times New Roman"/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1200" dirty="0">
              <a:latin typeface="Times New Roman"/>
              <a:cs typeface="Times New Roman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Explain what each row means in each data set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Understand what each column means and provide distribution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Are there missing values?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Are there outliers?</a:t>
            </a:r>
          </a:p>
          <a:p>
            <a:pPr marL="171450" indent="-1714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1000" dirty="0">
              <a:latin typeface="Times New Roman"/>
              <a:cs typeface="Times New Roman"/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1200" dirty="0">
              <a:latin typeface="Times New Roman"/>
              <a:cs typeface="Times New Roman"/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480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5135-49D4-9F48-A59E-66CD21A5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EDUCATION FOR 25+ COMPARISON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27ECC-6EC4-5E41-8E67-764715ED1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75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8" y="17558"/>
            <a:ext cx="8042276" cy="1336956"/>
          </a:xfrm>
        </p:spPr>
        <p:txBody>
          <a:bodyPr/>
          <a:lstStyle/>
          <a:p>
            <a:r>
              <a:rPr lang="en-US" dirty="0"/>
              <a:t>Data for Questions 1 to 4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278" y="1214987"/>
            <a:ext cx="8042276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During the semester, all the students in a statistics class kept track of the number of mailings they received from a predatory payday lender. The count for each is displayed below: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339359"/>
              </p:ext>
            </p:extLst>
          </p:nvPr>
        </p:nvGraphicFramePr>
        <p:xfrm>
          <a:off x="549275" y="4069285"/>
          <a:ext cx="8042279" cy="675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28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Bob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Sue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Pam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Lee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Mary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Carl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Ace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Moe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Ann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# Mailings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19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830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5605" y="36770"/>
            <a:ext cx="6145945" cy="880872"/>
          </a:xfrm>
        </p:spPr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1242142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1. The median number of mailings for these students is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000" dirty="0"/>
              <a:t>15.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000" dirty="0"/>
              <a:t>16.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</a:rPr>
              <a:t>17.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000" dirty="0"/>
              <a:t>17.5.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000" dirty="0"/>
              <a:t>18. 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-1" y="36770"/>
            <a:ext cx="150142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Zhe</a:t>
            </a:r>
            <a:r>
              <a:rPr lang="en-US" b="1" dirty="0">
                <a:solidFill>
                  <a:schemeClr val="tx1"/>
                </a:solidFill>
              </a:rPr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196151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930376"/>
            <a:ext cx="8435963" cy="3867402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2. </a:t>
            </a:r>
            <a:r>
              <a:rPr lang="en-US" dirty="0"/>
              <a:t>The third quartile for the number of mailings for these students is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17.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17.5.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18.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18.5. 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19. </a:t>
            </a:r>
          </a:p>
          <a:p>
            <a:pPr marL="806450" lvl="1" indent="-457200">
              <a:buFont typeface="+mj-lt"/>
              <a:buAutoNum type="alphaUcPeriod"/>
            </a:pPr>
            <a:endParaRPr lang="en-US" sz="2400" dirty="0"/>
          </a:p>
          <a:p>
            <a:pPr marL="349250" lvl="1" indent="0">
              <a:buNone/>
            </a:pPr>
            <a:r>
              <a:rPr lang="en-US" sz="2400" dirty="0"/>
              <a:t>C or D???</a:t>
            </a:r>
          </a:p>
          <a:p>
            <a:pPr marL="34925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2962" y="75770"/>
            <a:ext cx="8042276" cy="8808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2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3677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Zhe</a:t>
            </a:r>
            <a:r>
              <a:rPr lang="en-US" b="1" dirty="0">
                <a:solidFill>
                  <a:schemeClr val="tx1"/>
                </a:solidFill>
              </a:rPr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77916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930376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3. </a:t>
            </a:r>
            <a:r>
              <a:rPr lang="en-US" dirty="0"/>
              <a:t>The mean number of mailings is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9.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16.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16.44.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17.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21. </a:t>
            </a:r>
          </a:p>
          <a:p>
            <a:pPr marL="806450" lvl="1" indent="-457200">
              <a:buFont typeface="+mj-lt"/>
              <a:buAutoNum type="alphaUcPeriod"/>
            </a:pPr>
            <a:endParaRPr lang="en-US" sz="2400" dirty="0"/>
          </a:p>
          <a:p>
            <a:pPr marL="349250" lvl="1" indent="0">
              <a:buNone/>
            </a:pPr>
            <a:r>
              <a:rPr lang="en-US" sz="2400" dirty="0"/>
              <a:t>C or D?</a:t>
            </a:r>
          </a:p>
          <a:p>
            <a:pPr marL="34925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2962" y="190773"/>
            <a:ext cx="8042276" cy="8808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A85CB2-E46F-2C4E-862D-F37004B1B5F3}"/>
              </a:ext>
            </a:extLst>
          </p:cNvPr>
          <p:cNvSpPr/>
          <p:nvPr/>
        </p:nvSpPr>
        <p:spPr>
          <a:xfrm>
            <a:off x="-1" y="3677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Zhe</a:t>
            </a:r>
            <a:r>
              <a:rPr lang="en-US" b="1" dirty="0">
                <a:solidFill>
                  <a:schemeClr val="tx1"/>
                </a:solidFill>
              </a:rPr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3541143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930376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4. </a:t>
            </a:r>
            <a:r>
              <a:rPr lang="en-US" dirty="0"/>
              <a:t>The standard deviation for these mailings data is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2.75.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2.92.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7.58.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8.53.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68.22. </a:t>
            </a:r>
          </a:p>
          <a:p>
            <a:pPr marL="806450" lvl="1" indent="-457200">
              <a:buFont typeface="+mj-lt"/>
              <a:buAutoNum type="alphaUcPeriod"/>
            </a:pPr>
            <a:endParaRPr lang="en-US" sz="2400" dirty="0"/>
          </a:p>
          <a:p>
            <a:pPr marL="349250" lvl="1" indent="0">
              <a:buNone/>
            </a:pPr>
            <a:r>
              <a:rPr lang="en-US" sz="2400" dirty="0"/>
              <a:t>A, B or D?</a:t>
            </a:r>
          </a:p>
          <a:p>
            <a:pPr marL="34925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8973" y="70298"/>
            <a:ext cx="8042276" cy="8808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4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3677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UNDERLINE THE CORRECT ANWER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B18E4B-08DC-D54C-A78A-670D8ED721C4}"/>
              </a:ext>
            </a:extLst>
          </p:cNvPr>
          <p:cNvSpPr/>
          <p:nvPr/>
        </p:nvSpPr>
        <p:spPr>
          <a:xfrm>
            <a:off x="-2" y="70298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Zhe</a:t>
            </a:r>
            <a:r>
              <a:rPr lang="en-US" b="1" dirty="0">
                <a:solidFill>
                  <a:schemeClr val="tx1"/>
                </a:solidFill>
              </a:rPr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1348033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0"/>
            <a:ext cx="8042276" cy="1336956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Data for questions 5 to 10.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275" y="924701"/>
            <a:ext cx="8042276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Here are boxplots of the number of calories in 20 brands of beef hot dogs, 17 brands of meat hot dogs, and 17 brands of poultry hot dogs.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Picture 5" descr="The boxplots of the number of calories in 20 brands of beef hot dogs, 17 brands of meat hot dogs, and 17 brands of poultry hot dogs, are presented. The x-axis shows Beef, Meat and poulty written on it. The y-axis is labeled &quot;Calories,&quot; and it range from 70 to 200 in successive intervals of 10. Box plot of Poultry show less Calories as compared to box plot of Beef and Meat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468" y="3377493"/>
            <a:ext cx="4472350" cy="3058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9244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1242142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5. </a:t>
            </a:r>
            <a:r>
              <a:rPr lang="en-US" dirty="0"/>
              <a:t>The main advantage of boxplots over </a:t>
            </a:r>
            <a:r>
              <a:rPr lang="en-US" dirty="0" err="1"/>
              <a:t>stemplots</a:t>
            </a:r>
            <a:r>
              <a:rPr lang="en-US" dirty="0"/>
              <a:t> and histograms is that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boxplots make it easy to compare several distributions, as in this example.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boxplots show more detail about the shape of the distribution.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boxplots use the five-number summary, whereas </a:t>
            </a:r>
            <a:r>
              <a:rPr lang="en-US" sz="2400" dirty="0" err="1"/>
              <a:t>stemplots</a:t>
            </a:r>
            <a:r>
              <a:rPr lang="en-US" sz="2400" dirty="0"/>
              <a:t> and histograms use the mean and standard deviation.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boxplots show skewed distributions, whereas </a:t>
            </a:r>
            <a:r>
              <a:rPr lang="en-US" sz="2400" dirty="0" err="1"/>
              <a:t>stemplots</a:t>
            </a:r>
            <a:r>
              <a:rPr lang="en-US" sz="2400" dirty="0"/>
              <a:t> and histograms show only symmetric distributions. </a:t>
            </a:r>
          </a:p>
          <a:p>
            <a:pPr marL="806450" lvl="1" indent="-457200">
              <a:buFont typeface="+mj-lt"/>
              <a:buAutoNum type="alphaUcPeriod"/>
            </a:pPr>
            <a:endParaRPr lang="en-US" sz="2400" dirty="0"/>
          </a:p>
          <a:p>
            <a:pPr marL="349250" lvl="1" indent="0">
              <a:buNone/>
            </a:pPr>
            <a:r>
              <a:rPr lang="en-US" sz="2400" dirty="0"/>
              <a:t>A or ?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9275" y="36770"/>
            <a:ext cx="8042276" cy="8808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5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3677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UNDERLINE THE CORRECT ANWER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3BCA4D-09D7-A345-9030-38CE1F1F8427}"/>
              </a:ext>
            </a:extLst>
          </p:cNvPr>
          <p:cNvSpPr/>
          <p:nvPr/>
        </p:nvSpPr>
        <p:spPr>
          <a:xfrm>
            <a:off x="-2" y="70298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Zhe</a:t>
            </a:r>
            <a:r>
              <a:rPr lang="en-US" b="1" dirty="0">
                <a:solidFill>
                  <a:schemeClr val="tx1"/>
                </a:solidFill>
              </a:rPr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3023155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1242142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6. </a:t>
            </a:r>
            <a:r>
              <a:rPr lang="en-US" dirty="0"/>
              <a:t>This plot shows that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all poultry hot dogs have fewer calories than the median for beef and meat hot dogs.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about half of poultry hot dog brands have fewer calories than the median for beef and meat hot dogs.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hot dog type is not helpful in predicting calories because some hot dogs of each type are high and some of each type are low.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b="1" u="sng" dirty="0"/>
              <a:t>most poultry hot dog brands have fewer calories than most beef and meat hot dogs, but a few poultry hot dogs have more calories than the median beef and meat hot dog. 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9275" y="108183"/>
            <a:ext cx="8042276" cy="8808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6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3677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UNDERLINE THE CORRECT ANWER</a:t>
            </a:r>
          </a:p>
        </p:txBody>
      </p:sp>
    </p:spTree>
    <p:extLst>
      <p:ext uri="{BB962C8B-B14F-4D97-AF65-F5344CB8AC3E}">
        <p14:creationId xmlns:p14="http://schemas.microsoft.com/office/powerpoint/2010/main" val="1761050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1242142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7. </a:t>
            </a:r>
            <a:r>
              <a:rPr lang="en-US" dirty="0"/>
              <a:t>We see from the plot that the median number of calories in a beef hot dog is about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190.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179.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b="1" u="sng" dirty="0"/>
              <a:t>153.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139.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129.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3857" y="74655"/>
            <a:ext cx="8042276" cy="8808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7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3677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UNDERLINE THE CORRECT ANWER</a:t>
            </a:r>
          </a:p>
        </p:txBody>
      </p:sp>
    </p:spTree>
    <p:extLst>
      <p:ext uri="{BB962C8B-B14F-4D97-AF65-F5344CB8AC3E}">
        <p14:creationId xmlns:p14="http://schemas.microsoft.com/office/powerpoint/2010/main" val="2451618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1242142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8. </a:t>
            </a:r>
            <a:r>
              <a:rPr lang="en-US" dirty="0"/>
              <a:t>The box in each boxplot marks the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full range covered by the data.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range covered by the middle half of the data.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range covered by the middle three-quarters of the data.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span one standard deviation on each side of the mean.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span two standard deviations on each side of the mean. </a:t>
            </a:r>
          </a:p>
          <a:p>
            <a:pPr marL="806450" lvl="1" indent="-457200">
              <a:buFont typeface="+mj-lt"/>
              <a:buAutoNum type="alphaUcPeriod"/>
            </a:pPr>
            <a:endParaRPr lang="en-US" sz="2400" dirty="0"/>
          </a:p>
          <a:p>
            <a:pPr marL="349250" lvl="1" indent="0">
              <a:buNone/>
            </a:pPr>
            <a:r>
              <a:rPr lang="en-US" sz="2400" dirty="0"/>
              <a:t>B, C or D?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9275" y="36770"/>
            <a:ext cx="8042276" cy="8808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8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3677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UNDERLINE THE CORRECT ANWER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F1A161-A9E0-D245-ACF9-4F02C70A9E15}"/>
              </a:ext>
            </a:extLst>
          </p:cNvPr>
          <p:cNvSpPr/>
          <p:nvPr/>
        </p:nvSpPr>
        <p:spPr>
          <a:xfrm>
            <a:off x="-4084" y="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Zhe</a:t>
            </a:r>
            <a:r>
              <a:rPr lang="en-US" b="1" dirty="0">
                <a:solidFill>
                  <a:schemeClr val="tx1"/>
                </a:solidFill>
              </a:rPr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201424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E2D2-F275-4FA8-A73F-F27B3216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Summary Table :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994293B-96A3-4923-A8DB-00D4A72C6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" y="1699959"/>
            <a:ext cx="9058942" cy="4188542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4CCBD-31D8-5A42-B6BC-D248039AED54}"/>
              </a:ext>
            </a:extLst>
          </p:cNvPr>
          <p:cNvSpPr/>
          <p:nvPr/>
        </p:nvSpPr>
        <p:spPr>
          <a:xfrm>
            <a:off x="42529" y="0"/>
            <a:ext cx="2390398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CHOUHAN, GARIMA</a:t>
            </a:r>
          </a:p>
        </p:txBody>
      </p:sp>
    </p:spTree>
    <p:extLst>
      <p:ext uri="{BB962C8B-B14F-4D97-AF65-F5344CB8AC3E}">
        <p14:creationId xmlns:p14="http://schemas.microsoft.com/office/powerpoint/2010/main" val="3296168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1242142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9. </a:t>
            </a:r>
            <a:r>
              <a:rPr lang="en-US" dirty="0"/>
              <a:t>The calorie counts for the 17 poultry brands are: 129  132  102  106  94  102  87  99  170  113  135  142  86  143  152  146  144</a:t>
            </a:r>
          </a:p>
          <a:p>
            <a:pPr marL="0" indent="0">
              <a:buNone/>
            </a:pPr>
            <a:r>
              <a:rPr lang="en-US" dirty="0"/>
              <a:t>The median of these values is 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u="sng" dirty="0"/>
              <a:t>129.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132.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130.5.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121.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170.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9275" y="36770"/>
            <a:ext cx="8042276" cy="8808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9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3677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UNDERLINE THE CORRECT ANWER</a:t>
            </a:r>
          </a:p>
        </p:txBody>
      </p:sp>
    </p:spTree>
    <p:extLst>
      <p:ext uri="{BB962C8B-B14F-4D97-AF65-F5344CB8AC3E}">
        <p14:creationId xmlns:p14="http://schemas.microsoft.com/office/powerpoint/2010/main" val="180130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26698" y="987940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10. </a:t>
            </a:r>
            <a:r>
              <a:rPr lang="en-US" dirty="0"/>
              <a:t>The calorie counts for the 17 poultry brands are</a:t>
            </a:r>
          </a:p>
          <a:p>
            <a:pPr marL="0" indent="0">
              <a:buNone/>
            </a:pPr>
            <a:r>
              <a:rPr lang="en-US" dirty="0"/>
              <a:t>129  132  102  106  94  102  87  99  170  113  135  142  86  143  152  146  144</a:t>
            </a:r>
          </a:p>
          <a:p>
            <a:pPr marL="0" indent="0">
              <a:buNone/>
            </a:pPr>
            <a:r>
              <a:rPr lang="en-US" dirty="0"/>
              <a:t>The first quartile of the 17 poultry hot dog calorie counts is 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99.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102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100.5.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143.5.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143.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A, B or C?</a:t>
            </a:r>
          </a:p>
          <a:p>
            <a:pPr marL="349250" lvl="1" indent="0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16624" y="0"/>
            <a:ext cx="5571497" cy="8808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-2" y="36770"/>
            <a:ext cx="224293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UNDERLINE THE CORRECT ANWER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04ED7-49EF-FF48-8F13-20E6DAC47061}"/>
              </a:ext>
            </a:extLst>
          </p:cNvPr>
          <p:cNvSpPr/>
          <p:nvPr/>
        </p:nvSpPr>
        <p:spPr>
          <a:xfrm>
            <a:off x="-4084" y="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Zhe</a:t>
            </a:r>
            <a:r>
              <a:rPr lang="en-US" b="1" dirty="0">
                <a:solidFill>
                  <a:schemeClr val="tx1"/>
                </a:solidFill>
              </a:rPr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2835416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535" y="281908"/>
            <a:ext cx="6952519" cy="1336956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Auto 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36770"/>
            <a:ext cx="17835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STUDENT ANSWER</a:t>
            </a:r>
          </a:p>
        </p:txBody>
      </p:sp>
    </p:spTree>
    <p:extLst>
      <p:ext uri="{BB962C8B-B14F-4D97-AF65-F5344CB8AC3E}">
        <p14:creationId xmlns:p14="http://schemas.microsoft.com/office/powerpoint/2010/main" val="3457968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535" y="281908"/>
            <a:ext cx="6952519" cy="1336956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Bike share 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36770"/>
            <a:ext cx="17835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STUDENT ANSWER</a:t>
            </a:r>
          </a:p>
        </p:txBody>
      </p:sp>
    </p:spTree>
    <p:extLst>
      <p:ext uri="{BB962C8B-B14F-4D97-AF65-F5344CB8AC3E}">
        <p14:creationId xmlns:p14="http://schemas.microsoft.com/office/powerpoint/2010/main" val="1704480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535" y="281908"/>
            <a:ext cx="6952519" cy="1336956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Boston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36770"/>
            <a:ext cx="17835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STUDENT ANSWER</a:t>
            </a:r>
          </a:p>
        </p:txBody>
      </p:sp>
    </p:spTree>
    <p:extLst>
      <p:ext uri="{BB962C8B-B14F-4D97-AF65-F5344CB8AC3E}">
        <p14:creationId xmlns:p14="http://schemas.microsoft.com/office/powerpoint/2010/main" val="2470265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535" y="281908"/>
            <a:ext cx="6952519" cy="1336956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Brain Cancer 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36770"/>
            <a:ext cx="17835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STUDENT ANSWER</a:t>
            </a:r>
          </a:p>
        </p:txBody>
      </p:sp>
    </p:spTree>
    <p:extLst>
      <p:ext uri="{BB962C8B-B14F-4D97-AF65-F5344CB8AC3E}">
        <p14:creationId xmlns:p14="http://schemas.microsoft.com/office/powerpoint/2010/main" val="377539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04F9-6859-44F4-B3AC-5EFB72B2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3400"/>
            <a:ext cx="86868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Education Level Comparison :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8463D4C-D9D9-458A-9F02-C2100468D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7779"/>
            <a:ext cx="8229600" cy="34975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550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16EA-3310-4B3F-9450-7DFF8877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391378" cy="9906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Stacked Bar Charts and Side by Side Bar Charts :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2078C5C-0119-4F39-84A0-05FADE91F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895" y="1786597"/>
            <a:ext cx="3884524" cy="3094892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37FA095-1F76-4DC3-97A7-90608FFE6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6" y="1524000"/>
            <a:ext cx="4809309" cy="446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6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002D-BD44-4219-9AE2-BD74E25B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Pie Charts :</a:t>
            </a:r>
          </a:p>
        </p:txBody>
      </p:sp>
      <p:pic>
        <p:nvPicPr>
          <p:cNvPr id="4" name="Picture 3" descr="Graphical user interface, chart, application, table, Excel, pie chart&#10;&#10;Description automatically generated">
            <a:extLst>
              <a:ext uri="{FF2B5EF4-FFF2-40B4-BE49-F238E27FC236}">
                <a16:creationId xmlns:a16="http://schemas.microsoft.com/office/drawing/2014/main" id="{DF801033-67DE-4343-87DD-1CD184744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581"/>
            <a:ext cx="8229600" cy="4876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082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049" y="363133"/>
            <a:ext cx="7232951" cy="621964"/>
          </a:xfrm>
        </p:spPr>
        <p:txBody>
          <a:bodyPr/>
          <a:lstStyle/>
          <a:p>
            <a:r>
              <a:rPr lang="en-US" sz="2400" b="1" dirty="0"/>
              <a:t>Main Finding of education changes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8556" y="951170"/>
            <a:ext cx="7653310" cy="3236922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/>
              <a:buChar char="•"/>
            </a:pPr>
            <a:r>
              <a:rPr lang="en-US" sz="1800" dirty="0"/>
              <a:t>Compare the education level for 25+ between 2018 and 2020 using graphs and provide conclusions - </a:t>
            </a:r>
          </a:p>
          <a:p>
            <a:pPr marL="679450" lvl="1" indent="-342900">
              <a:buAutoNum type="arabicPeriod"/>
            </a:pPr>
            <a:r>
              <a:rPr lang="en-US" sz="1400" dirty="0">
                <a:highlight>
                  <a:srgbClr val="FFFF00"/>
                </a:highlight>
              </a:rPr>
              <a:t>Firstly, in the education level for people with 25+ age, a greater number of people completed high school from 2018 - 2020.</a:t>
            </a:r>
          </a:p>
          <a:p>
            <a:pPr marL="336550" lvl="1" indent="0">
              <a:buNone/>
            </a:pPr>
            <a:r>
              <a:rPr lang="en-US" sz="1400" dirty="0"/>
              <a:t>2.    </a:t>
            </a:r>
            <a:r>
              <a:rPr lang="en-US" sz="1400" dirty="0">
                <a:highlight>
                  <a:srgbClr val="FFFF00"/>
                </a:highlight>
              </a:rPr>
              <a:t>Secondly, in 2020 there is an increase in the number of people completing Bachelor's degree and advanced degrees as compared to 2019 and 2018. Similarly, there is a decrease in number of people who are just completing high school or some college in 2020 as compared to 2019 and 2018 as we can see from the graph below.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7088" y="6444257"/>
            <a:ext cx="5535358" cy="2016776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000" dirty="0"/>
              <a:t>Plots and table available on CANVAS- Week2 </a:t>
            </a:r>
            <a:r>
              <a:rPr lang="mr-IN" sz="1000" dirty="0"/>
              <a:t>–</a:t>
            </a:r>
            <a:r>
              <a:rPr lang="en-US" sz="1000" dirty="0"/>
              <a:t>  (first file on DATA)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-1" y="36770"/>
            <a:ext cx="17835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STUDENT ANSWER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B7552CB-F915-404A-BDB3-79D7B024E049}"/>
              </a:ext>
            </a:extLst>
          </p:cNvPr>
          <p:cNvGraphicFramePr>
            <a:graphicFrameLocks/>
          </p:cNvGraphicFramePr>
          <p:nvPr/>
        </p:nvGraphicFramePr>
        <p:xfrm>
          <a:off x="1728623" y="3051295"/>
          <a:ext cx="4486647" cy="3392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047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5135-49D4-9F48-A59E-66CD21A5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COVID COMPARISONS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27ECC-6EC4-5E41-8E67-764715ED1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4" y="294757"/>
            <a:ext cx="8060266" cy="621964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Are NJs COVID deaths by Population lower or higher than in FL?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040896"/>
            <a:ext cx="9219144" cy="6063594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Let’s start by exploring a data set using excel: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Make a table of variables of the COVID data set and decide if there are categorical or quantitative.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Which variables could bring duplication when adding quantitative variables? </a:t>
            </a:r>
          </a:p>
          <a:p>
            <a:pPr marL="336550" lvl="1" indent="0">
              <a:buNone/>
            </a:pPr>
            <a:r>
              <a:rPr lang="en-US" sz="1500" dirty="0">
                <a:solidFill>
                  <a:schemeClr val="accent5">
                    <a:lumMod val="75000"/>
                  </a:schemeClr>
                </a:solidFill>
              </a:rPr>
              <a:t>Gender: there are male, female and all gender but all gender includes male and female. </a:t>
            </a:r>
          </a:p>
          <a:p>
            <a:pPr marL="336550" lvl="1" indent="0">
              <a:buNone/>
            </a:pPr>
            <a:r>
              <a:rPr lang="en-US" sz="1500" dirty="0">
                <a:solidFill>
                  <a:schemeClr val="accent5">
                    <a:lumMod val="75000"/>
                  </a:schemeClr>
                </a:solidFill>
              </a:rPr>
              <a:t>Same thing with age group, there are overlaps between age groups which could bring duplication.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Which variable should you filter to provide monthly COVID deaths? </a:t>
            </a:r>
          </a:p>
          <a:p>
            <a:pPr marL="336550" lvl="1" indent="0">
              <a:buNone/>
            </a:pPr>
            <a:r>
              <a:rPr lang="en-US" sz="1500" dirty="0">
                <a:solidFill>
                  <a:schemeClr val="accent5">
                    <a:lumMod val="75000"/>
                  </a:schemeClr>
                </a:solidFill>
              </a:rPr>
              <a:t>Group-By month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Why is New York City a “State”? Can you find reasons for New York City to appear as a state? </a:t>
            </a:r>
            <a:r>
              <a:rPr lang="en-US" sz="1500" dirty="0">
                <a:solidFill>
                  <a:schemeClr val="accent5">
                    <a:lumMod val="75000"/>
                  </a:schemeClr>
                </a:solidFill>
              </a:rPr>
              <a:t>New York City appears as a state because the COVID death number is even higher than New York State. Since a city is relatively small compares to a state, separating New York City from New York State could make people really pay attention to New York City’s data.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Filter the data a the “Month Level”, “All Ages”, All genders” and NJ and plot a time trend of the COVID deaths.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Plot the Florida trend and discuss if that is a fair comparison.</a:t>
            </a:r>
          </a:p>
          <a:p>
            <a:pPr marL="336550" lvl="1" indent="0">
              <a:buNone/>
            </a:pPr>
            <a:r>
              <a:rPr lang="en-US" sz="1500" dirty="0">
                <a:solidFill>
                  <a:schemeClr val="accent5">
                    <a:lumMod val="75000"/>
                  </a:schemeClr>
                </a:solidFill>
              </a:rPr>
              <a:t>It is unfair to use the automatically generated chart for comparison. Because the maximum bounds of NJ and FL are different.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68088" y="6698090"/>
            <a:ext cx="5008403" cy="159910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000" dirty="0"/>
              <a:t>Plots and table available on CANVAS- Week2 </a:t>
            </a:r>
            <a:r>
              <a:rPr lang="mr-IN" sz="1000" dirty="0"/>
              <a:t>–</a:t>
            </a:r>
            <a:r>
              <a:rPr lang="en-US" sz="1000" dirty="0"/>
              <a:t> Second file on Data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B80A66-3EF5-2D4F-938E-B028BC9BB01C}"/>
              </a:ext>
            </a:extLst>
          </p:cNvPr>
          <p:cNvSpPr/>
          <p:nvPr/>
        </p:nvSpPr>
        <p:spPr>
          <a:xfrm>
            <a:off x="0" y="36770"/>
            <a:ext cx="108373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PEIXIN YE</a:t>
            </a:r>
          </a:p>
        </p:txBody>
      </p:sp>
    </p:spTree>
    <p:extLst>
      <p:ext uri="{BB962C8B-B14F-4D97-AF65-F5344CB8AC3E}">
        <p14:creationId xmlns:p14="http://schemas.microsoft.com/office/powerpoint/2010/main" val="2482531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14927</TotalTime>
  <Words>1905</Words>
  <Application>Microsoft Macintosh PowerPoint</Application>
  <PresentationFormat>On-screen Show (4:3)</PresentationFormat>
  <Paragraphs>306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Times New Roman</vt:lpstr>
      <vt:lpstr>Wingdings</vt:lpstr>
      <vt:lpstr>Wingdings 2</vt:lpstr>
      <vt:lpstr>Clarity</vt:lpstr>
      <vt:lpstr>IMPROVE ASSIGNMENT # 1</vt:lpstr>
      <vt:lpstr>EDUCATION FOR 25+ COMPARISON </vt:lpstr>
      <vt:lpstr>Summary Table :</vt:lpstr>
      <vt:lpstr>Education Level Comparison :</vt:lpstr>
      <vt:lpstr>Stacked Bar Charts and Side by Side Bar Charts :</vt:lpstr>
      <vt:lpstr>Pie Charts :</vt:lpstr>
      <vt:lpstr>Main Finding of education changes</vt:lpstr>
      <vt:lpstr>COVID COMPARISONS </vt:lpstr>
      <vt:lpstr>Are NJs COVID deaths by Population lower or higher than in FL? </vt:lpstr>
      <vt:lpstr>Describe main trend and shape of NJ COVID deaths</vt:lpstr>
      <vt:lpstr>PowerPoint Presentation</vt:lpstr>
      <vt:lpstr>Level of Education in US of people 25 years and over in 2020</vt:lpstr>
      <vt:lpstr>How has the education of 25+ in US change over time? </vt:lpstr>
      <vt:lpstr>Organize the team to explore the educational level data</vt:lpstr>
      <vt:lpstr>Main Finding of education changes</vt:lpstr>
      <vt:lpstr>Are NJs COVID deaths by Population lower or higher than in FL? </vt:lpstr>
      <vt:lpstr>First Look at the COVID data</vt:lpstr>
      <vt:lpstr>Describe main trend and shape of NJ COVID deaths</vt:lpstr>
      <vt:lpstr>EDA of additional sets </vt:lpstr>
      <vt:lpstr>Data for Questions 1 to 4</vt:lpstr>
      <vt:lpstr>Question 1</vt:lpstr>
      <vt:lpstr>PowerPoint Presentation</vt:lpstr>
      <vt:lpstr>PowerPoint Presentation</vt:lpstr>
      <vt:lpstr>PowerPoint Presentation</vt:lpstr>
      <vt:lpstr>Data for questions 5 to 10.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</vt:lpstr>
      <vt:lpstr>Bike share </vt:lpstr>
      <vt:lpstr>Boston </vt:lpstr>
      <vt:lpstr>Brain Cancer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FOR BUSINESS Intelligence</dc:title>
  <dc:creator>Nuria Diaz-Tena</dc:creator>
  <cp:lastModifiedBy>Nuria Diaz-Tena</cp:lastModifiedBy>
  <cp:revision>43</cp:revision>
  <dcterms:created xsi:type="dcterms:W3CDTF">2021-08-28T13:56:49Z</dcterms:created>
  <dcterms:modified xsi:type="dcterms:W3CDTF">2021-09-25T19:29:59Z</dcterms:modified>
</cp:coreProperties>
</file>