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0"/>
  </p:notesMasterIdLst>
  <p:sldIdLst>
    <p:sldId id="256" r:id="rId2"/>
    <p:sldId id="357" r:id="rId3"/>
    <p:sldId id="359" r:id="rId4"/>
    <p:sldId id="377" r:id="rId5"/>
    <p:sldId id="360" r:id="rId6"/>
    <p:sldId id="378" r:id="rId7"/>
    <p:sldId id="388" r:id="rId8"/>
    <p:sldId id="380" r:id="rId9"/>
    <p:sldId id="386" r:id="rId10"/>
    <p:sldId id="381" r:id="rId11"/>
    <p:sldId id="387" r:id="rId12"/>
    <p:sldId id="376" r:id="rId13"/>
    <p:sldId id="382" r:id="rId14"/>
    <p:sldId id="383" r:id="rId15"/>
    <p:sldId id="384" r:id="rId16"/>
    <p:sldId id="385" r:id="rId17"/>
    <p:sldId id="364" r:id="rId18"/>
    <p:sldId id="365" r:id="rId19"/>
    <p:sldId id="366" r:id="rId20"/>
    <p:sldId id="367" r:id="rId21"/>
    <p:sldId id="368" r:id="rId22"/>
    <p:sldId id="369" r:id="rId23"/>
    <p:sldId id="370" r:id="rId24"/>
    <p:sldId id="371" r:id="rId25"/>
    <p:sldId id="372" r:id="rId26"/>
    <p:sldId id="373" r:id="rId27"/>
    <p:sldId id="374" r:id="rId28"/>
    <p:sldId id="37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638" autoAdjust="0"/>
  </p:normalViewPr>
  <p:slideViewPr>
    <p:cSldViewPr snapToGrid="0" snapToObjects="1">
      <p:cViewPr>
        <p:scale>
          <a:sx n="100" d="100"/>
          <a:sy n="100" d="100"/>
        </p:scale>
        <p:origin x="191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oleObject" Target="file:///C:\Users\whylo\Desktop\Homework\ABI\hw1\RawDataHistogramProvisional_COVID-19_Deaths_by_Sex_and_Age%20-%20Copy%20(2).xls" TargetMode="External"/><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whylo\Desktop\Homework\ABI\hw1\RawDataHistogramProvisional_COVID-19_Deaths_by_Sex_and_Age%20-%20Copy%20(2).xls"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US" dirty="0"/>
              <a:t>In Thousands</a:t>
            </a:r>
          </a:p>
        </c:rich>
      </c:tx>
      <c:overlay val="0"/>
    </c:title>
    <c:autoTitleDeleted val="0"/>
    <c:plotArea>
      <c:layout/>
      <c:barChart>
        <c:barDir val="bar"/>
        <c:grouping val="clustered"/>
        <c:varyColors val="0"/>
        <c:ser>
          <c:idx val="0"/>
          <c:order val="0"/>
          <c:tx>
            <c:strRef>
              <c:f>Sheet1!$B$1</c:f>
              <c:strCache>
                <c:ptCount val="1"/>
                <c:pt idx="0">
                  <c:v>Education Level</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Less than High School</c:v>
                </c:pt>
                <c:pt idx="1">
                  <c:v>High school graduate</c:v>
                </c:pt>
                <c:pt idx="2">
                  <c:v>Some college, no degree</c:v>
                </c:pt>
                <c:pt idx="3">
                  <c:v>Associate's degree</c:v>
                </c:pt>
                <c:pt idx="4">
                  <c:v>Bachelor's degree</c:v>
                </c:pt>
                <c:pt idx="5">
                  <c:v>Advanced degree</c:v>
                </c:pt>
              </c:strCache>
            </c:strRef>
          </c:cat>
          <c:val>
            <c:numRef>
              <c:f>Sheet1!$B$2:$B$7</c:f>
              <c:numCache>
                <c:formatCode>_(* #,##0_);_(* \(#,##0\);_(* "-"??_);_(@_)</c:formatCode>
                <c:ptCount val="6"/>
                <c:pt idx="0">
                  <c:v>20208</c:v>
                </c:pt>
                <c:pt idx="1">
                  <c:v>61597</c:v>
                </c:pt>
                <c:pt idx="2">
                  <c:v>33986</c:v>
                </c:pt>
                <c:pt idx="3">
                  <c:v>23566</c:v>
                </c:pt>
                <c:pt idx="4">
                  <c:v>52164</c:v>
                </c:pt>
                <c:pt idx="5">
                  <c:v>31537</c:v>
                </c:pt>
              </c:numCache>
            </c:numRef>
          </c:val>
          <c:extLst>
            <c:ext xmlns:c16="http://schemas.microsoft.com/office/drawing/2014/chart" uri="{C3380CC4-5D6E-409C-BE32-E72D297353CC}">
              <c16:uniqueId val="{00000000-F52A-4258-9AC7-E9433F42F55A}"/>
            </c:ext>
          </c:extLst>
        </c:ser>
        <c:dLbls>
          <c:showLegendKey val="0"/>
          <c:showVal val="0"/>
          <c:showCatName val="0"/>
          <c:showSerName val="0"/>
          <c:showPercent val="0"/>
          <c:showBubbleSize val="0"/>
        </c:dLbls>
        <c:gapWidth val="100"/>
        <c:axId val="-2101841528"/>
        <c:axId val="-2129168424"/>
      </c:barChart>
      <c:valAx>
        <c:axId val="-2129168424"/>
        <c:scaling>
          <c:orientation val="minMax"/>
        </c:scaling>
        <c:delete val="0"/>
        <c:axPos val="b"/>
        <c:majorGridlines/>
        <c:numFmt formatCode="_(* #,##0_);_(* \(#,##0\);_(* &quot;-&quot;??_);_(@_)" sourceLinked="1"/>
        <c:majorTickMark val="out"/>
        <c:minorTickMark val="none"/>
        <c:tickLblPos val="nextTo"/>
        <c:crossAx val="-2101841528"/>
        <c:crosses val="autoZero"/>
        <c:crossBetween val="between"/>
        <c:majorUnit val="20000"/>
      </c:valAx>
      <c:catAx>
        <c:axId val="-2101841528"/>
        <c:scaling>
          <c:orientation val="minMax"/>
        </c:scaling>
        <c:delete val="0"/>
        <c:axPos val="l"/>
        <c:numFmt formatCode="General" sourceLinked="0"/>
        <c:majorTickMark val="out"/>
        <c:minorTickMark val="none"/>
        <c:tickLblPos val="nextTo"/>
        <c:crossAx val="-2129168424"/>
        <c:crosses val="autoZero"/>
        <c:auto val="1"/>
        <c:lblAlgn val="ctr"/>
        <c:lblOffset val="100"/>
        <c:noMultiLvlLbl val="0"/>
      </c:catAx>
      <c:spPr>
        <a:noFill/>
      </c:spPr>
    </c:plotArea>
    <c:plotVisOnly val="1"/>
    <c:dispBlanksAs val="gap"/>
    <c:showDLblsOverMax val="0"/>
  </c:chart>
  <c:spPr>
    <a:noFill/>
    <a:ln>
      <a:noFill/>
    </a:ln>
  </c:spPr>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Education Level</c:v>
                </c:pt>
              </c:strCache>
            </c:strRef>
          </c:tx>
          <c:dLbls>
            <c:spPr>
              <a:noFill/>
              <a:ln>
                <a:noFill/>
              </a:ln>
              <a:effectLst/>
            </c:spPr>
            <c:txPr>
              <a:bodyPr/>
              <a:lstStyle/>
              <a:p>
                <a:pPr>
                  <a:defRPr sz="1200"/>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Sheet1!$A$2:$A$7</c:f>
              <c:strCache>
                <c:ptCount val="6"/>
                <c:pt idx="0">
                  <c:v>Less than High School</c:v>
                </c:pt>
                <c:pt idx="1">
                  <c:v>High school graduate</c:v>
                </c:pt>
                <c:pt idx="2">
                  <c:v>Some college, no degree</c:v>
                </c:pt>
                <c:pt idx="3">
                  <c:v>Associate's degree</c:v>
                </c:pt>
                <c:pt idx="4">
                  <c:v>Bachelor's degree</c:v>
                </c:pt>
                <c:pt idx="5">
                  <c:v>Advanced degree</c:v>
                </c:pt>
              </c:strCache>
            </c:strRef>
          </c:cat>
          <c:val>
            <c:numRef>
              <c:f>Sheet1!$B$2:$B$7</c:f>
              <c:numCache>
                <c:formatCode>_(* #,##0_);_(* \(#,##0\);_(* "-"??_);_(@_)</c:formatCode>
                <c:ptCount val="6"/>
                <c:pt idx="0">
                  <c:v>20208</c:v>
                </c:pt>
                <c:pt idx="1">
                  <c:v>61597</c:v>
                </c:pt>
                <c:pt idx="2">
                  <c:v>33986</c:v>
                </c:pt>
                <c:pt idx="3">
                  <c:v>23566</c:v>
                </c:pt>
                <c:pt idx="4">
                  <c:v>52164</c:v>
                </c:pt>
                <c:pt idx="5">
                  <c:v>31537</c:v>
                </c:pt>
              </c:numCache>
            </c:numRef>
          </c:val>
          <c:extLst>
            <c:ext xmlns:c16="http://schemas.microsoft.com/office/drawing/2014/chart" uri="{C3380CC4-5D6E-409C-BE32-E72D297353CC}">
              <c16:uniqueId val="{00000000-837F-46A6-8362-560998722038}"/>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57893196436741401"/>
          <c:y val="0.15667148815578599"/>
          <c:w val="0.41623755820882302"/>
          <c:h val="0.71393187845190198"/>
        </c:manualLayout>
      </c:layout>
      <c:overlay val="0"/>
      <c:txPr>
        <a:bodyPr/>
        <a:lstStyle/>
        <a:p>
          <a:pPr>
            <a:defRPr sz="10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autoTitleDeleted val="0"/>
    <c:plotArea>
      <c:layout/>
      <c:barChart>
        <c:barDir val="bar"/>
        <c:grouping val="clustered"/>
        <c:varyColors val="0"/>
        <c:ser>
          <c:idx val="0"/>
          <c:order val="0"/>
          <c:tx>
            <c:strRef>
              <c:f>Sheet1!$B$1</c:f>
              <c:strCache>
                <c:ptCount val="1"/>
                <c:pt idx="0">
                  <c:v>2017</c:v>
                </c:pt>
              </c:strCache>
            </c:strRef>
          </c:tx>
          <c:invertIfNegative val="0"/>
          <c:cat>
            <c:strRef>
              <c:f>Sheet1!$A$2:$A$5</c:f>
              <c:strCache>
                <c:ptCount val="4"/>
                <c:pt idx="0">
                  <c:v>Less than High School</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68A-49D2-9895-E33ABB2D37E7}"/>
            </c:ext>
          </c:extLst>
        </c:ser>
        <c:ser>
          <c:idx val="1"/>
          <c:order val="1"/>
          <c:tx>
            <c:strRef>
              <c:f>Sheet1!$C$1</c:f>
              <c:strCache>
                <c:ptCount val="1"/>
                <c:pt idx="0">
                  <c:v>2020</c:v>
                </c:pt>
              </c:strCache>
            </c:strRef>
          </c:tx>
          <c:invertIfNegative val="0"/>
          <c:cat>
            <c:strRef>
              <c:f>Sheet1!$A$2:$A$5</c:f>
              <c:strCache>
                <c:ptCount val="4"/>
                <c:pt idx="0">
                  <c:v>Less than High School</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68A-49D2-9895-E33ABB2D37E7}"/>
            </c:ext>
          </c:extLst>
        </c:ser>
        <c:dLbls>
          <c:showLegendKey val="0"/>
          <c:showVal val="0"/>
          <c:showCatName val="0"/>
          <c:showSerName val="0"/>
          <c:showPercent val="0"/>
          <c:showBubbleSize val="0"/>
        </c:dLbls>
        <c:gapWidth val="150"/>
        <c:axId val="-2019430056"/>
        <c:axId val="-2129067416"/>
      </c:barChart>
      <c:catAx>
        <c:axId val="-2019430056"/>
        <c:scaling>
          <c:orientation val="minMax"/>
        </c:scaling>
        <c:delete val="0"/>
        <c:axPos val="l"/>
        <c:numFmt formatCode="General" sourceLinked="0"/>
        <c:majorTickMark val="out"/>
        <c:minorTickMark val="none"/>
        <c:tickLblPos val="nextTo"/>
        <c:crossAx val="-2129067416"/>
        <c:crosses val="autoZero"/>
        <c:auto val="1"/>
        <c:lblAlgn val="ctr"/>
        <c:lblOffset val="100"/>
        <c:noMultiLvlLbl val="0"/>
      </c:catAx>
      <c:valAx>
        <c:axId val="-2129067416"/>
        <c:scaling>
          <c:orientation val="minMax"/>
        </c:scaling>
        <c:delete val="0"/>
        <c:axPos val="b"/>
        <c:majorGridlines/>
        <c:numFmt formatCode="General" sourceLinked="1"/>
        <c:majorTickMark val="out"/>
        <c:minorTickMark val="none"/>
        <c:tickLblPos val="nextTo"/>
        <c:crossAx val="-2019430056"/>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NJ</a:t>
            </a:r>
            <a:r>
              <a:rPr lang="en-US" baseline="0"/>
              <a:t> time trend of Covid death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'Provisional_COVID-19_Deaths_by_'!$B$38303:$B$39221</c:f>
              <c:numCache>
                <c:formatCode>m/d/yyyy</c:formatCode>
                <c:ptCount val="19"/>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numCache>
            </c:numRef>
          </c:cat>
          <c:val>
            <c:numRef>
              <c:f>'Provisional_COVID-19_Deaths_by_'!$J$38303:$J$39221</c:f>
              <c:numCache>
                <c:formatCode>General</c:formatCode>
                <c:ptCount val="19"/>
                <c:pt idx="0">
                  <c:v>0</c:v>
                </c:pt>
                <c:pt idx="1">
                  <c:v>0</c:v>
                </c:pt>
                <c:pt idx="2">
                  <c:v>697</c:v>
                </c:pt>
                <c:pt idx="3" formatCode="#,##0">
                  <c:v>8997</c:v>
                </c:pt>
                <c:pt idx="4" formatCode="#,##0">
                  <c:v>3357</c:v>
                </c:pt>
                <c:pt idx="5">
                  <c:v>839</c:v>
                </c:pt>
                <c:pt idx="6">
                  <c:v>330</c:v>
                </c:pt>
                <c:pt idx="7">
                  <c:v>168</c:v>
                </c:pt>
                <c:pt idx="8">
                  <c:v>143</c:v>
                </c:pt>
                <c:pt idx="9">
                  <c:v>280</c:v>
                </c:pt>
                <c:pt idx="10">
                  <c:v>942</c:v>
                </c:pt>
                <c:pt idx="11" formatCode="#,##0">
                  <c:v>2386</c:v>
                </c:pt>
                <c:pt idx="12" formatCode="#,##0">
                  <c:v>2450</c:v>
                </c:pt>
                <c:pt idx="13" formatCode="#,##0">
                  <c:v>1432</c:v>
                </c:pt>
                <c:pt idx="14" formatCode="#,##0">
                  <c:v>1023</c:v>
                </c:pt>
                <c:pt idx="15" formatCode="#,##0">
                  <c:v>1018</c:v>
                </c:pt>
                <c:pt idx="16">
                  <c:v>511</c:v>
                </c:pt>
                <c:pt idx="17">
                  <c:v>151</c:v>
                </c:pt>
                <c:pt idx="18">
                  <c:v>99</c:v>
                </c:pt>
              </c:numCache>
            </c:numRef>
          </c:val>
          <c:smooth val="0"/>
          <c:extLst>
            <c:ext xmlns:c16="http://schemas.microsoft.com/office/drawing/2014/chart" uri="{C3380CC4-5D6E-409C-BE32-E72D297353CC}">
              <c16:uniqueId val="{00000000-F720-4BDE-BC52-261CD6F6B0BD}"/>
            </c:ext>
          </c:extLst>
        </c:ser>
        <c:dLbls>
          <c:showLegendKey val="0"/>
          <c:showVal val="0"/>
          <c:showCatName val="0"/>
          <c:showSerName val="0"/>
          <c:showPercent val="0"/>
          <c:showBubbleSize val="0"/>
        </c:dLbls>
        <c:marker val="1"/>
        <c:smooth val="0"/>
        <c:axId val="1387256960"/>
        <c:axId val="1387256128"/>
      </c:lineChart>
      <c:dateAx>
        <c:axId val="1387256960"/>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7256128"/>
        <c:crosses val="autoZero"/>
        <c:auto val="1"/>
        <c:lblOffset val="100"/>
        <c:baseTimeUnit val="months"/>
      </c:dateAx>
      <c:valAx>
        <c:axId val="138725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72569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NJ and FL comparison of Covid-19</a:t>
            </a:r>
            <a:r>
              <a:rPr lang="en-US" baseline="0"/>
              <a:t> death</a:t>
            </a:r>
            <a:endParaRPr lang="en-US"/>
          </a:p>
        </c:rich>
      </c:tx>
      <c:layout>
        <c:manualLayout>
          <c:xMode val="edge"/>
          <c:yMode val="edge"/>
          <c:x val="0.19863888888888889"/>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'Provisional_COVID-19_Deaths_by_'!$C$60608</c:f>
              <c:strCache>
                <c:ptCount val="1"/>
                <c:pt idx="0">
                  <c:v>FL</c:v>
                </c:pt>
              </c:strCache>
            </c:strRef>
          </c:tx>
          <c:spPr>
            <a:ln w="28575" cap="rnd">
              <a:solidFill>
                <a:schemeClr val="accent1"/>
              </a:solidFill>
              <a:round/>
            </a:ln>
            <a:effectLst/>
          </c:spPr>
          <c:marker>
            <c:symbol val="none"/>
          </c:marker>
          <c:cat>
            <c:numRef>
              <c:f>'Provisional_COVID-19_Deaths_by_'!$B$60609:$B$60627</c:f>
              <c:numCache>
                <c:formatCode>m/d/yyyy</c:formatCode>
                <c:ptCount val="19"/>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numCache>
            </c:numRef>
          </c:cat>
          <c:val>
            <c:numRef>
              <c:f>'Provisional_COVID-19_Deaths_by_'!$C$60609:$C$60627</c:f>
              <c:numCache>
                <c:formatCode>General</c:formatCode>
                <c:ptCount val="19"/>
                <c:pt idx="0">
                  <c:v>0</c:v>
                </c:pt>
                <c:pt idx="1">
                  <c:v>0</c:v>
                </c:pt>
                <c:pt idx="2">
                  <c:v>191</c:v>
                </c:pt>
                <c:pt idx="3" formatCode="#,##0">
                  <c:v>1311</c:v>
                </c:pt>
                <c:pt idx="4" formatCode="#,##0">
                  <c:v>1131</c:v>
                </c:pt>
                <c:pt idx="5" formatCode="#,##0">
                  <c:v>1083</c:v>
                </c:pt>
                <c:pt idx="6" formatCode="#,##0">
                  <c:v>4980</c:v>
                </c:pt>
                <c:pt idx="7" formatCode="#,##0">
                  <c:v>4786</c:v>
                </c:pt>
                <c:pt idx="8" formatCode="#,##0">
                  <c:v>2023</c:v>
                </c:pt>
                <c:pt idx="9" formatCode="#,##0">
                  <c:v>1410</c:v>
                </c:pt>
                <c:pt idx="10" formatCode="#,##0">
                  <c:v>1767</c:v>
                </c:pt>
                <c:pt idx="11" formatCode="#,##0">
                  <c:v>3145</c:v>
                </c:pt>
                <c:pt idx="12" formatCode="#,##0">
                  <c:v>5002</c:v>
                </c:pt>
                <c:pt idx="13" formatCode="#,##0">
                  <c:v>3179</c:v>
                </c:pt>
                <c:pt idx="14" formatCode="#,##0">
                  <c:v>1821</c:v>
                </c:pt>
                <c:pt idx="15" formatCode="#,##0">
                  <c:v>1493</c:v>
                </c:pt>
                <c:pt idx="16" formatCode="#,##0">
                  <c:v>1308</c:v>
                </c:pt>
                <c:pt idx="17">
                  <c:v>820</c:v>
                </c:pt>
                <c:pt idx="18" formatCode="#,##0">
                  <c:v>1047</c:v>
                </c:pt>
              </c:numCache>
            </c:numRef>
          </c:val>
          <c:smooth val="0"/>
          <c:extLst>
            <c:ext xmlns:c16="http://schemas.microsoft.com/office/drawing/2014/chart" uri="{C3380CC4-5D6E-409C-BE32-E72D297353CC}">
              <c16:uniqueId val="{00000000-552E-4750-8AEE-54E3F38A8225}"/>
            </c:ext>
          </c:extLst>
        </c:ser>
        <c:ser>
          <c:idx val="1"/>
          <c:order val="1"/>
          <c:tx>
            <c:strRef>
              <c:f>'Provisional_COVID-19_Deaths_by_'!$D$60608</c:f>
              <c:strCache>
                <c:ptCount val="1"/>
                <c:pt idx="0">
                  <c:v>NJ</c:v>
                </c:pt>
              </c:strCache>
            </c:strRef>
          </c:tx>
          <c:spPr>
            <a:ln w="28575" cap="rnd">
              <a:solidFill>
                <a:schemeClr val="accent2"/>
              </a:solidFill>
              <a:round/>
            </a:ln>
            <a:effectLst/>
          </c:spPr>
          <c:marker>
            <c:symbol val="none"/>
          </c:marker>
          <c:cat>
            <c:numRef>
              <c:f>'Provisional_COVID-19_Deaths_by_'!$B$60609:$B$60627</c:f>
              <c:numCache>
                <c:formatCode>m/d/yyyy</c:formatCode>
                <c:ptCount val="19"/>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numCache>
            </c:numRef>
          </c:cat>
          <c:val>
            <c:numRef>
              <c:f>'Provisional_COVID-19_Deaths_by_'!$D$60609:$D$60627</c:f>
              <c:numCache>
                <c:formatCode>General</c:formatCode>
                <c:ptCount val="19"/>
                <c:pt idx="0">
                  <c:v>0</c:v>
                </c:pt>
                <c:pt idx="1">
                  <c:v>0</c:v>
                </c:pt>
                <c:pt idx="2">
                  <c:v>697</c:v>
                </c:pt>
                <c:pt idx="3" formatCode="#,##0">
                  <c:v>8997</c:v>
                </c:pt>
                <c:pt idx="4" formatCode="#,##0">
                  <c:v>3357</c:v>
                </c:pt>
                <c:pt idx="5">
                  <c:v>839</c:v>
                </c:pt>
                <c:pt idx="6">
                  <c:v>330</c:v>
                </c:pt>
                <c:pt idx="7">
                  <c:v>168</c:v>
                </c:pt>
                <c:pt idx="8">
                  <c:v>143</c:v>
                </c:pt>
                <c:pt idx="9">
                  <c:v>280</c:v>
                </c:pt>
                <c:pt idx="10">
                  <c:v>942</c:v>
                </c:pt>
                <c:pt idx="11" formatCode="#,##0">
                  <c:v>2386</c:v>
                </c:pt>
                <c:pt idx="12" formatCode="#,##0">
                  <c:v>2450</c:v>
                </c:pt>
                <c:pt idx="13" formatCode="#,##0">
                  <c:v>1432</c:v>
                </c:pt>
                <c:pt idx="14" formatCode="#,##0">
                  <c:v>1023</c:v>
                </c:pt>
                <c:pt idx="15" formatCode="#,##0">
                  <c:v>1018</c:v>
                </c:pt>
                <c:pt idx="16">
                  <c:v>511</c:v>
                </c:pt>
                <c:pt idx="17">
                  <c:v>151</c:v>
                </c:pt>
                <c:pt idx="18">
                  <c:v>99</c:v>
                </c:pt>
              </c:numCache>
            </c:numRef>
          </c:val>
          <c:smooth val="0"/>
          <c:extLst>
            <c:ext xmlns:c16="http://schemas.microsoft.com/office/drawing/2014/chart" uri="{C3380CC4-5D6E-409C-BE32-E72D297353CC}">
              <c16:uniqueId val="{00000001-552E-4750-8AEE-54E3F38A8225}"/>
            </c:ext>
          </c:extLst>
        </c:ser>
        <c:dLbls>
          <c:showLegendKey val="0"/>
          <c:showVal val="0"/>
          <c:showCatName val="0"/>
          <c:showSerName val="0"/>
          <c:showPercent val="0"/>
          <c:showBubbleSize val="0"/>
        </c:dLbls>
        <c:smooth val="0"/>
        <c:axId val="1335921408"/>
        <c:axId val="1335908512"/>
      </c:lineChart>
      <c:dateAx>
        <c:axId val="133592140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5908512"/>
        <c:crosses val="autoZero"/>
        <c:auto val="1"/>
        <c:lblOffset val="100"/>
        <c:baseTimeUnit val="months"/>
      </c:dateAx>
      <c:valAx>
        <c:axId val="1335908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5921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98A058-72BB-0440-8E32-101704885842}" type="datetimeFigureOut">
              <a:rPr lang="en-US" smtClean="0"/>
              <a:t>9/18/2021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DF99B-6873-3149-B4D7-9CAB6599440F}" type="slidenum">
              <a:rPr lang="en-US" smtClean="0"/>
              <a:t>‹#›</a:t>
            </a:fld>
            <a:endParaRPr lang="en-US"/>
          </a:p>
        </p:txBody>
      </p:sp>
    </p:spTree>
    <p:extLst>
      <p:ext uri="{BB962C8B-B14F-4D97-AF65-F5344CB8AC3E}">
        <p14:creationId xmlns:p14="http://schemas.microsoft.com/office/powerpoint/2010/main" val="6844740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Attendance and Seating</a:t>
            </a:r>
          </a:p>
          <a:p>
            <a:endParaRPr lang="en-US" dirty="0"/>
          </a:p>
        </p:txBody>
      </p:sp>
      <p:sp>
        <p:nvSpPr>
          <p:cNvPr id="4" name="Slide Number Placeholder 3"/>
          <p:cNvSpPr>
            <a:spLocks noGrp="1"/>
          </p:cNvSpPr>
          <p:nvPr>
            <p:ph type="sldNum" sz="quarter" idx="10"/>
          </p:nvPr>
        </p:nvSpPr>
        <p:spPr/>
        <p:txBody>
          <a:bodyPr/>
          <a:lstStyle/>
          <a:p>
            <a:fld id="{91BDF99B-6873-3149-B4D7-9CAB6599440F}" type="slidenum">
              <a:rPr lang="en-US" smtClean="0"/>
              <a:t>1</a:t>
            </a:fld>
            <a:endParaRPr lang="en-US"/>
          </a:p>
        </p:txBody>
      </p:sp>
    </p:spTree>
    <p:extLst>
      <p:ext uri="{BB962C8B-B14F-4D97-AF65-F5344CB8AC3E}">
        <p14:creationId xmlns:p14="http://schemas.microsoft.com/office/powerpoint/2010/main" val="4059953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Saturday, September 18,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C057FC-95B6-4D89-AFDA-ABA33EE921E5}" type="datetime2">
              <a:rPr lang="en-US" smtClean="0"/>
              <a:t>Saturday, September 18,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Saturday, September 18,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6A3A3-94A6-4E5B-AF39-173ACA3E61CC}" type="datetime2">
              <a:rPr lang="en-US" smtClean="0"/>
              <a:t>Saturday, September 18,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Saturday, September 18,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Saturday, September 18, 2021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Saturday, September 18, 2021</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D4847-11EF-4466-A8AD-85CDB7B49118}" type="datetime2">
              <a:rPr lang="en-US" smtClean="0"/>
              <a:t>Saturday, September 18, 2021</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Saturday, September 18, 2021</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Saturday, September 18, 2021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Saturday, September 18, 2021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Saturday, September 18, 2021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ata/tables/2019/demo/educational-attainment/cps-detailed-tables.html" TargetMode="External"/><Relationship Id="rId2" Type="http://schemas.openxmlformats.org/officeDocument/2006/relationships/hyperlink" Target="https://www.census.gov/data/tables/2020/demo/educational-attainment/cps-detailed-tables.html" TargetMode="External"/><Relationship Id="rId1" Type="http://schemas.openxmlformats.org/officeDocument/2006/relationships/slideLayout" Target="../slideLayouts/slideLayout6.xml"/><Relationship Id="rId4" Type="http://schemas.openxmlformats.org/officeDocument/2006/relationships/hyperlink" Target="https://www.census.gov/data/tables/2018/demo/education-attainment/cps-detailed-tabl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Analytics FOR BUSINESS Intelligence</a:t>
            </a:r>
          </a:p>
        </p:txBody>
      </p:sp>
      <p:sp>
        <p:nvSpPr>
          <p:cNvPr id="3" name="Subtitle 2"/>
          <p:cNvSpPr>
            <a:spLocks noGrp="1"/>
          </p:cNvSpPr>
          <p:nvPr>
            <p:ph type="subTitle" idx="1"/>
          </p:nvPr>
        </p:nvSpPr>
        <p:spPr/>
        <p:txBody>
          <a:bodyPr/>
          <a:lstStyle/>
          <a:p>
            <a:r>
              <a:rPr lang="en-US" dirty="0"/>
              <a:t>Assignment 1 in Pairs or alone</a:t>
            </a:r>
          </a:p>
          <a:p>
            <a:r>
              <a:rPr lang="en-US" dirty="0"/>
              <a:t>Due on 9/22/21 </a:t>
            </a:r>
          </a:p>
          <a:p>
            <a:r>
              <a:rPr lang="en-US" dirty="0"/>
              <a:t>On CANVAS</a:t>
            </a:r>
          </a:p>
        </p:txBody>
      </p:sp>
    </p:spTree>
    <p:extLst>
      <p:ext uri="{BB962C8B-B14F-4D97-AF65-F5344CB8AC3E}">
        <p14:creationId xmlns:p14="http://schemas.microsoft.com/office/powerpoint/2010/main" val="647262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536" y="222343"/>
            <a:ext cx="7360463" cy="621964"/>
          </a:xfrm>
        </p:spPr>
        <p:txBody>
          <a:bodyPr/>
          <a:lstStyle/>
          <a:p>
            <a:r>
              <a:rPr lang="en-US" sz="2400" b="1" dirty="0"/>
              <a:t>Describe main trend and shape of NJ COVID deaths</a:t>
            </a:r>
          </a:p>
        </p:txBody>
      </p:sp>
      <p:sp>
        <p:nvSpPr>
          <p:cNvPr id="6" name="Content Placeholder 2"/>
          <p:cNvSpPr txBox="1">
            <a:spLocks/>
          </p:cNvSpPr>
          <p:nvPr/>
        </p:nvSpPr>
        <p:spPr>
          <a:xfrm>
            <a:off x="318556" y="951170"/>
            <a:ext cx="7653310" cy="3236922"/>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457200" lvl="0" indent="-457200">
              <a:buFont typeface="+mj-lt"/>
              <a:buAutoNum type="arabicPeriod"/>
            </a:pPr>
            <a:r>
              <a:rPr lang="en-US" sz="1800" dirty="0"/>
              <a:t>Provide comparison between different time periods of the line plot</a:t>
            </a:r>
          </a:p>
          <a:p>
            <a:pPr lvl="1"/>
            <a:endParaRPr lang="en-US" sz="2400" dirty="0"/>
          </a:p>
          <a:p>
            <a:pPr marL="0" indent="0">
              <a:buNone/>
            </a:pPr>
            <a:endParaRPr lang="en-US" sz="2800" dirty="0"/>
          </a:p>
        </p:txBody>
      </p:sp>
      <p:sp>
        <p:nvSpPr>
          <p:cNvPr id="7" name="Content Placeholder 2"/>
          <p:cNvSpPr txBox="1">
            <a:spLocks/>
          </p:cNvSpPr>
          <p:nvPr/>
        </p:nvSpPr>
        <p:spPr>
          <a:xfrm>
            <a:off x="207088" y="6444257"/>
            <a:ext cx="5535358" cy="2016776"/>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r>
              <a:rPr lang="en-US" sz="1000" dirty="0"/>
              <a:t>Plots and table available on CANVAS- Week2 </a:t>
            </a:r>
            <a:r>
              <a:rPr lang="mr-IN" sz="1000" dirty="0"/>
              <a:t>–</a:t>
            </a:r>
            <a:r>
              <a:rPr lang="en-US" sz="1000" dirty="0"/>
              <a:t>  (</a:t>
            </a:r>
            <a:r>
              <a:rPr lang="en-US" sz="1000" dirty="0" err="1"/>
              <a:t>thirdt</a:t>
            </a:r>
            <a:r>
              <a:rPr lang="en-US" sz="1000" dirty="0"/>
              <a:t> file on DATA)</a:t>
            </a:r>
          </a:p>
          <a:p>
            <a:pPr marL="0" indent="0">
              <a:buNone/>
            </a:pPr>
            <a:endParaRPr lang="en-US" sz="2800" dirty="0"/>
          </a:p>
        </p:txBody>
      </p:sp>
      <p:sp>
        <p:nvSpPr>
          <p:cNvPr id="9" name="Rectangle 8"/>
          <p:cNvSpPr/>
          <p:nvPr/>
        </p:nvSpPr>
        <p:spPr>
          <a:xfrm>
            <a:off x="-1" y="36770"/>
            <a:ext cx="178353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STUDENT ANSWER</a:t>
            </a:r>
          </a:p>
        </p:txBody>
      </p:sp>
      <p:graphicFrame>
        <p:nvGraphicFramePr>
          <p:cNvPr id="10" name="Chart 9">
            <a:extLst>
              <a:ext uri="{FF2B5EF4-FFF2-40B4-BE49-F238E27FC236}">
                <a16:creationId xmlns:a16="http://schemas.microsoft.com/office/drawing/2014/main" id="{8815CCA7-D8C8-4C81-8BCD-6D9859A16AAF}"/>
              </a:ext>
            </a:extLst>
          </p:cNvPr>
          <p:cNvGraphicFramePr>
            <a:graphicFrameLocks/>
          </p:cNvGraphicFramePr>
          <p:nvPr>
            <p:extLst>
              <p:ext uri="{D42A27DB-BD31-4B8C-83A1-F6EECF244321}">
                <p14:modId xmlns:p14="http://schemas.microsoft.com/office/powerpoint/2010/main" val="2746710976"/>
              </p:ext>
            </p:extLst>
          </p:nvPr>
        </p:nvGraphicFramePr>
        <p:xfrm>
          <a:off x="1783536" y="150413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817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830B1D-62BB-40A0-A907-E5A874812675}"/>
              </a:ext>
            </a:extLst>
          </p:cNvPr>
          <p:cNvSpPr txBox="1"/>
          <p:nvPr/>
        </p:nvSpPr>
        <p:spPr>
          <a:xfrm>
            <a:off x="0" y="361949"/>
            <a:ext cx="9144000" cy="6063198"/>
          </a:xfrm>
          <a:prstGeom prst="rect">
            <a:avLst/>
          </a:prstGeom>
          <a:noFill/>
        </p:spPr>
        <p:txBody>
          <a:bodyPr wrap="square">
            <a:spAutoFit/>
          </a:bodyPr>
          <a:lstStyle/>
          <a:p>
            <a:pPr marL="342900" indent="-342900">
              <a:buFont typeface="+mj-lt"/>
              <a:buAutoNum type="arabicPeriod"/>
            </a:pPr>
            <a:r>
              <a:rPr lang="en-US" sz="1800" dirty="0"/>
              <a:t>Provide similarities and differences between NJ and FL trends</a:t>
            </a:r>
          </a:p>
          <a:p>
            <a:pPr marL="622300" lvl="1" indent="-285750">
              <a:buFont typeface="Wingdings" charset="2"/>
              <a:buChar char="Ø"/>
            </a:pPr>
            <a:r>
              <a:rPr lang="en-US" sz="1600" dirty="0"/>
              <a:t>Similarities:1. the death numbers both remained in a relevantly small number in 08/2020~10/2020</a:t>
            </a:r>
          </a:p>
          <a:p>
            <a:pPr marL="336550" lvl="1"/>
            <a:r>
              <a:rPr lang="en-US" sz="1600" dirty="0"/>
              <a:t>	2. They both raise during Winter 2020.</a:t>
            </a:r>
          </a:p>
          <a:p>
            <a:pPr marL="336550" lvl="1"/>
            <a:r>
              <a:rPr lang="en-US" sz="1600" dirty="0"/>
              <a:t>	3. The number of death reduced during Spring and Summer of 2021 in FL and NJ.</a:t>
            </a:r>
          </a:p>
          <a:p>
            <a:pPr marL="622300" lvl="1" indent="-285750">
              <a:buFont typeface="Wingdings" charset="2"/>
              <a:buChar char="Ø"/>
            </a:pPr>
            <a:r>
              <a:rPr lang="en-US" sz="1600" dirty="0"/>
              <a:t>Differences: 1. The is a peek of mortality of NJ, but FL’s curve are relevantly flat.</a:t>
            </a:r>
          </a:p>
          <a:p>
            <a:pPr marL="336550" lvl="1"/>
            <a:r>
              <a:rPr lang="en-US" sz="1600" dirty="0"/>
              <a:t>	2. FL’s developments of death are lagging behind NJ.</a:t>
            </a:r>
          </a:p>
          <a:p>
            <a:pPr marL="336550" lvl="1"/>
            <a:r>
              <a:rPr lang="en-US" sz="1600" dirty="0"/>
              <a:t>	3. There is very low numbers of death of NJ in Summer 2020, but FL remain an enormous deceased patients.</a:t>
            </a:r>
          </a:p>
          <a:p>
            <a:pPr marL="336550" lvl="1" indent="0">
              <a:buNone/>
            </a:pPr>
            <a:endParaRPr lang="en-US" sz="1600" dirty="0"/>
          </a:p>
          <a:p>
            <a:pPr marL="336550" lvl="1" indent="0">
              <a:buNone/>
            </a:pPr>
            <a:endParaRPr lang="en-US" sz="1600" dirty="0"/>
          </a:p>
          <a:p>
            <a:pPr marL="336550" lvl="1" indent="0">
              <a:buNone/>
            </a:pPr>
            <a:endParaRPr lang="en-US" sz="1600" dirty="0"/>
          </a:p>
          <a:p>
            <a:pPr marL="336550" lvl="1" indent="0">
              <a:buNone/>
            </a:pPr>
            <a:endParaRPr lang="en-US" sz="1600" dirty="0"/>
          </a:p>
          <a:p>
            <a:pPr marL="336550" lvl="1" indent="0">
              <a:buNone/>
            </a:pPr>
            <a:endParaRPr lang="en-US" sz="1600" dirty="0"/>
          </a:p>
          <a:p>
            <a:pPr marL="336550" lvl="1" indent="0">
              <a:buNone/>
            </a:pPr>
            <a:endParaRPr lang="en-US" sz="1600" dirty="0"/>
          </a:p>
          <a:p>
            <a:pPr marL="336550" lvl="1" indent="0">
              <a:buNone/>
            </a:pPr>
            <a:endParaRPr lang="en-US" sz="1600" dirty="0"/>
          </a:p>
          <a:p>
            <a:pPr marL="336550" lvl="1" indent="0">
              <a:buNone/>
            </a:pPr>
            <a:endParaRPr lang="en-US" sz="1600" dirty="0"/>
          </a:p>
          <a:p>
            <a:pPr marL="336550" lvl="1" indent="0">
              <a:buNone/>
            </a:pPr>
            <a:endParaRPr lang="en-US" sz="1600" dirty="0"/>
          </a:p>
          <a:p>
            <a:pPr marL="336550" lvl="1" indent="0">
              <a:buNone/>
            </a:pPr>
            <a:endParaRPr lang="en-US" sz="1600" dirty="0"/>
          </a:p>
          <a:p>
            <a:pPr marL="336550" lvl="1" indent="0">
              <a:buNone/>
            </a:pPr>
            <a:endParaRPr lang="en-US" sz="1600" dirty="0"/>
          </a:p>
          <a:p>
            <a:pPr marL="336550" lvl="1" indent="0">
              <a:buNone/>
            </a:pPr>
            <a:endParaRPr lang="en-US" sz="1600" dirty="0"/>
          </a:p>
          <a:p>
            <a:pPr marL="457200" lvl="0" indent="-457200">
              <a:buFont typeface="+mj-lt"/>
              <a:buAutoNum type="arabicPeriod"/>
            </a:pPr>
            <a:r>
              <a:rPr lang="en-US" sz="1800" dirty="0"/>
              <a:t>Suggestions on how to improve the previous graph comparisons</a:t>
            </a:r>
          </a:p>
          <a:p>
            <a:pPr marL="793750" lvl="1" indent="-457200">
              <a:buFont typeface="Wingdings" charset="2"/>
              <a:buChar char="Ø"/>
            </a:pPr>
            <a:r>
              <a:rPr lang="en-US" sz="1600" dirty="0"/>
              <a:t>Add significant policies change timeline to the axis</a:t>
            </a:r>
          </a:p>
          <a:p>
            <a:pPr marL="793750" lvl="1" indent="-457200">
              <a:buFont typeface="Wingdings" charset="2"/>
              <a:buChar char="Ø"/>
            </a:pPr>
            <a:r>
              <a:rPr lang="en-US" sz="1600" dirty="0"/>
              <a:t>Introducing </a:t>
            </a:r>
            <a:r>
              <a:rPr lang="en-US" altLang="zh-CN" sz="1600" dirty="0"/>
              <a:t>vaccinated rate comparisons to the plot.</a:t>
            </a:r>
            <a:endParaRPr lang="en-US" sz="1600" dirty="0"/>
          </a:p>
        </p:txBody>
      </p:sp>
      <p:graphicFrame>
        <p:nvGraphicFramePr>
          <p:cNvPr id="6" name="Chart 5">
            <a:extLst>
              <a:ext uri="{FF2B5EF4-FFF2-40B4-BE49-F238E27FC236}">
                <a16:creationId xmlns:a16="http://schemas.microsoft.com/office/drawing/2014/main" id="{D50B68D7-C67F-42F8-B94C-EBA3C1211459}"/>
              </a:ext>
            </a:extLst>
          </p:cNvPr>
          <p:cNvGraphicFramePr>
            <a:graphicFrameLocks/>
          </p:cNvGraphicFramePr>
          <p:nvPr>
            <p:extLst>
              <p:ext uri="{D42A27DB-BD31-4B8C-83A1-F6EECF244321}">
                <p14:modId xmlns:p14="http://schemas.microsoft.com/office/powerpoint/2010/main" val="2504576635"/>
              </p:ext>
            </p:extLst>
          </p:nvPr>
        </p:nvGraphicFramePr>
        <p:xfrm>
          <a:off x="1638300" y="2831573"/>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4797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81908"/>
            <a:ext cx="8186780" cy="1336956"/>
          </a:xfrm>
        </p:spPr>
        <p:txBody>
          <a:bodyPr/>
          <a:lstStyle/>
          <a:p>
            <a:r>
              <a:rPr lang="en-US" dirty="0">
                <a:latin typeface="Times New Roman"/>
                <a:cs typeface="Times New Roman"/>
              </a:rPr>
              <a:t>EDA of additional sets </a:t>
            </a:r>
          </a:p>
        </p:txBody>
      </p:sp>
      <p:sp>
        <p:nvSpPr>
          <p:cNvPr id="3" name="TextBox 2"/>
          <p:cNvSpPr txBox="1"/>
          <p:nvPr/>
        </p:nvSpPr>
        <p:spPr>
          <a:xfrm>
            <a:off x="865285" y="1485817"/>
            <a:ext cx="7226429" cy="3477876"/>
          </a:xfrm>
          <a:prstGeom prst="rect">
            <a:avLst/>
          </a:prstGeom>
          <a:noFill/>
        </p:spPr>
        <p:txBody>
          <a:bodyPr wrap="square" rtlCol="0">
            <a:spAutoFit/>
          </a:bodyPr>
          <a:lstStyle/>
          <a:p>
            <a:pPr lvl="1"/>
            <a:endParaRPr lang="en-US" dirty="0">
              <a:latin typeface="Times New Roman"/>
              <a:cs typeface="Times New Roman"/>
            </a:endParaRPr>
          </a:p>
          <a:p>
            <a:pPr marL="171450" indent="-171450">
              <a:buFont typeface="Arial"/>
              <a:buChar char="•"/>
            </a:pPr>
            <a:r>
              <a:rPr lang="en-US" dirty="0">
                <a:latin typeface="Times New Roman"/>
                <a:cs typeface="Times New Roman"/>
              </a:rPr>
              <a:t>Explore the follow data sets in Excel and R</a:t>
            </a:r>
          </a:p>
          <a:p>
            <a:pPr marL="742950" lvl="1" indent="-285750">
              <a:buFont typeface="Wingdings" charset="2"/>
              <a:buChar char="Ø"/>
            </a:pPr>
            <a:r>
              <a:rPr lang="en-US" sz="1200" dirty="0">
                <a:latin typeface="Times New Roman"/>
                <a:cs typeface="Times New Roman"/>
              </a:rPr>
              <a:t>Auto </a:t>
            </a:r>
            <a:r>
              <a:rPr lang="mr-IN" sz="1200" dirty="0">
                <a:latin typeface="Times New Roman"/>
                <a:cs typeface="Times New Roman"/>
              </a:rPr>
              <a:t>–</a:t>
            </a:r>
            <a:r>
              <a:rPr lang="en-US" sz="1200" dirty="0">
                <a:latin typeface="Times New Roman"/>
                <a:cs typeface="Times New Roman"/>
              </a:rPr>
              <a:t> Gas mileage, horse power, and other car information</a:t>
            </a:r>
          </a:p>
          <a:p>
            <a:pPr marL="742950" lvl="1" indent="-285750">
              <a:buFont typeface="Wingdings" charset="2"/>
              <a:buChar char="Ø"/>
            </a:pPr>
            <a:r>
              <a:rPr lang="en-US" sz="1200" dirty="0">
                <a:latin typeface="Times New Roman"/>
                <a:cs typeface="Times New Roman"/>
              </a:rPr>
              <a:t>Bike share</a:t>
            </a:r>
          </a:p>
          <a:p>
            <a:pPr marL="742950" lvl="1" indent="-285750">
              <a:buFont typeface="Wingdings" charset="2"/>
              <a:buChar char="Ø"/>
            </a:pPr>
            <a:r>
              <a:rPr lang="en-US" sz="1200" dirty="0">
                <a:latin typeface="Times New Roman"/>
                <a:cs typeface="Times New Roman"/>
              </a:rPr>
              <a:t>Boston</a:t>
            </a:r>
          </a:p>
          <a:p>
            <a:pPr marL="742950" lvl="1" indent="-285750">
              <a:buFont typeface="Wingdings" charset="2"/>
              <a:buChar char="Ø"/>
            </a:pPr>
            <a:r>
              <a:rPr lang="en-US" sz="1200" dirty="0" err="1">
                <a:latin typeface="Times New Roman"/>
                <a:cs typeface="Times New Roman"/>
              </a:rPr>
              <a:t>BrainCancer</a:t>
            </a:r>
            <a:endParaRPr lang="en-US" sz="1200" dirty="0">
              <a:latin typeface="Times New Roman"/>
              <a:cs typeface="Times New Roman"/>
            </a:endParaRPr>
          </a:p>
          <a:p>
            <a:pPr marL="742950" lvl="1" indent="-285750">
              <a:buFont typeface="Wingdings" charset="2"/>
              <a:buChar char="Ø"/>
            </a:pPr>
            <a:endParaRPr lang="en-US" sz="1200" dirty="0">
              <a:latin typeface="Times New Roman"/>
              <a:cs typeface="Times New Roman"/>
            </a:endParaRPr>
          </a:p>
          <a:p>
            <a:pPr marL="171450" indent="-171450">
              <a:buFont typeface="Arial"/>
              <a:buChar char="•"/>
            </a:pPr>
            <a:r>
              <a:rPr lang="en-US" dirty="0">
                <a:latin typeface="Times New Roman"/>
                <a:cs typeface="Times New Roman"/>
              </a:rPr>
              <a:t>Explain what each row means in each data set</a:t>
            </a:r>
          </a:p>
          <a:p>
            <a:pPr marL="171450" indent="-171450">
              <a:buFont typeface="Arial"/>
              <a:buChar char="•"/>
            </a:pPr>
            <a:r>
              <a:rPr lang="en-US" dirty="0">
                <a:latin typeface="Times New Roman"/>
                <a:cs typeface="Times New Roman"/>
              </a:rPr>
              <a:t>Understand what each column means and provide distribution</a:t>
            </a:r>
          </a:p>
          <a:p>
            <a:pPr marL="171450" indent="-171450">
              <a:buFont typeface="Arial"/>
              <a:buChar char="•"/>
            </a:pPr>
            <a:r>
              <a:rPr lang="en-US" dirty="0">
                <a:latin typeface="Times New Roman"/>
                <a:cs typeface="Times New Roman"/>
              </a:rPr>
              <a:t>Are there missing values?</a:t>
            </a:r>
          </a:p>
          <a:p>
            <a:pPr marL="171450" indent="-171450">
              <a:buFont typeface="Arial"/>
              <a:buChar char="•"/>
            </a:pPr>
            <a:r>
              <a:rPr lang="en-US" dirty="0">
                <a:latin typeface="Times New Roman"/>
                <a:cs typeface="Times New Roman"/>
              </a:rPr>
              <a:t>Are there outliers?</a:t>
            </a:r>
          </a:p>
          <a:p>
            <a:pPr marL="171450" indent="-171450">
              <a:buFont typeface="Arial"/>
              <a:buChar char="•"/>
            </a:pPr>
            <a:endParaRPr lang="en-US" dirty="0">
              <a:latin typeface="Times New Roman"/>
              <a:cs typeface="Times New Roman"/>
            </a:endParaRPr>
          </a:p>
          <a:p>
            <a:pPr marL="742950" lvl="1" indent="-285750">
              <a:buFont typeface="Wingdings" charset="2"/>
              <a:buChar char="Ø"/>
            </a:pPr>
            <a:endParaRPr lang="en-US" sz="1000" dirty="0">
              <a:latin typeface="Times New Roman"/>
              <a:cs typeface="Times New Roman"/>
            </a:endParaRPr>
          </a:p>
          <a:p>
            <a:pPr marL="742950" lvl="1" indent="-285750">
              <a:buFont typeface="Wingdings" charset="2"/>
              <a:buChar char="Ø"/>
            </a:pPr>
            <a:endParaRPr lang="en-US" sz="1200" dirty="0">
              <a:latin typeface="Times New Roman"/>
              <a:cs typeface="Times New Roman"/>
            </a:endParaRPr>
          </a:p>
          <a:p>
            <a:pPr marL="742950" lvl="1" indent="-285750">
              <a:buFont typeface="Wingdings" charset="2"/>
              <a:buChar char="Ø"/>
            </a:pPr>
            <a:endParaRPr lang="en-US" sz="1200" dirty="0">
              <a:latin typeface="Times New Roman"/>
              <a:cs typeface="Times New Roman"/>
            </a:endParaRPr>
          </a:p>
        </p:txBody>
      </p:sp>
    </p:spTree>
    <p:extLst>
      <p:ext uri="{BB962C8B-B14F-4D97-AF65-F5344CB8AC3E}">
        <p14:creationId xmlns:p14="http://schemas.microsoft.com/office/powerpoint/2010/main" val="3564806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535" y="281908"/>
            <a:ext cx="6952519" cy="1336956"/>
          </a:xfrm>
        </p:spPr>
        <p:txBody>
          <a:bodyPr/>
          <a:lstStyle/>
          <a:p>
            <a:r>
              <a:rPr lang="en-US" dirty="0">
                <a:latin typeface="Times New Roman"/>
                <a:cs typeface="Times New Roman"/>
              </a:rPr>
              <a:t>Auto </a:t>
            </a:r>
          </a:p>
        </p:txBody>
      </p:sp>
      <p:sp>
        <p:nvSpPr>
          <p:cNvPr id="4" name="Rectangle 3"/>
          <p:cNvSpPr/>
          <p:nvPr/>
        </p:nvSpPr>
        <p:spPr>
          <a:xfrm>
            <a:off x="-1" y="36770"/>
            <a:ext cx="178353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STUDENT ANSWER</a:t>
            </a:r>
          </a:p>
        </p:txBody>
      </p:sp>
    </p:spTree>
    <p:extLst>
      <p:ext uri="{BB962C8B-B14F-4D97-AF65-F5344CB8AC3E}">
        <p14:creationId xmlns:p14="http://schemas.microsoft.com/office/powerpoint/2010/main" val="3408954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535" y="281908"/>
            <a:ext cx="6952519" cy="1336956"/>
          </a:xfrm>
        </p:spPr>
        <p:txBody>
          <a:bodyPr/>
          <a:lstStyle/>
          <a:p>
            <a:r>
              <a:rPr lang="en-US" dirty="0">
                <a:latin typeface="Times New Roman"/>
                <a:cs typeface="Times New Roman"/>
              </a:rPr>
              <a:t>Bike share </a:t>
            </a:r>
          </a:p>
        </p:txBody>
      </p:sp>
      <p:sp>
        <p:nvSpPr>
          <p:cNvPr id="4" name="Rectangle 3"/>
          <p:cNvSpPr/>
          <p:nvPr/>
        </p:nvSpPr>
        <p:spPr>
          <a:xfrm>
            <a:off x="-1" y="36770"/>
            <a:ext cx="178353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STUDENT ANSWER</a:t>
            </a:r>
          </a:p>
        </p:txBody>
      </p:sp>
    </p:spTree>
    <p:extLst>
      <p:ext uri="{BB962C8B-B14F-4D97-AF65-F5344CB8AC3E}">
        <p14:creationId xmlns:p14="http://schemas.microsoft.com/office/powerpoint/2010/main" val="4216323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535" y="281908"/>
            <a:ext cx="6952519" cy="1336956"/>
          </a:xfrm>
        </p:spPr>
        <p:txBody>
          <a:bodyPr/>
          <a:lstStyle/>
          <a:p>
            <a:r>
              <a:rPr lang="en-US" dirty="0">
                <a:latin typeface="Times New Roman"/>
                <a:cs typeface="Times New Roman"/>
              </a:rPr>
              <a:t>Boston </a:t>
            </a:r>
          </a:p>
        </p:txBody>
      </p:sp>
      <p:sp>
        <p:nvSpPr>
          <p:cNvPr id="4" name="Rectangle 3"/>
          <p:cNvSpPr/>
          <p:nvPr/>
        </p:nvSpPr>
        <p:spPr>
          <a:xfrm>
            <a:off x="-1" y="36770"/>
            <a:ext cx="178353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STUDENT ANSWER</a:t>
            </a:r>
          </a:p>
        </p:txBody>
      </p:sp>
    </p:spTree>
    <p:extLst>
      <p:ext uri="{BB962C8B-B14F-4D97-AF65-F5344CB8AC3E}">
        <p14:creationId xmlns:p14="http://schemas.microsoft.com/office/powerpoint/2010/main" val="287126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535" y="281908"/>
            <a:ext cx="6952519" cy="1336956"/>
          </a:xfrm>
        </p:spPr>
        <p:txBody>
          <a:bodyPr/>
          <a:lstStyle/>
          <a:p>
            <a:r>
              <a:rPr lang="en-US" dirty="0">
                <a:latin typeface="Times New Roman"/>
                <a:cs typeface="Times New Roman"/>
              </a:rPr>
              <a:t>Brain Cancer </a:t>
            </a:r>
          </a:p>
        </p:txBody>
      </p:sp>
      <p:sp>
        <p:nvSpPr>
          <p:cNvPr id="4" name="Rectangle 3"/>
          <p:cNvSpPr/>
          <p:nvPr/>
        </p:nvSpPr>
        <p:spPr>
          <a:xfrm>
            <a:off x="-1" y="36770"/>
            <a:ext cx="178353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STUDENT ANSWER</a:t>
            </a:r>
          </a:p>
        </p:txBody>
      </p:sp>
    </p:spTree>
    <p:extLst>
      <p:ext uri="{BB962C8B-B14F-4D97-AF65-F5344CB8AC3E}">
        <p14:creationId xmlns:p14="http://schemas.microsoft.com/office/powerpoint/2010/main" val="153047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8" y="17558"/>
            <a:ext cx="8042276" cy="1336956"/>
          </a:xfrm>
        </p:spPr>
        <p:txBody>
          <a:bodyPr/>
          <a:lstStyle/>
          <a:p>
            <a:r>
              <a:rPr lang="en-US" dirty="0"/>
              <a:t>Data for Questions 1 to 4</a:t>
            </a:r>
          </a:p>
        </p:txBody>
      </p:sp>
      <p:sp>
        <p:nvSpPr>
          <p:cNvPr id="4" name="Content Placeholder 2"/>
          <p:cNvSpPr txBox="1">
            <a:spLocks/>
          </p:cNvSpPr>
          <p:nvPr/>
        </p:nvSpPr>
        <p:spPr>
          <a:xfrm>
            <a:off x="549278" y="1214987"/>
            <a:ext cx="8042276" cy="2452791"/>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sz="2800" dirty="0"/>
              <a:t>During the semester, all the students in a statistics class kept track of the number of mailings they received from a predatory payday lender. The count for each is displayed below:</a:t>
            </a:r>
          </a:p>
          <a:p>
            <a:pPr marL="0" indent="0">
              <a:buNone/>
            </a:pP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2171339359"/>
              </p:ext>
            </p:extLst>
          </p:nvPr>
        </p:nvGraphicFramePr>
        <p:xfrm>
          <a:off x="549275" y="4069285"/>
          <a:ext cx="8042279" cy="675639"/>
        </p:xfrm>
        <a:graphic>
          <a:graphicData uri="http://schemas.openxmlformats.org/drawingml/2006/table">
            <a:tbl>
              <a:tblPr firstRow="1" bandRow="1">
                <a:tableStyleId>{69CF1AB2-1976-4502-BF36-3FF5EA218861}</a:tableStyleId>
              </a:tblPr>
              <a:tblGrid>
                <a:gridCol w="1128587">
                  <a:extLst>
                    <a:ext uri="{9D8B030D-6E8A-4147-A177-3AD203B41FA5}">
                      <a16:colId xmlns:a16="http://schemas.microsoft.com/office/drawing/2014/main" val="20000"/>
                    </a:ext>
                  </a:extLst>
                </a:gridCol>
                <a:gridCol w="768188">
                  <a:extLst>
                    <a:ext uri="{9D8B030D-6E8A-4147-A177-3AD203B41FA5}">
                      <a16:colId xmlns:a16="http://schemas.microsoft.com/office/drawing/2014/main" val="20001"/>
                    </a:ext>
                  </a:extLst>
                </a:gridCol>
                <a:gridCol w="768188">
                  <a:extLst>
                    <a:ext uri="{9D8B030D-6E8A-4147-A177-3AD203B41FA5}">
                      <a16:colId xmlns:a16="http://schemas.microsoft.com/office/drawing/2014/main" val="20002"/>
                    </a:ext>
                  </a:extLst>
                </a:gridCol>
                <a:gridCol w="768188">
                  <a:extLst>
                    <a:ext uri="{9D8B030D-6E8A-4147-A177-3AD203B41FA5}">
                      <a16:colId xmlns:a16="http://schemas.microsoft.com/office/drawing/2014/main" val="20003"/>
                    </a:ext>
                  </a:extLst>
                </a:gridCol>
                <a:gridCol w="768188">
                  <a:extLst>
                    <a:ext uri="{9D8B030D-6E8A-4147-A177-3AD203B41FA5}">
                      <a16:colId xmlns:a16="http://schemas.microsoft.com/office/drawing/2014/main" val="20004"/>
                    </a:ext>
                  </a:extLst>
                </a:gridCol>
                <a:gridCol w="768188">
                  <a:extLst>
                    <a:ext uri="{9D8B030D-6E8A-4147-A177-3AD203B41FA5}">
                      <a16:colId xmlns:a16="http://schemas.microsoft.com/office/drawing/2014/main" val="20005"/>
                    </a:ext>
                  </a:extLst>
                </a:gridCol>
                <a:gridCol w="768188">
                  <a:extLst>
                    <a:ext uri="{9D8B030D-6E8A-4147-A177-3AD203B41FA5}">
                      <a16:colId xmlns:a16="http://schemas.microsoft.com/office/drawing/2014/main" val="20006"/>
                    </a:ext>
                  </a:extLst>
                </a:gridCol>
                <a:gridCol w="768188">
                  <a:extLst>
                    <a:ext uri="{9D8B030D-6E8A-4147-A177-3AD203B41FA5}">
                      <a16:colId xmlns:a16="http://schemas.microsoft.com/office/drawing/2014/main" val="20007"/>
                    </a:ext>
                  </a:extLst>
                </a:gridCol>
                <a:gridCol w="768188">
                  <a:extLst>
                    <a:ext uri="{9D8B030D-6E8A-4147-A177-3AD203B41FA5}">
                      <a16:colId xmlns:a16="http://schemas.microsoft.com/office/drawing/2014/main" val="20008"/>
                    </a:ext>
                  </a:extLst>
                </a:gridCol>
                <a:gridCol w="768188">
                  <a:extLst>
                    <a:ext uri="{9D8B030D-6E8A-4147-A177-3AD203B41FA5}">
                      <a16:colId xmlns:a16="http://schemas.microsoft.com/office/drawing/2014/main" val="20009"/>
                    </a:ext>
                  </a:extLst>
                </a:gridCol>
              </a:tblGrid>
              <a:tr h="0">
                <a:tc>
                  <a:txBody>
                    <a:bodyPr/>
                    <a:lstStyle/>
                    <a:p>
                      <a:r>
                        <a:rPr lang="en-US" sz="1400" dirty="0"/>
                        <a:t>Student</a:t>
                      </a:r>
                    </a:p>
                  </a:txBody>
                  <a:tcPr/>
                </a:tc>
                <a:tc>
                  <a:txBody>
                    <a:bodyPr/>
                    <a:lstStyle/>
                    <a:p>
                      <a:pPr marL="0" marR="0" algn="ctr">
                        <a:spcBef>
                          <a:spcPts val="0"/>
                        </a:spcBef>
                        <a:spcAft>
                          <a:spcPts val="0"/>
                        </a:spcAft>
                      </a:pPr>
                      <a:r>
                        <a:rPr lang="en-US" sz="1200" dirty="0">
                          <a:effectLst/>
                          <a:latin typeface="Times New Roman"/>
                          <a:ea typeface="Times New Roman"/>
                        </a:rPr>
                        <a:t>Bob</a:t>
                      </a:r>
                    </a:p>
                  </a:txBody>
                  <a:tcPr marL="68580" marR="68580" marT="0" marB="0"/>
                </a:tc>
                <a:tc>
                  <a:txBody>
                    <a:bodyPr/>
                    <a:lstStyle/>
                    <a:p>
                      <a:pPr marL="0" marR="0" algn="ctr">
                        <a:spcBef>
                          <a:spcPts val="0"/>
                        </a:spcBef>
                        <a:spcAft>
                          <a:spcPts val="0"/>
                        </a:spcAft>
                      </a:pPr>
                      <a:r>
                        <a:rPr lang="en-US" sz="1200" dirty="0">
                          <a:effectLst/>
                          <a:latin typeface="Times New Roman"/>
                          <a:ea typeface="Times New Roman"/>
                        </a:rPr>
                        <a:t>Sue</a:t>
                      </a:r>
                    </a:p>
                  </a:txBody>
                  <a:tcPr marL="68580" marR="68580" marT="0" marB="0"/>
                </a:tc>
                <a:tc>
                  <a:txBody>
                    <a:bodyPr/>
                    <a:lstStyle/>
                    <a:p>
                      <a:pPr marL="0" marR="0" algn="ctr">
                        <a:spcBef>
                          <a:spcPts val="0"/>
                        </a:spcBef>
                        <a:spcAft>
                          <a:spcPts val="0"/>
                        </a:spcAft>
                      </a:pPr>
                      <a:r>
                        <a:rPr lang="en-US" sz="1200" dirty="0">
                          <a:effectLst/>
                          <a:latin typeface="Times New Roman"/>
                          <a:ea typeface="Times New Roman"/>
                        </a:rPr>
                        <a:t>Pam</a:t>
                      </a:r>
                    </a:p>
                  </a:txBody>
                  <a:tcPr marL="68580" marR="68580" marT="0" marB="0"/>
                </a:tc>
                <a:tc>
                  <a:txBody>
                    <a:bodyPr/>
                    <a:lstStyle/>
                    <a:p>
                      <a:pPr marL="0" marR="0" algn="ctr">
                        <a:spcBef>
                          <a:spcPts val="0"/>
                        </a:spcBef>
                        <a:spcAft>
                          <a:spcPts val="0"/>
                        </a:spcAft>
                      </a:pPr>
                      <a:r>
                        <a:rPr lang="en-US" sz="1200" dirty="0">
                          <a:effectLst/>
                          <a:latin typeface="Times New Roman"/>
                          <a:ea typeface="Times New Roman"/>
                        </a:rPr>
                        <a:t>Lee</a:t>
                      </a:r>
                    </a:p>
                  </a:txBody>
                  <a:tcPr marL="68580" marR="68580" marT="0" marB="0"/>
                </a:tc>
                <a:tc>
                  <a:txBody>
                    <a:bodyPr/>
                    <a:lstStyle/>
                    <a:p>
                      <a:pPr marL="0" marR="0" algn="ctr">
                        <a:spcBef>
                          <a:spcPts val="0"/>
                        </a:spcBef>
                        <a:spcAft>
                          <a:spcPts val="0"/>
                        </a:spcAft>
                      </a:pPr>
                      <a:r>
                        <a:rPr lang="en-US" sz="1200" dirty="0">
                          <a:effectLst/>
                          <a:latin typeface="Times New Roman"/>
                          <a:ea typeface="Times New Roman"/>
                        </a:rPr>
                        <a:t>Mary</a:t>
                      </a:r>
                    </a:p>
                  </a:txBody>
                  <a:tcPr marL="68580" marR="68580" marT="0" marB="0"/>
                </a:tc>
                <a:tc>
                  <a:txBody>
                    <a:bodyPr/>
                    <a:lstStyle/>
                    <a:p>
                      <a:pPr marL="0" marR="0" algn="ctr">
                        <a:spcBef>
                          <a:spcPts val="0"/>
                        </a:spcBef>
                        <a:spcAft>
                          <a:spcPts val="0"/>
                        </a:spcAft>
                      </a:pPr>
                      <a:r>
                        <a:rPr lang="en-US" sz="1200" dirty="0">
                          <a:effectLst/>
                          <a:latin typeface="Times New Roman"/>
                          <a:ea typeface="Times New Roman"/>
                        </a:rPr>
                        <a:t>Carl</a:t>
                      </a:r>
                    </a:p>
                  </a:txBody>
                  <a:tcPr marL="68580" marR="68580" marT="0" marB="0"/>
                </a:tc>
                <a:tc>
                  <a:txBody>
                    <a:bodyPr/>
                    <a:lstStyle/>
                    <a:p>
                      <a:pPr marL="0" marR="0" algn="ctr">
                        <a:spcBef>
                          <a:spcPts val="0"/>
                        </a:spcBef>
                        <a:spcAft>
                          <a:spcPts val="0"/>
                        </a:spcAft>
                      </a:pPr>
                      <a:r>
                        <a:rPr lang="en-US" sz="1200" dirty="0">
                          <a:effectLst/>
                          <a:latin typeface="Times New Roman"/>
                          <a:ea typeface="Times New Roman"/>
                        </a:rPr>
                        <a:t>Ace</a:t>
                      </a:r>
                    </a:p>
                  </a:txBody>
                  <a:tcPr marL="68580" marR="68580" marT="0" marB="0"/>
                </a:tc>
                <a:tc>
                  <a:txBody>
                    <a:bodyPr/>
                    <a:lstStyle/>
                    <a:p>
                      <a:pPr marL="0" marR="0" algn="ctr">
                        <a:spcBef>
                          <a:spcPts val="0"/>
                        </a:spcBef>
                        <a:spcAft>
                          <a:spcPts val="0"/>
                        </a:spcAft>
                      </a:pPr>
                      <a:r>
                        <a:rPr lang="en-US" sz="1200" dirty="0">
                          <a:effectLst/>
                          <a:latin typeface="Times New Roman"/>
                          <a:ea typeface="Times New Roman"/>
                        </a:rPr>
                        <a:t>Moe</a:t>
                      </a:r>
                    </a:p>
                  </a:txBody>
                  <a:tcPr marL="68580" marR="68580" marT="0" marB="0"/>
                </a:tc>
                <a:tc>
                  <a:txBody>
                    <a:bodyPr/>
                    <a:lstStyle/>
                    <a:p>
                      <a:pPr marL="0" marR="0" algn="ctr">
                        <a:spcBef>
                          <a:spcPts val="0"/>
                        </a:spcBef>
                        <a:spcAft>
                          <a:spcPts val="0"/>
                        </a:spcAft>
                      </a:pPr>
                      <a:r>
                        <a:rPr lang="en-US" sz="1200" dirty="0">
                          <a:effectLst/>
                          <a:latin typeface="Times New Roman"/>
                          <a:ea typeface="Times New Roman"/>
                        </a:rPr>
                        <a:t>Ann</a:t>
                      </a:r>
                    </a:p>
                  </a:txBody>
                  <a:tcPr marL="68580" marR="68580" marT="0" marB="0"/>
                </a:tc>
                <a:extLst>
                  <a:ext uri="{0D108BD9-81ED-4DB2-BD59-A6C34878D82A}">
                    <a16:rowId xmlns:a16="http://schemas.microsoft.com/office/drawing/2014/main" val="10000"/>
                  </a:ext>
                </a:extLst>
              </a:tr>
              <a:tr h="370840">
                <a:tc>
                  <a:txBody>
                    <a:bodyPr/>
                    <a:lstStyle/>
                    <a:p>
                      <a:r>
                        <a:rPr lang="en-US" sz="1400" b="1" dirty="0"/>
                        <a:t># Mailings</a:t>
                      </a:r>
                    </a:p>
                  </a:txBody>
                  <a:tcPr/>
                </a:tc>
                <a:tc>
                  <a:txBody>
                    <a:bodyPr/>
                    <a:lstStyle/>
                    <a:p>
                      <a:pPr marL="0" marR="0" algn="ctr">
                        <a:spcBef>
                          <a:spcPts val="0"/>
                        </a:spcBef>
                        <a:spcAft>
                          <a:spcPts val="0"/>
                        </a:spcAft>
                      </a:pPr>
                      <a:r>
                        <a:rPr lang="en-US" sz="1200">
                          <a:effectLst/>
                          <a:latin typeface="Times New Roman"/>
                          <a:ea typeface="Times New Roman"/>
                        </a:rPr>
                        <a:t>16</a:t>
                      </a:r>
                    </a:p>
                  </a:txBody>
                  <a:tcPr marL="68580" marR="68580" marT="0" marB="0"/>
                </a:tc>
                <a:tc>
                  <a:txBody>
                    <a:bodyPr/>
                    <a:lstStyle/>
                    <a:p>
                      <a:pPr marL="0" marR="0" algn="ctr">
                        <a:spcBef>
                          <a:spcPts val="0"/>
                        </a:spcBef>
                        <a:spcAft>
                          <a:spcPts val="0"/>
                        </a:spcAft>
                      </a:pPr>
                      <a:r>
                        <a:rPr lang="en-US" sz="1200" dirty="0">
                          <a:effectLst/>
                          <a:latin typeface="Times New Roman"/>
                          <a:ea typeface="Times New Roman"/>
                        </a:rPr>
                        <a:t>17</a:t>
                      </a:r>
                    </a:p>
                  </a:txBody>
                  <a:tcPr marL="68580" marR="68580" marT="0" marB="0"/>
                </a:tc>
                <a:tc>
                  <a:txBody>
                    <a:bodyPr/>
                    <a:lstStyle/>
                    <a:p>
                      <a:pPr marL="0" marR="0" algn="ctr">
                        <a:spcBef>
                          <a:spcPts val="0"/>
                        </a:spcBef>
                        <a:spcAft>
                          <a:spcPts val="0"/>
                        </a:spcAft>
                      </a:pPr>
                      <a:r>
                        <a:rPr lang="en-US" sz="1200" dirty="0">
                          <a:effectLst/>
                          <a:latin typeface="Times New Roman"/>
                          <a:ea typeface="Times New Roman"/>
                        </a:rPr>
                        <a:t>11</a:t>
                      </a:r>
                    </a:p>
                  </a:txBody>
                  <a:tcPr marL="68580" marR="68580" marT="0" marB="0"/>
                </a:tc>
                <a:tc>
                  <a:txBody>
                    <a:bodyPr/>
                    <a:lstStyle/>
                    <a:p>
                      <a:pPr marL="0" marR="0" algn="ctr">
                        <a:spcBef>
                          <a:spcPts val="0"/>
                        </a:spcBef>
                        <a:spcAft>
                          <a:spcPts val="0"/>
                        </a:spcAft>
                      </a:pPr>
                      <a:r>
                        <a:rPr lang="en-US" sz="1200" dirty="0">
                          <a:effectLst/>
                          <a:latin typeface="Times New Roman"/>
                          <a:ea typeface="Times New Roman"/>
                        </a:rPr>
                        <a:t>21</a:t>
                      </a:r>
                    </a:p>
                  </a:txBody>
                  <a:tcPr marL="68580" marR="68580" marT="0" marB="0"/>
                </a:tc>
                <a:tc>
                  <a:txBody>
                    <a:bodyPr/>
                    <a:lstStyle/>
                    <a:p>
                      <a:pPr marL="0" marR="0" algn="ctr">
                        <a:spcBef>
                          <a:spcPts val="0"/>
                        </a:spcBef>
                        <a:spcAft>
                          <a:spcPts val="0"/>
                        </a:spcAft>
                      </a:pPr>
                      <a:r>
                        <a:rPr lang="en-US" sz="1200" dirty="0">
                          <a:effectLst/>
                          <a:latin typeface="Times New Roman"/>
                          <a:ea typeface="Times New Roman"/>
                        </a:rPr>
                        <a:t>15</a:t>
                      </a:r>
                    </a:p>
                  </a:txBody>
                  <a:tcPr marL="68580" marR="68580" marT="0" marB="0"/>
                </a:tc>
                <a:tc>
                  <a:txBody>
                    <a:bodyPr/>
                    <a:lstStyle/>
                    <a:p>
                      <a:pPr marL="0" marR="0" algn="ctr">
                        <a:spcBef>
                          <a:spcPts val="0"/>
                        </a:spcBef>
                        <a:spcAft>
                          <a:spcPts val="0"/>
                        </a:spcAft>
                      </a:pPr>
                      <a:r>
                        <a:rPr lang="en-US" sz="1200" dirty="0">
                          <a:effectLst/>
                          <a:latin typeface="Times New Roman"/>
                          <a:ea typeface="Times New Roman"/>
                        </a:rPr>
                        <a:t>14</a:t>
                      </a:r>
                    </a:p>
                  </a:txBody>
                  <a:tcPr marL="68580" marR="68580" marT="0" marB="0"/>
                </a:tc>
                <a:tc>
                  <a:txBody>
                    <a:bodyPr/>
                    <a:lstStyle/>
                    <a:p>
                      <a:pPr marL="0" marR="0" algn="ctr">
                        <a:spcBef>
                          <a:spcPts val="0"/>
                        </a:spcBef>
                        <a:spcAft>
                          <a:spcPts val="0"/>
                        </a:spcAft>
                      </a:pPr>
                      <a:r>
                        <a:rPr lang="en-US" sz="1200" dirty="0">
                          <a:effectLst/>
                          <a:latin typeface="Times New Roman"/>
                          <a:ea typeface="Times New Roman"/>
                        </a:rPr>
                        <a:t>17</a:t>
                      </a:r>
                    </a:p>
                  </a:txBody>
                  <a:tcPr marL="68580" marR="68580" marT="0" marB="0"/>
                </a:tc>
                <a:tc>
                  <a:txBody>
                    <a:bodyPr/>
                    <a:lstStyle/>
                    <a:p>
                      <a:pPr marL="0" marR="0" algn="ctr">
                        <a:spcBef>
                          <a:spcPts val="0"/>
                        </a:spcBef>
                        <a:spcAft>
                          <a:spcPts val="0"/>
                        </a:spcAft>
                      </a:pPr>
                      <a:r>
                        <a:rPr lang="en-US" sz="1200" dirty="0">
                          <a:effectLst/>
                          <a:latin typeface="Times New Roman"/>
                          <a:ea typeface="Times New Roman"/>
                        </a:rPr>
                        <a:t>18</a:t>
                      </a:r>
                    </a:p>
                  </a:txBody>
                  <a:tcPr marL="68580" marR="68580" marT="0" marB="0"/>
                </a:tc>
                <a:tc>
                  <a:txBody>
                    <a:bodyPr/>
                    <a:lstStyle/>
                    <a:p>
                      <a:pPr marL="0" marR="0" algn="ctr">
                        <a:spcBef>
                          <a:spcPts val="0"/>
                        </a:spcBef>
                        <a:spcAft>
                          <a:spcPts val="0"/>
                        </a:spcAft>
                      </a:pPr>
                      <a:r>
                        <a:rPr lang="en-US" sz="1200" dirty="0">
                          <a:effectLst/>
                          <a:latin typeface="Times New Roman"/>
                          <a:ea typeface="Times New Roman"/>
                        </a:rPr>
                        <a:t>19</a:t>
                      </a: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2830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605" y="36770"/>
            <a:ext cx="6145945" cy="880872"/>
          </a:xfrm>
        </p:spPr>
        <p:txBody>
          <a:bodyPr/>
          <a:lstStyle/>
          <a:p>
            <a:r>
              <a:rPr lang="en-US" dirty="0"/>
              <a:t>Question 1</a:t>
            </a:r>
          </a:p>
        </p:txBody>
      </p:sp>
      <p:sp>
        <p:nvSpPr>
          <p:cNvPr id="6" name="Content Placeholder 2"/>
          <p:cNvSpPr txBox="1">
            <a:spLocks/>
          </p:cNvSpPr>
          <p:nvPr/>
        </p:nvSpPr>
        <p:spPr>
          <a:xfrm>
            <a:off x="549275" y="1242142"/>
            <a:ext cx="8435963" cy="2452791"/>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r>
              <a:rPr lang="en-US" sz="2000" dirty="0"/>
              <a:t>1. The median number of mailings for these students is </a:t>
            </a:r>
          </a:p>
          <a:p>
            <a:pPr marL="806450" lvl="1" indent="-457200">
              <a:buFont typeface="+mj-lt"/>
              <a:buAutoNum type="alphaUcPeriod"/>
            </a:pPr>
            <a:r>
              <a:rPr lang="en-US" sz="2000" dirty="0"/>
              <a:t>15.</a:t>
            </a:r>
          </a:p>
          <a:p>
            <a:pPr marL="806450" lvl="1" indent="-457200">
              <a:buFont typeface="+mj-lt"/>
              <a:buAutoNum type="alphaUcPeriod"/>
            </a:pPr>
            <a:r>
              <a:rPr lang="en-US" sz="2000" dirty="0"/>
              <a:t>16.</a:t>
            </a:r>
          </a:p>
          <a:p>
            <a:pPr marL="806450" lvl="1" indent="-457200">
              <a:buFont typeface="+mj-lt"/>
              <a:buAutoNum type="alphaUcPeriod"/>
            </a:pPr>
            <a:r>
              <a:rPr lang="en-US" sz="2000" dirty="0"/>
              <a:t>17.</a:t>
            </a:r>
          </a:p>
          <a:p>
            <a:pPr marL="806450" lvl="1" indent="-457200">
              <a:buFont typeface="+mj-lt"/>
              <a:buAutoNum type="alphaUcPeriod"/>
            </a:pPr>
            <a:r>
              <a:rPr lang="en-US" sz="2000" dirty="0"/>
              <a:t>17.5.</a:t>
            </a:r>
          </a:p>
          <a:p>
            <a:pPr marL="806450" lvl="1" indent="-457200">
              <a:buFont typeface="+mj-lt"/>
              <a:buAutoNum type="alphaUcPeriod"/>
            </a:pPr>
            <a:r>
              <a:rPr lang="en-US" sz="2000" dirty="0"/>
              <a:t>18. </a:t>
            </a:r>
          </a:p>
          <a:p>
            <a:pPr lvl="1"/>
            <a:endParaRPr lang="en-US" sz="2400" dirty="0"/>
          </a:p>
          <a:p>
            <a:pPr marL="0" indent="0">
              <a:buNone/>
            </a:pPr>
            <a:endParaRPr lang="en-US" sz="2800" dirty="0"/>
          </a:p>
        </p:txBody>
      </p:sp>
      <p:sp>
        <p:nvSpPr>
          <p:cNvPr id="4" name="Rectangle 3"/>
          <p:cNvSpPr/>
          <p:nvPr/>
        </p:nvSpPr>
        <p:spPr>
          <a:xfrm>
            <a:off x="-1" y="36770"/>
            <a:ext cx="244560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UNDERLINE THE CORRECT ANWER</a:t>
            </a:r>
          </a:p>
        </p:txBody>
      </p:sp>
    </p:spTree>
    <p:extLst>
      <p:ext uri="{BB962C8B-B14F-4D97-AF65-F5344CB8AC3E}">
        <p14:creationId xmlns:p14="http://schemas.microsoft.com/office/powerpoint/2010/main" val="196151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49275" y="930376"/>
            <a:ext cx="8435963" cy="2452791"/>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r>
              <a:rPr lang="en-US" sz="2000" dirty="0"/>
              <a:t>2. </a:t>
            </a:r>
            <a:r>
              <a:rPr lang="en-US" dirty="0"/>
              <a:t>The third quartile for the number of mailings for these students is </a:t>
            </a:r>
          </a:p>
          <a:p>
            <a:pPr marL="806450" lvl="1" indent="-457200">
              <a:buFont typeface="+mj-lt"/>
              <a:buAutoNum type="alphaUcPeriod"/>
            </a:pPr>
            <a:r>
              <a:rPr lang="en-US" sz="2400" dirty="0"/>
              <a:t>17.</a:t>
            </a:r>
          </a:p>
          <a:p>
            <a:pPr marL="806450" lvl="1" indent="-457200">
              <a:buFont typeface="+mj-lt"/>
              <a:buAutoNum type="alphaUcPeriod"/>
            </a:pPr>
            <a:r>
              <a:rPr lang="en-US" sz="2400" dirty="0"/>
              <a:t>17.5.</a:t>
            </a:r>
          </a:p>
          <a:p>
            <a:pPr marL="806450" lvl="1" indent="-457200">
              <a:buFont typeface="+mj-lt"/>
              <a:buAutoNum type="alphaUcPeriod"/>
            </a:pPr>
            <a:r>
              <a:rPr lang="en-US" sz="2400" dirty="0"/>
              <a:t>18.</a:t>
            </a:r>
          </a:p>
          <a:p>
            <a:pPr marL="806450" lvl="1" indent="-457200">
              <a:buFont typeface="+mj-lt"/>
              <a:buAutoNum type="alphaUcPeriod"/>
            </a:pPr>
            <a:r>
              <a:rPr lang="en-US" sz="2400" dirty="0"/>
              <a:t>18.5. </a:t>
            </a:r>
          </a:p>
          <a:p>
            <a:pPr marL="806450" lvl="1" indent="-457200">
              <a:buFont typeface="+mj-lt"/>
              <a:buAutoNum type="alphaUcPeriod"/>
            </a:pPr>
            <a:r>
              <a:rPr lang="en-US" sz="2400" dirty="0"/>
              <a:t>19. </a:t>
            </a:r>
          </a:p>
          <a:p>
            <a:pPr marL="349250" lvl="1" indent="0">
              <a:buNone/>
            </a:pPr>
            <a:endParaRPr lang="en-US" sz="2400" dirty="0"/>
          </a:p>
          <a:p>
            <a:pPr marL="0" indent="0">
              <a:buNone/>
            </a:pPr>
            <a:endParaRPr lang="en-US" sz="2800" dirty="0"/>
          </a:p>
        </p:txBody>
      </p:sp>
      <p:sp>
        <p:nvSpPr>
          <p:cNvPr id="4" name="Title 1"/>
          <p:cNvSpPr txBox="1">
            <a:spLocks/>
          </p:cNvSpPr>
          <p:nvPr/>
        </p:nvSpPr>
        <p:spPr>
          <a:xfrm>
            <a:off x="942962" y="75770"/>
            <a:ext cx="8042276" cy="880872"/>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dirty="0"/>
              <a:t>Question 2</a:t>
            </a:r>
          </a:p>
        </p:txBody>
      </p:sp>
      <p:sp>
        <p:nvSpPr>
          <p:cNvPr id="5" name="Rectangle 4"/>
          <p:cNvSpPr/>
          <p:nvPr/>
        </p:nvSpPr>
        <p:spPr>
          <a:xfrm>
            <a:off x="-1" y="36770"/>
            <a:ext cx="244560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UNDERLINE THE CORRECT ANWER</a:t>
            </a:r>
          </a:p>
        </p:txBody>
      </p:sp>
    </p:spTree>
    <p:extLst>
      <p:ext uri="{BB962C8B-B14F-4D97-AF65-F5344CB8AC3E}">
        <p14:creationId xmlns:p14="http://schemas.microsoft.com/office/powerpoint/2010/main" val="7791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951" y="1342528"/>
            <a:ext cx="5503336" cy="537033"/>
          </a:xfrm>
        </p:spPr>
        <p:txBody>
          <a:bodyPr>
            <a:normAutofit/>
          </a:bodyPr>
          <a:lstStyle/>
          <a:p>
            <a:r>
              <a:rPr lang="en-US" sz="1400" b="1" dirty="0">
                <a:solidFill>
                  <a:schemeClr val="tx1"/>
                </a:solidFill>
              </a:rPr>
              <a:t>Level of Education in US of people 25 years and over in 2020</a:t>
            </a:r>
          </a:p>
        </p:txBody>
      </p:sp>
      <p:graphicFrame>
        <p:nvGraphicFramePr>
          <p:cNvPr id="5" name="Chart 4"/>
          <p:cNvGraphicFramePr/>
          <p:nvPr>
            <p:extLst>
              <p:ext uri="{D42A27DB-BD31-4B8C-83A1-F6EECF244321}">
                <p14:modId xmlns:p14="http://schemas.microsoft.com/office/powerpoint/2010/main" val="1136096047"/>
              </p:ext>
            </p:extLst>
          </p:nvPr>
        </p:nvGraphicFramePr>
        <p:xfrm>
          <a:off x="4536537" y="4076643"/>
          <a:ext cx="4607463" cy="27129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extLst>
              <p:ext uri="{D42A27DB-BD31-4B8C-83A1-F6EECF244321}">
                <p14:modId xmlns:p14="http://schemas.microsoft.com/office/powerpoint/2010/main" val="1118347692"/>
              </p:ext>
            </p:extLst>
          </p:nvPr>
        </p:nvGraphicFramePr>
        <p:xfrm>
          <a:off x="112237" y="4137493"/>
          <a:ext cx="4290430" cy="25766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26662031"/>
              </p:ext>
            </p:extLst>
          </p:nvPr>
        </p:nvGraphicFramePr>
        <p:xfrm>
          <a:off x="1644951" y="1806991"/>
          <a:ext cx="5503336" cy="1966872"/>
        </p:xfrm>
        <a:graphic>
          <a:graphicData uri="http://schemas.openxmlformats.org/drawingml/2006/table">
            <a:tbl>
              <a:tblPr firstRow="1" bandRow="1">
                <a:tableStyleId>{2D5ABB26-0587-4C30-8999-92F81FD0307C}</a:tableStyleId>
              </a:tblPr>
              <a:tblGrid>
                <a:gridCol w="1850573">
                  <a:extLst>
                    <a:ext uri="{9D8B030D-6E8A-4147-A177-3AD203B41FA5}">
                      <a16:colId xmlns:a16="http://schemas.microsoft.com/office/drawing/2014/main" val="20000"/>
                    </a:ext>
                  </a:extLst>
                </a:gridCol>
                <a:gridCol w="2070262">
                  <a:extLst>
                    <a:ext uri="{9D8B030D-6E8A-4147-A177-3AD203B41FA5}">
                      <a16:colId xmlns:a16="http://schemas.microsoft.com/office/drawing/2014/main" val="20001"/>
                    </a:ext>
                  </a:extLst>
                </a:gridCol>
                <a:gridCol w="1582501">
                  <a:extLst>
                    <a:ext uri="{9D8B030D-6E8A-4147-A177-3AD203B41FA5}">
                      <a16:colId xmlns:a16="http://schemas.microsoft.com/office/drawing/2014/main" val="20002"/>
                    </a:ext>
                  </a:extLst>
                </a:gridCol>
              </a:tblGrid>
              <a:tr h="245859">
                <a:tc>
                  <a:txBody>
                    <a:bodyPr/>
                    <a:lstStyle/>
                    <a:p>
                      <a:pPr algn="ctr" fontAlgn="ctr"/>
                      <a:r>
                        <a:rPr lang="en-US" sz="1200" b="1" i="0" u="none" strike="noStrike" dirty="0">
                          <a:solidFill>
                            <a:srgbClr val="000000"/>
                          </a:solidFill>
                          <a:effectLst/>
                          <a:latin typeface="Calibri"/>
                        </a:rPr>
                        <a:t>Level of education</a:t>
                      </a:r>
                    </a:p>
                  </a:txBody>
                  <a:tcPr marL="0" marR="0" marT="0" marB="0" anchor="ctr">
                    <a:lnB w="12700" cap="flat" cmpd="sng" algn="ctr">
                      <a:solidFill>
                        <a:scrgbClr r="0" g="0" b="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Number of persons (thousands)</a:t>
                      </a:r>
                    </a:p>
                  </a:txBody>
                  <a:tcPr marL="0" marR="0" marT="0" marB="0" anchor="ctr">
                    <a:lnB w="12700" cap="flat" cmpd="sng" algn="ctr">
                      <a:solidFill>
                        <a:scrgbClr r="0" g="0" b="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a:rPr>
                        <a:t>Percent</a:t>
                      </a:r>
                    </a:p>
                  </a:txBody>
                  <a:tcPr marL="0" marR="0" marT="0" marB="0" anchor="ct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45859">
                <a:tc>
                  <a:txBody>
                    <a:bodyPr/>
                    <a:lstStyle/>
                    <a:p>
                      <a:pPr algn="l" fontAlgn="b"/>
                      <a:r>
                        <a:rPr lang="en-US" sz="1200" b="1" i="0" u="none" strike="noStrike" dirty="0">
                          <a:solidFill>
                            <a:srgbClr val="000000"/>
                          </a:solidFill>
                          <a:effectLst/>
                          <a:latin typeface="Calibri"/>
                        </a:rPr>
                        <a:t>Total</a:t>
                      </a:r>
                    </a:p>
                  </a:txBody>
                  <a:tcPr marL="0" marR="0" marT="0" marB="0" anchor="b">
                    <a:lnT w="12700" cap="flat" cmpd="sng" algn="ctr">
                      <a:solidFill>
                        <a:scrgbClr r="0" g="0" b="0"/>
                      </a:solidFill>
                      <a:prstDash val="solid"/>
                      <a:round/>
                      <a:headEnd type="none" w="med" len="med"/>
                      <a:tailEnd type="none" w="med" len="med"/>
                    </a:lnT>
                  </a:tcPr>
                </a:tc>
                <a:tc>
                  <a:txBody>
                    <a:bodyPr/>
                    <a:lstStyle/>
                    <a:p>
                      <a:pPr algn="ctr" fontAlgn="b"/>
                      <a:r>
                        <a:rPr lang="is-IS" sz="1200" b="1" i="0" u="none" strike="noStrike" dirty="0">
                          <a:solidFill>
                            <a:srgbClr val="000000"/>
                          </a:solidFill>
                          <a:effectLst/>
                          <a:latin typeface="Calibri"/>
                        </a:rPr>
                        <a:t> 223,058 </a:t>
                      </a:r>
                    </a:p>
                  </a:txBody>
                  <a:tcPr marL="0" marR="0" marT="0" marB="0" anchor="b">
                    <a:lnT w="12700" cap="flat" cmpd="sng" algn="ctr">
                      <a:solidFill>
                        <a:scrgbClr r="0" g="0" b="0"/>
                      </a:solidFill>
                      <a:prstDash val="solid"/>
                      <a:round/>
                      <a:headEnd type="none" w="med" len="med"/>
                      <a:tailEnd type="none" w="med" len="med"/>
                    </a:lnT>
                  </a:tcPr>
                </a:tc>
                <a:tc>
                  <a:txBody>
                    <a:bodyPr/>
                    <a:lstStyle/>
                    <a:p>
                      <a:pPr algn="ctr" fontAlgn="b"/>
                      <a:r>
                        <a:rPr lang="mr-IN" sz="1200" b="1" i="0" u="none" strike="noStrike" dirty="0">
                          <a:solidFill>
                            <a:srgbClr val="000000"/>
                          </a:solidFill>
                          <a:effectLst/>
                          <a:latin typeface="Calibri"/>
                        </a:rPr>
                        <a:t>100%</a:t>
                      </a:r>
                    </a:p>
                  </a:txBody>
                  <a:tcPr marL="0" marR="0" marT="0" marB="0" anchor="b">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r h="245859">
                <a:tc>
                  <a:txBody>
                    <a:bodyPr/>
                    <a:lstStyle/>
                    <a:p>
                      <a:pPr algn="l" fontAlgn="b"/>
                      <a:r>
                        <a:rPr lang="en-US" sz="1200" b="0" i="0" u="none" strike="noStrike">
                          <a:solidFill>
                            <a:srgbClr val="000000"/>
                          </a:solidFill>
                          <a:effectLst/>
                          <a:latin typeface="Calibri"/>
                        </a:rPr>
                        <a:t>Less than High School</a:t>
                      </a:r>
                    </a:p>
                  </a:txBody>
                  <a:tcPr marL="0" marR="0" marT="0" marB="0" anchor="b"/>
                </a:tc>
                <a:tc>
                  <a:txBody>
                    <a:bodyPr/>
                    <a:lstStyle/>
                    <a:p>
                      <a:pPr algn="ctr" fontAlgn="b"/>
                      <a:r>
                        <a:rPr lang="is-IS" sz="1200" b="0" i="0" u="none" strike="noStrike" dirty="0">
                          <a:solidFill>
                            <a:srgbClr val="000000"/>
                          </a:solidFill>
                          <a:effectLst/>
                          <a:latin typeface="Calibri"/>
                        </a:rPr>
                        <a:t> 20,208 </a:t>
                      </a:r>
                    </a:p>
                  </a:txBody>
                  <a:tcPr marL="0" marR="0" marT="0" marB="0" anchor="b"/>
                </a:tc>
                <a:tc>
                  <a:txBody>
                    <a:bodyPr/>
                    <a:lstStyle/>
                    <a:p>
                      <a:pPr algn="ctr" fontAlgn="b"/>
                      <a:r>
                        <a:rPr lang="mr-IN" sz="1200" b="0" i="0" u="none" strike="noStrike" dirty="0">
                          <a:solidFill>
                            <a:srgbClr val="000000"/>
                          </a:solidFill>
                          <a:effectLst/>
                          <a:latin typeface="Calibri"/>
                        </a:rPr>
                        <a:t>9%</a:t>
                      </a:r>
                    </a:p>
                  </a:txBody>
                  <a:tcPr marL="0" marR="0" marT="0" marB="0" anchor="b"/>
                </a:tc>
                <a:extLst>
                  <a:ext uri="{0D108BD9-81ED-4DB2-BD59-A6C34878D82A}">
                    <a16:rowId xmlns:a16="http://schemas.microsoft.com/office/drawing/2014/main" val="10002"/>
                  </a:ext>
                </a:extLst>
              </a:tr>
              <a:tr h="245859">
                <a:tc>
                  <a:txBody>
                    <a:bodyPr/>
                    <a:lstStyle/>
                    <a:p>
                      <a:pPr algn="l" fontAlgn="b"/>
                      <a:r>
                        <a:rPr lang="en-US" sz="1200" b="0" i="0" u="none" strike="noStrike" dirty="0">
                          <a:solidFill>
                            <a:srgbClr val="000000"/>
                          </a:solidFill>
                          <a:effectLst/>
                          <a:latin typeface="Calibri"/>
                        </a:rPr>
                        <a:t>High school graduate</a:t>
                      </a:r>
                    </a:p>
                  </a:txBody>
                  <a:tcPr marL="0" marR="0" marT="0" marB="0" anchor="b"/>
                </a:tc>
                <a:tc>
                  <a:txBody>
                    <a:bodyPr/>
                    <a:lstStyle/>
                    <a:p>
                      <a:pPr algn="ctr" fontAlgn="b"/>
                      <a:r>
                        <a:rPr lang="cs-CZ" sz="1200" b="0" i="0" u="none" strike="noStrike" dirty="0">
                          <a:solidFill>
                            <a:srgbClr val="000000"/>
                          </a:solidFill>
                          <a:effectLst/>
                          <a:latin typeface="Calibri"/>
                        </a:rPr>
                        <a:t> 61,597 </a:t>
                      </a:r>
                    </a:p>
                  </a:txBody>
                  <a:tcPr marL="0" marR="0" marT="0" marB="0" anchor="b"/>
                </a:tc>
                <a:tc>
                  <a:txBody>
                    <a:bodyPr/>
                    <a:lstStyle/>
                    <a:p>
                      <a:pPr algn="ctr" fontAlgn="b"/>
                      <a:r>
                        <a:rPr lang="mr-IN" sz="1200" b="0" i="0" u="none" strike="noStrike" dirty="0">
                          <a:solidFill>
                            <a:srgbClr val="000000"/>
                          </a:solidFill>
                          <a:effectLst/>
                          <a:latin typeface="Calibri"/>
                        </a:rPr>
                        <a:t>28%</a:t>
                      </a:r>
                    </a:p>
                  </a:txBody>
                  <a:tcPr marL="0" marR="0" marT="0" marB="0" anchor="b"/>
                </a:tc>
                <a:extLst>
                  <a:ext uri="{0D108BD9-81ED-4DB2-BD59-A6C34878D82A}">
                    <a16:rowId xmlns:a16="http://schemas.microsoft.com/office/drawing/2014/main" val="10003"/>
                  </a:ext>
                </a:extLst>
              </a:tr>
              <a:tr h="245859">
                <a:tc>
                  <a:txBody>
                    <a:bodyPr/>
                    <a:lstStyle/>
                    <a:p>
                      <a:pPr algn="l" fontAlgn="b"/>
                      <a:r>
                        <a:rPr lang="en-US" sz="1200" b="0" i="0" u="none" strike="noStrike">
                          <a:solidFill>
                            <a:srgbClr val="000000"/>
                          </a:solidFill>
                          <a:effectLst/>
                          <a:latin typeface="Calibri"/>
                        </a:rPr>
                        <a:t>Some college, no degree</a:t>
                      </a:r>
                    </a:p>
                  </a:txBody>
                  <a:tcPr marL="0" marR="0" marT="0" marB="0" anchor="b"/>
                </a:tc>
                <a:tc>
                  <a:txBody>
                    <a:bodyPr/>
                    <a:lstStyle/>
                    <a:p>
                      <a:pPr algn="ctr" fontAlgn="b"/>
                      <a:r>
                        <a:rPr lang="fi-FI" sz="1200" b="0" i="0" u="none" strike="noStrike" dirty="0">
                          <a:solidFill>
                            <a:srgbClr val="000000"/>
                          </a:solidFill>
                          <a:effectLst/>
                          <a:latin typeface="Calibri"/>
                        </a:rPr>
                        <a:t> 33,986 </a:t>
                      </a:r>
                    </a:p>
                  </a:txBody>
                  <a:tcPr marL="0" marR="0" marT="0" marB="0" anchor="b"/>
                </a:tc>
                <a:tc>
                  <a:txBody>
                    <a:bodyPr/>
                    <a:lstStyle/>
                    <a:p>
                      <a:pPr algn="ctr" fontAlgn="b"/>
                      <a:r>
                        <a:rPr lang="mr-IN" sz="1200" b="0" i="0" u="none" strike="noStrike" dirty="0">
                          <a:solidFill>
                            <a:srgbClr val="000000"/>
                          </a:solidFill>
                          <a:effectLst/>
                          <a:latin typeface="Calibri"/>
                        </a:rPr>
                        <a:t>15%</a:t>
                      </a:r>
                    </a:p>
                  </a:txBody>
                  <a:tcPr marL="0" marR="0" marT="0" marB="0" anchor="b"/>
                </a:tc>
                <a:extLst>
                  <a:ext uri="{0D108BD9-81ED-4DB2-BD59-A6C34878D82A}">
                    <a16:rowId xmlns:a16="http://schemas.microsoft.com/office/drawing/2014/main" val="10004"/>
                  </a:ext>
                </a:extLst>
              </a:tr>
              <a:tr h="245859">
                <a:tc>
                  <a:txBody>
                    <a:bodyPr/>
                    <a:lstStyle/>
                    <a:p>
                      <a:pPr algn="l" fontAlgn="b"/>
                      <a:r>
                        <a:rPr lang="en-US" sz="1200" b="0" i="0" u="none" strike="noStrike">
                          <a:solidFill>
                            <a:srgbClr val="000000"/>
                          </a:solidFill>
                          <a:effectLst/>
                          <a:latin typeface="Calibri"/>
                        </a:rPr>
                        <a:t>Associate's degree</a:t>
                      </a:r>
                    </a:p>
                  </a:txBody>
                  <a:tcPr marL="0" marR="0" marT="0" marB="0" anchor="b"/>
                </a:tc>
                <a:tc>
                  <a:txBody>
                    <a:bodyPr/>
                    <a:lstStyle/>
                    <a:p>
                      <a:pPr algn="ctr" fontAlgn="b"/>
                      <a:r>
                        <a:rPr lang="is-IS" sz="1200" b="0" i="0" u="none" strike="noStrike" dirty="0">
                          <a:solidFill>
                            <a:srgbClr val="000000"/>
                          </a:solidFill>
                          <a:effectLst/>
                          <a:latin typeface="Calibri"/>
                        </a:rPr>
                        <a:t> 23,566 </a:t>
                      </a:r>
                    </a:p>
                  </a:txBody>
                  <a:tcPr marL="0" marR="0" marT="0" marB="0" anchor="b"/>
                </a:tc>
                <a:tc>
                  <a:txBody>
                    <a:bodyPr/>
                    <a:lstStyle/>
                    <a:p>
                      <a:pPr algn="ctr" fontAlgn="b"/>
                      <a:r>
                        <a:rPr lang="mr-IN" sz="1200" b="0" i="0" u="none" strike="noStrike" dirty="0">
                          <a:solidFill>
                            <a:srgbClr val="000000"/>
                          </a:solidFill>
                          <a:effectLst/>
                          <a:latin typeface="Calibri"/>
                        </a:rPr>
                        <a:t>11%</a:t>
                      </a:r>
                    </a:p>
                  </a:txBody>
                  <a:tcPr marL="0" marR="0" marT="0" marB="0" anchor="b"/>
                </a:tc>
                <a:extLst>
                  <a:ext uri="{0D108BD9-81ED-4DB2-BD59-A6C34878D82A}">
                    <a16:rowId xmlns:a16="http://schemas.microsoft.com/office/drawing/2014/main" val="10005"/>
                  </a:ext>
                </a:extLst>
              </a:tr>
              <a:tr h="245859">
                <a:tc>
                  <a:txBody>
                    <a:bodyPr/>
                    <a:lstStyle/>
                    <a:p>
                      <a:pPr algn="l" fontAlgn="b"/>
                      <a:r>
                        <a:rPr lang="en-US" sz="1200" b="0" i="0" u="none" strike="noStrike">
                          <a:solidFill>
                            <a:srgbClr val="000000"/>
                          </a:solidFill>
                          <a:effectLst/>
                          <a:latin typeface="Calibri"/>
                        </a:rPr>
                        <a:t>Bachelor's degree</a:t>
                      </a:r>
                    </a:p>
                  </a:txBody>
                  <a:tcPr marL="0" marR="0" marT="0" marB="0" anchor="b"/>
                </a:tc>
                <a:tc>
                  <a:txBody>
                    <a:bodyPr/>
                    <a:lstStyle/>
                    <a:p>
                      <a:pPr algn="ctr" fontAlgn="b"/>
                      <a:r>
                        <a:rPr lang="is-IS" sz="1200" b="0" i="0" u="none" strike="noStrike" dirty="0">
                          <a:solidFill>
                            <a:srgbClr val="000000"/>
                          </a:solidFill>
                          <a:effectLst/>
                          <a:latin typeface="Calibri"/>
                        </a:rPr>
                        <a:t> 52,164 </a:t>
                      </a:r>
                    </a:p>
                  </a:txBody>
                  <a:tcPr marL="0" marR="0" marT="0" marB="0" anchor="b"/>
                </a:tc>
                <a:tc>
                  <a:txBody>
                    <a:bodyPr/>
                    <a:lstStyle/>
                    <a:p>
                      <a:pPr algn="ctr" fontAlgn="b"/>
                      <a:r>
                        <a:rPr lang="mr-IN" sz="1200" b="0" i="0" u="none" strike="noStrike" dirty="0">
                          <a:solidFill>
                            <a:srgbClr val="000000"/>
                          </a:solidFill>
                          <a:effectLst/>
                          <a:latin typeface="Calibri"/>
                        </a:rPr>
                        <a:t>23%</a:t>
                      </a:r>
                    </a:p>
                  </a:txBody>
                  <a:tcPr marL="0" marR="0" marT="0" marB="0" anchor="b"/>
                </a:tc>
                <a:extLst>
                  <a:ext uri="{0D108BD9-81ED-4DB2-BD59-A6C34878D82A}">
                    <a16:rowId xmlns:a16="http://schemas.microsoft.com/office/drawing/2014/main" val="10006"/>
                  </a:ext>
                </a:extLst>
              </a:tr>
              <a:tr h="245859">
                <a:tc>
                  <a:txBody>
                    <a:bodyPr/>
                    <a:lstStyle/>
                    <a:p>
                      <a:pPr algn="l" fontAlgn="b"/>
                      <a:r>
                        <a:rPr lang="en-US" sz="1200" b="0" i="0" u="none" strike="noStrike" dirty="0">
                          <a:solidFill>
                            <a:srgbClr val="000000"/>
                          </a:solidFill>
                          <a:effectLst/>
                          <a:latin typeface="Calibri"/>
                        </a:rPr>
                        <a:t>Advanced degree</a:t>
                      </a:r>
                    </a:p>
                  </a:txBody>
                  <a:tcPr marL="0" marR="0" marT="0" marB="0" anchor="b">
                    <a:lnB w="12700" cap="flat" cmpd="sng" algn="ctr">
                      <a:solidFill>
                        <a:scrgbClr r="0" g="0" b="0"/>
                      </a:solidFill>
                      <a:prstDash val="solid"/>
                      <a:round/>
                      <a:headEnd type="none" w="med" len="med"/>
                      <a:tailEnd type="none" w="med" len="med"/>
                    </a:lnB>
                  </a:tcPr>
                </a:tc>
                <a:tc>
                  <a:txBody>
                    <a:bodyPr/>
                    <a:lstStyle/>
                    <a:p>
                      <a:pPr algn="ctr" fontAlgn="b"/>
                      <a:r>
                        <a:rPr lang="fi-FI" sz="1200" b="0" i="0" u="none" strike="noStrike" dirty="0">
                          <a:solidFill>
                            <a:srgbClr val="000000"/>
                          </a:solidFill>
                          <a:effectLst/>
                          <a:latin typeface="Calibri"/>
                        </a:rPr>
                        <a:t> 31,537 </a:t>
                      </a:r>
                    </a:p>
                  </a:txBody>
                  <a:tcPr marL="0" marR="0" marT="0" marB="0" anchor="b">
                    <a:lnB w="12700" cap="flat" cmpd="sng" algn="ctr">
                      <a:solidFill>
                        <a:scrgbClr r="0" g="0" b="0"/>
                      </a:solidFill>
                      <a:prstDash val="solid"/>
                      <a:round/>
                      <a:headEnd type="none" w="med" len="med"/>
                      <a:tailEnd type="none" w="med" len="med"/>
                    </a:lnB>
                  </a:tcPr>
                </a:tc>
                <a:tc>
                  <a:txBody>
                    <a:bodyPr/>
                    <a:lstStyle/>
                    <a:p>
                      <a:pPr algn="ctr" fontAlgn="b"/>
                      <a:r>
                        <a:rPr lang="mr-IN" sz="1200" b="0" i="0" u="none" strike="noStrike" dirty="0">
                          <a:solidFill>
                            <a:srgbClr val="000000"/>
                          </a:solidFill>
                          <a:effectLst/>
                          <a:latin typeface="Calibri"/>
                        </a:rPr>
                        <a:t>14%</a:t>
                      </a:r>
                    </a:p>
                  </a:txBody>
                  <a:tcPr marL="0" marR="0" marT="0" marB="0" anchor="b">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8" name="Title 1"/>
          <p:cNvSpPr txBox="1">
            <a:spLocks/>
          </p:cNvSpPr>
          <p:nvPr/>
        </p:nvSpPr>
        <p:spPr>
          <a:xfrm>
            <a:off x="318556" y="438888"/>
            <a:ext cx="8486777" cy="6219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000" b="1" dirty="0"/>
              <a:t>More than 90% of Americans 25 years and over graduated form High School and more than a Third of Americans graduated from College in 2020</a:t>
            </a:r>
          </a:p>
        </p:txBody>
      </p:sp>
    </p:spTree>
    <p:extLst>
      <p:ext uri="{BB962C8B-B14F-4D97-AF65-F5344CB8AC3E}">
        <p14:creationId xmlns:p14="http://schemas.microsoft.com/office/powerpoint/2010/main" val="2761021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49275" y="930376"/>
            <a:ext cx="8435963" cy="2452791"/>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r>
              <a:rPr lang="en-US" sz="2000" dirty="0"/>
              <a:t>3. </a:t>
            </a:r>
            <a:r>
              <a:rPr lang="en-US" dirty="0"/>
              <a:t>The mean number of mailings is </a:t>
            </a:r>
          </a:p>
          <a:p>
            <a:pPr marL="806450" lvl="1" indent="-457200">
              <a:buFont typeface="+mj-lt"/>
              <a:buAutoNum type="alphaUcPeriod"/>
            </a:pPr>
            <a:r>
              <a:rPr lang="en-US" sz="2400" dirty="0"/>
              <a:t>9.</a:t>
            </a:r>
          </a:p>
          <a:p>
            <a:pPr marL="806450" lvl="1" indent="-457200">
              <a:buFont typeface="+mj-lt"/>
              <a:buAutoNum type="alphaUcPeriod"/>
            </a:pPr>
            <a:r>
              <a:rPr lang="en-US" sz="2400" dirty="0"/>
              <a:t>16.</a:t>
            </a:r>
          </a:p>
          <a:p>
            <a:pPr marL="806450" lvl="1" indent="-457200">
              <a:buFont typeface="+mj-lt"/>
              <a:buAutoNum type="alphaUcPeriod"/>
            </a:pPr>
            <a:r>
              <a:rPr lang="en-US" sz="2400" dirty="0"/>
              <a:t>16.44.</a:t>
            </a:r>
          </a:p>
          <a:p>
            <a:pPr marL="806450" lvl="1" indent="-457200">
              <a:buFont typeface="+mj-lt"/>
              <a:buAutoNum type="alphaUcPeriod"/>
            </a:pPr>
            <a:r>
              <a:rPr lang="en-US" sz="2400" dirty="0"/>
              <a:t>17.</a:t>
            </a:r>
          </a:p>
          <a:p>
            <a:pPr marL="806450" lvl="1" indent="-457200">
              <a:buFont typeface="+mj-lt"/>
              <a:buAutoNum type="alphaUcPeriod"/>
            </a:pPr>
            <a:r>
              <a:rPr lang="en-US" sz="2400" dirty="0"/>
              <a:t>21. </a:t>
            </a:r>
          </a:p>
          <a:p>
            <a:pPr marL="349250" lvl="1" indent="0">
              <a:buNone/>
            </a:pPr>
            <a:endParaRPr lang="en-US" sz="2400" dirty="0"/>
          </a:p>
          <a:p>
            <a:pPr marL="0" indent="0">
              <a:buNone/>
            </a:pPr>
            <a:endParaRPr lang="en-US" sz="2800" dirty="0"/>
          </a:p>
        </p:txBody>
      </p:sp>
      <p:sp>
        <p:nvSpPr>
          <p:cNvPr id="4" name="Title 1"/>
          <p:cNvSpPr txBox="1">
            <a:spLocks/>
          </p:cNvSpPr>
          <p:nvPr/>
        </p:nvSpPr>
        <p:spPr>
          <a:xfrm>
            <a:off x="942962" y="190773"/>
            <a:ext cx="8042276" cy="880872"/>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dirty="0"/>
              <a:t>Question 3</a:t>
            </a:r>
          </a:p>
        </p:txBody>
      </p:sp>
      <p:sp>
        <p:nvSpPr>
          <p:cNvPr id="5" name="Rectangle 4"/>
          <p:cNvSpPr/>
          <p:nvPr/>
        </p:nvSpPr>
        <p:spPr>
          <a:xfrm>
            <a:off x="-1" y="36770"/>
            <a:ext cx="244560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UNDERLINE THE CORRECT ANWER</a:t>
            </a:r>
          </a:p>
        </p:txBody>
      </p:sp>
    </p:spTree>
    <p:extLst>
      <p:ext uri="{BB962C8B-B14F-4D97-AF65-F5344CB8AC3E}">
        <p14:creationId xmlns:p14="http://schemas.microsoft.com/office/powerpoint/2010/main" val="3541143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49275" y="930376"/>
            <a:ext cx="8435963" cy="2452791"/>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r>
              <a:rPr lang="en-US" sz="2000" dirty="0"/>
              <a:t>4. </a:t>
            </a:r>
            <a:r>
              <a:rPr lang="en-US" dirty="0"/>
              <a:t>The standard deviation for these mailings data is </a:t>
            </a:r>
          </a:p>
          <a:p>
            <a:pPr marL="806450" lvl="1" indent="-457200">
              <a:buFont typeface="+mj-lt"/>
              <a:buAutoNum type="alphaUcPeriod"/>
            </a:pPr>
            <a:r>
              <a:rPr lang="en-US" sz="2400" dirty="0"/>
              <a:t>2.75.</a:t>
            </a:r>
          </a:p>
          <a:p>
            <a:pPr marL="806450" lvl="1" indent="-457200">
              <a:buFont typeface="+mj-lt"/>
              <a:buAutoNum type="alphaUcPeriod"/>
            </a:pPr>
            <a:r>
              <a:rPr lang="en-US" sz="2400" dirty="0"/>
              <a:t>2.92.</a:t>
            </a:r>
          </a:p>
          <a:p>
            <a:pPr marL="806450" lvl="1" indent="-457200">
              <a:buFont typeface="+mj-lt"/>
              <a:buAutoNum type="alphaUcPeriod"/>
            </a:pPr>
            <a:r>
              <a:rPr lang="en-US" sz="2400" dirty="0"/>
              <a:t>7.58.</a:t>
            </a:r>
          </a:p>
          <a:p>
            <a:pPr marL="806450" lvl="1" indent="-457200">
              <a:buFont typeface="+mj-lt"/>
              <a:buAutoNum type="alphaUcPeriod"/>
            </a:pPr>
            <a:r>
              <a:rPr lang="en-US" sz="2400" dirty="0"/>
              <a:t>8.53.</a:t>
            </a:r>
          </a:p>
          <a:p>
            <a:pPr marL="806450" lvl="1" indent="-457200">
              <a:buFont typeface="+mj-lt"/>
              <a:buAutoNum type="alphaUcPeriod"/>
            </a:pPr>
            <a:r>
              <a:rPr lang="en-US" sz="2400" dirty="0"/>
              <a:t>68.22. </a:t>
            </a:r>
          </a:p>
          <a:p>
            <a:pPr marL="349250" lvl="1" indent="0">
              <a:buNone/>
            </a:pPr>
            <a:endParaRPr lang="en-US" sz="2400" dirty="0"/>
          </a:p>
          <a:p>
            <a:pPr marL="0" indent="0">
              <a:buNone/>
            </a:pPr>
            <a:endParaRPr lang="en-US" sz="2800" dirty="0"/>
          </a:p>
        </p:txBody>
      </p:sp>
      <p:sp>
        <p:nvSpPr>
          <p:cNvPr id="4" name="Title 1"/>
          <p:cNvSpPr txBox="1">
            <a:spLocks/>
          </p:cNvSpPr>
          <p:nvPr/>
        </p:nvSpPr>
        <p:spPr>
          <a:xfrm>
            <a:off x="778973" y="70298"/>
            <a:ext cx="8042276" cy="880872"/>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dirty="0"/>
              <a:t>Question 4</a:t>
            </a:r>
          </a:p>
        </p:txBody>
      </p:sp>
      <p:sp>
        <p:nvSpPr>
          <p:cNvPr id="5" name="Rectangle 4"/>
          <p:cNvSpPr/>
          <p:nvPr/>
        </p:nvSpPr>
        <p:spPr>
          <a:xfrm>
            <a:off x="-1" y="36770"/>
            <a:ext cx="244560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UNDERLINE THE CORRECT ANWER</a:t>
            </a:r>
          </a:p>
        </p:txBody>
      </p:sp>
    </p:spTree>
    <p:extLst>
      <p:ext uri="{BB962C8B-B14F-4D97-AF65-F5344CB8AC3E}">
        <p14:creationId xmlns:p14="http://schemas.microsoft.com/office/powerpoint/2010/main" val="1348033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0"/>
            <a:ext cx="8042276" cy="1336956"/>
          </a:xfrm>
        </p:spPr>
        <p:txBody>
          <a:bodyPr>
            <a:normAutofit/>
          </a:bodyPr>
          <a:lstStyle/>
          <a:p>
            <a:pPr marL="0" indent="0"/>
            <a:r>
              <a:rPr lang="en-US" sz="2800" dirty="0"/>
              <a:t>Data for questions 5 to 10.</a:t>
            </a:r>
          </a:p>
        </p:txBody>
      </p:sp>
      <p:sp>
        <p:nvSpPr>
          <p:cNvPr id="4" name="Content Placeholder 2"/>
          <p:cNvSpPr txBox="1">
            <a:spLocks/>
          </p:cNvSpPr>
          <p:nvPr/>
        </p:nvSpPr>
        <p:spPr>
          <a:xfrm>
            <a:off x="549275" y="924701"/>
            <a:ext cx="8042276" cy="2452791"/>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sz="2800" dirty="0"/>
              <a:t>Here are boxplots of the number of calories in 20 brands of beef hot dogs, 17 brands of meat hot dogs, and 17 brands of poultry hot dogs.</a:t>
            </a:r>
          </a:p>
          <a:p>
            <a:pPr marL="0" indent="0">
              <a:buNone/>
            </a:pPr>
            <a:endParaRPr lang="en-US" sz="2800" dirty="0"/>
          </a:p>
        </p:txBody>
      </p:sp>
      <p:pic>
        <p:nvPicPr>
          <p:cNvPr id="6" name="Picture 5" descr="The boxplots of the number of calories in 20 brands of beef hot dogs, 17 brands of meat hot dogs, and 17 brands of poultry hot dogs, are presented. The x-axis shows Beef, Meat and poulty written on it. The y-axis is labeled &quot;Calories,&quot; and it range from 70 to 200 in successive intervals of 10. Box plot of Poultry show less Calories as compared to box plot of Beef and Meat."/>
          <p:cNvPicPr/>
          <p:nvPr/>
        </p:nvPicPr>
        <p:blipFill>
          <a:blip r:embed="rId2">
            <a:extLst>
              <a:ext uri="{28A0092B-C50C-407E-A947-70E740481C1C}">
                <a14:useLocalDpi xmlns:a14="http://schemas.microsoft.com/office/drawing/2010/main" val="0"/>
              </a:ext>
            </a:extLst>
          </a:blip>
          <a:srcRect/>
          <a:stretch>
            <a:fillRect/>
          </a:stretch>
        </p:blipFill>
        <p:spPr bwMode="auto">
          <a:xfrm>
            <a:off x="2283468" y="3377493"/>
            <a:ext cx="4472350" cy="3058884"/>
          </a:xfrm>
          <a:prstGeom prst="rect">
            <a:avLst/>
          </a:prstGeom>
          <a:noFill/>
          <a:ln>
            <a:noFill/>
          </a:ln>
        </p:spPr>
      </p:pic>
    </p:spTree>
    <p:extLst>
      <p:ext uri="{BB962C8B-B14F-4D97-AF65-F5344CB8AC3E}">
        <p14:creationId xmlns:p14="http://schemas.microsoft.com/office/powerpoint/2010/main" val="2199244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49275" y="1242142"/>
            <a:ext cx="8435963" cy="2452791"/>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r>
              <a:rPr lang="en-US" sz="2000" dirty="0"/>
              <a:t>5. </a:t>
            </a:r>
            <a:r>
              <a:rPr lang="en-US" dirty="0"/>
              <a:t>The main advantage of boxplots over </a:t>
            </a:r>
            <a:r>
              <a:rPr lang="en-US" dirty="0" err="1"/>
              <a:t>stemplots</a:t>
            </a:r>
            <a:r>
              <a:rPr lang="en-US" dirty="0"/>
              <a:t> and histograms is that</a:t>
            </a:r>
          </a:p>
          <a:p>
            <a:pPr marL="806450" lvl="1" indent="-457200">
              <a:buFont typeface="+mj-lt"/>
              <a:buAutoNum type="alphaUcPeriod"/>
            </a:pPr>
            <a:r>
              <a:rPr lang="en-US" sz="2400" dirty="0"/>
              <a:t>boxplots make it easy to compare several distributions, as in this example. </a:t>
            </a:r>
          </a:p>
          <a:p>
            <a:pPr marL="806450" lvl="1" indent="-457200">
              <a:buFont typeface="+mj-lt"/>
              <a:buAutoNum type="alphaUcPeriod"/>
            </a:pPr>
            <a:r>
              <a:rPr lang="en-US" sz="2400" dirty="0"/>
              <a:t>boxplots show more detail about the shape of the distribution. </a:t>
            </a:r>
          </a:p>
          <a:p>
            <a:pPr marL="806450" lvl="1" indent="-457200">
              <a:buFont typeface="+mj-lt"/>
              <a:buAutoNum type="alphaUcPeriod"/>
            </a:pPr>
            <a:r>
              <a:rPr lang="en-US" sz="2400" dirty="0"/>
              <a:t>boxplots use the five-number summary, whereas </a:t>
            </a:r>
            <a:r>
              <a:rPr lang="en-US" sz="2400" dirty="0" err="1"/>
              <a:t>stemplots</a:t>
            </a:r>
            <a:r>
              <a:rPr lang="en-US" sz="2400" dirty="0"/>
              <a:t> and histograms use the mean and standard deviation. </a:t>
            </a:r>
          </a:p>
          <a:p>
            <a:pPr marL="806450" lvl="1" indent="-457200">
              <a:buFont typeface="+mj-lt"/>
              <a:buAutoNum type="alphaUcPeriod"/>
            </a:pPr>
            <a:r>
              <a:rPr lang="en-US" sz="2400" dirty="0"/>
              <a:t>boxplots show skewed distributions, whereas </a:t>
            </a:r>
            <a:r>
              <a:rPr lang="en-US" sz="2400" dirty="0" err="1"/>
              <a:t>stemplots</a:t>
            </a:r>
            <a:r>
              <a:rPr lang="en-US" sz="2400" dirty="0"/>
              <a:t> and histograms show only symmetric distributions. </a:t>
            </a:r>
          </a:p>
          <a:p>
            <a:pPr lvl="1"/>
            <a:endParaRPr lang="en-US" sz="2400" dirty="0"/>
          </a:p>
          <a:p>
            <a:pPr marL="0" indent="0">
              <a:buNone/>
            </a:pPr>
            <a:endParaRPr lang="en-US" sz="2800" dirty="0"/>
          </a:p>
        </p:txBody>
      </p:sp>
      <p:sp>
        <p:nvSpPr>
          <p:cNvPr id="4" name="Title 1"/>
          <p:cNvSpPr txBox="1">
            <a:spLocks/>
          </p:cNvSpPr>
          <p:nvPr/>
        </p:nvSpPr>
        <p:spPr>
          <a:xfrm>
            <a:off x="549275" y="36770"/>
            <a:ext cx="8042276" cy="880872"/>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dirty="0"/>
              <a:t>Question 5</a:t>
            </a:r>
          </a:p>
        </p:txBody>
      </p:sp>
      <p:sp>
        <p:nvSpPr>
          <p:cNvPr id="5" name="Rectangle 4"/>
          <p:cNvSpPr/>
          <p:nvPr/>
        </p:nvSpPr>
        <p:spPr>
          <a:xfrm>
            <a:off x="-1" y="36770"/>
            <a:ext cx="244560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UNDERLINE THE CORRECT ANWER</a:t>
            </a:r>
          </a:p>
        </p:txBody>
      </p:sp>
    </p:spTree>
    <p:extLst>
      <p:ext uri="{BB962C8B-B14F-4D97-AF65-F5344CB8AC3E}">
        <p14:creationId xmlns:p14="http://schemas.microsoft.com/office/powerpoint/2010/main" val="3023155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49275" y="1242142"/>
            <a:ext cx="8435963" cy="2452791"/>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r>
              <a:rPr lang="en-US" sz="2000" dirty="0"/>
              <a:t>6. </a:t>
            </a:r>
            <a:r>
              <a:rPr lang="en-US" dirty="0"/>
              <a:t>This plot shows that </a:t>
            </a:r>
          </a:p>
          <a:p>
            <a:pPr marL="806450" lvl="1" indent="-457200">
              <a:buFont typeface="+mj-lt"/>
              <a:buAutoNum type="alphaUcPeriod"/>
            </a:pPr>
            <a:r>
              <a:rPr lang="en-US" sz="2400" dirty="0"/>
              <a:t>all poultry hot dogs have fewer calories than the median for beef and meat hot dogs. </a:t>
            </a:r>
          </a:p>
          <a:p>
            <a:pPr marL="806450" lvl="1" indent="-457200">
              <a:buFont typeface="+mj-lt"/>
              <a:buAutoNum type="alphaUcPeriod"/>
            </a:pPr>
            <a:r>
              <a:rPr lang="en-US" sz="2400" dirty="0"/>
              <a:t>about half of poultry hot dog brands have fewer calories than the median for beef and meat hot dogs. </a:t>
            </a:r>
          </a:p>
          <a:p>
            <a:pPr marL="806450" lvl="1" indent="-457200">
              <a:buFont typeface="+mj-lt"/>
              <a:buAutoNum type="alphaUcPeriod"/>
            </a:pPr>
            <a:r>
              <a:rPr lang="en-US" sz="2400" dirty="0"/>
              <a:t>hot dog type is not helpful in predicting calories because some hot dogs of each type are high and some of each type are low. </a:t>
            </a:r>
          </a:p>
          <a:p>
            <a:pPr marL="806450" lvl="1" indent="-457200">
              <a:buFont typeface="+mj-lt"/>
              <a:buAutoNum type="alphaUcPeriod"/>
            </a:pPr>
            <a:r>
              <a:rPr lang="en-US" sz="2400" dirty="0"/>
              <a:t>most poultry hot dog brands have fewer calories than most beef and meat hot dogs, but a few poultry hot dogs have more calories than the median beef and meat hot dog. </a:t>
            </a:r>
          </a:p>
          <a:p>
            <a:pPr lvl="1"/>
            <a:endParaRPr lang="en-US" sz="2400" dirty="0"/>
          </a:p>
          <a:p>
            <a:pPr marL="0" indent="0">
              <a:buNone/>
            </a:pPr>
            <a:endParaRPr lang="en-US" sz="2800" dirty="0"/>
          </a:p>
        </p:txBody>
      </p:sp>
      <p:sp>
        <p:nvSpPr>
          <p:cNvPr id="4" name="Title 1"/>
          <p:cNvSpPr txBox="1">
            <a:spLocks/>
          </p:cNvSpPr>
          <p:nvPr/>
        </p:nvSpPr>
        <p:spPr>
          <a:xfrm>
            <a:off x="549275" y="108183"/>
            <a:ext cx="8042276" cy="880872"/>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dirty="0"/>
              <a:t>Question 6</a:t>
            </a:r>
          </a:p>
        </p:txBody>
      </p:sp>
      <p:sp>
        <p:nvSpPr>
          <p:cNvPr id="5" name="Rectangle 4"/>
          <p:cNvSpPr/>
          <p:nvPr/>
        </p:nvSpPr>
        <p:spPr>
          <a:xfrm>
            <a:off x="-1" y="36770"/>
            <a:ext cx="244560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UNDERLINE THE CORRECT ANWER</a:t>
            </a:r>
          </a:p>
        </p:txBody>
      </p:sp>
    </p:spTree>
    <p:extLst>
      <p:ext uri="{BB962C8B-B14F-4D97-AF65-F5344CB8AC3E}">
        <p14:creationId xmlns:p14="http://schemas.microsoft.com/office/powerpoint/2010/main" val="176105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49275" y="1242142"/>
            <a:ext cx="8435963" cy="2452791"/>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r>
              <a:rPr lang="en-US" sz="2000" dirty="0"/>
              <a:t>7. </a:t>
            </a:r>
            <a:r>
              <a:rPr lang="en-US" dirty="0"/>
              <a:t>We see from the plot that the median number of calories in a beef hot dog is about </a:t>
            </a:r>
          </a:p>
          <a:p>
            <a:pPr marL="806450" lvl="1" indent="-457200">
              <a:buFont typeface="+mj-lt"/>
              <a:buAutoNum type="alphaUcPeriod"/>
            </a:pPr>
            <a:r>
              <a:rPr lang="en-US" sz="2400" dirty="0"/>
              <a:t>190. </a:t>
            </a:r>
          </a:p>
          <a:p>
            <a:pPr marL="806450" lvl="1" indent="-457200">
              <a:buFont typeface="+mj-lt"/>
              <a:buAutoNum type="alphaUcPeriod"/>
            </a:pPr>
            <a:r>
              <a:rPr lang="en-US" sz="2400" dirty="0"/>
              <a:t>179.</a:t>
            </a:r>
          </a:p>
          <a:p>
            <a:pPr marL="806450" lvl="1" indent="-457200">
              <a:buFont typeface="+mj-lt"/>
              <a:buAutoNum type="alphaUcPeriod"/>
            </a:pPr>
            <a:r>
              <a:rPr lang="en-US" sz="2400" dirty="0"/>
              <a:t>153.</a:t>
            </a:r>
          </a:p>
          <a:p>
            <a:pPr marL="806450" lvl="1" indent="-457200">
              <a:buFont typeface="+mj-lt"/>
              <a:buAutoNum type="alphaUcPeriod"/>
            </a:pPr>
            <a:r>
              <a:rPr lang="en-US" sz="2400" dirty="0"/>
              <a:t>139.</a:t>
            </a:r>
          </a:p>
          <a:p>
            <a:pPr marL="806450" lvl="1" indent="-457200">
              <a:buFont typeface="+mj-lt"/>
              <a:buAutoNum type="alphaUcPeriod"/>
            </a:pPr>
            <a:r>
              <a:rPr lang="en-US" sz="2400" dirty="0"/>
              <a:t>129. </a:t>
            </a:r>
          </a:p>
        </p:txBody>
      </p:sp>
      <p:sp>
        <p:nvSpPr>
          <p:cNvPr id="4" name="Title 1"/>
          <p:cNvSpPr txBox="1">
            <a:spLocks/>
          </p:cNvSpPr>
          <p:nvPr/>
        </p:nvSpPr>
        <p:spPr>
          <a:xfrm>
            <a:off x="643857" y="74655"/>
            <a:ext cx="8042276" cy="880872"/>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dirty="0"/>
              <a:t>Question 7</a:t>
            </a:r>
          </a:p>
        </p:txBody>
      </p:sp>
      <p:sp>
        <p:nvSpPr>
          <p:cNvPr id="5" name="Rectangle 4"/>
          <p:cNvSpPr/>
          <p:nvPr/>
        </p:nvSpPr>
        <p:spPr>
          <a:xfrm>
            <a:off x="-1" y="36770"/>
            <a:ext cx="244560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UNDERLINE THE CORRECT ANWER</a:t>
            </a:r>
          </a:p>
        </p:txBody>
      </p:sp>
    </p:spTree>
    <p:extLst>
      <p:ext uri="{BB962C8B-B14F-4D97-AF65-F5344CB8AC3E}">
        <p14:creationId xmlns:p14="http://schemas.microsoft.com/office/powerpoint/2010/main" val="2451618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49275" y="1242142"/>
            <a:ext cx="8435963" cy="2452791"/>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r>
              <a:rPr lang="en-US" sz="2000" dirty="0"/>
              <a:t>8. </a:t>
            </a:r>
            <a:r>
              <a:rPr lang="en-US" dirty="0"/>
              <a:t>The box in each boxplot marks the</a:t>
            </a:r>
          </a:p>
          <a:p>
            <a:pPr marL="806450" lvl="1" indent="-457200">
              <a:buFont typeface="+mj-lt"/>
              <a:buAutoNum type="alphaUcPeriod"/>
            </a:pPr>
            <a:r>
              <a:rPr lang="en-US" sz="2400" dirty="0"/>
              <a:t>full range covered by the data. </a:t>
            </a:r>
          </a:p>
          <a:p>
            <a:pPr marL="806450" lvl="1" indent="-457200">
              <a:buFont typeface="+mj-lt"/>
              <a:buAutoNum type="alphaUcPeriod"/>
            </a:pPr>
            <a:r>
              <a:rPr lang="en-US" sz="2400" dirty="0"/>
              <a:t>range covered by the middle half of the data. </a:t>
            </a:r>
          </a:p>
          <a:p>
            <a:pPr marL="806450" lvl="1" indent="-457200">
              <a:buFont typeface="+mj-lt"/>
              <a:buAutoNum type="alphaUcPeriod"/>
            </a:pPr>
            <a:r>
              <a:rPr lang="en-US" sz="2400" dirty="0"/>
              <a:t>range covered by the middle three-quarters of the data. </a:t>
            </a:r>
          </a:p>
          <a:p>
            <a:pPr marL="806450" lvl="1" indent="-457200">
              <a:buFont typeface="+mj-lt"/>
              <a:buAutoNum type="alphaUcPeriod"/>
            </a:pPr>
            <a:r>
              <a:rPr lang="en-US" sz="2400" dirty="0"/>
              <a:t>span one standard deviation on each side of the mean. </a:t>
            </a:r>
          </a:p>
          <a:p>
            <a:pPr marL="806450" lvl="1" indent="-457200">
              <a:buFont typeface="+mj-lt"/>
              <a:buAutoNum type="alphaUcPeriod"/>
            </a:pPr>
            <a:r>
              <a:rPr lang="en-US" sz="2400" dirty="0"/>
              <a:t>span two standard deviations on each side of the mean. </a:t>
            </a:r>
          </a:p>
        </p:txBody>
      </p:sp>
      <p:sp>
        <p:nvSpPr>
          <p:cNvPr id="4" name="Title 1"/>
          <p:cNvSpPr txBox="1">
            <a:spLocks/>
          </p:cNvSpPr>
          <p:nvPr/>
        </p:nvSpPr>
        <p:spPr>
          <a:xfrm>
            <a:off x="549275" y="36770"/>
            <a:ext cx="8042276" cy="880872"/>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dirty="0"/>
              <a:t>Question 8</a:t>
            </a:r>
          </a:p>
        </p:txBody>
      </p:sp>
      <p:sp>
        <p:nvSpPr>
          <p:cNvPr id="5" name="Rectangle 4"/>
          <p:cNvSpPr/>
          <p:nvPr/>
        </p:nvSpPr>
        <p:spPr>
          <a:xfrm>
            <a:off x="-1" y="36770"/>
            <a:ext cx="244560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UNDERLINE THE CORRECT ANWER</a:t>
            </a:r>
          </a:p>
        </p:txBody>
      </p:sp>
    </p:spTree>
    <p:extLst>
      <p:ext uri="{BB962C8B-B14F-4D97-AF65-F5344CB8AC3E}">
        <p14:creationId xmlns:p14="http://schemas.microsoft.com/office/powerpoint/2010/main" val="2014246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49275" y="1242142"/>
            <a:ext cx="8435963" cy="2452791"/>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r>
              <a:rPr lang="en-US" sz="2000" dirty="0"/>
              <a:t>9. </a:t>
            </a:r>
            <a:r>
              <a:rPr lang="en-US" dirty="0"/>
              <a:t>The calorie counts for the 17 poultry brands are: 129  132  102  106  94  102  87  99  170  113  135  142  86  143  152  146  144</a:t>
            </a:r>
          </a:p>
          <a:p>
            <a:pPr marL="0" indent="0">
              <a:buNone/>
            </a:pPr>
            <a:r>
              <a:rPr lang="en-US" dirty="0"/>
              <a:t>The median of these values is </a:t>
            </a:r>
          </a:p>
          <a:p>
            <a:pPr marL="457200" indent="-457200">
              <a:buFont typeface="+mj-lt"/>
              <a:buAutoNum type="alphaUcPeriod"/>
            </a:pPr>
            <a:r>
              <a:rPr lang="en-US" dirty="0"/>
              <a:t>129.</a:t>
            </a:r>
          </a:p>
          <a:p>
            <a:pPr marL="457200" indent="-457200">
              <a:buFont typeface="+mj-lt"/>
              <a:buAutoNum type="alphaUcPeriod"/>
            </a:pPr>
            <a:r>
              <a:rPr lang="en-US" dirty="0"/>
              <a:t>132.</a:t>
            </a:r>
          </a:p>
          <a:p>
            <a:pPr marL="457200" indent="-457200">
              <a:buFont typeface="+mj-lt"/>
              <a:buAutoNum type="alphaUcPeriod"/>
            </a:pPr>
            <a:r>
              <a:rPr lang="en-US" dirty="0"/>
              <a:t>130.5.</a:t>
            </a:r>
          </a:p>
          <a:p>
            <a:pPr marL="457200" indent="-457200">
              <a:buFont typeface="+mj-lt"/>
              <a:buAutoNum type="alphaUcPeriod"/>
            </a:pPr>
            <a:r>
              <a:rPr lang="en-US" dirty="0"/>
              <a:t>121.</a:t>
            </a:r>
          </a:p>
          <a:p>
            <a:pPr marL="457200" indent="-457200">
              <a:buFont typeface="+mj-lt"/>
              <a:buAutoNum type="alphaUcPeriod"/>
            </a:pPr>
            <a:r>
              <a:rPr lang="en-US" dirty="0"/>
              <a:t>170. </a:t>
            </a:r>
          </a:p>
        </p:txBody>
      </p:sp>
      <p:sp>
        <p:nvSpPr>
          <p:cNvPr id="4" name="Title 1"/>
          <p:cNvSpPr txBox="1">
            <a:spLocks/>
          </p:cNvSpPr>
          <p:nvPr/>
        </p:nvSpPr>
        <p:spPr>
          <a:xfrm>
            <a:off x="549275" y="36770"/>
            <a:ext cx="8042276" cy="880872"/>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dirty="0"/>
              <a:t>Question 9</a:t>
            </a:r>
          </a:p>
        </p:txBody>
      </p:sp>
      <p:sp>
        <p:nvSpPr>
          <p:cNvPr id="5" name="Rectangle 4"/>
          <p:cNvSpPr/>
          <p:nvPr/>
        </p:nvSpPr>
        <p:spPr>
          <a:xfrm>
            <a:off x="-1" y="36770"/>
            <a:ext cx="244560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UNDERLINE THE CORRECT ANWER</a:t>
            </a:r>
          </a:p>
        </p:txBody>
      </p:sp>
    </p:spTree>
    <p:extLst>
      <p:ext uri="{BB962C8B-B14F-4D97-AF65-F5344CB8AC3E}">
        <p14:creationId xmlns:p14="http://schemas.microsoft.com/office/powerpoint/2010/main" val="180130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549275" y="1242142"/>
            <a:ext cx="8435963" cy="2452791"/>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r>
              <a:rPr lang="en-US" sz="2000" dirty="0"/>
              <a:t>10. </a:t>
            </a:r>
            <a:r>
              <a:rPr lang="en-US" dirty="0"/>
              <a:t>The calorie counts for the 17 poultry brands are</a:t>
            </a:r>
          </a:p>
          <a:p>
            <a:pPr marL="0" indent="0">
              <a:buNone/>
            </a:pPr>
            <a:r>
              <a:rPr lang="en-US" dirty="0"/>
              <a:t>129  132  102  106  94  102  87  99  170  113  135  142  86  143  152  146  144</a:t>
            </a:r>
          </a:p>
          <a:p>
            <a:pPr marL="0" indent="0">
              <a:buNone/>
            </a:pPr>
            <a:r>
              <a:rPr lang="en-US" dirty="0"/>
              <a:t>The first quartile of the 17 poultry hot dog calorie counts is </a:t>
            </a:r>
          </a:p>
          <a:p>
            <a:pPr marL="457200" lvl="0" indent="-457200">
              <a:buFont typeface="+mj-lt"/>
              <a:buAutoNum type="alphaUcPeriod"/>
            </a:pPr>
            <a:r>
              <a:rPr lang="en-US" dirty="0"/>
              <a:t>99.</a:t>
            </a:r>
          </a:p>
          <a:p>
            <a:pPr marL="457200" lvl="0" indent="-457200">
              <a:buFont typeface="+mj-lt"/>
              <a:buAutoNum type="alphaUcPeriod"/>
            </a:pPr>
            <a:r>
              <a:rPr lang="en-US" dirty="0"/>
              <a:t>102</a:t>
            </a:r>
          </a:p>
          <a:p>
            <a:pPr marL="457200" lvl="0" indent="-457200">
              <a:buFont typeface="+mj-lt"/>
              <a:buAutoNum type="alphaUcPeriod"/>
            </a:pPr>
            <a:r>
              <a:rPr lang="en-US" dirty="0"/>
              <a:t>100.5.</a:t>
            </a:r>
          </a:p>
          <a:p>
            <a:pPr marL="457200" lvl="0" indent="-457200">
              <a:buFont typeface="+mj-lt"/>
              <a:buAutoNum type="alphaUcPeriod"/>
            </a:pPr>
            <a:r>
              <a:rPr lang="en-US"/>
              <a:t>143.5.</a:t>
            </a:r>
          </a:p>
          <a:p>
            <a:pPr marL="457200" lvl="0" indent="-457200">
              <a:buFont typeface="+mj-lt"/>
              <a:buAutoNum type="alphaUcPeriod"/>
            </a:pPr>
            <a:r>
              <a:rPr lang="en-US"/>
              <a:t>143</a:t>
            </a:r>
            <a:r>
              <a:rPr lang="en-US" dirty="0"/>
              <a:t>.</a:t>
            </a:r>
          </a:p>
          <a:p>
            <a:pPr marL="349250" lvl="1" indent="0">
              <a:buNone/>
            </a:pPr>
            <a:endParaRPr lang="en-US" sz="2400" dirty="0"/>
          </a:p>
          <a:p>
            <a:pPr lvl="1"/>
            <a:endParaRPr lang="en-US" sz="2400" dirty="0"/>
          </a:p>
          <a:p>
            <a:pPr marL="0" indent="0">
              <a:buNone/>
            </a:pPr>
            <a:endParaRPr lang="en-US" sz="2800" dirty="0"/>
          </a:p>
        </p:txBody>
      </p:sp>
      <p:sp>
        <p:nvSpPr>
          <p:cNvPr id="4" name="Title 1"/>
          <p:cNvSpPr txBox="1">
            <a:spLocks/>
          </p:cNvSpPr>
          <p:nvPr/>
        </p:nvSpPr>
        <p:spPr>
          <a:xfrm>
            <a:off x="2116624" y="0"/>
            <a:ext cx="5571497" cy="880872"/>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dirty="0"/>
              <a:t>Question 10</a:t>
            </a:r>
          </a:p>
        </p:txBody>
      </p:sp>
      <p:sp>
        <p:nvSpPr>
          <p:cNvPr id="5" name="Rectangle 4"/>
          <p:cNvSpPr/>
          <p:nvPr/>
        </p:nvSpPr>
        <p:spPr>
          <a:xfrm>
            <a:off x="-2" y="36770"/>
            <a:ext cx="2242933"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UNDERLINE THE CORRECT ANWER</a:t>
            </a:r>
          </a:p>
        </p:txBody>
      </p:sp>
    </p:spTree>
    <p:extLst>
      <p:ext uri="{BB962C8B-B14F-4D97-AF65-F5344CB8AC3E}">
        <p14:creationId xmlns:p14="http://schemas.microsoft.com/office/powerpoint/2010/main" val="283541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81908"/>
            <a:ext cx="8186780" cy="1336956"/>
          </a:xfrm>
        </p:spPr>
        <p:txBody>
          <a:bodyPr>
            <a:normAutofit/>
          </a:bodyPr>
          <a:lstStyle/>
          <a:p>
            <a:pPr marL="285750" lvl="1" indent="-285750"/>
            <a:r>
              <a:rPr lang="en-US" sz="2000" b="1" dirty="0">
                <a:solidFill>
                  <a:schemeClr val="tx2"/>
                </a:solidFill>
                <a:latin typeface="+mj-lt"/>
                <a:cs typeface="Times New Roman"/>
              </a:rPr>
              <a:t>How has the education of 25+ in US change over time? </a:t>
            </a:r>
          </a:p>
        </p:txBody>
      </p:sp>
      <p:sp>
        <p:nvSpPr>
          <p:cNvPr id="3" name="TextBox 2"/>
          <p:cNvSpPr txBox="1"/>
          <p:nvPr/>
        </p:nvSpPr>
        <p:spPr>
          <a:xfrm>
            <a:off x="1216047" y="1618864"/>
            <a:ext cx="7226429" cy="3939539"/>
          </a:xfrm>
          <a:prstGeom prst="rect">
            <a:avLst/>
          </a:prstGeom>
          <a:noFill/>
        </p:spPr>
        <p:txBody>
          <a:bodyPr wrap="square" rtlCol="0">
            <a:spAutoFit/>
          </a:bodyPr>
          <a:lstStyle/>
          <a:p>
            <a:pPr marL="285750" lvl="1" indent="-285750">
              <a:buFont typeface="Arial"/>
              <a:buChar char="•"/>
            </a:pPr>
            <a:r>
              <a:rPr lang="en-US" dirty="0">
                <a:latin typeface="Times New Roman"/>
                <a:cs typeface="Times New Roman"/>
              </a:rPr>
              <a:t>How has the education of 25+ in US change over time? </a:t>
            </a:r>
          </a:p>
          <a:p>
            <a:pPr lvl="1"/>
            <a:endParaRPr lang="en-US" sz="1200" dirty="0">
              <a:latin typeface="Times New Roman"/>
              <a:cs typeface="Times New Roman"/>
            </a:endParaRPr>
          </a:p>
          <a:p>
            <a:pPr lvl="1"/>
            <a:r>
              <a:rPr lang="en-US" sz="1200" dirty="0">
                <a:latin typeface="Times New Roman"/>
                <a:cs typeface="Times New Roman"/>
              </a:rPr>
              <a:t>Source use Table 2 Both Sexes: </a:t>
            </a:r>
            <a:endParaRPr lang="en-US" sz="1200" dirty="0">
              <a:latin typeface="Times New Roman"/>
              <a:cs typeface="Times New Roman"/>
              <a:hlinkClick r:id="rId2"/>
            </a:endParaRPr>
          </a:p>
          <a:p>
            <a:pPr lvl="1"/>
            <a:r>
              <a:rPr lang="en-US" sz="1200" dirty="0">
                <a:latin typeface="Times New Roman"/>
                <a:cs typeface="Times New Roman"/>
                <a:hlinkClick r:id="rId2"/>
              </a:rPr>
              <a:t>https://www.census.gov/data/tables/2020/demo/educational-attainment/cps-detailed-tables.html</a:t>
            </a:r>
            <a:r>
              <a:rPr lang="en-US" sz="1200" dirty="0">
                <a:latin typeface="Times New Roman"/>
                <a:cs typeface="Times New Roman"/>
              </a:rPr>
              <a:t> </a:t>
            </a:r>
          </a:p>
          <a:p>
            <a:pPr lvl="1"/>
            <a:r>
              <a:rPr lang="en-US" sz="1200" dirty="0">
                <a:latin typeface="Times New Roman"/>
                <a:cs typeface="Times New Roman"/>
                <a:hlinkClick r:id="rId3"/>
              </a:rPr>
              <a:t>https://www.census.gov/data/tables/2019/demo/educational-attainment/cps-detailed-tables.html</a:t>
            </a:r>
            <a:endParaRPr lang="en-US" sz="1200" dirty="0">
              <a:latin typeface="Times New Roman"/>
              <a:cs typeface="Times New Roman"/>
            </a:endParaRPr>
          </a:p>
          <a:p>
            <a:pPr lvl="1"/>
            <a:r>
              <a:rPr lang="en-US" sz="1200" dirty="0">
                <a:latin typeface="Times New Roman"/>
                <a:cs typeface="Times New Roman"/>
                <a:hlinkClick r:id="rId4"/>
              </a:rPr>
              <a:t>https://www.census.gov/data/tables/2018/demo/education-attainment/cps-detailed-tables.html</a:t>
            </a:r>
            <a:endParaRPr lang="en-US" sz="1200" dirty="0">
              <a:latin typeface="Times New Roman"/>
              <a:cs typeface="Times New Roman"/>
            </a:endParaRPr>
          </a:p>
          <a:p>
            <a:pPr marL="628650" lvl="1" indent="-171450">
              <a:buFont typeface="Wingdings" charset="2"/>
              <a:buChar char="Ø"/>
            </a:pPr>
            <a:endParaRPr lang="en-US" sz="1200" dirty="0">
              <a:latin typeface="Times New Roman"/>
              <a:cs typeface="Times New Roman"/>
            </a:endParaRPr>
          </a:p>
          <a:p>
            <a:pPr marL="628650" lvl="1" indent="-171450">
              <a:buFont typeface="Wingdings" charset="2"/>
              <a:buChar char="Ø"/>
            </a:pPr>
            <a:r>
              <a:rPr lang="en-US" sz="1200" dirty="0">
                <a:latin typeface="Times New Roman"/>
                <a:cs typeface="Times New Roman"/>
              </a:rPr>
              <a:t>Create a Task spreadsheet on excel to accomplish your homework. Each task has to be done by one student and QC by the other to catch any mistake and fix it.</a:t>
            </a:r>
          </a:p>
          <a:p>
            <a:pPr marL="628650" lvl="1" indent="-171450">
              <a:buFont typeface="Wingdings" charset="2"/>
              <a:buChar char="Ø"/>
            </a:pPr>
            <a:r>
              <a:rPr lang="en-US" sz="1200" dirty="0">
                <a:latin typeface="Times New Roman"/>
                <a:cs typeface="Times New Roman"/>
              </a:rPr>
              <a:t>Create one dataset with the three years of data</a:t>
            </a:r>
          </a:p>
          <a:p>
            <a:pPr marL="628650" lvl="1" indent="-171450">
              <a:buFont typeface="Wingdings" charset="2"/>
              <a:buChar char="Ø"/>
            </a:pPr>
            <a:r>
              <a:rPr lang="en-US" sz="1200" dirty="0">
                <a:latin typeface="Times New Roman"/>
                <a:cs typeface="Times New Roman"/>
              </a:rPr>
              <a:t>Summarize data by a small number of educational levels </a:t>
            </a:r>
          </a:p>
          <a:p>
            <a:pPr marL="628650" lvl="1" indent="-171450">
              <a:buFont typeface="Wingdings" charset="2"/>
              <a:buChar char="Ø"/>
            </a:pPr>
            <a:r>
              <a:rPr lang="en-US" sz="1200" dirty="0">
                <a:latin typeface="Times New Roman"/>
                <a:cs typeface="Times New Roman"/>
              </a:rPr>
              <a:t>Compute Percentages </a:t>
            </a:r>
          </a:p>
          <a:p>
            <a:pPr marL="628650" lvl="1" indent="-171450">
              <a:buFont typeface="Wingdings" charset="2"/>
              <a:buChar char="Ø"/>
            </a:pPr>
            <a:r>
              <a:rPr lang="en-US" sz="1200" dirty="0">
                <a:latin typeface="Times New Roman"/>
                <a:cs typeface="Times New Roman"/>
              </a:rPr>
              <a:t>Plot Pie Charts</a:t>
            </a:r>
          </a:p>
          <a:p>
            <a:pPr marL="628650" lvl="1" indent="-171450">
              <a:buFont typeface="Wingdings" charset="2"/>
              <a:buChar char="Ø"/>
            </a:pPr>
            <a:r>
              <a:rPr lang="en-US" sz="1200" dirty="0">
                <a:latin typeface="Times New Roman"/>
                <a:cs typeface="Times New Roman"/>
              </a:rPr>
              <a:t>Plot Stack Charts</a:t>
            </a:r>
          </a:p>
          <a:p>
            <a:pPr marL="628650" lvl="1" indent="-171450">
              <a:buFont typeface="Wingdings" charset="2"/>
              <a:buChar char="Ø"/>
            </a:pPr>
            <a:r>
              <a:rPr lang="en-US" sz="1200" dirty="0">
                <a:latin typeface="Times New Roman"/>
                <a:cs typeface="Times New Roman"/>
              </a:rPr>
              <a:t>Plot Side by side bar graphs</a:t>
            </a:r>
          </a:p>
          <a:p>
            <a:pPr marL="628650" lvl="1" indent="-171450">
              <a:buFont typeface="Wingdings" charset="2"/>
              <a:buChar char="Ø"/>
            </a:pPr>
            <a:r>
              <a:rPr lang="en-US" sz="1200" dirty="0">
                <a:latin typeface="Times New Roman"/>
                <a:cs typeface="Times New Roman"/>
              </a:rPr>
              <a:t>Make Table</a:t>
            </a:r>
          </a:p>
          <a:p>
            <a:pPr lvl="1"/>
            <a:endParaRPr lang="en-US" dirty="0">
              <a:latin typeface="Times New Roman"/>
              <a:cs typeface="Times New Roman"/>
            </a:endParaRPr>
          </a:p>
          <a:p>
            <a:pPr marL="742950" lvl="1" indent="-285750">
              <a:buFont typeface="Wingdings" charset="2"/>
              <a:buChar char="Ø"/>
            </a:pPr>
            <a:endParaRPr lang="en-US" sz="1000" dirty="0">
              <a:latin typeface="Times New Roman"/>
              <a:cs typeface="Times New Roman"/>
            </a:endParaRPr>
          </a:p>
          <a:p>
            <a:pPr marL="742950" lvl="1" indent="-285750">
              <a:buFont typeface="Wingdings" charset="2"/>
              <a:buChar char="Ø"/>
            </a:pPr>
            <a:endParaRPr lang="en-US" sz="1200" dirty="0">
              <a:latin typeface="Times New Roman"/>
              <a:cs typeface="Times New Roman"/>
            </a:endParaRPr>
          </a:p>
          <a:p>
            <a:pPr marL="742950" lvl="1" indent="-285750">
              <a:buFont typeface="Wingdings" charset="2"/>
              <a:buChar char="Ø"/>
            </a:pPr>
            <a:endParaRPr lang="en-US" sz="1200" dirty="0">
              <a:latin typeface="Times New Roman"/>
              <a:cs typeface="Times New Roman"/>
            </a:endParaRPr>
          </a:p>
        </p:txBody>
      </p:sp>
    </p:spTree>
    <p:extLst>
      <p:ext uri="{BB962C8B-B14F-4D97-AF65-F5344CB8AC3E}">
        <p14:creationId xmlns:p14="http://schemas.microsoft.com/office/powerpoint/2010/main" val="151222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977" y="538058"/>
            <a:ext cx="7244023" cy="621964"/>
          </a:xfrm>
        </p:spPr>
        <p:txBody>
          <a:bodyPr>
            <a:normAutofit fontScale="90000"/>
          </a:bodyPr>
          <a:lstStyle/>
          <a:p>
            <a:r>
              <a:rPr lang="en-US" sz="2400" b="1" dirty="0"/>
              <a:t>Organize the team to explore the educational level data</a:t>
            </a:r>
          </a:p>
        </p:txBody>
      </p:sp>
      <p:sp>
        <p:nvSpPr>
          <p:cNvPr id="6" name="Content Placeholder 2"/>
          <p:cNvSpPr txBox="1">
            <a:spLocks/>
          </p:cNvSpPr>
          <p:nvPr/>
        </p:nvSpPr>
        <p:spPr>
          <a:xfrm>
            <a:off x="318556" y="951170"/>
            <a:ext cx="8464008" cy="1534665"/>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2536685501"/>
              </p:ext>
            </p:extLst>
          </p:nvPr>
        </p:nvGraphicFramePr>
        <p:xfrm>
          <a:off x="729626" y="1785743"/>
          <a:ext cx="8052938" cy="3687389"/>
        </p:xfrm>
        <a:graphic>
          <a:graphicData uri="http://schemas.openxmlformats.org/drawingml/2006/table">
            <a:tbl>
              <a:tblPr firstRow="1" bandRow="1">
                <a:tableStyleId>{2D5ABB26-0587-4C30-8999-92F81FD0307C}</a:tableStyleId>
              </a:tblPr>
              <a:tblGrid>
                <a:gridCol w="1870850">
                  <a:extLst>
                    <a:ext uri="{9D8B030D-6E8A-4147-A177-3AD203B41FA5}">
                      <a16:colId xmlns:a16="http://schemas.microsoft.com/office/drawing/2014/main" val="20000"/>
                    </a:ext>
                  </a:extLst>
                </a:gridCol>
                <a:gridCol w="967619">
                  <a:extLst>
                    <a:ext uri="{9D8B030D-6E8A-4147-A177-3AD203B41FA5}">
                      <a16:colId xmlns:a16="http://schemas.microsoft.com/office/drawing/2014/main" val="20001"/>
                    </a:ext>
                  </a:extLst>
                </a:gridCol>
                <a:gridCol w="1025859">
                  <a:extLst>
                    <a:ext uri="{9D8B030D-6E8A-4147-A177-3AD203B41FA5}">
                      <a16:colId xmlns:a16="http://schemas.microsoft.com/office/drawing/2014/main" val="20002"/>
                    </a:ext>
                  </a:extLst>
                </a:gridCol>
                <a:gridCol w="1824071">
                  <a:extLst>
                    <a:ext uri="{9D8B030D-6E8A-4147-A177-3AD203B41FA5}">
                      <a16:colId xmlns:a16="http://schemas.microsoft.com/office/drawing/2014/main" val="20003"/>
                    </a:ext>
                  </a:extLst>
                </a:gridCol>
                <a:gridCol w="2364539">
                  <a:extLst>
                    <a:ext uri="{9D8B030D-6E8A-4147-A177-3AD203B41FA5}">
                      <a16:colId xmlns:a16="http://schemas.microsoft.com/office/drawing/2014/main" val="20004"/>
                    </a:ext>
                  </a:extLst>
                </a:gridCol>
              </a:tblGrid>
              <a:tr h="319657">
                <a:tc>
                  <a:txBody>
                    <a:bodyPr/>
                    <a:lstStyle/>
                    <a:p>
                      <a:pPr algn="l" fontAlgn="ctr"/>
                      <a:r>
                        <a:rPr lang="en-US" sz="1200" b="1" i="0" u="none" strike="noStrike" dirty="0">
                          <a:solidFill>
                            <a:srgbClr val="000000"/>
                          </a:solidFill>
                          <a:effectLst/>
                          <a:latin typeface="Calibri"/>
                        </a:rPr>
                        <a:t>Task</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i="0" u="none" strike="noStrike" dirty="0">
                          <a:solidFill>
                            <a:srgbClr val="000000"/>
                          </a:solidFill>
                          <a:effectLst/>
                          <a:latin typeface="Calibri"/>
                        </a:rPr>
                        <a:t>Owner</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i="0" u="none" strike="noStrike" dirty="0">
                          <a:solidFill>
                            <a:srgbClr val="000000"/>
                          </a:solidFill>
                          <a:effectLst/>
                          <a:latin typeface="Calibri"/>
                        </a:rPr>
                        <a:t>Date started</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i="0" u="none" strike="noStrike" dirty="0">
                          <a:solidFill>
                            <a:srgbClr val="000000"/>
                          </a:solidFill>
                          <a:effectLst/>
                          <a:latin typeface="Calibri"/>
                        </a:rPr>
                        <a:t>Date finished</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i="0" u="none" strike="noStrike" dirty="0">
                          <a:solidFill>
                            <a:srgbClr val="000000"/>
                          </a:solidFill>
                          <a:effectLst/>
                          <a:latin typeface="Calibri"/>
                        </a:rPr>
                        <a:t>Comments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238719">
                <a:tc>
                  <a:txBody>
                    <a:bodyPr/>
                    <a:lstStyle/>
                    <a:p>
                      <a:pPr marL="0" indent="0" algn="l" fontAlgn="b">
                        <a:buFont typeface="Arial"/>
                        <a:buNone/>
                      </a:pPr>
                      <a:r>
                        <a:rPr lang="en-US" sz="1200" b="0" i="0" u="none" strike="noStrike" dirty="0">
                          <a:solidFill>
                            <a:srgbClr val="000000"/>
                          </a:solidFill>
                          <a:effectLst/>
                          <a:latin typeface="Calibri"/>
                        </a:rPr>
                        <a:t>Download</a:t>
                      </a:r>
                      <a:r>
                        <a:rPr lang="en-US" sz="1200" b="0" i="0" u="none" strike="noStrike" baseline="0" dirty="0">
                          <a:solidFill>
                            <a:srgbClr val="000000"/>
                          </a:solidFill>
                          <a:effectLst/>
                          <a:latin typeface="Calibri"/>
                        </a:rPr>
                        <a:t> 2018 data</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38719">
                <a:tc>
                  <a:txBody>
                    <a:bodyPr/>
                    <a:lstStyle/>
                    <a:p>
                      <a:pPr marL="0" indent="0" algn="l" fontAlgn="b">
                        <a:buFont typeface="Arial"/>
                        <a:buNone/>
                      </a:pPr>
                      <a:r>
                        <a:rPr lang="en-US" sz="1200" b="0" i="0" u="none" strike="noStrike" dirty="0">
                          <a:solidFill>
                            <a:srgbClr val="000000"/>
                          </a:solidFill>
                          <a:effectLst/>
                          <a:latin typeface="Calibri"/>
                        </a:rPr>
                        <a:t>Download</a:t>
                      </a:r>
                      <a:r>
                        <a:rPr lang="en-US" sz="1200" b="0" i="0" u="none" strike="noStrike" baseline="0" dirty="0">
                          <a:solidFill>
                            <a:srgbClr val="000000"/>
                          </a:solidFill>
                          <a:effectLst/>
                          <a:latin typeface="Calibri"/>
                        </a:rPr>
                        <a:t> 2019 data</a:t>
                      </a:r>
                      <a:endParaRPr lang="en-US" sz="12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38719">
                <a:tc>
                  <a:txBody>
                    <a:bodyPr/>
                    <a:lstStyle/>
                    <a:p>
                      <a:pPr marL="0" indent="0" algn="l" fontAlgn="b">
                        <a:buFont typeface="Arial"/>
                        <a:buNone/>
                      </a:pPr>
                      <a:r>
                        <a:rPr lang="en-US" sz="1200" b="0" i="0" u="none" strike="noStrike" dirty="0">
                          <a:solidFill>
                            <a:srgbClr val="000000"/>
                          </a:solidFill>
                          <a:effectLst/>
                          <a:latin typeface="Calibri"/>
                        </a:rPr>
                        <a:t>Combine</a:t>
                      </a:r>
                      <a:r>
                        <a:rPr lang="en-US" sz="1200" b="0" i="0" u="none" strike="noStrike" baseline="0" dirty="0">
                          <a:solidFill>
                            <a:srgbClr val="000000"/>
                          </a:solidFill>
                          <a:effectLst/>
                          <a:latin typeface="Calibri"/>
                        </a:rPr>
                        <a:t> the data sets from 2018, 2019 and 2020</a:t>
                      </a:r>
                      <a:endParaRPr lang="en-US" sz="1200" b="0"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193218">
                <a:tc>
                  <a:txBody>
                    <a:bodyPr/>
                    <a:lstStyle/>
                    <a:p>
                      <a:r>
                        <a:rPr lang="en-US" sz="1200" dirty="0"/>
                        <a:t>QC the data</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193218">
                <a:tc>
                  <a:txBody>
                    <a:bodyPr/>
                    <a:lstStyle/>
                    <a:p>
                      <a:pPr marL="0" indent="0" algn="l" fontAlgn="b">
                        <a:buFont typeface="Arial"/>
                        <a:buNone/>
                      </a:pPr>
                      <a:r>
                        <a:rPr lang="en-US" sz="1200" b="0" i="0" u="none" strike="noStrike" dirty="0">
                          <a:solidFill>
                            <a:srgbClr val="000000"/>
                          </a:solidFill>
                          <a:effectLst/>
                          <a:latin typeface="Calibri"/>
                        </a:rPr>
                        <a:t>Summarize the data</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193218">
                <a:tc>
                  <a:txBody>
                    <a:bodyPr/>
                    <a:lstStyle/>
                    <a:p>
                      <a:pPr marL="0" indent="0" algn="l" fontAlgn="b">
                        <a:buFont typeface="Arial"/>
                        <a:buNone/>
                      </a:pPr>
                      <a:r>
                        <a:rPr lang="en-US" sz="1200" b="0" i="0" u="none" strike="noStrike" dirty="0">
                          <a:solidFill>
                            <a:srgbClr val="000000"/>
                          </a:solidFill>
                          <a:effectLst/>
                          <a:latin typeface="Calibri"/>
                        </a:rPr>
                        <a:t>Discuss</a:t>
                      </a:r>
                      <a:r>
                        <a:rPr lang="en-US" sz="1200" b="0" i="0" u="none" strike="noStrike" baseline="0" dirty="0">
                          <a:solidFill>
                            <a:srgbClr val="000000"/>
                          </a:solidFill>
                          <a:effectLst/>
                          <a:latin typeface="Calibri"/>
                        </a:rPr>
                        <a:t> metrics for table</a:t>
                      </a:r>
                      <a:endParaRPr lang="en-US" sz="1200" b="0" i="0" u="none" strike="noStrike" dirty="0">
                        <a:solidFill>
                          <a:srgbClr val="000000"/>
                        </a:solidFill>
                        <a:effectLst/>
                        <a:latin typeface="Calibri"/>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193218">
                <a:tc>
                  <a:txBody>
                    <a:bodyPr/>
                    <a:lstStyle/>
                    <a:p>
                      <a:pPr marL="0" indent="0" algn="l" fontAlgn="b">
                        <a:buFont typeface="Arial"/>
                        <a:buNone/>
                      </a:pPr>
                      <a:r>
                        <a:rPr lang="en-US" sz="1200" b="0" i="0" u="none" strike="noStrike" dirty="0">
                          <a:solidFill>
                            <a:srgbClr val="000000"/>
                          </a:solidFill>
                          <a:effectLst/>
                          <a:latin typeface="Calibri"/>
                        </a:rPr>
                        <a:t>Make table</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193218">
                <a:tc>
                  <a:txBody>
                    <a:bodyPr/>
                    <a:lstStyle/>
                    <a:p>
                      <a:pPr marL="0" indent="0" algn="l" fontAlgn="b">
                        <a:buFont typeface="Arial"/>
                        <a:buNone/>
                      </a:pPr>
                      <a:r>
                        <a:rPr lang="en-US" sz="1200" b="0" i="0" u="none" strike="noStrike" dirty="0">
                          <a:solidFill>
                            <a:srgbClr val="000000"/>
                          </a:solidFill>
                          <a:effectLst/>
                          <a:latin typeface="Calibri"/>
                        </a:rPr>
                        <a:t>Plot Pie charts</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193218">
                <a:tc>
                  <a:txBody>
                    <a:bodyPr/>
                    <a:lstStyle/>
                    <a:p>
                      <a:pPr marL="0" indent="0" algn="l" fontAlgn="b">
                        <a:buFont typeface="Arial"/>
                        <a:buNone/>
                      </a:pPr>
                      <a:r>
                        <a:rPr lang="en-US" sz="1200" b="0" i="0" u="none" strike="noStrike" dirty="0">
                          <a:solidFill>
                            <a:srgbClr val="000000"/>
                          </a:solidFill>
                          <a:effectLst/>
                          <a:latin typeface="Calibri"/>
                        </a:rPr>
                        <a:t>Plot Stack Bars</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193218">
                <a:tc>
                  <a:txBody>
                    <a:bodyPr/>
                    <a:lstStyle/>
                    <a:p>
                      <a:pPr marL="0" indent="0" algn="l" fontAlgn="b">
                        <a:buFont typeface="Arial"/>
                        <a:buNone/>
                      </a:pPr>
                      <a:r>
                        <a:rPr lang="en-US" sz="1200" b="0" i="0" u="none" strike="noStrike" dirty="0">
                          <a:solidFill>
                            <a:srgbClr val="000000"/>
                          </a:solidFill>
                          <a:effectLst/>
                          <a:latin typeface="Calibri"/>
                        </a:rPr>
                        <a:t>Plot Side by side bars chart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193218">
                <a:tc>
                  <a:txBody>
                    <a:bodyPr/>
                    <a:lstStyle/>
                    <a:p>
                      <a:pPr marL="171450" indent="-171450" algn="l" fontAlgn="b">
                        <a:buFont typeface="Arial"/>
                        <a:buChar char="•"/>
                      </a:pPr>
                      <a:endParaRPr lang="en-US" sz="1200" b="0" i="0" u="none" strike="noStrike" dirty="0">
                        <a:solidFill>
                          <a:srgbClr val="000000"/>
                        </a:solidFill>
                        <a:effectLst/>
                        <a:latin typeface="Calibri"/>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193218">
                <a:tc>
                  <a:txBody>
                    <a:bodyPr/>
                    <a:lstStyle/>
                    <a:p>
                      <a:pPr marL="171450" indent="-171450" algn="l" fontAlgn="b">
                        <a:buFont typeface="Arial"/>
                        <a:buChar char="•"/>
                      </a:pPr>
                      <a:endParaRPr lang="en-US" sz="1200" b="0" i="0" u="none" strike="noStrike" dirty="0">
                        <a:solidFill>
                          <a:srgbClr val="000000"/>
                        </a:solidFill>
                        <a:effectLst/>
                        <a:latin typeface="Calibri"/>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193218">
                <a:tc>
                  <a:txBody>
                    <a:bodyPr/>
                    <a:lstStyle/>
                    <a:p>
                      <a:pPr marL="171450" indent="-171450" algn="l" fontAlgn="b">
                        <a:buFont typeface="Arial"/>
                        <a:buChar char="•"/>
                      </a:pPr>
                      <a:endParaRPr lang="en-US" sz="1200" b="0" i="0" u="none" strike="noStrike" dirty="0">
                        <a:solidFill>
                          <a:srgbClr val="000000"/>
                        </a:solidFill>
                        <a:effectLst/>
                        <a:latin typeface="Calibri"/>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r h="193218">
                <a:tc>
                  <a:txBody>
                    <a:bodyPr/>
                    <a:lstStyle/>
                    <a:p>
                      <a:pPr marL="171450" indent="-171450" algn="l" fontAlgn="b">
                        <a:buFont typeface="Arial"/>
                        <a:buChar char="•"/>
                      </a:pPr>
                      <a:endParaRPr lang="en-US" sz="1200" b="0" i="0" u="none" strike="noStrike" dirty="0">
                        <a:solidFill>
                          <a:srgbClr val="000000"/>
                        </a:solidFill>
                        <a:effectLst/>
                        <a:latin typeface="Calibri"/>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4"/>
                  </a:ext>
                </a:extLst>
              </a:tr>
              <a:tr h="193218">
                <a:tc>
                  <a:txBody>
                    <a:bodyPr/>
                    <a:lstStyle/>
                    <a:p>
                      <a:pPr marL="171450" indent="-171450" algn="l" fontAlgn="b">
                        <a:buFont typeface="Arial"/>
                        <a:buChar char="•"/>
                      </a:pPr>
                      <a:endParaRPr lang="en-US" sz="1200" b="0" i="0" u="none" strike="noStrike" dirty="0">
                        <a:solidFill>
                          <a:srgbClr val="000000"/>
                        </a:solidFill>
                        <a:effectLst/>
                        <a:latin typeface="Calibri"/>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5"/>
                  </a:ext>
                </a:extLst>
              </a:tr>
              <a:tr h="193218">
                <a:tc>
                  <a:txBody>
                    <a:bodyPr/>
                    <a:lstStyle/>
                    <a:p>
                      <a:pPr marL="171450" indent="-171450" algn="l" fontAlgn="b">
                        <a:buFont typeface="Arial"/>
                        <a:buChar char="•"/>
                      </a:pPr>
                      <a:endParaRPr lang="en-US" sz="1200" b="0" i="0" u="none" strike="noStrike" dirty="0">
                        <a:solidFill>
                          <a:srgbClr val="000000"/>
                        </a:solidFill>
                        <a:effectLst/>
                        <a:latin typeface="Calibri"/>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5" name="Rectangle 4"/>
          <p:cNvSpPr/>
          <p:nvPr/>
        </p:nvSpPr>
        <p:spPr>
          <a:xfrm>
            <a:off x="-1" y="179500"/>
            <a:ext cx="178353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STUDENT ANSWER</a:t>
            </a:r>
          </a:p>
        </p:txBody>
      </p:sp>
    </p:spTree>
    <p:extLst>
      <p:ext uri="{BB962C8B-B14F-4D97-AF65-F5344CB8AC3E}">
        <p14:creationId xmlns:p14="http://schemas.microsoft.com/office/powerpoint/2010/main" val="245737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1049" y="363133"/>
            <a:ext cx="8877904" cy="621964"/>
          </a:xfrm>
        </p:spPr>
        <p:txBody>
          <a:bodyPr/>
          <a:lstStyle/>
          <a:p>
            <a:r>
              <a:rPr lang="en-US" sz="2400" b="1" dirty="0"/>
              <a:t>Main Finding of education changes</a:t>
            </a:r>
          </a:p>
        </p:txBody>
      </p:sp>
      <p:sp>
        <p:nvSpPr>
          <p:cNvPr id="6" name="Content Placeholder 2"/>
          <p:cNvSpPr txBox="1">
            <a:spLocks/>
          </p:cNvSpPr>
          <p:nvPr/>
        </p:nvSpPr>
        <p:spPr>
          <a:xfrm>
            <a:off x="318556" y="951170"/>
            <a:ext cx="7653310" cy="3236922"/>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lvl="0">
              <a:buFont typeface="Arial"/>
              <a:buChar char="•"/>
            </a:pPr>
            <a:r>
              <a:rPr lang="en-US" sz="1800" dirty="0"/>
              <a:t>Compare the education level for 25+ between 2018 and 2020 using graphs and provide conclusions</a:t>
            </a:r>
          </a:p>
          <a:p>
            <a:pPr marL="793750" lvl="1" indent="-457200">
              <a:buFont typeface="Wingdings" charset="2"/>
              <a:buChar char="Ø"/>
            </a:pPr>
            <a:r>
              <a:rPr lang="en-US" sz="1600" dirty="0"/>
              <a:t>Xxx</a:t>
            </a:r>
          </a:p>
          <a:p>
            <a:pPr marL="793750" lvl="1" indent="-457200">
              <a:buFont typeface="Wingdings" charset="2"/>
              <a:buChar char="Ø"/>
            </a:pPr>
            <a:r>
              <a:rPr lang="en-US" sz="1600" dirty="0"/>
              <a:t>Xxx</a:t>
            </a:r>
          </a:p>
          <a:p>
            <a:pPr marL="793750" lvl="1" indent="-457200">
              <a:buFont typeface="Wingdings" charset="2"/>
              <a:buChar char="Ø"/>
            </a:pPr>
            <a:r>
              <a:rPr lang="en-US" sz="1600" dirty="0"/>
              <a:t>xxx</a:t>
            </a:r>
          </a:p>
          <a:p>
            <a:pPr lvl="1"/>
            <a:endParaRPr lang="en-US" sz="2400" dirty="0"/>
          </a:p>
          <a:p>
            <a:pPr marL="0" indent="0">
              <a:buNone/>
            </a:pPr>
            <a:endParaRPr lang="en-US" sz="2800" dirty="0"/>
          </a:p>
        </p:txBody>
      </p:sp>
      <p:sp>
        <p:nvSpPr>
          <p:cNvPr id="7" name="Content Placeholder 2"/>
          <p:cNvSpPr txBox="1">
            <a:spLocks/>
          </p:cNvSpPr>
          <p:nvPr/>
        </p:nvSpPr>
        <p:spPr>
          <a:xfrm>
            <a:off x="207088" y="6444257"/>
            <a:ext cx="5535358" cy="2016776"/>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r>
              <a:rPr lang="en-US" sz="1000" dirty="0"/>
              <a:t>Plots and table available on CANVAS- Week2 </a:t>
            </a:r>
            <a:r>
              <a:rPr lang="mr-IN" sz="1000" dirty="0"/>
              <a:t>–</a:t>
            </a:r>
            <a:r>
              <a:rPr lang="en-US" sz="1000" dirty="0"/>
              <a:t>  (first file on DATA)</a:t>
            </a:r>
          </a:p>
          <a:p>
            <a:pPr marL="0" indent="0">
              <a:buNone/>
            </a:pPr>
            <a:endParaRPr lang="en-US" sz="2800" dirty="0"/>
          </a:p>
        </p:txBody>
      </p:sp>
      <p:graphicFrame>
        <p:nvGraphicFramePr>
          <p:cNvPr id="8" name="Chart 7"/>
          <p:cNvGraphicFramePr/>
          <p:nvPr>
            <p:extLst>
              <p:ext uri="{D42A27DB-BD31-4B8C-83A1-F6EECF244321}">
                <p14:modId xmlns:p14="http://schemas.microsoft.com/office/powerpoint/2010/main" val="1267406971"/>
              </p:ext>
            </p:extLst>
          </p:nvPr>
        </p:nvGraphicFramePr>
        <p:xfrm>
          <a:off x="2213094" y="4377231"/>
          <a:ext cx="4961585" cy="2256165"/>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p:cNvSpPr/>
          <p:nvPr/>
        </p:nvSpPr>
        <p:spPr>
          <a:xfrm>
            <a:off x="-1" y="36770"/>
            <a:ext cx="178353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STUDENT ANSWER</a:t>
            </a:r>
          </a:p>
        </p:txBody>
      </p:sp>
    </p:spTree>
    <p:extLst>
      <p:ext uri="{BB962C8B-B14F-4D97-AF65-F5344CB8AC3E}">
        <p14:creationId xmlns:p14="http://schemas.microsoft.com/office/powerpoint/2010/main" val="38801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861" y="457033"/>
            <a:ext cx="8174542" cy="621964"/>
          </a:xfrm>
        </p:spPr>
        <p:txBody>
          <a:bodyPr>
            <a:normAutofit fontScale="90000"/>
          </a:bodyPr>
          <a:lstStyle/>
          <a:p>
            <a:r>
              <a:rPr lang="en-US" sz="2400" b="1" dirty="0"/>
              <a:t>Are NJs COVID deaths by Population lower or higher than in FL? </a:t>
            </a:r>
          </a:p>
        </p:txBody>
      </p:sp>
      <p:sp>
        <p:nvSpPr>
          <p:cNvPr id="7" name="Content Placeholder 2"/>
          <p:cNvSpPr txBox="1">
            <a:spLocks/>
          </p:cNvSpPr>
          <p:nvPr/>
        </p:nvSpPr>
        <p:spPr>
          <a:xfrm>
            <a:off x="207088" y="6444257"/>
            <a:ext cx="5008403" cy="2016776"/>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r>
              <a:rPr lang="en-US" sz="1000" dirty="0"/>
              <a:t>Plots and table available on CANVAS- Week2 </a:t>
            </a:r>
            <a:r>
              <a:rPr lang="mr-IN" sz="1000" dirty="0"/>
              <a:t>–</a:t>
            </a:r>
            <a:r>
              <a:rPr lang="en-US" sz="1000" dirty="0"/>
              <a:t> Second file on Data</a:t>
            </a:r>
          </a:p>
          <a:p>
            <a:pPr marL="0" indent="0">
              <a:buNone/>
            </a:pPr>
            <a:endParaRPr lang="en-US" sz="2800" dirty="0"/>
          </a:p>
        </p:txBody>
      </p:sp>
      <p:sp>
        <p:nvSpPr>
          <p:cNvPr id="3" name="TextBox 2">
            <a:extLst>
              <a:ext uri="{FF2B5EF4-FFF2-40B4-BE49-F238E27FC236}">
                <a16:creationId xmlns:a16="http://schemas.microsoft.com/office/drawing/2014/main" id="{884A703B-2AA0-4D8B-9FBC-9E514E30B96A}"/>
              </a:ext>
            </a:extLst>
          </p:cNvPr>
          <p:cNvSpPr txBox="1"/>
          <p:nvPr/>
        </p:nvSpPr>
        <p:spPr>
          <a:xfrm>
            <a:off x="207088" y="918290"/>
            <a:ext cx="8464818" cy="646331"/>
          </a:xfrm>
          <a:prstGeom prst="rect">
            <a:avLst/>
          </a:prstGeom>
          <a:noFill/>
        </p:spPr>
        <p:txBody>
          <a:bodyPr wrap="none" rtlCol="0">
            <a:spAutoFit/>
          </a:bodyPr>
          <a:lstStyle/>
          <a:p>
            <a:r>
              <a:rPr lang="en-US" dirty="0"/>
              <a:t>According to the table we can see the NJ’s death by population is higher than FL.</a:t>
            </a:r>
          </a:p>
          <a:p>
            <a:endParaRPr lang="en-US" dirty="0"/>
          </a:p>
        </p:txBody>
      </p:sp>
      <p:graphicFrame>
        <p:nvGraphicFramePr>
          <p:cNvPr id="4" name="Table 3">
            <a:extLst>
              <a:ext uri="{FF2B5EF4-FFF2-40B4-BE49-F238E27FC236}">
                <a16:creationId xmlns:a16="http://schemas.microsoft.com/office/drawing/2014/main" id="{E66E1969-C7E3-4AEF-91DD-574EC878A705}"/>
              </a:ext>
            </a:extLst>
          </p:cNvPr>
          <p:cNvGraphicFramePr>
            <a:graphicFrameLocks noGrp="1"/>
          </p:cNvGraphicFramePr>
          <p:nvPr>
            <p:extLst>
              <p:ext uri="{D42A27DB-BD31-4B8C-83A1-F6EECF244321}">
                <p14:modId xmlns:p14="http://schemas.microsoft.com/office/powerpoint/2010/main" val="2275177404"/>
              </p:ext>
            </p:extLst>
          </p:nvPr>
        </p:nvGraphicFramePr>
        <p:xfrm>
          <a:off x="418861" y="1540254"/>
          <a:ext cx="8356093" cy="4101472"/>
        </p:xfrm>
        <a:graphic>
          <a:graphicData uri="http://schemas.openxmlformats.org/drawingml/2006/table">
            <a:tbl>
              <a:tblPr>
                <a:tableStyleId>{5C22544A-7EE6-4342-B048-85BDC9FD1C3A}</a:tableStyleId>
              </a:tblPr>
              <a:tblGrid>
                <a:gridCol w="862352">
                  <a:extLst>
                    <a:ext uri="{9D8B030D-6E8A-4147-A177-3AD203B41FA5}">
                      <a16:colId xmlns:a16="http://schemas.microsoft.com/office/drawing/2014/main" val="2965553518"/>
                    </a:ext>
                  </a:extLst>
                </a:gridCol>
                <a:gridCol w="862352">
                  <a:extLst>
                    <a:ext uri="{9D8B030D-6E8A-4147-A177-3AD203B41FA5}">
                      <a16:colId xmlns:a16="http://schemas.microsoft.com/office/drawing/2014/main" val="2312592154"/>
                    </a:ext>
                  </a:extLst>
                </a:gridCol>
                <a:gridCol w="862352">
                  <a:extLst>
                    <a:ext uri="{9D8B030D-6E8A-4147-A177-3AD203B41FA5}">
                      <a16:colId xmlns:a16="http://schemas.microsoft.com/office/drawing/2014/main" val="149547963"/>
                    </a:ext>
                  </a:extLst>
                </a:gridCol>
                <a:gridCol w="1047671">
                  <a:extLst>
                    <a:ext uri="{9D8B030D-6E8A-4147-A177-3AD203B41FA5}">
                      <a16:colId xmlns:a16="http://schemas.microsoft.com/office/drawing/2014/main" val="3392563464"/>
                    </a:ext>
                  </a:extLst>
                </a:gridCol>
                <a:gridCol w="1009344">
                  <a:extLst>
                    <a:ext uri="{9D8B030D-6E8A-4147-A177-3AD203B41FA5}">
                      <a16:colId xmlns:a16="http://schemas.microsoft.com/office/drawing/2014/main" val="3054690954"/>
                    </a:ext>
                  </a:extLst>
                </a:gridCol>
                <a:gridCol w="1068141">
                  <a:extLst>
                    <a:ext uri="{9D8B030D-6E8A-4147-A177-3AD203B41FA5}">
                      <a16:colId xmlns:a16="http://schemas.microsoft.com/office/drawing/2014/main" val="2979239753"/>
                    </a:ext>
                  </a:extLst>
                </a:gridCol>
                <a:gridCol w="979947">
                  <a:extLst>
                    <a:ext uri="{9D8B030D-6E8A-4147-A177-3AD203B41FA5}">
                      <a16:colId xmlns:a16="http://schemas.microsoft.com/office/drawing/2014/main" val="2475412335"/>
                    </a:ext>
                  </a:extLst>
                </a:gridCol>
                <a:gridCol w="842753">
                  <a:extLst>
                    <a:ext uri="{9D8B030D-6E8A-4147-A177-3AD203B41FA5}">
                      <a16:colId xmlns:a16="http://schemas.microsoft.com/office/drawing/2014/main" val="2169549130"/>
                    </a:ext>
                  </a:extLst>
                </a:gridCol>
                <a:gridCol w="821181">
                  <a:extLst>
                    <a:ext uri="{9D8B030D-6E8A-4147-A177-3AD203B41FA5}">
                      <a16:colId xmlns:a16="http://schemas.microsoft.com/office/drawing/2014/main" val="3715619855"/>
                    </a:ext>
                  </a:extLst>
                </a:gridCol>
              </a:tblGrid>
              <a:tr h="19763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NJ</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FL_TD_by_M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err="1">
                          <a:effectLst/>
                        </a:rPr>
                        <a:t>NJ_TD_by_M</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err="1">
                          <a:effectLst/>
                        </a:rPr>
                        <a:t>pecentage_fl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err="1">
                          <a:effectLst/>
                        </a:rPr>
                        <a:t>pecentage_nj</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200" u="none" strike="noStrike" dirty="0" err="1">
                          <a:effectLst/>
                        </a:rPr>
                        <a:t>FL_pop</a:t>
                      </a:r>
                      <a:endParaRPr lang="en-US" sz="1200" dirty="0"/>
                    </a:p>
                  </a:txBody>
                  <a:tcPr marL="9525" marR="9525" marT="9525" marB="0" anchor="b"/>
                </a:tc>
                <a:tc>
                  <a:txBody>
                    <a:bodyPr/>
                    <a:lstStyle/>
                    <a:p>
                      <a:pPr algn="l" fontAlgn="b"/>
                      <a:r>
                        <a:rPr lang="en-US" sz="1200" b="0" i="0" u="none" strike="noStrike" dirty="0" err="1">
                          <a:solidFill>
                            <a:srgbClr val="000000"/>
                          </a:solidFill>
                          <a:effectLst/>
                          <a:latin typeface="Calibri" panose="020F0502020204030204" pitchFamily="34" charset="0"/>
                        </a:rPr>
                        <a:t>NJ_pop</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1085142"/>
                  </a:ext>
                </a:extLst>
              </a:tr>
              <a:tr h="205465">
                <a:tc>
                  <a:txBody>
                    <a:bodyPr/>
                    <a:lstStyle/>
                    <a:p>
                      <a:pPr algn="r" fontAlgn="b"/>
                      <a:r>
                        <a:rPr lang="en-US" sz="1200" u="none" strike="noStrike">
                          <a:effectLst/>
                        </a:rPr>
                        <a:t>1/1/2020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21538187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9288994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294938"/>
                  </a:ext>
                </a:extLst>
              </a:tr>
              <a:tr h="205465">
                <a:tc>
                  <a:txBody>
                    <a:bodyPr/>
                    <a:lstStyle/>
                    <a:p>
                      <a:pPr algn="r" fontAlgn="b"/>
                      <a:r>
                        <a:rPr lang="en-US" sz="1200" u="none" strike="noStrike">
                          <a:effectLst/>
                        </a:rPr>
                        <a:t>2/1/2020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53634256"/>
                  </a:ext>
                </a:extLst>
              </a:tr>
              <a:tr h="205465">
                <a:tc>
                  <a:txBody>
                    <a:bodyPr/>
                    <a:lstStyle/>
                    <a:p>
                      <a:pPr algn="r" fontAlgn="b"/>
                      <a:r>
                        <a:rPr lang="en-US" sz="1200" u="none" strike="noStrike">
                          <a:effectLst/>
                        </a:rPr>
                        <a:t>3/1/2020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191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191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8.88E-06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7.50E-05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8517277"/>
                  </a:ext>
                </a:extLst>
              </a:tr>
              <a:tr h="205465">
                <a:tc>
                  <a:txBody>
                    <a:bodyPr/>
                    <a:lstStyle/>
                    <a:p>
                      <a:pPr algn="r" fontAlgn="b"/>
                      <a:r>
                        <a:rPr lang="en-US" sz="1200" u="none" strike="noStrike">
                          <a:effectLst/>
                        </a:rPr>
                        <a:t>4/1/2020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1,311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8,997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9694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6.99E-05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1.04E-03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5420177"/>
                  </a:ext>
                </a:extLst>
              </a:tr>
              <a:tr h="205465">
                <a:tc>
                  <a:txBody>
                    <a:bodyPr/>
                    <a:lstStyle/>
                    <a:p>
                      <a:pPr algn="r" fontAlgn="b"/>
                      <a:r>
                        <a:rPr lang="en-US" sz="1200" u="none" strike="noStrike">
                          <a:effectLst/>
                        </a:rPr>
                        <a:t>5/1/2020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3,357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13051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1.22E-04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1.40E-03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32406559"/>
                  </a:ext>
                </a:extLst>
              </a:tr>
              <a:tr h="205465">
                <a:tc>
                  <a:txBody>
                    <a:bodyPr/>
                    <a:lstStyle/>
                    <a:p>
                      <a:pPr algn="r" fontAlgn="b"/>
                      <a:r>
                        <a:rPr lang="en-US" sz="1200" u="none" strike="noStrike">
                          <a:effectLst/>
                        </a:rPr>
                        <a:t>6/1/2020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3716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13890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1.73E-04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1.50E-03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3034295"/>
                  </a:ext>
                </a:extLst>
              </a:tr>
              <a:tr h="205465">
                <a:tc>
                  <a:txBody>
                    <a:bodyPr/>
                    <a:lstStyle/>
                    <a:p>
                      <a:pPr algn="r" fontAlgn="b"/>
                      <a:r>
                        <a:rPr lang="en-US" sz="1200" u="none" strike="noStrike">
                          <a:effectLst/>
                        </a:rPr>
                        <a:t>7/1/2020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4,980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8696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14220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4.04E-04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1.53E-03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933459"/>
                  </a:ext>
                </a:extLst>
              </a:tr>
              <a:tr h="205465">
                <a:tc>
                  <a:txBody>
                    <a:bodyPr/>
                    <a:lstStyle/>
                    <a:p>
                      <a:pPr algn="r" fontAlgn="b"/>
                      <a:r>
                        <a:rPr lang="en-US" sz="1200" u="none" strike="noStrike">
                          <a:effectLst/>
                        </a:rPr>
                        <a:t>8/1/2020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4,786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13482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14388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6.27E-04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1.55E-03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2384194"/>
                  </a:ext>
                </a:extLst>
              </a:tr>
              <a:tr h="205465">
                <a:tc>
                  <a:txBody>
                    <a:bodyPr/>
                    <a:lstStyle/>
                    <a:p>
                      <a:pPr algn="r" fontAlgn="b"/>
                      <a:r>
                        <a:rPr lang="en-US" sz="1200" u="none" strike="noStrike">
                          <a:effectLst/>
                        </a:rPr>
                        <a:t>9/1/2020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15505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14531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7.21E-04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1.56E-03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5840083"/>
                  </a:ext>
                </a:extLst>
              </a:tr>
              <a:tr h="205465">
                <a:tc>
                  <a:txBody>
                    <a:bodyPr/>
                    <a:lstStyle/>
                    <a:p>
                      <a:pPr algn="r" fontAlgn="b"/>
                      <a:r>
                        <a:rPr lang="en-US" sz="1200" u="none" strike="noStrike">
                          <a:effectLst/>
                        </a:rPr>
                        <a:t>10/1/2020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16915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7.87E-04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1.59E-03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0181855"/>
                  </a:ext>
                </a:extLst>
              </a:tr>
              <a:tr h="205465">
                <a:tc>
                  <a:txBody>
                    <a:bodyPr/>
                    <a:lstStyle/>
                    <a:p>
                      <a:pPr algn="r" fontAlgn="b"/>
                      <a:r>
                        <a:rPr lang="en-US" sz="1200" u="none" strike="noStrike">
                          <a:effectLst/>
                        </a:rPr>
                        <a:t>11/1/2020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1,767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18682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8.69E-04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1.70E-03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7684065"/>
                  </a:ext>
                </a:extLst>
              </a:tr>
              <a:tr h="205465">
                <a:tc>
                  <a:txBody>
                    <a:bodyPr/>
                    <a:lstStyle/>
                    <a:p>
                      <a:pPr algn="r" fontAlgn="b"/>
                      <a:r>
                        <a:rPr lang="en-US" sz="1200" u="none" strike="noStrike">
                          <a:effectLst/>
                        </a:rPr>
                        <a:t>12/1/2020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3,145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21827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18139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1.02E-03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1.95E-03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115424"/>
                  </a:ext>
                </a:extLst>
              </a:tr>
              <a:tr h="205465">
                <a:tc>
                  <a:txBody>
                    <a:bodyPr/>
                    <a:lstStyle/>
                    <a:p>
                      <a:pPr algn="r" fontAlgn="b"/>
                      <a:r>
                        <a:rPr lang="en-US" sz="1200" u="none" strike="noStrike">
                          <a:effectLst/>
                        </a:rPr>
                        <a:t>1/1/2021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5,002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26829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20589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1.24E-03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2.19E-03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21600000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9400000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6034581"/>
                  </a:ext>
                </a:extLst>
              </a:tr>
              <a:tr h="205465">
                <a:tc>
                  <a:txBody>
                    <a:bodyPr/>
                    <a:lstStyle/>
                    <a:p>
                      <a:pPr algn="r" fontAlgn="b"/>
                      <a:r>
                        <a:rPr lang="en-US" sz="1200" u="none" strike="noStrike">
                          <a:effectLst/>
                        </a:rPr>
                        <a:t>2/1/2021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30008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22021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1.39E-03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2.34E-03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4303790"/>
                  </a:ext>
                </a:extLst>
              </a:tr>
              <a:tr h="205465">
                <a:tc>
                  <a:txBody>
                    <a:bodyPr/>
                    <a:lstStyle/>
                    <a:p>
                      <a:pPr algn="r" fontAlgn="b"/>
                      <a:r>
                        <a:rPr lang="en-US" sz="1200" u="none" strike="noStrike">
                          <a:effectLst/>
                        </a:rPr>
                        <a:t>3/1/2021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1,821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31829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23044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1.47E-03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2.45E-03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6998632"/>
                  </a:ext>
                </a:extLst>
              </a:tr>
              <a:tr h="205465">
                <a:tc>
                  <a:txBody>
                    <a:bodyPr/>
                    <a:lstStyle/>
                    <a:p>
                      <a:pPr algn="r" fontAlgn="b"/>
                      <a:r>
                        <a:rPr lang="en-US" sz="1200" u="none" strike="noStrike">
                          <a:effectLst/>
                        </a:rPr>
                        <a:t>4/1/2021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33322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24062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1.54E-03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2.56E-03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022218"/>
                  </a:ext>
                </a:extLst>
              </a:tr>
              <a:tr h="205465">
                <a:tc>
                  <a:txBody>
                    <a:bodyPr/>
                    <a:lstStyle/>
                    <a:p>
                      <a:pPr algn="r" fontAlgn="b"/>
                      <a:r>
                        <a:rPr lang="en-US" sz="1200" u="none" strike="noStrike">
                          <a:effectLst/>
                        </a:rPr>
                        <a:t>5/1/2021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1,308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34630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24573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1.60E-03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2.61E-03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2137109"/>
                  </a:ext>
                </a:extLst>
              </a:tr>
              <a:tr h="205465">
                <a:tc>
                  <a:txBody>
                    <a:bodyPr/>
                    <a:lstStyle/>
                    <a:p>
                      <a:pPr algn="r" fontAlgn="b"/>
                      <a:r>
                        <a:rPr lang="en-US" sz="1200" u="none" strike="noStrike">
                          <a:effectLst/>
                        </a:rPr>
                        <a:t>6/1/2021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35450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24724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1.64E-03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2.63E-03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9588210"/>
                  </a:ext>
                </a:extLst>
              </a:tr>
              <a:tr h="205465">
                <a:tc>
                  <a:txBody>
                    <a:bodyPr/>
                    <a:lstStyle/>
                    <a:p>
                      <a:pPr algn="r" fontAlgn="b"/>
                      <a:r>
                        <a:rPr lang="en-US" sz="1200" u="none" strike="noStrike">
                          <a:effectLst/>
                        </a:rPr>
                        <a:t>7/1/2021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36497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1.69E-03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2.64E-03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5139119"/>
                  </a:ext>
                </a:extLst>
              </a:tr>
            </a:tbl>
          </a:graphicData>
        </a:graphic>
      </p:graphicFrame>
    </p:spTree>
    <p:extLst>
      <p:ext uri="{BB962C8B-B14F-4D97-AF65-F5344CB8AC3E}">
        <p14:creationId xmlns:p14="http://schemas.microsoft.com/office/powerpoint/2010/main" val="351829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55BAB-63AB-45C4-AEF4-03973EB2FF73}"/>
              </a:ext>
            </a:extLst>
          </p:cNvPr>
          <p:cNvSpPr txBox="1">
            <a:spLocks/>
          </p:cNvSpPr>
          <p:nvPr/>
        </p:nvSpPr>
        <p:spPr>
          <a:xfrm>
            <a:off x="318556" y="1241456"/>
            <a:ext cx="8464008" cy="1534665"/>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r>
              <a:rPr lang="en-US" sz="1800" dirty="0"/>
              <a:t>Let’s start by exploring a data set using excel:</a:t>
            </a:r>
          </a:p>
          <a:p>
            <a:pPr marL="342900" lvl="0" indent="-342900">
              <a:buFont typeface="+mj-lt"/>
              <a:buAutoNum type="arabicPeriod"/>
            </a:pPr>
            <a:r>
              <a:rPr lang="en-US" sz="1800" dirty="0"/>
              <a:t>Make a table of variables of the COVID data set and decide if there are categorical or quantitative</a:t>
            </a:r>
          </a:p>
          <a:p>
            <a:pPr marL="342900" lvl="0" indent="-342900">
              <a:buFont typeface="+mj-lt"/>
              <a:buAutoNum type="arabicPeriod"/>
            </a:pPr>
            <a:r>
              <a:rPr lang="en-US" sz="1800" dirty="0"/>
              <a:t>Which variables could bring duplication when adding quantitative variables?</a:t>
            </a:r>
          </a:p>
          <a:p>
            <a:pPr marL="342900" lvl="0" indent="-342900">
              <a:buFont typeface="+mj-lt"/>
              <a:buAutoNum type="arabicPeriod"/>
            </a:pPr>
            <a:r>
              <a:rPr lang="en-US" sz="1800" dirty="0"/>
              <a:t>Which variable should you filter to provide monthly COVID deaths?</a:t>
            </a:r>
          </a:p>
          <a:p>
            <a:pPr marL="342900" lvl="0" indent="-342900">
              <a:buFont typeface="+mj-lt"/>
              <a:buAutoNum type="arabicPeriod"/>
            </a:pPr>
            <a:r>
              <a:rPr lang="en-US" sz="1800" dirty="0"/>
              <a:t>Why is New York City a “State”? Can you find reasons for New York City to appear as a state? </a:t>
            </a:r>
          </a:p>
          <a:p>
            <a:pPr marL="342900" lvl="0" indent="-342900">
              <a:buFont typeface="+mj-lt"/>
              <a:buAutoNum type="arabicPeriod"/>
            </a:pPr>
            <a:r>
              <a:rPr lang="en-US" sz="1800" dirty="0"/>
              <a:t>Filter the data a the “Month Level”, “All Ages”, All genders” and NJ and plot a time trend of the COVID deaths.</a:t>
            </a:r>
          </a:p>
          <a:p>
            <a:pPr marL="342900" lvl="0" indent="-342900">
              <a:buFont typeface="+mj-lt"/>
              <a:buAutoNum type="arabicPeriod"/>
            </a:pPr>
            <a:r>
              <a:rPr lang="en-US" sz="1800" dirty="0"/>
              <a:t>Plot the Florida trend and discuss if that is a fair comparison </a:t>
            </a:r>
          </a:p>
          <a:p>
            <a:pPr marL="342900" lvl="0" indent="-342900">
              <a:buFont typeface="+mj-lt"/>
              <a:buAutoNum type="arabicPeriod"/>
            </a:pPr>
            <a:endParaRPr lang="en-US" sz="2400" dirty="0"/>
          </a:p>
          <a:p>
            <a:pPr marL="0" indent="0">
              <a:buNone/>
            </a:pPr>
            <a:endParaRPr lang="en-US" sz="2800" dirty="0"/>
          </a:p>
        </p:txBody>
      </p:sp>
    </p:spTree>
    <p:extLst>
      <p:ext uri="{BB962C8B-B14F-4D97-AF65-F5344CB8AC3E}">
        <p14:creationId xmlns:p14="http://schemas.microsoft.com/office/powerpoint/2010/main" val="138005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536" y="161868"/>
            <a:ext cx="7360463" cy="621964"/>
          </a:xfrm>
        </p:spPr>
        <p:txBody>
          <a:bodyPr/>
          <a:lstStyle/>
          <a:p>
            <a:r>
              <a:rPr lang="en-US" sz="2400" b="1" dirty="0"/>
              <a:t>First Look at the COVID data</a:t>
            </a:r>
          </a:p>
        </p:txBody>
      </p:sp>
      <p:sp>
        <p:nvSpPr>
          <p:cNvPr id="6" name="Content Placeholder 2"/>
          <p:cNvSpPr txBox="1">
            <a:spLocks/>
          </p:cNvSpPr>
          <p:nvPr/>
        </p:nvSpPr>
        <p:spPr>
          <a:xfrm>
            <a:off x="318556" y="951170"/>
            <a:ext cx="8464008" cy="1534665"/>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lvl="0" indent="0">
              <a:buNone/>
            </a:pP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516575732"/>
              </p:ext>
            </p:extLst>
          </p:nvPr>
        </p:nvGraphicFramePr>
        <p:xfrm>
          <a:off x="524091" y="1075089"/>
          <a:ext cx="8052938" cy="5200935"/>
        </p:xfrm>
        <a:graphic>
          <a:graphicData uri="http://schemas.openxmlformats.org/drawingml/2006/table">
            <a:tbl>
              <a:tblPr firstRow="1" bandRow="1">
                <a:tableStyleId>{2D5ABB26-0587-4C30-8999-92F81FD0307C}</a:tableStyleId>
              </a:tblPr>
              <a:tblGrid>
                <a:gridCol w="831135">
                  <a:extLst>
                    <a:ext uri="{9D8B030D-6E8A-4147-A177-3AD203B41FA5}">
                      <a16:colId xmlns:a16="http://schemas.microsoft.com/office/drawing/2014/main" val="20000"/>
                    </a:ext>
                  </a:extLst>
                </a:gridCol>
                <a:gridCol w="1371262">
                  <a:extLst>
                    <a:ext uri="{9D8B030D-6E8A-4147-A177-3AD203B41FA5}">
                      <a16:colId xmlns:a16="http://schemas.microsoft.com/office/drawing/2014/main" val="20001"/>
                    </a:ext>
                  </a:extLst>
                </a:gridCol>
                <a:gridCol w="1661931">
                  <a:extLst>
                    <a:ext uri="{9D8B030D-6E8A-4147-A177-3AD203B41FA5}">
                      <a16:colId xmlns:a16="http://schemas.microsoft.com/office/drawing/2014/main" val="20002"/>
                    </a:ext>
                  </a:extLst>
                </a:gridCol>
                <a:gridCol w="1824071">
                  <a:extLst>
                    <a:ext uri="{9D8B030D-6E8A-4147-A177-3AD203B41FA5}">
                      <a16:colId xmlns:a16="http://schemas.microsoft.com/office/drawing/2014/main" val="20003"/>
                    </a:ext>
                  </a:extLst>
                </a:gridCol>
                <a:gridCol w="2364539">
                  <a:extLst>
                    <a:ext uri="{9D8B030D-6E8A-4147-A177-3AD203B41FA5}">
                      <a16:colId xmlns:a16="http://schemas.microsoft.com/office/drawing/2014/main" val="20004"/>
                    </a:ext>
                  </a:extLst>
                </a:gridCol>
              </a:tblGrid>
              <a:tr h="367302">
                <a:tc>
                  <a:txBody>
                    <a:bodyPr/>
                    <a:lstStyle/>
                    <a:p>
                      <a:pPr algn="l" fontAlgn="ctr"/>
                      <a:r>
                        <a:rPr lang="en-US" sz="1200" b="1" i="0" u="none" strike="noStrike" dirty="0">
                          <a:solidFill>
                            <a:srgbClr val="000000"/>
                          </a:solidFill>
                          <a:effectLst/>
                          <a:latin typeface="Calibri"/>
                        </a:rPr>
                        <a:t>Variable Name</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i="0" u="none" strike="noStrike" dirty="0">
                          <a:solidFill>
                            <a:srgbClr val="000000"/>
                          </a:solidFill>
                          <a:effectLst/>
                          <a:latin typeface="Calibri"/>
                        </a:rPr>
                        <a:t>Categorical/Quantitative</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i="0" u="none" strike="noStrike" dirty="0">
                          <a:solidFill>
                            <a:srgbClr val="000000"/>
                          </a:solidFill>
                          <a:effectLst/>
                          <a:latin typeface="Calibri"/>
                        </a:rPr>
                        <a:t>Possible</a:t>
                      </a:r>
                      <a:r>
                        <a:rPr lang="en-US" sz="1200" b="1" i="0" u="none" strike="noStrike" baseline="0" dirty="0">
                          <a:solidFill>
                            <a:srgbClr val="000000"/>
                          </a:solidFill>
                          <a:effectLst/>
                          <a:latin typeface="Calibri"/>
                        </a:rPr>
                        <a:t> duplication if filter not used?</a:t>
                      </a:r>
                      <a:endParaRPr lang="en-US" sz="1200" b="1"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i="0" u="none" strike="noStrike" dirty="0">
                          <a:solidFill>
                            <a:srgbClr val="000000"/>
                          </a:solidFill>
                          <a:effectLst/>
                          <a:latin typeface="Calibri"/>
                        </a:rPr>
                        <a:t>Use as</a:t>
                      </a:r>
                      <a:r>
                        <a:rPr lang="en-US" sz="1200" b="1" i="0" u="none" strike="noStrike" baseline="0" dirty="0">
                          <a:solidFill>
                            <a:srgbClr val="000000"/>
                          </a:solidFill>
                          <a:effectLst/>
                          <a:latin typeface="Calibri"/>
                        </a:rPr>
                        <a:t> filter to see the COVID monthly deaths</a:t>
                      </a:r>
                      <a:endParaRPr lang="en-US" sz="1200" b="1" i="0" u="none" strike="noStrike" dirty="0">
                        <a:solidFill>
                          <a:srgbClr val="000000"/>
                        </a:solidFill>
                        <a:effectLst/>
                        <a:latin typeface="Calibri"/>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i="0" u="none" strike="noStrike" dirty="0">
                          <a:solidFill>
                            <a:srgbClr val="000000"/>
                          </a:solidFill>
                          <a:effectLst/>
                          <a:latin typeface="Calibri"/>
                        </a:rPr>
                        <a:t>Any missing data?</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231681">
                <a:tc>
                  <a:txBody>
                    <a:bodyPr/>
                    <a:lstStyle/>
                    <a:p>
                      <a:pPr algn="l" fontAlgn="b"/>
                      <a:r>
                        <a:rPr lang="en-US" sz="1200" b="0" i="0" u="none" strike="noStrike" dirty="0">
                          <a:solidFill>
                            <a:srgbClr val="000000"/>
                          </a:solidFill>
                          <a:effectLst/>
                          <a:latin typeface="Calibri" panose="020F0502020204030204" pitchFamily="34" charset="0"/>
                        </a:rPr>
                        <a:t>Data As Of</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Categorical</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31681">
                <a:tc>
                  <a:txBody>
                    <a:bodyPr/>
                    <a:lstStyle/>
                    <a:p>
                      <a:pPr algn="l" fontAlgn="b"/>
                      <a:r>
                        <a:rPr lang="en-US" sz="1200" b="0" i="0" u="none" strike="noStrike" dirty="0">
                          <a:solidFill>
                            <a:srgbClr val="000000"/>
                          </a:solidFill>
                          <a:effectLst/>
                          <a:latin typeface="Calibri" panose="020F0502020204030204" pitchFamily="34" charset="0"/>
                        </a:rPr>
                        <a:t>Start Date</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Categorical</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31681">
                <a:tc>
                  <a:txBody>
                    <a:bodyPr/>
                    <a:lstStyle/>
                    <a:p>
                      <a:pPr algn="l" fontAlgn="b"/>
                      <a:r>
                        <a:rPr lang="en-US" sz="1200" b="0" i="0" u="none" strike="noStrike" dirty="0">
                          <a:solidFill>
                            <a:srgbClr val="000000"/>
                          </a:solidFill>
                          <a:effectLst/>
                          <a:latin typeface="Calibri" panose="020F0502020204030204" pitchFamily="34" charset="0"/>
                        </a:rPr>
                        <a:t>End Date</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Categorical</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187521">
                <a:tc>
                  <a:txBody>
                    <a:bodyPr/>
                    <a:lstStyle/>
                    <a:p>
                      <a:pPr algn="l" fontAlgn="b"/>
                      <a:r>
                        <a:rPr lang="en-US" sz="1200" b="0" i="0" u="none" strike="noStrike" dirty="0">
                          <a:solidFill>
                            <a:srgbClr val="000000"/>
                          </a:solidFill>
                          <a:effectLst/>
                          <a:latin typeface="Calibri" panose="020F0502020204030204" pitchFamily="34" charset="0"/>
                        </a:rPr>
                        <a:t>Group</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Categorical</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187521">
                <a:tc>
                  <a:txBody>
                    <a:bodyPr/>
                    <a:lstStyle/>
                    <a:p>
                      <a:pPr algn="l" fontAlgn="b"/>
                      <a:r>
                        <a:rPr lang="en-US" sz="1200" b="0" i="0" u="none" strike="noStrike" dirty="0">
                          <a:solidFill>
                            <a:srgbClr val="000000"/>
                          </a:solidFill>
                          <a:effectLst/>
                          <a:latin typeface="Calibri" panose="020F0502020204030204" pitchFamily="34" charset="0"/>
                        </a:rPr>
                        <a:t>Year</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Categorical</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187521">
                <a:tc>
                  <a:txBody>
                    <a:bodyPr/>
                    <a:lstStyle/>
                    <a:p>
                      <a:pPr algn="l" fontAlgn="b"/>
                      <a:r>
                        <a:rPr lang="en-US" sz="1200" b="0" i="0" u="none" strike="noStrike" dirty="0">
                          <a:solidFill>
                            <a:srgbClr val="000000"/>
                          </a:solidFill>
                          <a:effectLst/>
                          <a:latin typeface="Calibri" panose="020F0502020204030204" pitchFamily="34" charset="0"/>
                        </a:rPr>
                        <a:t>Month</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Categorical</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187521">
                <a:tc>
                  <a:txBody>
                    <a:bodyPr/>
                    <a:lstStyle/>
                    <a:p>
                      <a:pPr algn="l" fontAlgn="b"/>
                      <a:r>
                        <a:rPr lang="en-US" sz="1200" b="0" i="0" u="none" strike="noStrike" dirty="0">
                          <a:solidFill>
                            <a:srgbClr val="000000"/>
                          </a:solidFill>
                          <a:effectLst/>
                          <a:latin typeface="Calibri" panose="020F0502020204030204" pitchFamily="34" charset="0"/>
                        </a:rPr>
                        <a:t>State</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Categorical</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187521">
                <a:tc>
                  <a:txBody>
                    <a:bodyPr/>
                    <a:lstStyle/>
                    <a:p>
                      <a:pPr algn="l" fontAlgn="b"/>
                      <a:r>
                        <a:rPr lang="en-US" sz="1200" b="0" i="0" u="none" strike="noStrike" dirty="0">
                          <a:solidFill>
                            <a:srgbClr val="000000"/>
                          </a:solidFill>
                          <a:effectLst/>
                          <a:latin typeface="Calibri" panose="020F0502020204030204" pitchFamily="34" charset="0"/>
                        </a:rPr>
                        <a:t>Sex</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Categorical</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187521">
                <a:tc>
                  <a:txBody>
                    <a:bodyPr/>
                    <a:lstStyle/>
                    <a:p>
                      <a:pPr algn="l" fontAlgn="b"/>
                      <a:r>
                        <a:rPr lang="en-US" sz="1200" b="0" i="0" u="none" strike="noStrike" dirty="0">
                          <a:solidFill>
                            <a:srgbClr val="000000"/>
                          </a:solidFill>
                          <a:effectLst/>
                          <a:latin typeface="Calibri" panose="020F0502020204030204" pitchFamily="34" charset="0"/>
                        </a:rPr>
                        <a:t>Age Group</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Categorical</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364220">
                <a:tc>
                  <a:txBody>
                    <a:bodyPr/>
                    <a:lstStyle/>
                    <a:p>
                      <a:pPr algn="l" fontAlgn="b"/>
                      <a:r>
                        <a:rPr lang="en-US" sz="1200" b="0" i="0" u="none" strike="noStrike" dirty="0">
                          <a:solidFill>
                            <a:srgbClr val="000000"/>
                          </a:solidFill>
                          <a:effectLst/>
                          <a:latin typeface="Calibri" panose="020F0502020204030204" pitchFamily="34" charset="0"/>
                        </a:rPr>
                        <a:t>COVID-19 Deaths</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Quantitative</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187521">
                <a:tc>
                  <a:txBody>
                    <a:bodyPr/>
                    <a:lstStyle/>
                    <a:p>
                      <a:pPr algn="l" fontAlgn="b"/>
                      <a:r>
                        <a:rPr lang="en-US" sz="1200" b="0" i="0" u="none" strike="noStrike" dirty="0">
                          <a:solidFill>
                            <a:srgbClr val="000000"/>
                          </a:solidFill>
                          <a:effectLst/>
                          <a:latin typeface="Calibri" panose="020F0502020204030204" pitchFamily="34" charset="0"/>
                        </a:rPr>
                        <a:t>Total Deaths</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Quantitative</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364220">
                <a:tc>
                  <a:txBody>
                    <a:bodyPr/>
                    <a:lstStyle/>
                    <a:p>
                      <a:pPr algn="l" fontAlgn="b"/>
                      <a:r>
                        <a:rPr lang="en-US" sz="1200" b="0" i="0" u="none" strike="noStrike" dirty="0">
                          <a:solidFill>
                            <a:srgbClr val="000000"/>
                          </a:solidFill>
                          <a:effectLst/>
                          <a:latin typeface="Calibri" panose="020F0502020204030204" pitchFamily="34" charset="0"/>
                        </a:rPr>
                        <a:t>Pneumonia Deaths</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Quantitative</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541708">
                <a:tc>
                  <a:txBody>
                    <a:bodyPr/>
                    <a:lstStyle/>
                    <a:p>
                      <a:pPr algn="l" fontAlgn="b"/>
                      <a:r>
                        <a:rPr lang="en-US" sz="1200" b="0" i="0" u="none" strike="noStrike" dirty="0">
                          <a:solidFill>
                            <a:srgbClr val="000000"/>
                          </a:solidFill>
                          <a:effectLst/>
                          <a:latin typeface="Calibri" panose="020F0502020204030204" pitchFamily="34" charset="0"/>
                        </a:rPr>
                        <a:t>Pneumonia and COVID-19 Deaths</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Quantitative</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r h="364220">
                <a:tc>
                  <a:txBody>
                    <a:bodyPr/>
                    <a:lstStyle/>
                    <a:p>
                      <a:pPr algn="l" fontAlgn="b"/>
                      <a:r>
                        <a:rPr lang="en-US" sz="1200" b="0" i="0" u="none" strike="noStrike" dirty="0">
                          <a:solidFill>
                            <a:srgbClr val="000000"/>
                          </a:solidFill>
                          <a:effectLst/>
                          <a:latin typeface="Calibri" panose="020F0502020204030204" pitchFamily="34" charset="0"/>
                        </a:rPr>
                        <a:t>Influenza Deaths</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Quantitative</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4"/>
                  </a:ext>
                </a:extLst>
              </a:tr>
              <a:tr h="904172">
                <a:tc>
                  <a:txBody>
                    <a:bodyPr/>
                    <a:lstStyle/>
                    <a:p>
                      <a:pPr algn="l" fontAlgn="b"/>
                      <a:r>
                        <a:rPr lang="en-US" sz="1200" b="0" i="0" u="none" strike="noStrike" dirty="0">
                          <a:solidFill>
                            <a:srgbClr val="000000"/>
                          </a:solidFill>
                          <a:effectLst/>
                          <a:latin typeface="Calibri" panose="020F0502020204030204" pitchFamily="34" charset="0"/>
                        </a:rPr>
                        <a:t>Pneumonia, Influenza, or COVID-19 Deaths</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Quantitative</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5"/>
                  </a:ext>
                </a:extLst>
              </a:tr>
              <a:tr h="187521">
                <a:tc>
                  <a:txBody>
                    <a:bodyPr/>
                    <a:lstStyle/>
                    <a:p>
                      <a:pPr algn="l" fontAlgn="b"/>
                      <a:r>
                        <a:rPr lang="en-US" sz="1200" b="0" i="0" u="none" strike="noStrike" dirty="0">
                          <a:solidFill>
                            <a:srgbClr val="000000"/>
                          </a:solidFill>
                          <a:effectLst/>
                          <a:latin typeface="Calibri" panose="020F0502020204030204" pitchFamily="34" charset="0"/>
                        </a:rPr>
                        <a:t>Footnote</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Categorical</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5" name="Rectangle 4"/>
          <p:cNvSpPr/>
          <p:nvPr/>
        </p:nvSpPr>
        <p:spPr>
          <a:xfrm>
            <a:off x="-1" y="36770"/>
            <a:ext cx="1783537"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STUDENT ANSWER</a:t>
            </a:r>
          </a:p>
        </p:txBody>
      </p:sp>
      <p:graphicFrame>
        <p:nvGraphicFramePr>
          <p:cNvPr id="9" name="Table 8">
            <a:extLst>
              <a:ext uri="{FF2B5EF4-FFF2-40B4-BE49-F238E27FC236}">
                <a16:creationId xmlns:a16="http://schemas.microsoft.com/office/drawing/2014/main" id="{992D2233-A984-4852-88A0-C76429140D06}"/>
              </a:ext>
            </a:extLst>
          </p:cNvPr>
          <p:cNvGraphicFramePr>
            <a:graphicFrameLocks noGrp="1"/>
          </p:cNvGraphicFramePr>
          <p:nvPr>
            <p:extLst>
              <p:ext uri="{D42A27DB-BD31-4B8C-83A1-F6EECF244321}">
                <p14:modId xmlns:p14="http://schemas.microsoft.com/office/powerpoint/2010/main" val="1367222541"/>
              </p:ext>
            </p:extLst>
          </p:nvPr>
        </p:nvGraphicFramePr>
        <p:xfrm>
          <a:off x="524091" y="6278938"/>
          <a:ext cx="8052938" cy="375285"/>
        </p:xfrm>
        <a:graphic>
          <a:graphicData uri="http://schemas.openxmlformats.org/drawingml/2006/table">
            <a:tbl>
              <a:tblPr firstRow="1" bandRow="1">
                <a:tableStyleId>{2D5ABB26-0587-4C30-8999-92F81FD0307C}</a:tableStyleId>
              </a:tblPr>
              <a:tblGrid>
                <a:gridCol w="831135">
                  <a:extLst>
                    <a:ext uri="{9D8B030D-6E8A-4147-A177-3AD203B41FA5}">
                      <a16:colId xmlns:a16="http://schemas.microsoft.com/office/drawing/2014/main" val="4177843151"/>
                    </a:ext>
                  </a:extLst>
                </a:gridCol>
                <a:gridCol w="1371262">
                  <a:extLst>
                    <a:ext uri="{9D8B030D-6E8A-4147-A177-3AD203B41FA5}">
                      <a16:colId xmlns:a16="http://schemas.microsoft.com/office/drawing/2014/main" val="2274308720"/>
                    </a:ext>
                  </a:extLst>
                </a:gridCol>
                <a:gridCol w="1661931">
                  <a:extLst>
                    <a:ext uri="{9D8B030D-6E8A-4147-A177-3AD203B41FA5}">
                      <a16:colId xmlns:a16="http://schemas.microsoft.com/office/drawing/2014/main" val="3797252261"/>
                    </a:ext>
                  </a:extLst>
                </a:gridCol>
                <a:gridCol w="1824071">
                  <a:extLst>
                    <a:ext uri="{9D8B030D-6E8A-4147-A177-3AD203B41FA5}">
                      <a16:colId xmlns:a16="http://schemas.microsoft.com/office/drawing/2014/main" val="3184031395"/>
                    </a:ext>
                  </a:extLst>
                </a:gridCol>
                <a:gridCol w="2364539">
                  <a:extLst>
                    <a:ext uri="{9D8B030D-6E8A-4147-A177-3AD203B41FA5}">
                      <a16:colId xmlns:a16="http://schemas.microsoft.com/office/drawing/2014/main" val="301178442"/>
                    </a:ext>
                  </a:extLst>
                </a:gridCol>
              </a:tblGrid>
              <a:tr h="187521">
                <a:tc>
                  <a:txBody>
                    <a:bodyPr/>
                    <a:lstStyle/>
                    <a:p>
                      <a:pPr algn="l" fontAlgn="b"/>
                      <a:r>
                        <a:rPr lang="en-US" sz="1200" b="0" i="0" u="none" strike="noStrike" dirty="0">
                          <a:solidFill>
                            <a:srgbClr val="000000"/>
                          </a:solidFill>
                          <a:effectLst/>
                          <a:latin typeface="Calibri" panose="020F0502020204030204" pitchFamily="34" charset="0"/>
                        </a:rPr>
                        <a:t>Pct COVID deaths</a:t>
                      </a:r>
                    </a:p>
                  </a:txBody>
                  <a:tcPr marL="9525" marR="9525" marT="9525"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b="1" i="0" u="none" strike="noStrike" dirty="0">
                          <a:solidFill>
                            <a:srgbClr val="000000"/>
                          </a:solidFill>
                          <a:effectLst/>
                          <a:latin typeface="Calibri"/>
                        </a:rPr>
                        <a:t>Quantitative</a:t>
                      </a:r>
                      <a:endParaRPr lang="en-US" sz="1200"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200" dirty="0"/>
                        <a:t>Y</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244137467"/>
                  </a:ext>
                </a:extLst>
              </a:tr>
            </a:tbl>
          </a:graphicData>
        </a:graphic>
      </p:graphicFrame>
    </p:spTree>
    <p:extLst>
      <p:ext uri="{BB962C8B-B14F-4D97-AF65-F5344CB8AC3E}">
        <p14:creationId xmlns:p14="http://schemas.microsoft.com/office/powerpoint/2010/main" val="263372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83DF4-389E-4A00-876A-6D652CF9259E}"/>
              </a:ext>
            </a:extLst>
          </p:cNvPr>
          <p:cNvSpPr txBox="1">
            <a:spLocks/>
          </p:cNvSpPr>
          <p:nvPr/>
        </p:nvSpPr>
        <p:spPr>
          <a:xfrm>
            <a:off x="38703" y="1000474"/>
            <a:ext cx="9066593" cy="7000526"/>
          </a:xfrm>
          <a:prstGeom prst="rect">
            <a:avLst/>
          </a:prstGeom>
        </p:spPr>
        <p:txBody>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457200" lvl="0" indent="-457200">
              <a:buFont typeface="+mj-lt"/>
              <a:buAutoNum type="arabicPeriod"/>
            </a:pPr>
            <a:endParaRPr lang="en-US" sz="1600" dirty="0"/>
          </a:p>
          <a:p>
            <a:pPr marL="457200" lvl="0" indent="-457200">
              <a:buFont typeface="+mj-lt"/>
              <a:buAutoNum type="arabicPeriod"/>
            </a:pPr>
            <a:r>
              <a:rPr lang="en-US" sz="1800" dirty="0"/>
              <a:t>How will you fix the New York and New York city data problem?</a:t>
            </a:r>
          </a:p>
          <a:p>
            <a:pPr marL="793750" lvl="1" indent="-457200">
              <a:buFont typeface="Wingdings" charset="2"/>
              <a:buChar char="Ø"/>
            </a:pPr>
            <a:r>
              <a:rPr lang="en-US" altLang="zh-CN" sz="1600" dirty="0"/>
              <a:t>As we can see from the tables by adding a state filter of NYC and NY, the mortality of NYC greater than NY which means the data of NY didn’t include NYC, so we could just simply combined the data of two state.</a:t>
            </a:r>
            <a:endParaRPr lang="en-US" sz="1600" dirty="0"/>
          </a:p>
          <a:p>
            <a:pPr lvl="1"/>
            <a:endParaRPr lang="en-US" sz="2400" dirty="0"/>
          </a:p>
          <a:p>
            <a:pPr marL="0" indent="0">
              <a:buNone/>
            </a:pPr>
            <a:endParaRPr lang="en-US" sz="2800" dirty="0"/>
          </a:p>
        </p:txBody>
      </p:sp>
    </p:spTree>
    <p:extLst>
      <p:ext uri="{BB962C8B-B14F-4D97-AF65-F5344CB8AC3E}">
        <p14:creationId xmlns:p14="http://schemas.microsoft.com/office/powerpoint/2010/main" val="71046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12486</TotalTime>
  <Words>1743</Words>
  <Application>Microsoft Office PowerPoint</Application>
  <PresentationFormat>On-screen Show (4:3)</PresentationFormat>
  <Paragraphs>481</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Times New Roman</vt:lpstr>
      <vt:lpstr>Wingdings</vt:lpstr>
      <vt:lpstr>Wingdings 2</vt:lpstr>
      <vt:lpstr>Clarity</vt:lpstr>
      <vt:lpstr>Analytics FOR BUSINESS Intelligence</vt:lpstr>
      <vt:lpstr>Level of Education in US of people 25 years and over in 2020</vt:lpstr>
      <vt:lpstr>How has the education of 25+ in US change over time? </vt:lpstr>
      <vt:lpstr>Organize the team to explore the educational level data</vt:lpstr>
      <vt:lpstr>Main Finding of education changes</vt:lpstr>
      <vt:lpstr>Are NJs COVID deaths by Population lower or higher than in FL? </vt:lpstr>
      <vt:lpstr>PowerPoint Presentation</vt:lpstr>
      <vt:lpstr>First Look at the COVID data</vt:lpstr>
      <vt:lpstr>PowerPoint Presentation</vt:lpstr>
      <vt:lpstr>Describe main trend and shape of NJ COVID deaths</vt:lpstr>
      <vt:lpstr>PowerPoint Presentation</vt:lpstr>
      <vt:lpstr>EDA of additional sets </vt:lpstr>
      <vt:lpstr>Auto </vt:lpstr>
      <vt:lpstr>Bike share </vt:lpstr>
      <vt:lpstr>Boston </vt:lpstr>
      <vt:lpstr>Brain Cancer </vt:lpstr>
      <vt:lpstr>Data for Questions 1 to 4</vt:lpstr>
      <vt:lpstr>Question 1</vt:lpstr>
      <vt:lpstr>PowerPoint Presentation</vt:lpstr>
      <vt:lpstr>PowerPoint Presentation</vt:lpstr>
      <vt:lpstr>PowerPoint Presentation</vt:lpstr>
      <vt:lpstr>Data for questions 5 to 10.</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FOR BUSINESS Intelligence</dc:title>
  <dc:creator>Nuria Diaz-Tena</dc:creator>
  <cp:lastModifiedBy>王 浩宇</cp:lastModifiedBy>
  <cp:revision>42</cp:revision>
  <dcterms:created xsi:type="dcterms:W3CDTF">2021-08-28T13:56:49Z</dcterms:created>
  <dcterms:modified xsi:type="dcterms:W3CDTF">2021-09-18T17:27:19Z</dcterms:modified>
</cp:coreProperties>
</file>