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8"/>
  </p:notesMasterIdLst>
  <p:sldIdLst>
    <p:sldId id="376" r:id="rId2"/>
    <p:sldId id="382" r:id="rId3"/>
    <p:sldId id="383" r:id="rId4"/>
    <p:sldId id="384" r:id="rId5"/>
    <p:sldId id="418" r:id="rId6"/>
    <p:sldId id="417" r:id="rId7"/>
    <p:sldId id="419" r:id="rId8"/>
    <p:sldId id="42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06" r:id="rId19"/>
    <p:sldId id="401" r:id="rId20"/>
    <p:sldId id="402" r:id="rId21"/>
    <p:sldId id="403" r:id="rId22"/>
    <p:sldId id="404" r:id="rId23"/>
    <p:sldId id="405" r:id="rId24"/>
    <p:sldId id="411" r:id="rId25"/>
    <p:sldId id="385" r:id="rId26"/>
    <p:sldId id="407" r:id="rId27"/>
    <p:sldId id="408" r:id="rId28"/>
    <p:sldId id="409" r:id="rId29"/>
    <p:sldId id="412" r:id="rId30"/>
    <p:sldId id="413" r:id="rId31"/>
    <p:sldId id="414" r:id="rId32"/>
    <p:sldId id="415" r:id="rId33"/>
    <p:sldId id="410" r:id="rId34"/>
    <p:sldId id="416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 snapToGrid="0" snapToObjects="1"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A058-72BB-0440-8E32-10170488584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F99B-6873-3149-B4D7-9CAB6599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September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1908"/>
            <a:ext cx="8186780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EDA of additional sets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275" y="1485817"/>
            <a:ext cx="7226429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Explore the follow data sets in Excel and 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Auto </a:t>
            </a:r>
            <a:r>
              <a:rPr lang="mr-IN" sz="1200" dirty="0">
                <a:latin typeface="Times New Roman"/>
                <a:cs typeface="Times New Roman"/>
              </a:rPr>
              <a:t>–</a:t>
            </a:r>
            <a:r>
              <a:rPr lang="en-US" sz="1200" dirty="0">
                <a:latin typeface="Times New Roman"/>
                <a:cs typeface="Times New Roman"/>
              </a:rPr>
              <a:t> Gas mileage, horse power, and other car information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anorexia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Boston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 err="1">
                <a:latin typeface="Times New Roman"/>
                <a:cs typeface="Times New Roman"/>
              </a:rPr>
              <a:t>Pima.te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Explain what each row means in each data set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Understand what each column means and provide distribution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missing values?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outliers?</a:t>
            </a:r>
          </a:p>
          <a:p>
            <a:pPr marL="171450" indent="-1714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0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80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DCD5-CBA3-47B7-9912-4A05D4A3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4060D-A3C6-4171-941A-A81A963A8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1D01-869C-43C0-A319-FE0AFC10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50464-5D4F-45D6-98C1-A31371F0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CF1E-429A-4B56-9B84-C1CEA13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DA629-0C06-42A6-928B-81432A7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B912-0CBA-4853-8153-FE20464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2B4A-5F73-40E6-9ED3-A13569FB0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4FA7-C24C-4565-B9F0-56602423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7342E-8B17-432C-B40B-AB4E94D5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708-1051-45A4-A6DC-3604FBC8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9614A-D60B-4E84-AEDD-618975AB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6B2A-7F38-4529-93F7-842A011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F58C0-5F1C-41DD-AB97-1635A77D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64A9-CB4E-40B1-A58E-5DDF8BA9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F1163-C0B2-405B-BF83-CEA0882F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9AA92-C7C5-444D-A7B9-904A0A55BEC4}"/>
              </a:ext>
            </a:extLst>
          </p:cNvPr>
          <p:cNvSpPr txBox="1"/>
          <p:nvPr/>
        </p:nvSpPr>
        <p:spPr>
          <a:xfrm>
            <a:off x="0" y="348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EE83F-2CB4-44D5-8403-7267EEC3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1" y="743955"/>
            <a:ext cx="9144000" cy="2295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5AE44-59DC-4B10-8D68-B3A7A859B045}"/>
              </a:ext>
            </a:extLst>
          </p:cNvPr>
          <p:cNvSpPr txBox="1"/>
          <p:nvPr/>
        </p:nvSpPr>
        <p:spPr>
          <a:xfrm>
            <a:off x="278281" y="303913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There is no missing value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45F4CA-AD4A-4909-973C-103ECD6A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742C89-0D65-47E4-A430-16B15CD0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2F74F5-A9ED-494A-836E-C5A3C21F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396C06-1355-4391-A782-481493F6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9011EA-6666-4104-8C3A-EF0A521F8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4CA1E-A485-4925-9E6F-27ACC72DEBBE}"/>
              </a:ext>
            </a:extLst>
          </p:cNvPr>
          <p:cNvSpPr txBox="1"/>
          <p:nvPr/>
        </p:nvSpPr>
        <p:spPr>
          <a:xfrm>
            <a:off x="0" y="348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Q4:</a:t>
            </a:r>
          </a:p>
        </p:txBody>
      </p:sp>
    </p:spTree>
    <p:extLst>
      <p:ext uri="{BB962C8B-B14F-4D97-AF65-F5344CB8AC3E}">
        <p14:creationId xmlns:p14="http://schemas.microsoft.com/office/powerpoint/2010/main" val="14052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Auto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40895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8144-E44F-40AC-9B3F-4F9E35E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C0972-1273-44C3-B47A-FB6DDB23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6674-030D-47C7-B438-5840CCDB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F682E-D296-451E-B34E-30FE8364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A07-5819-4007-8A09-1EA321D0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3C088-9171-4E7C-814D-B5610D0D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B784C-8E40-4DEC-B170-E6056994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9" y="1028700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F561-4FCB-4079-973E-BEF024D7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0F18B-39C8-481A-A807-34593FCD5783}"/>
              </a:ext>
            </a:extLst>
          </p:cNvPr>
          <p:cNvSpPr txBox="1"/>
          <p:nvPr/>
        </p:nvSpPr>
        <p:spPr>
          <a:xfrm>
            <a:off x="457200" y="521208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Column </a:t>
            </a:r>
            <a:r>
              <a:rPr lang="en-US" altLang="zh-CN" dirty="0" err="1"/>
              <a:t>crim</a:t>
            </a:r>
            <a:r>
              <a:rPr lang="en-US" altLang="zh-CN" dirty="0"/>
              <a:t>, </a:t>
            </a:r>
            <a:r>
              <a:rPr lang="en-US" altLang="zh-CN" dirty="0" err="1"/>
              <a:t>prop_res</a:t>
            </a:r>
            <a:r>
              <a:rPr lang="en-US" altLang="zh-CN" dirty="0"/>
              <a:t>, </a:t>
            </a:r>
            <a:r>
              <a:rPr lang="en-US" altLang="zh-CN" dirty="0" err="1"/>
              <a:t>chas</a:t>
            </a:r>
            <a:r>
              <a:rPr lang="en-US" altLang="zh-CN" dirty="0"/>
              <a:t>, rm, dis, black, </a:t>
            </a:r>
            <a:r>
              <a:rPr lang="en-US" altLang="zh-CN" dirty="0" err="1"/>
              <a:t>Istat</a:t>
            </a:r>
            <a:r>
              <a:rPr lang="en-US" altLang="zh-CN" dirty="0"/>
              <a:t>, </a:t>
            </a:r>
            <a:r>
              <a:rPr lang="en-US" altLang="zh-CN" dirty="0" err="1"/>
              <a:t>medv</a:t>
            </a:r>
            <a:r>
              <a:rPr lang="en-US" altLang="zh-CN" dirty="0"/>
              <a:t> has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0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 err="1"/>
              <a:t>Pima.te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9A2961-B871-4424-861B-781AB507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A92A0-9275-4E6A-8FB0-9FCBD880C8E2}"/>
              </a:ext>
            </a:extLst>
          </p:cNvPr>
          <p:cNvSpPr txBox="1"/>
          <p:nvPr/>
        </p:nvSpPr>
        <p:spPr>
          <a:xfrm>
            <a:off x="353568" y="2865120"/>
            <a:ext cx="814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npreg</a:t>
            </a:r>
            <a:r>
              <a:rPr lang="en-US" dirty="0"/>
              <a:t>: number of pregnancies.</a:t>
            </a:r>
          </a:p>
          <a:p>
            <a:r>
              <a:rPr lang="en-US" dirty="0" err="1"/>
              <a:t>glu</a:t>
            </a:r>
            <a:r>
              <a:rPr lang="en-US" dirty="0"/>
              <a:t>: plasma glucose concentration in an oral glucose tolerance test.</a:t>
            </a:r>
          </a:p>
          <a:p>
            <a:r>
              <a:rPr lang="en-US" dirty="0"/>
              <a:t>bp: diastolic blood pressure (mm Hg).</a:t>
            </a:r>
          </a:p>
          <a:p>
            <a:r>
              <a:rPr lang="en-US" dirty="0"/>
              <a:t>skin: triceps skin fold thickness (mm).</a:t>
            </a:r>
          </a:p>
          <a:p>
            <a:r>
              <a:rPr lang="en-US" dirty="0" err="1"/>
              <a:t>bmi</a:t>
            </a:r>
            <a:r>
              <a:rPr lang="en-US" dirty="0"/>
              <a:t>: body mass index (weight in kg/(height in m)\^2).</a:t>
            </a:r>
          </a:p>
          <a:p>
            <a:r>
              <a:rPr lang="en-US" dirty="0"/>
              <a:t>ped: diabetes pedigree function.</a:t>
            </a:r>
          </a:p>
          <a:p>
            <a:r>
              <a:rPr lang="en-US" dirty="0"/>
              <a:t>age: age in years.</a:t>
            </a:r>
          </a:p>
          <a:p>
            <a:r>
              <a:rPr lang="en-US" dirty="0"/>
              <a:t>type: Yes or No, for diabetic according to WHO criteria.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F5F4D-492B-40FE-BE3D-5567EFC2D940}"/>
              </a:ext>
            </a:extLst>
          </p:cNvPr>
          <p:cNvSpPr txBox="1"/>
          <p:nvPr/>
        </p:nvSpPr>
        <p:spPr>
          <a:xfrm>
            <a:off x="89613" y="252753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87E4F-66BB-44A7-8A5C-4152B64D87BF}"/>
              </a:ext>
            </a:extLst>
          </p:cNvPr>
          <p:cNvSpPr txBox="1"/>
          <p:nvPr/>
        </p:nvSpPr>
        <p:spPr>
          <a:xfrm>
            <a:off x="294359" y="1697727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Records of diabetes in Pima Indian Women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1CA00-61C9-4CEA-8B23-FC960EAC636B}"/>
              </a:ext>
            </a:extLst>
          </p:cNvPr>
          <p:cNvSpPr txBox="1"/>
          <p:nvPr/>
        </p:nvSpPr>
        <p:spPr>
          <a:xfrm>
            <a:off x="89612" y="126899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</a:t>
            </a:r>
          </a:p>
        </p:txBody>
      </p:sp>
    </p:spTree>
    <p:extLst>
      <p:ext uri="{BB962C8B-B14F-4D97-AF65-F5344CB8AC3E}">
        <p14:creationId xmlns:p14="http://schemas.microsoft.com/office/powerpoint/2010/main" val="153047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6368-A765-41C2-B530-0BDE694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C46BE-CFE3-4CF2-9D24-3492E34F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0246-A27A-45A1-AC7F-123A1D61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5B50D-210D-40C8-880B-3F87B5EF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FB25-B707-45C6-9569-EC8EAD90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7FFC-06D3-4297-8F85-B98F5D5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3738-D913-4DCA-9436-BEA2E547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CE56A-5664-4E9B-B726-A56329FE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/>
              <a:t>anorexia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421632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401-CFEC-436F-9634-643816B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D4BCA-63F1-4D05-86A5-D5E4B0CD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7C3B-EA0D-420B-9BC8-C9873C0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DE883-658C-445A-8E0A-09D6AD64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9E0E-8DEA-4C2D-ABD8-BA6C39D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C7BAE-E567-491C-9E69-97847F47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97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F9CAC3-B0BC-4421-ADF4-9E86AC9CBDCB}"/>
              </a:ext>
            </a:extLst>
          </p:cNvPr>
          <p:cNvSpPr txBox="1"/>
          <p:nvPr/>
        </p:nvSpPr>
        <p:spPr>
          <a:xfrm>
            <a:off x="178918" y="533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39034-F83E-41F4-A58D-61D2ED2C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8" y="940323"/>
            <a:ext cx="9144000" cy="16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9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F9CAC3-B0BC-4421-ADF4-9E86AC9CBDCB}"/>
              </a:ext>
            </a:extLst>
          </p:cNvPr>
          <p:cNvSpPr txBox="1"/>
          <p:nvPr/>
        </p:nvSpPr>
        <p:spPr>
          <a:xfrm>
            <a:off x="178918" y="533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75631-1546-4C08-9215-0122B2C44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732"/>
            <a:ext cx="8249801" cy="5277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79047-4F89-48AE-BE3A-41A7D4EED3C8}"/>
              </a:ext>
            </a:extLst>
          </p:cNvPr>
          <p:cNvSpPr txBox="1"/>
          <p:nvPr/>
        </p:nvSpPr>
        <p:spPr>
          <a:xfrm>
            <a:off x="457199" y="5955268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Column </a:t>
            </a:r>
            <a:r>
              <a:rPr lang="en-US" altLang="zh-CN" dirty="0" err="1"/>
              <a:t>npreg</a:t>
            </a:r>
            <a:r>
              <a:rPr lang="en-US" altLang="zh-CN" dirty="0"/>
              <a:t>, bp, skin, </a:t>
            </a:r>
            <a:r>
              <a:rPr lang="en-US" altLang="zh-CN" dirty="0" err="1"/>
              <a:t>bmi</a:t>
            </a:r>
            <a:r>
              <a:rPr lang="en-US" altLang="zh-CN" dirty="0"/>
              <a:t>, ped, age has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4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17558"/>
            <a:ext cx="8042276" cy="1336956"/>
          </a:xfrm>
        </p:spPr>
        <p:txBody>
          <a:bodyPr/>
          <a:lstStyle/>
          <a:p>
            <a:r>
              <a:rPr lang="en-US" dirty="0"/>
              <a:t>Data for Questions 1 to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8" y="1214987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During the semester, all the students in a statistics class kept track of the number of mailings they received from a predatory payday lender. The count for each is displayed below: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12959"/>
              </p:ext>
            </p:extLst>
          </p:nvPr>
        </p:nvGraphicFramePr>
        <p:xfrm>
          <a:off x="549278" y="3246485"/>
          <a:ext cx="8042279" cy="675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Bob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Sue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Pam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Lee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Carl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Moe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Ann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# Mailings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EC3EEF-427F-4DBB-AB09-76255510F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84463"/>
              </p:ext>
            </p:extLst>
          </p:nvPr>
        </p:nvGraphicFramePr>
        <p:xfrm>
          <a:off x="655807" y="4383849"/>
          <a:ext cx="1828800" cy="210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97013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99720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9856612"/>
                    </a:ext>
                  </a:extLst>
                </a:gridCol>
              </a:tblGrid>
              <a:tr h="363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# Mailings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1954173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8708490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015781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848472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673856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6837341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5430827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103969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598868"/>
                  </a:ext>
                </a:extLst>
              </a:tr>
              <a:tr h="19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096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3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605" y="36770"/>
            <a:ext cx="6145945" cy="880872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1. The median number of mailings for these students is  C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18.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9615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dirty="0"/>
              <a:t>The third quartile for the number of mailings for these students </a:t>
            </a:r>
            <a:r>
              <a:rPr lang="en-US"/>
              <a:t>is C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18.5. 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75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77916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dirty="0"/>
              <a:t>The mean number of </a:t>
            </a:r>
            <a:r>
              <a:rPr lang="en-US"/>
              <a:t>mailings is C 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16.44.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21.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19077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3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354114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dirty="0"/>
              <a:t>The standard deviation for these mailings </a:t>
            </a:r>
            <a:r>
              <a:rPr lang="en-US"/>
              <a:t>data is B 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2.75.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2.92.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7.58.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8.53.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68.22.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973" y="70298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4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3480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Boston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F59B9-4EA8-4568-BA10-87CC95EDB6F0}"/>
              </a:ext>
            </a:extLst>
          </p:cNvPr>
          <p:cNvSpPr txBox="1"/>
          <p:nvPr/>
        </p:nvSpPr>
        <p:spPr>
          <a:xfrm>
            <a:off x="139629" y="1540836"/>
            <a:ext cx="516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record of housing values in suburbs of Boston.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8D8AF-FB68-408F-A44A-6837AC525FC1}"/>
              </a:ext>
            </a:extLst>
          </p:cNvPr>
          <p:cNvSpPr txBox="1"/>
          <p:nvPr/>
        </p:nvSpPr>
        <p:spPr>
          <a:xfrm>
            <a:off x="139629" y="246245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crime: per capita crime rate by town.</a:t>
            </a:r>
          </a:p>
          <a:p>
            <a:r>
              <a:rPr lang="en-US" dirty="0" err="1"/>
              <a:t>prop_res</a:t>
            </a:r>
            <a:r>
              <a:rPr lang="en-US" dirty="0"/>
              <a:t>: proportion of residential land zoned for lots over 25,000.</a:t>
            </a:r>
          </a:p>
          <a:p>
            <a:r>
              <a:rPr lang="en-US" dirty="0" err="1"/>
              <a:t>indus</a:t>
            </a:r>
            <a:r>
              <a:rPr lang="en-US" dirty="0"/>
              <a:t>: proportion of non-retail business acres per town.</a:t>
            </a:r>
          </a:p>
          <a:p>
            <a:r>
              <a:rPr lang="en-US" dirty="0" err="1"/>
              <a:t>chas</a:t>
            </a:r>
            <a:r>
              <a:rPr lang="en-US" dirty="0"/>
              <a:t>: Charles River dummy variable(=1 if tract bounds river,0 otherwise).</a:t>
            </a:r>
          </a:p>
          <a:p>
            <a:r>
              <a:rPr lang="en-US" dirty="0" err="1"/>
              <a:t>nox</a:t>
            </a:r>
            <a:r>
              <a:rPr lang="en-US" dirty="0"/>
              <a:t>: nitrogen oxides concentration(parts per 10 million).</a:t>
            </a:r>
          </a:p>
          <a:p>
            <a:r>
              <a:rPr lang="en-US" dirty="0"/>
              <a:t>rm: average number of rooms per dwelling.</a:t>
            </a:r>
          </a:p>
          <a:p>
            <a:r>
              <a:rPr lang="en-US" dirty="0"/>
              <a:t>age: proportion of owner-occupied units built prior to 1940.</a:t>
            </a:r>
          </a:p>
          <a:p>
            <a:r>
              <a:rPr lang="en-US" dirty="0"/>
              <a:t>dis: weighted mean of distances to five Boston employment centers.</a:t>
            </a:r>
          </a:p>
          <a:p>
            <a:r>
              <a:rPr lang="en-US" dirty="0"/>
              <a:t>rad: index of accessibility to radial highways.</a:t>
            </a:r>
          </a:p>
          <a:p>
            <a:r>
              <a:rPr lang="en-US" dirty="0"/>
              <a:t>tax: full value property-tax rate per\$10,000.</a:t>
            </a:r>
          </a:p>
          <a:p>
            <a:r>
              <a:rPr lang="en-US" dirty="0" err="1"/>
              <a:t>ptratio</a:t>
            </a:r>
            <a:r>
              <a:rPr lang="en-US" dirty="0"/>
              <a:t>: pupil-teacher ratio by town</a:t>
            </a:r>
          </a:p>
          <a:p>
            <a:r>
              <a:rPr lang="en-US" dirty="0"/>
              <a:t>black: 1000(Bk-0.63)^2 where Bk is the proportion of blacks by town.</a:t>
            </a:r>
          </a:p>
          <a:p>
            <a:r>
              <a:rPr lang="en-US" dirty="0" err="1"/>
              <a:t>lstat</a:t>
            </a:r>
            <a:r>
              <a:rPr lang="en-US" dirty="0"/>
              <a:t>: lower status of the population(%)</a:t>
            </a:r>
          </a:p>
          <a:p>
            <a:r>
              <a:rPr lang="en-US" dirty="0" err="1"/>
              <a:t>medv</a:t>
            </a:r>
            <a:r>
              <a:rPr lang="en-US" dirty="0"/>
              <a:t>: median value of owner-occupied homes in \$1000s.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DE83-E6B4-4588-B06F-5FC56BA39EFA}"/>
              </a:ext>
            </a:extLst>
          </p:cNvPr>
          <p:cNvSpPr txBox="1"/>
          <p:nvPr/>
        </p:nvSpPr>
        <p:spPr>
          <a:xfrm>
            <a:off x="139629" y="126554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B8DE5-5820-4A0D-A7CB-CDC60D37D09A}"/>
              </a:ext>
            </a:extLst>
          </p:cNvPr>
          <p:cNvSpPr txBox="1"/>
          <p:nvPr/>
        </p:nvSpPr>
        <p:spPr>
          <a:xfrm>
            <a:off x="139629" y="2185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Q2:</a:t>
            </a:r>
          </a:p>
        </p:txBody>
      </p:sp>
    </p:spTree>
    <p:extLst>
      <p:ext uri="{BB962C8B-B14F-4D97-AF65-F5344CB8AC3E}">
        <p14:creationId xmlns:p14="http://schemas.microsoft.com/office/powerpoint/2010/main" val="2871262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Data for questions 5 to 10.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924701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Here are boxplots of the number of calories in 20 brands of beef hot dogs, 17 brands of meat hot dogs, and 17 brands of poultry hot dogs.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 descr="The boxplots of the number of calories in 20 brands of beef hot dogs, 17 brands of meat hot dogs, and 17 brands of poultry hot dogs, are presented. The x-axis shows Beef, Meat and poulty written on it. The y-axis is labeled &quot;Calories,&quot; and it range from 70 to 200 in successive intervals of 10. Box plot of Poultry show less Calories as compared to box plot of Beef and Mea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68" y="3377493"/>
            <a:ext cx="4472350" cy="3058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24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5. </a:t>
            </a:r>
            <a:r>
              <a:rPr lang="en-US" dirty="0"/>
              <a:t>The main advantage of boxplots over </a:t>
            </a:r>
            <a:r>
              <a:rPr lang="en-US" dirty="0" err="1"/>
              <a:t>stemplots</a:t>
            </a:r>
            <a:r>
              <a:rPr lang="en-US" dirty="0"/>
              <a:t> and histograms is that C  </a:t>
            </a:r>
            <a:r>
              <a:rPr lang="en-US" dirty="0">
                <a:solidFill>
                  <a:srgbClr val="FF0000"/>
                </a:solidFill>
              </a:rPr>
              <a:t>AB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make it easy to compare several distributions, as in this example.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more detail about the shape of the distribution.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use the five-number summary,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use the mean and standard deviation.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skewed distributions,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show only symmetric distributions.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5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302315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dirty="0"/>
              <a:t>This plot shows </a:t>
            </a:r>
            <a:r>
              <a:rPr lang="en-US"/>
              <a:t>that D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all poultry hot dogs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about half of poultry hot dog brands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hot dog type is not helpful in predicting calories because some hot dogs of each type are high and some of each type are low.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most poultry hot dog brands have fewer calories than most beef and meat hot dogs, but a few poultry hot dogs have more calories than the median beef and meat hot dog.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818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6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761050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7. </a:t>
            </a:r>
            <a:r>
              <a:rPr lang="en-US" dirty="0"/>
              <a:t>We see from the plot that the median number of calories in a beef hot dog is </a:t>
            </a:r>
            <a:r>
              <a:rPr lang="en-US"/>
              <a:t>about C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190.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139.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129.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3857" y="74655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7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451618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dirty="0"/>
              <a:t>The box in each boxplot </a:t>
            </a:r>
            <a:r>
              <a:rPr lang="en-US"/>
              <a:t>marks the B</a:t>
            </a:r>
            <a:endParaRPr lang="en-US" dirty="0"/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full range covered by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half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three-quarters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one standard deviation on each side of the mean.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two standard deviations on each side of the mean.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8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014246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dirty="0"/>
              <a:t>The calorie counts for the 17 poultry brands are: 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median of these values </a:t>
            </a:r>
            <a:r>
              <a:rPr lang="en-US"/>
              <a:t>is A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129.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132.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130.5.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121.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170.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9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80130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dirty="0"/>
              <a:t>The calorie counts for the 17 poultry brands are</a:t>
            </a:r>
          </a:p>
          <a:p>
            <a:pPr marL="0" indent="0">
              <a:buNone/>
            </a:pPr>
            <a:r>
              <a:rPr lang="en-US" dirty="0"/>
              <a:t>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first quartile of the 17 poultry hot dog calorie counts is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99.									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100.5.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143.5.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143.</a:t>
            </a:r>
          </a:p>
          <a:p>
            <a:pPr marL="34925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16624" y="0"/>
            <a:ext cx="5571497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36770"/>
            <a:ext cx="224293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8354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DB2-07D6-44D7-88A0-AD323407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2C91-729C-4C13-86DD-DAAF74C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3FC-FA0E-4896-A153-172FDD1E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20CB9-0420-44AF-BFC9-E3415F3B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0C31-4484-48E8-A41F-0564037D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07D16-0149-4E06-984E-17188B0B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1AF-FE60-48D9-9356-3C7F92C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54BB6-998F-4A45-940D-D6F451F7E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C651-8DE6-4772-9FB7-BD3699D4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C59E-69F3-4244-B386-18C02854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790206"/>
            <a:ext cx="824980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5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13009</TotalTime>
  <Words>1027</Words>
  <Application>Microsoft Office PowerPoint</Application>
  <PresentationFormat>On-screen Show (4:3)</PresentationFormat>
  <Paragraphs>194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Wingdings 2</vt:lpstr>
      <vt:lpstr>Clarity</vt:lpstr>
      <vt:lpstr>EDA of additional sets </vt:lpstr>
      <vt:lpstr>Auto </vt:lpstr>
      <vt:lpstr>anorexia</vt:lpstr>
      <vt:lpstr>Boston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Pima.te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 Questions 1 to 4</vt:lpstr>
      <vt:lpstr>Question 1</vt:lpstr>
      <vt:lpstr>PowerPoint Presentation</vt:lpstr>
      <vt:lpstr>PowerPoint Presentation</vt:lpstr>
      <vt:lpstr>PowerPoint Presentation</vt:lpstr>
      <vt:lpstr>Data for questions 5 to 10.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BUSINESS Intelligence</dc:title>
  <dc:creator>Nuria Diaz-Tena</dc:creator>
  <cp:lastModifiedBy>王 浩宇</cp:lastModifiedBy>
  <cp:revision>95</cp:revision>
  <dcterms:created xsi:type="dcterms:W3CDTF">2021-08-28T13:56:49Z</dcterms:created>
  <dcterms:modified xsi:type="dcterms:W3CDTF">2021-09-21T02:46:04Z</dcterms:modified>
</cp:coreProperties>
</file>