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2" r:id="rId8"/>
    <p:sldId id="263"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121" d="100"/>
          <a:sy n="121" d="100"/>
        </p:scale>
        <p:origin x="20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12/8/21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ss-ca76b183-e7c6acc9-dku.us-east-1.app.dataiku.io/projects/ASSIGNMENT5/analysis/17xtB5Pv/ml/p/xlucoZYY/A-ASSIGNMENT5-17xtB5Pv-xlucoZYY-s1-pp6-m1/repor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D40A-1135-F24E-9D5B-3018097402E1}"/>
              </a:ext>
            </a:extLst>
          </p:cNvPr>
          <p:cNvSpPr>
            <a:spLocks noGrp="1"/>
          </p:cNvSpPr>
          <p:nvPr>
            <p:ph type="ctrTitle"/>
          </p:nvPr>
        </p:nvSpPr>
        <p:spPr/>
        <p:txBody>
          <a:bodyPr/>
          <a:lstStyle/>
          <a:p>
            <a:r>
              <a:rPr lang="en-US" dirty="0"/>
              <a:t>Assignment 5</a:t>
            </a:r>
            <a:br>
              <a:rPr lang="en-US" dirty="0"/>
            </a:br>
            <a:endParaRPr lang="en-US" dirty="0"/>
          </a:p>
        </p:txBody>
      </p:sp>
      <p:sp>
        <p:nvSpPr>
          <p:cNvPr id="3" name="Subtitle 2">
            <a:extLst>
              <a:ext uri="{FF2B5EF4-FFF2-40B4-BE49-F238E27FC236}">
                <a16:creationId xmlns:a16="http://schemas.microsoft.com/office/drawing/2014/main" id="{FEF649C1-91A6-654D-BF30-C3F48AC6BE1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957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A87B-E0C7-CA43-841E-7E359FD581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CA7784-69EF-2D4B-91E6-0FE0BC7775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8410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9860-A084-2545-8E58-4A852771FBD1}"/>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A2E1C43D-384B-0140-81FD-4F848F80643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8129D1A-BCB9-4B41-8008-CCE7BFE53D7F}"/>
              </a:ext>
            </a:extLst>
          </p:cNvPr>
          <p:cNvPicPr>
            <a:picLocks noChangeAspect="1"/>
          </p:cNvPicPr>
          <p:nvPr/>
        </p:nvPicPr>
        <p:blipFill>
          <a:blip r:embed="rId2"/>
          <a:stretch>
            <a:fillRect/>
          </a:stretch>
        </p:blipFill>
        <p:spPr>
          <a:xfrm>
            <a:off x="0" y="1827218"/>
            <a:ext cx="12192000" cy="5030782"/>
          </a:xfrm>
          <a:prstGeom prst="rect">
            <a:avLst/>
          </a:prstGeom>
        </p:spPr>
      </p:pic>
    </p:spTree>
    <p:extLst>
      <p:ext uri="{BB962C8B-B14F-4D97-AF65-F5344CB8AC3E}">
        <p14:creationId xmlns:p14="http://schemas.microsoft.com/office/powerpoint/2010/main" val="21438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FB33-5E48-6141-830B-AEA70BAC7044}"/>
              </a:ext>
            </a:extLst>
          </p:cNvPr>
          <p:cNvSpPr>
            <a:spLocks noGrp="1"/>
          </p:cNvSpPr>
          <p:nvPr>
            <p:ph type="title"/>
          </p:nvPr>
        </p:nvSpPr>
        <p:spPr/>
        <p:txBody>
          <a:bodyPr/>
          <a:lstStyle/>
          <a:p>
            <a:r>
              <a:rPr lang="en-US" dirty="0"/>
              <a:t>SGD</a:t>
            </a:r>
          </a:p>
        </p:txBody>
      </p:sp>
      <p:sp>
        <p:nvSpPr>
          <p:cNvPr id="3" name="Content Placeholder 2">
            <a:extLst>
              <a:ext uri="{FF2B5EF4-FFF2-40B4-BE49-F238E27FC236}">
                <a16:creationId xmlns:a16="http://schemas.microsoft.com/office/drawing/2014/main" id="{FCEC62B5-C36C-FE46-86F8-ED52D1893AB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0D30D5-652E-8A45-8525-F50587BEA9D3}"/>
              </a:ext>
            </a:extLst>
          </p:cNvPr>
          <p:cNvPicPr>
            <a:picLocks noChangeAspect="1"/>
          </p:cNvPicPr>
          <p:nvPr/>
        </p:nvPicPr>
        <p:blipFill>
          <a:blip r:embed="rId2"/>
          <a:stretch>
            <a:fillRect/>
          </a:stretch>
        </p:blipFill>
        <p:spPr>
          <a:xfrm>
            <a:off x="0" y="1894336"/>
            <a:ext cx="12192000" cy="4963664"/>
          </a:xfrm>
          <a:prstGeom prst="rect">
            <a:avLst/>
          </a:prstGeom>
        </p:spPr>
      </p:pic>
    </p:spTree>
    <p:extLst>
      <p:ext uri="{BB962C8B-B14F-4D97-AF65-F5344CB8AC3E}">
        <p14:creationId xmlns:p14="http://schemas.microsoft.com/office/powerpoint/2010/main" val="111245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FB33-5E48-6141-830B-AEA70BAC7044}"/>
              </a:ext>
            </a:extLst>
          </p:cNvPr>
          <p:cNvSpPr>
            <a:spLocks noGrp="1"/>
          </p:cNvSpPr>
          <p:nvPr>
            <p:ph type="title"/>
          </p:nvPr>
        </p:nvSpPr>
        <p:spPr/>
        <p:txBody>
          <a:bodyPr/>
          <a:lstStyle/>
          <a:p>
            <a:r>
              <a:rPr lang="en-US" dirty="0" err="1"/>
              <a:t>LASSO_lars</a:t>
            </a:r>
            <a:endParaRPr lang="en-US" dirty="0"/>
          </a:p>
        </p:txBody>
      </p:sp>
      <p:sp>
        <p:nvSpPr>
          <p:cNvPr id="3" name="Content Placeholder 2">
            <a:extLst>
              <a:ext uri="{FF2B5EF4-FFF2-40B4-BE49-F238E27FC236}">
                <a16:creationId xmlns:a16="http://schemas.microsoft.com/office/drawing/2014/main" id="{FCEC62B5-C36C-FE46-86F8-ED52D1893AB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724E80C-F912-3946-BEAC-412C131C901F}"/>
              </a:ext>
            </a:extLst>
          </p:cNvPr>
          <p:cNvPicPr>
            <a:picLocks noChangeAspect="1"/>
          </p:cNvPicPr>
          <p:nvPr/>
        </p:nvPicPr>
        <p:blipFill>
          <a:blip r:embed="rId2"/>
          <a:stretch>
            <a:fillRect/>
          </a:stretch>
        </p:blipFill>
        <p:spPr>
          <a:xfrm>
            <a:off x="0" y="1981200"/>
            <a:ext cx="12192000" cy="4876800"/>
          </a:xfrm>
          <a:prstGeom prst="rect">
            <a:avLst/>
          </a:prstGeom>
        </p:spPr>
      </p:pic>
    </p:spTree>
    <p:extLst>
      <p:ext uri="{BB962C8B-B14F-4D97-AF65-F5344CB8AC3E}">
        <p14:creationId xmlns:p14="http://schemas.microsoft.com/office/powerpoint/2010/main" val="316743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24B2-EE6D-C547-8F17-593F8CBFBCC8}"/>
              </a:ext>
            </a:extLst>
          </p:cNvPr>
          <p:cNvSpPr>
            <a:spLocks noGrp="1"/>
          </p:cNvSpPr>
          <p:nvPr>
            <p:ph type="title"/>
          </p:nvPr>
        </p:nvSpPr>
        <p:spPr/>
        <p:txBody>
          <a:bodyPr/>
          <a:lstStyle/>
          <a:p>
            <a:r>
              <a:rPr lang="en-US" dirty="0">
                <a:hlinkClick r:id="rId2">
                  <a:extLst>
                    <a:ext uri="{A12FA001-AC4F-418D-AE19-62706E023703}">
                      <ahyp:hlinkClr xmlns:ahyp="http://schemas.microsoft.com/office/drawing/2018/hyperlinkcolor" val="tx"/>
                    </a:ext>
                  </a:extLst>
                </a:hlinkClick>
              </a:rPr>
              <a:t>Gradient Boosted Trees </a:t>
            </a:r>
            <a:endParaRPr lang="en-US" dirty="0"/>
          </a:p>
        </p:txBody>
      </p:sp>
      <p:sp>
        <p:nvSpPr>
          <p:cNvPr id="3" name="Content Placeholder 2">
            <a:extLst>
              <a:ext uri="{FF2B5EF4-FFF2-40B4-BE49-F238E27FC236}">
                <a16:creationId xmlns:a16="http://schemas.microsoft.com/office/drawing/2014/main" id="{E4423129-77FD-0A40-8D44-F64F15405B2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53B9019-078F-A54E-B763-4CE4C695C22E}"/>
              </a:ext>
            </a:extLst>
          </p:cNvPr>
          <p:cNvPicPr>
            <a:picLocks noChangeAspect="1"/>
          </p:cNvPicPr>
          <p:nvPr/>
        </p:nvPicPr>
        <p:blipFill>
          <a:blip r:embed="rId3"/>
          <a:stretch>
            <a:fillRect/>
          </a:stretch>
        </p:blipFill>
        <p:spPr>
          <a:xfrm>
            <a:off x="0" y="1851124"/>
            <a:ext cx="12192000" cy="5006876"/>
          </a:xfrm>
          <a:prstGeom prst="rect">
            <a:avLst/>
          </a:prstGeom>
        </p:spPr>
      </p:pic>
    </p:spTree>
    <p:extLst>
      <p:ext uri="{BB962C8B-B14F-4D97-AF65-F5344CB8AC3E}">
        <p14:creationId xmlns:p14="http://schemas.microsoft.com/office/powerpoint/2010/main" val="69793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4946-75D7-694C-BE2E-4CE6A966F7CB}"/>
              </a:ext>
            </a:extLst>
          </p:cNvPr>
          <p:cNvSpPr>
            <a:spLocks noGrp="1"/>
          </p:cNvSpPr>
          <p:nvPr>
            <p:ph type="title"/>
          </p:nvPr>
        </p:nvSpPr>
        <p:spPr/>
        <p:txBody>
          <a:bodyPr/>
          <a:lstStyle/>
          <a:p>
            <a:r>
              <a:rPr lang="en-US" dirty="0"/>
              <a:t>Light GBM</a:t>
            </a:r>
          </a:p>
        </p:txBody>
      </p:sp>
      <p:sp>
        <p:nvSpPr>
          <p:cNvPr id="3" name="Content Placeholder 2">
            <a:extLst>
              <a:ext uri="{FF2B5EF4-FFF2-40B4-BE49-F238E27FC236}">
                <a16:creationId xmlns:a16="http://schemas.microsoft.com/office/drawing/2014/main" id="{76338FDB-F33A-1048-B5F0-1C558C6115C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65CF11D-3911-E940-A889-36E391647BBC}"/>
              </a:ext>
            </a:extLst>
          </p:cNvPr>
          <p:cNvPicPr>
            <a:picLocks noChangeAspect="1"/>
          </p:cNvPicPr>
          <p:nvPr/>
        </p:nvPicPr>
        <p:blipFill>
          <a:blip r:embed="rId2"/>
          <a:stretch>
            <a:fillRect/>
          </a:stretch>
        </p:blipFill>
        <p:spPr>
          <a:xfrm>
            <a:off x="0" y="1718539"/>
            <a:ext cx="12192000" cy="5139461"/>
          </a:xfrm>
          <a:prstGeom prst="rect">
            <a:avLst/>
          </a:prstGeom>
        </p:spPr>
      </p:pic>
    </p:spTree>
    <p:extLst>
      <p:ext uri="{BB962C8B-B14F-4D97-AF65-F5344CB8AC3E}">
        <p14:creationId xmlns:p14="http://schemas.microsoft.com/office/powerpoint/2010/main" val="279358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0B73-998D-E84D-A988-21069ECAE2C2}"/>
              </a:ext>
            </a:extLst>
          </p:cNvPr>
          <p:cNvSpPr>
            <a:spLocks noGrp="1"/>
          </p:cNvSpPr>
          <p:nvPr>
            <p:ph type="title"/>
          </p:nvPr>
        </p:nvSpPr>
        <p:spPr/>
        <p:txBody>
          <a:bodyPr/>
          <a:lstStyle/>
          <a:p>
            <a:r>
              <a:rPr lang="en-US" dirty="0"/>
              <a:t>Model choosing</a:t>
            </a:r>
          </a:p>
        </p:txBody>
      </p:sp>
      <p:sp>
        <p:nvSpPr>
          <p:cNvPr id="3" name="Content Placeholder 2">
            <a:extLst>
              <a:ext uri="{FF2B5EF4-FFF2-40B4-BE49-F238E27FC236}">
                <a16:creationId xmlns:a16="http://schemas.microsoft.com/office/drawing/2014/main" id="{BC2C083D-CB0E-1340-A9B0-038E9D982B09}"/>
              </a:ext>
            </a:extLst>
          </p:cNvPr>
          <p:cNvSpPr>
            <a:spLocks noGrp="1"/>
          </p:cNvSpPr>
          <p:nvPr>
            <p:ph idx="1"/>
          </p:nvPr>
        </p:nvSpPr>
        <p:spPr/>
        <p:txBody>
          <a:bodyPr/>
          <a:lstStyle/>
          <a:p>
            <a:r>
              <a:rPr lang="en-US" dirty="0"/>
              <a:t>As showed on the density chart, only first 2 charts and the last one the have the two obvious peak. And the first and the second one the peak is on the far left and right side plus Logistic regression has best F-1 score so we choose the model of Logistic regression.</a:t>
            </a:r>
          </a:p>
        </p:txBody>
      </p:sp>
    </p:spTree>
    <p:extLst>
      <p:ext uri="{BB962C8B-B14F-4D97-AF65-F5344CB8AC3E}">
        <p14:creationId xmlns:p14="http://schemas.microsoft.com/office/powerpoint/2010/main" val="385443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3856-5D22-E940-9CF4-952F986CB57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3508E5B-5190-6F49-A261-8C2A28F7EFEB}"/>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DDA0C03-E35D-4442-A0B9-F3C71648088F}"/>
              </a:ext>
            </a:extLst>
          </p:cNvPr>
          <p:cNvPicPr>
            <a:picLocks noChangeAspect="1"/>
          </p:cNvPicPr>
          <p:nvPr/>
        </p:nvPicPr>
        <p:blipFill>
          <a:blip r:embed="rId2"/>
          <a:stretch>
            <a:fillRect/>
          </a:stretch>
        </p:blipFill>
        <p:spPr>
          <a:xfrm>
            <a:off x="685801" y="609600"/>
            <a:ext cx="6064469" cy="5191667"/>
          </a:xfrm>
          <a:prstGeom prst="rect">
            <a:avLst/>
          </a:prstGeom>
        </p:spPr>
      </p:pic>
      <p:sp>
        <p:nvSpPr>
          <p:cNvPr id="5" name="TextBox 4">
            <a:extLst>
              <a:ext uri="{FF2B5EF4-FFF2-40B4-BE49-F238E27FC236}">
                <a16:creationId xmlns:a16="http://schemas.microsoft.com/office/drawing/2014/main" id="{86391334-35E6-174B-9A0C-A3AFA9D3F320}"/>
              </a:ext>
            </a:extLst>
          </p:cNvPr>
          <p:cNvSpPr txBox="1"/>
          <p:nvPr/>
        </p:nvSpPr>
        <p:spPr>
          <a:xfrm>
            <a:off x="7011339" y="919061"/>
            <a:ext cx="3767442" cy="1754326"/>
          </a:xfrm>
          <a:prstGeom prst="rect">
            <a:avLst/>
          </a:prstGeom>
          <a:noFill/>
        </p:spPr>
        <p:txBody>
          <a:bodyPr wrap="none" rtlCol="0">
            <a:spAutoFit/>
          </a:bodyPr>
          <a:lstStyle/>
          <a:p>
            <a:r>
              <a:rPr lang="en-US" dirty="0"/>
              <a:t>As it showed on the plot the partial </a:t>
            </a:r>
          </a:p>
          <a:p>
            <a:r>
              <a:rPr lang="en-US" dirty="0"/>
              <a:t>dependence here is a fixed number </a:t>
            </a:r>
          </a:p>
          <a:p>
            <a:r>
              <a:rPr lang="en-US" dirty="0"/>
              <a:t>Which indicate that a consistent  grow</a:t>
            </a:r>
          </a:p>
          <a:p>
            <a:r>
              <a:rPr lang="en-US" dirty="0"/>
              <a:t>if </a:t>
            </a:r>
            <a:r>
              <a:rPr lang="en-US" dirty="0" err="1"/>
              <a:t>bmi</a:t>
            </a:r>
            <a:r>
              <a:rPr lang="en-US" dirty="0"/>
              <a:t> increase which is not true.</a:t>
            </a:r>
          </a:p>
          <a:p>
            <a:r>
              <a:rPr lang="en-US" dirty="0"/>
              <a:t>So we should switch to a none linear </a:t>
            </a:r>
          </a:p>
          <a:p>
            <a:r>
              <a:rPr lang="en-US" dirty="0"/>
              <a:t>model to show the dependence.</a:t>
            </a:r>
          </a:p>
        </p:txBody>
      </p:sp>
    </p:spTree>
    <p:extLst>
      <p:ext uri="{BB962C8B-B14F-4D97-AF65-F5344CB8AC3E}">
        <p14:creationId xmlns:p14="http://schemas.microsoft.com/office/powerpoint/2010/main" val="7166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F54F-1BBE-F24D-9247-E1B55BD0288D}"/>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A5FCEBD6-69C3-514D-8FE5-F5715CB0A7AE}"/>
              </a:ext>
            </a:extLst>
          </p:cNvPr>
          <p:cNvSpPr>
            <a:spLocks noGrp="1"/>
          </p:cNvSpPr>
          <p:nvPr>
            <p:ph idx="1"/>
          </p:nvPr>
        </p:nvSpPr>
        <p:spPr>
          <a:xfrm>
            <a:off x="7693572" y="1630417"/>
            <a:ext cx="3123654" cy="4160783"/>
          </a:xfrm>
        </p:spPr>
        <p:txBody>
          <a:bodyPr>
            <a:normAutofit lnSpcReduction="10000"/>
          </a:bodyPr>
          <a:lstStyle/>
          <a:p>
            <a:r>
              <a:rPr lang="en-US" dirty="0"/>
              <a:t>We choose the Gradient Boosted Trees as the model since the F-1 scores is highest in non linear model.</a:t>
            </a:r>
          </a:p>
          <a:p>
            <a:r>
              <a:rPr lang="en-US" dirty="0"/>
              <a:t>And we can see that since the BMI &gt; 261. There is a rapid growth in the partial dependence.</a:t>
            </a:r>
          </a:p>
          <a:p>
            <a:r>
              <a:rPr lang="en-US" dirty="0"/>
              <a:t>So the rules to the health department is that to avoid or prevent citizens over BMI over 26.1 in order to decrease the chance to get diabetes. </a:t>
            </a:r>
          </a:p>
        </p:txBody>
      </p:sp>
      <p:pic>
        <p:nvPicPr>
          <p:cNvPr id="4" name="Picture 3">
            <a:extLst>
              <a:ext uri="{FF2B5EF4-FFF2-40B4-BE49-F238E27FC236}">
                <a16:creationId xmlns:a16="http://schemas.microsoft.com/office/drawing/2014/main" id="{E4035DAF-6834-054E-A6AB-FCE26F956275}"/>
              </a:ext>
            </a:extLst>
          </p:cNvPr>
          <p:cNvPicPr>
            <a:picLocks noChangeAspect="1"/>
          </p:cNvPicPr>
          <p:nvPr/>
        </p:nvPicPr>
        <p:blipFill>
          <a:blip r:embed="rId2"/>
          <a:stretch>
            <a:fillRect/>
          </a:stretch>
        </p:blipFill>
        <p:spPr>
          <a:xfrm>
            <a:off x="130286" y="1630417"/>
            <a:ext cx="7310451" cy="4160783"/>
          </a:xfrm>
          <a:prstGeom prst="rect">
            <a:avLst/>
          </a:prstGeom>
        </p:spPr>
      </p:pic>
    </p:spTree>
    <p:extLst>
      <p:ext uri="{BB962C8B-B14F-4D97-AF65-F5344CB8AC3E}">
        <p14:creationId xmlns:p14="http://schemas.microsoft.com/office/powerpoint/2010/main" val="246385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97</TotalTime>
  <Words>184</Words>
  <Application>Microsoft Macintosh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Assignment 5 </vt:lpstr>
      <vt:lpstr>Logistic regression</vt:lpstr>
      <vt:lpstr>SGD</vt:lpstr>
      <vt:lpstr>LASSO_lars</vt:lpstr>
      <vt:lpstr>Gradient Boosted Trees </vt:lpstr>
      <vt:lpstr>Light GBM</vt:lpstr>
      <vt:lpstr>Model choosing</vt:lpstr>
      <vt:lpstr>PowerPoint Presentation</vt:lpstr>
      <vt:lpstr>Suggestions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5 </dc:title>
  <dc:creator>hw493@scarletmail.rutgers.edu</dc:creator>
  <cp:lastModifiedBy>hw493@scarletmail.rutgers.edu</cp:lastModifiedBy>
  <cp:revision>4</cp:revision>
  <dcterms:created xsi:type="dcterms:W3CDTF">2021-12-08T17:11:28Z</dcterms:created>
  <dcterms:modified xsi:type="dcterms:W3CDTF">2021-12-08T18:48:41Z</dcterms:modified>
</cp:coreProperties>
</file>