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81" r:id="rId5"/>
    <p:sldId id="282" r:id="rId6"/>
    <p:sldId id="286" r:id="rId7"/>
    <p:sldId id="289" r:id="rId8"/>
    <p:sldId id="295" r:id="rId9"/>
    <p:sldId id="296" r:id="rId10"/>
    <p:sldId id="262" r:id="rId11"/>
    <p:sldId id="283" r:id="rId12"/>
    <p:sldId id="302" r:id="rId13"/>
    <p:sldId id="303" r:id="rId14"/>
    <p:sldId id="304" r:id="rId15"/>
    <p:sldId id="306" r:id="rId16"/>
    <p:sldId id="305" r:id="rId17"/>
    <p:sldId id="308" r:id="rId18"/>
    <p:sldId id="307" r:id="rId19"/>
    <p:sldId id="309" r:id="rId20"/>
    <p:sldId id="301" r:id="rId21"/>
    <p:sldId id="310" r:id="rId22"/>
    <p:sldId id="288" r:id="rId23"/>
    <p:sldId id="290" r:id="rId24"/>
    <p:sldId id="291" r:id="rId25"/>
    <p:sldId id="292" r:id="rId26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5" autoAdjust="0"/>
    <p:restoredTop sz="83771" autoAdjust="0"/>
  </p:normalViewPr>
  <p:slideViewPr>
    <p:cSldViewPr snapToGrid="0">
      <p:cViewPr varScale="1">
        <p:scale>
          <a:sx n="66" d="100"/>
          <a:sy n="66" d="100"/>
        </p:scale>
        <p:origin x="39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6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DFF60-AC4A-4C1F-9714-F777D0E7E4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225E86-B752-43EC-B0B4-8290598E67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Books</a:t>
          </a:r>
        </a:p>
      </dgm:t>
    </dgm:pt>
    <dgm:pt modelId="{98F85289-0281-408F-8592-F4808F784FC6}" type="parTrans" cxnId="{BC61A2E7-87FD-4EF3-8002-63C1594E3C04}">
      <dgm:prSet/>
      <dgm:spPr/>
      <dgm:t>
        <a:bodyPr/>
        <a:lstStyle/>
        <a:p>
          <a:endParaRPr lang="en-US"/>
        </a:p>
      </dgm:t>
    </dgm:pt>
    <dgm:pt modelId="{66C6F69B-F82F-43E2-AA91-991A54DB96C3}" type="sibTrans" cxnId="{BC61A2E7-87FD-4EF3-8002-63C1594E3C04}">
      <dgm:prSet/>
      <dgm:spPr/>
      <dgm:t>
        <a:bodyPr/>
        <a:lstStyle/>
        <a:p>
          <a:endParaRPr lang="en-US"/>
        </a:p>
      </dgm:t>
    </dgm:pt>
    <dgm:pt modelId="{A8DFAA89-8517-4663-B4F7-4923D01343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Papers</a:t>
          </a:r>
        </a:p>
      </dgm:t>
    </dgm:pt>
    <dgm:pt modelId="{594D3BF2-995F-4827-8D0C-93343FA90A46}" type="parTrans" cxnId="{CFCC4B1B-9553-4E85-94C1-C64E42089205}">
      <dgm:prSet/>
      <dgm:spPr/>
      <dgm:t>
        <a:bodyPr/>
        <a:lstStyle/>
        <a:p>
          <a:endParaRPr lang="en-US"/>
        </a:p>
      </dgm:t>
    </dgm:pt>
    <dgm:pt modelId="{57613A90-5241-4573-A2B6-B22374134DB6}" type="sibTrans" cxnId="{CFCC4B1B-9553-4E85-94C1-C64E42089205}">
      <dgm:prSet/>
      <dgm:spPr/>
      <dgm:t>
        <a:bodyPr/>
        <a:lstStyle/>
        <a:p>
          <a:endParaRPr lang="en-US"/>
        </a:p>
      </dgm:t>
    </dgm:pt>
    <dgm:pt modelId="{DF05A720-A701-482D-8D5D-6AABEF5AD1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Supplementary Examples and Educational Materials to Fill Gaps</a:t>
          </a:r>
        </a:p>
      </dgm:t>
    </dgm:pt>
    <dgm:pt modelId="{F524DD1B-6B6F-4797-9FC1-3F1B5E56571F}" type="parTrans" cxnId="{5B5D7A89-7CA5-454A-8DEA-1005EF41EC9D}">
      <dgm:prSet/>
      <dgm:spPr/>
      <dgm:t>
        <a:bodyPr/>
        <a:lstStyle/>
        <a:p>
          <a:endParaRPr lang="en-US"/>
        </a:p>
      </dgm:t>
    </dgm:pt>
    <dgm:pt modelId="{394516F1-51EE-4DA2-8D21-0AD0C9DA06AD}" type="sibTrans" cxnId="{5B5D7A89-7CA5-454A-8DEA-1005EF41EC9D}">
      <dgm:prSet/>
      <dgm:spPr/>
      <dgm:t>
        <a:bodyPr/>
        <a:lstStyle/>
        <a:p>
          <a:endParaRPr lang="en-US"/>
        </a:p>
      </dgm:t>
    </dgm:pt>
    <dgm:pt modelId="{9DA0C4BD-98CD-4D61-9776-497C2CBEFF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AWS Cloud Foundations Course</a:t>
          </a:r>
        </a:p>
      </dgm:t>
    </dgm:pt>
    <dgm:pt modelId="{1293CC77-5E96-499E-8634-81B0143372F5}" type="parTrans" cxnId="{870A54CF-D299-44C1-8C3C-1061A983327D}">
      <dgm:prSet/>
      <dgm:spPr/>
      <dgm:t>
        <a:bodyPr/>
        <a:lstStyle/>
        <a:p>
          <a:endParaRPr lang="en-US"/>
        </a:p>
      </dgm:t>
    </dgm:pt>
    <dgm:pt modelId="{F8102DD5-0F7C-46D2-86C3-CEB507F405CA}" type="sibTrans" cxnId="{870A54CF-D299-44C1-8C3C-1061A983327D}">
      <dgm:prSet/>
      <dgm:spPr/>
      <dgm:t>
        <a:bodyPr/>
        <a:lstStyle/>
        <a:p>
          <a:endParaRPr lang="en-US"/>
        </a:p>
      </dgm:t>
    </dgm:pt>
    <dgm:pt modelId="{5BE9F38D-5651-47B3-83DE-805662FD3B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Exercises on Laptop, AWS Learner Lab, AWS Account</a:t>
          </a:r>
        </a:p>
      </dgm:t>
    </dgm:pt>
    <dgm:pt modelId="{79557CBB-9582-4D29-AAEB-E4291E8DB799}" type="parTrans" cxnId="{53981D2A-BE6B-4922-9531-B09D7D845179}">
      <dgm:prSet/>
      <dgm:spPr/>
      <dgm:t>
        <a:bodyPr/>
        <a:lstStyle/>
        <a:p>
          <a:endParaRPr lang="en-US"/>
        </a:p>
      </dgm:t>
    </dgm:pt>
    <dgm:pt modelId="{9BD60792-6FF8-4F10-8C3E-D27DE99ABC50}" type="sibTrans" cxnId="{53981D2A-BE6B-4922-9531-B09D7D845179}">
      <dgm:prSet/>
      <dgm:spPr/>
      <dgm:t>
        <a:bodyPr/>
        <a:lstStyle/>
        <a:p>
          <a:endParaRPr lang="en-US"/>
        </a:p>
      </dgm:t>
    </dgm:pt>
    <dgm:pt modelId="{1DC44673-3E88-4A6C-9E47-20465794FB95}" type="pres">
      <dgm:prSet presAssocID="{B6DDFF60-AC4A-4C1F-9714-F777D0E7E4E4}" presName="root" presStyleCnt="0">
        <dgm:presLayoutVars>
          <dgm:dir/>
          <dgm:resizeHandles val="exact"/>
        </dgm:presLayoutVars>
      </dgm:prSet>
      <dgm:spPr/>
    </dgm:pt>
    <dgm:pt modelId="{98DA300E-F7C7-41BB-BC3B-70DFBA0A8DA7}" type="pres">
      <dgm:prSet presAssocID="{9F225E86-B752-43EC-B0B4-8290598E675A}" presName="compNode" presStyleCnt="0"/>
      <dgm:spPr/>
    </dgm:pt>
    <dgm:pt modelId="{67ADF343-831C-4E8E-8EFB-AF52D7DCE64E}" type="pres">
      <dgm:prSet presAssocID="{9F225E86-B752-43EC-B0B4-8290598E675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82B7B9-459F-49F2-962C-15B7E651F533}" type="pres">
      <dgm:prSet presAssocID="{9F225E86-B752-43EC-B0B4-8290598E67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EB2494-78E7-4508-8F59-3C4153A4B5B1}" type="pres">
      <dgm:prSet presAssocID="{9F225E86-B752-43EC-B0B4-8290598E675A}" presName="spaceRect" presStyleCnt="0"/>
      <dgm:spPr/>
    </dgm:pt>
    <dgm:pt modelId="{C246E74E-4B6C-4C38-870B-B072142D1470}" type="pres">
      <dgm:prSet presAssocID="{9F225E86-B752-43EC-B0B4-8290598E675A}" presName="textRect" presStyleLbl="revTx" presStyleIdx="0" presStyleCnt="5">
        <dgm:presLayoutVars>
          <dgm:chMax val="1"/>
          <dgm:chPref val="1"/>
        </dgm:presLayoutVars>
      </dgm:prSet>
      <dgm:spPr/>
    </dgm:pt>
    <dgm:pt modelId="{A1BD8BB2-26D5-4021-BD89-52DF13C7B1F4}" type="pres">
      <dgm:prSet presAssocID="{66C6F69B-F82F-43E2-AA91-991A54DB96C3}" presName="sibTrans" presStyleCnt="0"/>
      <dgm:spPr/>
    </dgm:pt>
    <dgm:pt modelId="{24B17B54-34B6-45CA-9C14-49E54F6C56D8}" type="pres">
      <dgm:prSet presAssocID="{A8DFAA89-8517-4663-B4F7-4923D01343C5}" presName="compNode" presStyleCnt="0"/>
      <dgm:spPr/>
    </dgm:pt>
    <dgm:pt modelId="{8EC703EA-5342-4CAE-99B6-8C82BF6C8645}" type="pres">
      <dgm:prSet presAssocID="{A8DFAA89-8517-4663-B4F7-4923D01343C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562D06-298B-4E31-9C98-B808CC1D789A}" type="pres">
      <dgm:prSet presAssocID="{A8DFAA89-8517-4663-B4F7-4923D01343C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A2999C-CD92-40B3-A785-5F0005D4A55A}" type="pres">
      <dgm:prSet presAssocID="{A8DFAA89-8517-4663-B4F7-4923D01343C5}" presName="spaceRect" presStyleCnt="0"/>
      <dgm:spPr/>
    </dgm:pt>
    <dgm:pt modelId="{050D9A7C-E88E-4AD1-9273-EDBCBF90DB0C}" type="pres">
      <dgm:prSet presAssocID="{A8DFAA89-8517-4663-B4F7-4923D01343C5}" presName="textRect" presStyleLbl="revTx" presStyleIdx="1" presStyleCnt="5">
        <dgm:presLayoutVars>
          <dgm:chMax val="1"/>
          <dgm:chPref val="1"/>
        </dgm:presLayoutVars>
      </dgm:prSet>
      <dgm:spPr/>
    </dgm:pt>
    <dgm:pt modelId="{BDE22917-E5D6-4997-991B-8D68D942ED42}" type="pres">
      <dgm:prSet presAssocID="{57613A90-5241-4573-A2B6-B22374134DB6}" presName="sibTrans" presStyleCnt="0"/>
      <dgm:spPr/>
    </dgm:pt>
    <dgm:pt modelId="{F543EB76-D718-46B0-A0A3-29DC96BACD31}" type="pres">
      <dgm:prSet presAssocID="{DF05A720-A701-482D-8D5D-6AABEF5AD13A}" presName="compNode" presStyleCnt="0"/>
      <dgm:spPr/>
    </dgm:pt>
    <dgm:pt modelId="{75BA0577-0C93-45AA-8FDE-F465DFCA9719}" type="pres">
      <dgm:prSet presAssocID="{DF05A720-A701-482D-8D5D-6AABEF5AD13A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2AFE5A9-CE92-4124-B3FA-92880D70FAE6}" type="pres">
      <dgm:prSet presAssocID="{DF05A720-A701-482D-8D5D-6AABEF5AD1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D3BB72A-F68D-4C85-8962-421AF75CC9CB}" type="pres">
      <dgm:prSet presAssocID="{DF05A720-A701-482D-8D5D-6AABEF5AD13A}" presName="spaceRect" presStyleCnt="0"/>
      <dgm:spPr/>
    </dgm:pt>
    <dgm:pt modelId="{28EECFC6-6FC5-44B8-AA73-A4AF271C7A60}" type="pres">
      <dgm:prSet presAssocID="{DF05A720-A701-482D-8D5D-6AABEF5AD13A}" presName="textRect" presStyleLbl="revTx" presStyleIdx="2" presStyleCnt="5">
        <dgm:presLayoutVars>
          <dgm:chMax val="1"/>
          <dgm:chPref val="1"/>
        </dgm:presLayoutVars>
      </dgm:prSet>
      <dgm:spPr/>
    </dgm:pt>
    <dgm:pt modelId="{F96E01AF-1470-4329-A88B-581EC4EC5DDA}" type="pres">
      <dgm:prSet presAssocID="{394516F1-51EE-4DA2-8D21-0AD0C9DA06AD}" presName="sibTrans" presStyleCnt="0"/>
      <dgm:spPr/>
    </dgm:pt>
    <dgm:pt modelId="{45326D9B-E5DB-44B3-B189-DDE7FC4D1E37}" type="pres">
      <dgm:prSet presAssocID="{9DA0C4BD-98CD-4D61-9776-497C2CBEFF96}" presName="compNode" presStyleCnt="0"/>
      <dgm:spPr/>
    </dgm:pt>
    <dgm:pt modelId="{C62FBEC8-2EA2-4965-80AC-D0D5BD8776C8}" type="pres">
      <dgm:prSet presAssocID="{9DA0C4BD-98CD-4D61-9776-497C2CBEFF9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853159-C980-4079-92FC-8B9F9E35F5D3}" type="pres">
      <dgm:prSet presAssocID="{9DA0C4BD-98CD-4D61-9776-497C2CBEFF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151A19A-D4F2-47D7-B290-7F6A53EAB1A5}" type="pres">
      <dgm:prSet presAssocID="{9DA0C4BD-98CD-4D61-9776-497C2CBEFF96}" presName="spaceRect" presStyleCnt="0"/>
      <dgm:spPr/>
    </dgm:pt>
    <dgm:pt modelId="{BCC71A48-AC61-4A3F-92D5-0DFA844FC8E0}" type="pres">
      <dgm:prSet presAssocID="{9DA0C4BD-98CD-4D61-9776-497C2CBEFF96}" presName="textRect" presStyleLbl="revTx" presStyleIdx="3" presStyleCnt="5">
        <dgm:presLayoutVars>
          <dgm:chMax val="1"/>
          <dgm:chPref val="1"/>
        </dgm:presLayoutVars>
      </dgm:prSet>
      <dgm:spPr/>
    </dgm:pt>
    <dgm:pt modelId="{346E9AF4-27D4-4052-A5CB-A4CCD0D441E3}" type="pres">
      <dgm:prSet presAssocID="{F8102DD5-0F7C-46D2-86C3-CEB507F405CA}" presName="sibTrans" presStyleCnt="0"/>
      <dgm:spPr/>
    </dgm:pt>
    <dgm:pt modelId="{5FD79596-288D-4937-A0CC-E8730F28E7AE}" type="pres">
      <dgm:prSet presAssocID="{5BE9F38D-5651-47B3-83DE-805662FD3BE7}" presName="compNode" presStyleCnt="0"/>
      <dgm:spPr/>
    </dgm:pt>
    <dgm:pt modelId="{1EF5FF1E-58C4-4CC8-9D3E-6F937811F32E}" type="pres">
      <dgm:prSet presAssocID="{5BE9F38D-5651-47B3-83DE-805662FD3BE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35FE22-3AC1-4449-9D11-77A67BA60382}" type="pres">
      <dgm:prSet presAssocID="{5BE9F38D-5651-47B3-83DE-805662FD3B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D142D4A-C1A7-45C8-8F75-D9972014BFD5}" type="pres">
      <dgm:prSet presAssocID="{5BE9F38D-5651-47B3-83DE-805662FD3BE7}" presName="spaceRect" presStyleCnt="0"/>
      <dgm:spPr/>
    </dgm:pt>
    <dgm:pt modelId="{2958B33F-0939-4DB2-BC4B-444EF5A6F436}" type="pres">
      <dgm:prSet presAssocID="{5BE9F38D-5651-47B3-83DE-805662FD3B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CC4B1B-9553-4E85-94C1-C64E42089205}" srcId="{B6DDFF60-AC4A-4C1F-9714-F777D0E7E4E4}" destId="{A8DFAA89-8517-4663-B4F7-4923D01343C5}" srcOrd="1" destOrd="0" parTransId="{594D3BF2-995F-4827-8D0C-93343FA90A46}" sibTransId="{57613A90-5241-4573-A2B6-B22374134DB6}"/>
    <dgm:cxn modelId="{5571BE1B-141C-4354-83FC-730F40CB65DC}" type="presOf" srcId="{9DA0C4BD-98CD-4D61-9776-497C2CBEFF96}" destId="{BCC71A48-AC61-4A3F-92D5-0DFA844FC8E0}" srcOrd="0" destOrd="0" presId="urn:microsoft.com/office/officeart/2018/5/layout/IconLeafLabelList"/>
    <dgm:cxn modelId="{53981D2A-BE6B-4922-9531-B09D7D845179}" srcId="{B6DDFF60-AC4A-4C1F-9714-F777D0E7E4E4}" destId="{5BE9F38D-5651-47B3-83DE-805662FD3BE7}" srcOrd="4" destOrd="0" parTransId="{79557CBB-9582-4D29-AAEB-E4291E8DB799}" sibTransId="{9BD60792-6FF8-4F10-8C3E-D27DE99ABC50}"/>
    <dgm:cxn modelId="{F3AB3236-5AB0-4A63-8D9C-57C3E09651BD}" type="presOf" srcId="{B6DDFF60-AC4A-4C1F-9714-F777D0E7E4E4}" destId="{1DC44673-3E88-4A6C-9E47-20465794FB95}" srcOrd="0" destOrd="0" presId="urn:microsoft.com/office/officeart/2018/5/layout/IconLeafLabelList"/>
    <dgm:cxn modelId="{A0AA6F68-31AD-4B31-89D1-CAB122B37382}" type="presOf" srcId="{9F225E86-B752-43EC-B0B4-8290598E675A}" destId="{C246E74E-4B6C-4C38-870B-B072142D1470}" srcOrd="0" destOrd="0" presId="urn:microsoft.com/office/officeart/2018/5/layout/IconLeafLabelList"/>
    <dgm:cxn modelId="{66AAC66C-955B-4196-89A8-FE3D90974B7C}" type="presOf" srcId="{5BE9F38D-5651-47B3-83DE-805662FD3BE7}" destId="{2958B33F-0939-4DB2-BC4B-444EF5A6F436}" srcOrd="0" destOrd="0" presId="urn:microsoft.com/office/officeart/2018/5/layout/IconLeafLabelList"/>
    <dgm:cxn modelId="{5B5D7A89-7CA5-454A-8DEA-1005EF41EC9D}" srcId="{B6DDFF60-AC4A-4C1F-9714-F777D0E7E4E4}" destId="{DF05A720-A701-482D-8D5D-6AABEF5AD13A}" srcOrd="2" destOrd="0" parTransId="{F524DD1B-6B6F-4797-9FC1-3F1B5E56571F}" sibTransId="{394516F1-51EE-4DA2-8D21-0AD0C9DA06AD}"/>
    <dgm:cxn modelId="{F27AE4C7-1364-4606-A0F5-569FE19B5E90}" type="presOf" srcId="{DF05A720-A701-482D-8D5D-6AABEF5AD13A}" destId="{28EECFC6-6FC5-44B8-AA73-A4AF271C7A60}" srcOrd="0" destOrd="0" presId="urn:microsoft.com/office/officeart/2018/5/layout/IconLeafLabelList"/>
    <dgm:cxn modelId="{870A54CF-D299-44C1-8C3C-1061A983327D}" srcId="{B6DDFF60-AC4A-4C1F-9714-F777D0E7E4E4}" destId="{9DA0C4BD-98CD-4D61-9776-497C2CBEFF96}" srcOrd="3" destOrd="0" parTransId="{1293CC77-5E96-499E-8634-81B0143372F5}" sibTransId="{F8102DD5-0F7C-46D2-86C3-CEB507F405CA}"/>
    <dgm:cxn modelId="{FF4C76D7-1F9B-4EB7-91E7-83D017718AF4}" type="presOf" srcId="{A8DFAA89-8517-4663-B4F7-4923D01343C5}" destId="{050D9A7C-E88E-4AD1-9273-EDBCBF90DB0C}" srcOrd="0" destOrd="0" presId="urn:microsoft.com/office/officeart/2018/5/layout/IconLeafLabelList"/>
    <dgm:cxn modelId="{BC61A2E7-87FD-4EF3-8002-63C1594E3C04}" srcId="{B6DDFF60-AC4A-4C1F-9714-F777D0E7E4E4}" destId="{9F225E86-B752-43EC-B0B4-8290598E675A}" srcOrd="0" destOrd="0" parTransId="{98F85289-0281-408F-8592-F4808F784FC6}" sibTransId="{66C6F69B-F82F-43E2-AA91-991A54DB96C3}"/>
    <dgm:cxn modelId="{C4F5C988-A000-409F-B288-400A49017556}" type="presParOf" srcId="{1DC44673-3E88-4A6C-9E47-20465794FB95}" destId="{98DA300E-F7C7-41BB-BC3B-70DFBA0A8DA7}" srcOrd="0" destOrd="0" presId="urn:microsoft.com/office/officeart/2018/5/layout/IconLeafLabelList"/>
    <dgm:cxn modelId="{C9273ADB-A4B2-4517-A347-9801D75D3FB9}" type="presParOf" srcId="{98DA300E-F7C7-41BB-BC3B-70DFBA0A8DA7}" destId="{67ADF343-831C-4E8E-8EFB-AF52D7DCE64E}" srcOrd="0" destOrd="0" presId="urn:microsoft.com/office/officeart/2018/5/layout/IconLeafLabelList"/>
    <dgm:cxn modelId="{08F2715E-5305-4619-BE37-D1A682BEB445}" type="presParOf" srcId="{98DA300E-F7C7-41BB-BC3B-70DFBA0A8DA7}" destId="{F482B7B9-459F-49F2-962C-15B7E651F533}" srcOrd="1" destOrd="0" presId="urn:microsoft.com/office/officeart/2018/5/layout/IconLeafLabelList"/>
    <dgm:cxn modelId="{980F4CC5-E5CF-4D64-AF04-0CB45D741B93}" type="presParOf" srcId="{98DA300E-F7C7-41BB-BC3B-70DFBA0A8DA7}" destId="{3DEB2494-78E7-4508-8F59-3C4153A4B5B1}" srcOrd="2" destOrd="0" presId="urn:microsoft.com/office/officeart/2018/5/layout/IconLeafLabelList"/>
    <dgm:cxn modelId="{B4D96B13-35A9-47C9-9848-E740DC713AF9}" type="presParOf" srcId="{98DA300E-F7C7-41BB-BC3B-70DFBA0A8DA7}" destId="{C246E74E-4B6C-4C38-870B-B072142D1470}" srcOrd="3" destOrd="0" presId="urn:microsoft.com/office/officeart/2018/5/layout/IconLeafLabelList"/>
    <dgm:cxn modelId="{C68067B1-F732-4B55-B67F-E40CFDDEF0C5}" type="presParOf" srcId="{1DC44673-3E88-4A6C-9E47-20465794FB95}" destId="{A1BD8BB2-26D5-4021-BD89-52DF13C7B1F4}" srcOrd="1" destOrd="0" presId="urn:microsoft.com/office/officeart/2018/5/layout/IconLeafLabelList"/>
    <dgm:cxn modelId="{8B2E641D-1264-4333-9D65-ECFB190BA425}" type="presParOf" srcId="{1DC44673-3E88-4A6C-9E47-20465794FB95}" destId="{24B17B54-34B6-45CA-9C14-49E54F6C56D8}" srcOrd="2" destOrd="0" presId="urn:microsoft.com/office/officeart/2018/5/layout/IconLeafLabelList"/>
    <dgm:cxn modelId="{0D79AC16-1FBF-42E2-8B16-9EE48EC49253}" type="presParOf" srcId="{24B17B54-34B6-45CA-9C14-49E54F6C56D8}" destId="{8EC703EA-5342-4CAE-99B6-8C82BF6C8645}" srcOrd="0" destOrd="0" presId="urn:microsoft.com/office/officeart/2018/5/layout/IconLeafLabelList"/>
    <dgm:cxn modelId="{81A3E8F0-CCB5-44F6-9304-317DBB66CEB5}" type="presParOf" srcId="{24B17B54-34B6-45CA-9C14-49E54F6C56D8}" destId="{2F562D06-298B-4E31-9C98-B808CC1D789A}" srcOrd="1" destOrd="0" presId="urn:microsoft.com/office/officeart/2018/5/layout/IconLeafLabelList"/>
    <dgm:cxn modelId="{D2D6F7E9-E8C2-4F21-A19A-807A93CE61D5}" type="presParOf" srcId="{24B17B54-34B6-45CA-9C14-49E54F6C56D8}" destId="{E0A2999C-CD92-40B3-A785-5F0005D4A55A}" srcOrd="2" destOrd="0" presId="urn:microsoft.com/office/officeart/2018/5/layout/IconLeafLabelList"/>
    <dgm:cxn modelId="{4577FDB2-F611-47D4-8C9D-6ABD7A8343E2}" type="presParOf" srcId="{24B17B54-34B6-45CA-9C14-49E54F6C56D8}" destId="{050D9A7C-E88E-4AD1-9273-EDBCBF90DB0C}" srcOrd="3" destOrd="0" presId="urn:microsoft.com/office/officeart/2018/5/layout/IconLeafLabelList"/>
    <dgm:cxn modelId="{10D0EF1B-63BA-4B59-BB24-C8472736CBC2}" type="presParOf" srcId="{1DC44673-3E88-4A6C-9E47-20465794FB95}" destId="{BDE22917-E5D6-4997-991B-8D68D942ED42}" srcOrd="3" destOrd="0" presId="urn:microsoft.com/office/officeart/2018/5/layout/IconLeafLabelList"/>
    <dgm:cxn modelId="{300136A4-85FB-4746-B648-EF94E584B760}" type="presParOf" srcId="{1DC44673-3E88-4A6C-9E47-20465794FB95}" destId="{F543EB76-D718-46B0-A0A3-29DC96BACD31}" srcOrd="4" destOrd="0" presId="urn:microsoft.com/office/officeart/2018/5/layout/IconLeafLabelList"/>
    <dgm:cxn modelId="{DDA115CF-AB09-46E5-9809-2523797B752F}" type="presParOf" srcId="{F543EB76-D718-46B0-A0A3-29DC96BACD31}" destId="{75BA0577-0C93-45AA-8FDE-F465DFCA9719}" srcOrd="0" destOrd="0" presId="urn:microsoft.com/office/officeart/2018/5/layout/IconLeafLabelList"/>
    <dgm:cxn modelId="{FFD785A6-EA98-4409-A3D2-BC82ECFF23F2}" type="presParOf" srcId="{F543EB76-D718-46B0-A0A3-29DC96BACD31}" destId="{02AFE5A9-CE92-4124-B3FA-92880D70FAE6}" srcOrd="1" destOrd="0" presId="urn:microsoft.com/office/officeart/2018/5/layout/IconLeafLabelList"/>
    <dgm:cxn modelId="{35662AFB-50F7-4F1B-8FEF-B74C658D9432}" type="presParOf" srcId="{F543EB76-D718-46B0-A0A3-29DC96BACD31}" destId="{9D3BB72A-F68D-4C85-8962-421AF75CC9CB}" srcOrd="2" destOrd="0" presId="urn:microsoft.com/office/officeart/2018/5/layout/IconLeafLabelList"/>
    <dgm:cxn modelId="{09FF3F4A-6AF6-4C72-8B51-B8A763C55BE2}" type="presParOf" srcId="{F543EB76-D718-46B0-A0A3-29DC96BACD31}" destId="{28EECFC6-6FC5-44B8-AA73-A4AF271C7A60}" srcOrd="3" destOrd="0" presId="urn:microsoft.com/office/officeart/2018/5/layout/IconLeafLabelList"/>
    <dgm:cxn modelId="{51D912BD-157E-441E-8508-382093862650}" type="presParOf" srcId="{1DC44673-3E88-4A6C-9E47-20465794FB95}" destId="{F96E01AF-1470-4329-A88B-581EC4EC5DDA}" srcOrd="5" destOrd="0" presId="urn:microsoft.com/office/officeart/2018/5/layout/IconLeafLabelList"/>
    <dgm:cxn modelId="{B0F8F7DF-6454-42D4-9423-5D7BFAC61DC9}" type="presParOf" srcId="{1DC44673-3E88-4A6C-9E47-20465794FB95}" destId="{45326D9B-E5DB-44B3-B189-DDE7FC4D1E37}" srcOrd="6" destOrd="0" presId="urn:microsoft.com/office/officeart/2018/5/layout/IconLeafLabelList"/>
    <dgm:cxn modelId="{B4A4EE25-7269-427E-A183-417ADD7F7C2C}" type="presParOf" srcId="{45326D9B-E5DB-44B3-B189-DDE7FC4D1E37}" destId="{C62FBEC8-2EA2-4965-80AC-D0D5BD8776C8}" srcOrd="0" destOrd="0" presId="urn:microsoft.com/office/officeart/2018/5/layout/IconLeafLabelList"/>
    <dgm:cxn modelId="{2DCDE223-21F1-466D-AC93-9527BC6422B2}" type="presParOf" srcId="{45326D9B-E5DB-44B3-B189-DDE7FC4D1E37}" destId="{83853159-C980-4079-92FC-8B9F9E35F5D3}" srcOrd="1" destOrd="0" presId="urn:microsoft.com/office/officeart/2018/5/layout/IconLeafLabelList"/>
    <dgm:cxn modelId="{210DE172-5DDC-4680-A137-ED99208BA8C7}" type="presParOf" srcId="{45326D9B-E5DB-44B3-B189-DDE7FC4D1E37}" destId="{6151A19A-D4F2-47D7-B290-7F6A53EAB1A5}" srcOrd="2" destOrd="0" presId="urn:microsoft.com/office/officeart/2018/5/layout/IconLeafLabelList"/>
    <dgm:cxn modelId="{87EFDB8C-9437-4DDD-BEEA-304F26AA2BFE}" type="presParOf" srcId="{45326D9B-E5DB-44B3-B189-DDE7FC4D1E37}" destId="{BCC71A48-AC61-4A3F-92D5-0DFA844FC8E0}" srcOrd="3" destOrd="0" presId="urn:microsoft.com/office/officeart/2018/5/layout/IconLeafLabelList"/>
    <dgm:cxn modelId="{4D3BA8D5-06F0-4C98-8ABD-E896C3EBD603}" type="presParOf" srcId="{1DC44673-3E88-4A6C-9E47-20465794FB95}" destId="{346E9AF4-27D4-4052-A5CB-A4CCD0D441E3}" srcOrd="7" destOrd="0" presId="urn:microsoft.com/office/officeart/2018/5/layout/IconLeafLabelList"/>
    <dgm:cxn modelId="{BA9ABEA3-C016-43B0-985F-15C794FF0273}" type="presParOf" srcId="{1DC44673-3E88-4A6C-9E47-20465794FB95}" destId="{5FD79596-288D-4937-A0CC-E8730F28E7AE}" srcOrd="8" destOrd="0" presId="urn:microsoft.com/office/officeart/2018/5/layout/IconLeafLabelList"/>
    <dgm:cxn modelId="{DC68C5C6-8BC5-4974-BAC2-387B8525C192}" type="presParOf" srcId="{5FD79596-288D-4937-A0CC-E8730F28E7AE}" destId="{1EF5FF1E-58C4-4CC8-9D3E-6F937811F32E}" srcOrd="0" destOrd="0" presId="urn:microsoft.com/office/officeart/2018/5/layout/IconLeafLabelList"/>
    <dgm:cxn modelId="{0CAFCD7A-4FC4-48E8-9C15-F652B67FF4DF}" type="presParOf" srcId="{5FD79596-288D-4937-A0CC-E8730F28E7AE}" destId="{4035FE22-3AC1-4449-9D11-77A67BA60382}" srcOrd="1" destOrd="0" presId="urn:microsoft.com/office/officeart/2018/5/layout/IconLeafLabelList"/>
    <dgm:cxn modelId="{09BB06A1-115D-4B5D-A763-26A539D8A930}" type="presParOf" srcId="{5FD79596-288D-4937-A0CC-E8730F28E7AE}" destId="{7D142D4A-C1A7-45C8-8F75-D9972014BFD5}" srcOrd="2" destOrd="0" presId="urn:microsoft.com/office/officeart/2018/5/layout/IconLeafLabelList"/>
    <dgm:cxn modelId="{A0E98E83-64A2-47E5-8BB5-9186D476F1FD}" type="presParOf" srcId="{5FD79596-288D-4937-A0CC-E8730F28E7AE}" destId="{2958B33F-0939-4DB2-BC4B-444EF5A6F4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F68C0-432C-4697-AFF0-1AF52C53AB0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9B9AFF-5844-41D1-AB8D-B92BB17C7AD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Introduce Yourself on Flipgrid</a:t>
          </a:r>
        </a:p>
      </dgm:t>
    </dgm:pt>
    <dgm:pt modelId="{915D671B-2C59-4B80-838D-6F0071F342EE}" type="parTrans" cxnId="{E2E45072-5937-48C0-B14F-7CEE7CE9362C}">
      <dgm:prSet/>
      <dgm:spPr/>
      <dgm:t>
        <a:bodyPr/>
        <a:lstStyle/>
        <a:p>
          <a:endParaRPr lang="en-US"/>
        </a:p>
      </dgm:t>
    </dgm:pt>
    <dgm:pt modelId="{6829C675-C89B-41B5-A12E-42A7E65BA3D4}" type="sibTrans" cxnId="{E2E45072-5937-48C0-B14F-7CEE7CE9362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B813D6F-4904-4116-89B3-80B1E625A53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Reading Assignment on Canvas</a:t>
          </a:r>
        </a:p>
      </dgm:t>
    </dgm:pt>
    <dgm:pt modelId="{4897A6ED-BCD4-4A39-8158-E8118188675B}" type="parTrans" cxnId="{3A3E690C-F0E2-4512-896F-BE7462246BBE}">
      <dgm:prSet/>
      <dgm:spPr/>
      <dgm:t>
        <a:bodyPr/>
        <a:lstStyle/>
        <a:p>
          <a:endParaRPr lang="en-US"/>
        </a:p>
      </dgm:t>
    </dgm:pt>
    <dgm:pt modelId="{87E66DE2-1CC6-4C88-AD73-15B68E58BA01}" type="sibTrans" cxnId="{3A3E690C-F0E2-4512-896F-BE7462246BB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F810ACB-0084-4355-AF1C-77F88C57C28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AWS Cloud Foundations, Introduction and Modules 1-4 including one lab</a:t>
          </a:r>
        </a:p>
      </dgm:t>
    </dgm:pt>
    <dgm:pt modelId="{09DE1267-EB2A-4F7D-A683-BCD95D621900}" type="parTrans" cxnId="{38FF7AEA-EBAE-4419-B70A-7533F507D35E}">
      <dgm:prSet/>
      <dgm:spPr/>
      <dgm:t>
        <a:bodyPr/>
        <a:lstStyle/>
        <a:p>
          <a:endParaRPr lang="en-US"/>
        </a:p>
      </dgm:t>
    </dgm:pt>
    <dgm:pt modelId="{C65142C4-84E8-4930-B668-6FF6AC218D8A}" type="sibTrans" cxnId="{38FF7AEA-EBAE-4419-B70A-7533F507D35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81552A8-7FD5-4AE9-AB46-2EE1DBA5A4F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Install the tools</a:t>
          </a:r>
        </a:p>
      </dgm:t>
    </dgm:pt>
    <dgm:pt modelId="{8E34E8E2-7355-4FA5-89F7-52FD61BF7F84}" type="parTrans" cxnId="{45766C71-FB86-482B-B086-97996D0895BE}">
      <dgm:prSet/>
      <dgm:spPr/>
      <dgm:t>
        <a:bodyPr/>
        <a:lstStyle/>
        <a:p>
          <a:endParaRPr lang="en-US"/>
        </a:p>
      </dgm:t>
    </dgm:pt>
    <dgm:pt modelId="{A9AF9117-6D20-4C6D-ACDA-37B301CD35C2}" type="sibTrans" cxnId="{45766C71-FB86-482B-B086-97996D0895B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3A01299-43BD-4F1B-9232-9447F5531B94}" type="pres">
      <dgm:prSet presAssocID="{B76F68C0-432C-4697-AFF0-1AF52C53AB04}" presName="Name0" presStyleCnt="0">
        <dgm:presLayoutVars>
          <dgm:animLvl val="lvl"/>
          <dgm:resizeHandles val="exact"/>
        </dgm:presLayoutVars>
      </dgm:prSet>
      <dgm:spPr/>
    </dgm:pt>
    <dgm:pt modelId="{6E3AE4B3-A4CE-472A-9F69-E4321D86114F}" type="pres">
      <dgm:prSet presAssocID="{329B9AFF-5844-41D1-AB8D-B92BB17C7ADC}" presName="compositeNode" presStyleCnt="0">
        <dgm:presLayoutVars>
          <dgm:bulletEnabled val="1"/>
        </dgm:presLayoutVars>
      </dgm:prSet>
      <dgm:spPr/>
    </dgm:pt>
    <dgm:pt modelId="{C48432DA-7B3E-463D-A9BD-6F441258E533}" type="pres">
      <dgm:prSet presAssocID="{329B9AFF-5844-41D1-AB8D-B92BB17C7ADC}" presName="bgRect" presStyleLbl="alignNode1" presStyleIdx="0" presStyleCnt="4"/>
      <dgm:spPr/>
    </dgm:pt>
    <dgm:pt modelId="{330778EC-B438-4A52-8D59-7E5E5C26C2E3}" type="pres">
      <dgm:prSet presAssocID="{6829C675-C89B-41B5-A12E-42A7E65BA3D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E0484D9-3851-4115-BA7B-14BDEFA3E762}" type="pres">
      <dgm:prSet presAssocID="{329B9AFF-5844-41D1-AB8D-B92BB17C7ADC}" presName="nodeRect" presStyleLbl="alignNode1" presStyleIdx="0" presStyleCnt="4">
        <dgm:presLayoutVars>
          <dgm:bulletEnabled val="1"/>
        </dgm:presLayoutVars>
      </dgm:prSet>
      <dgm:spPr/>
    </dgm:pt>
    <dgm:pt modelId="{5BDB74D4-0B7E-4DBE-8CE2-26FF6B2F1273}" type="pres">
      <dgm:prSet presAssocID="{6829C675-C89B-41B5-A12E-42A7E65BA3D4}" presName="sibTrans" presStyleCnt="0"/>
      <dgm:spPr/>
    </dgm:pt>
    <dgm:pt modelId="{3233E60E-556C-4914-8EDF-398F6605B4A4}" type="pres">
      <dgm:prSet presAssocID="{FB813D6F-4904-4116-89B3-80B1E625A532}" presName="compositeNode" presStyleCnt="0">
        <dgm:presLayoutVars>
          <dgm:bulletEnabled val="1"/>
        </dgm:presLayoutVars>
      </dgm:prSet>
      <dgm:spPr/>
    </dgm:pt>
    <dgm:pt modelId="{4A847389-54F3-4D8E-9873-405D0E358B9A}" type="pres">
      <dgm:prSet presAssocID="{FB813D6F-4904-4116-89B3-80B1E625A532}" presName="bgRect" presStyleLbl="alignNode1" presStyleIdx="1" presStyleCnt="4"/>
      <dgm:spPr/>
    </dgm:pt>
    <dgm:pt modelId="{439BD481-704B-4B5C-BAF7-A470B63FB08F}" type="pres">
      <dgm:prSet presAssocID="{87E66DE2-1CC6-4C88-AD73-15B68E58BA0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299D13-33AE-48D4-A6F9-A511C264D072}" type="pres">
      <dgm:prSet presAssocID="{FB813D6F-4904-4116-89B3-80B1E625A532}" presName="nodeRect" presStyleLbl="alignNode1" presStyleIdx="1" presStyleCnt="4">
        <dgm:presLayoutVars>
          <dgm:bulletEnabled val="1"/>
        </dgm:presLayoutVars>
      </dgm:prSet>
      <dgm:spPr/>
    </dgm:pt>
    <dgm:pt modelId="{FBCB63D6-80B5-4890-9600-F3317481C78D}" type="pres">
      <dgm:prSet presAssocID="{87E66DE2-1CC6-4C88-AD73-15B68E58BA01}" presName="sibTrans" presStyleCnt="0"/>
      <dgm:spPr/>
    </dgm:pt>
    <dgm:pt modelId="{6F34700F-4AA7-4576-BF19-D1CB49D52402}" type="pres">
      <dgm:prSet presAssocID="{EF810ACB-0084-4355-AF1C-77F88C57C289}" presName="compositeNode" presStyleCnt="0">
        <dgm:presLayoutVars>
          <dgm:bulletEnabled val="1"/>
        </dgm:presLayoutVars>
      </dgm:prSet>
      <dgm:spPr/>
    </dgm:pt>
    <dgm:pt modelId="{74F278A3-4CBA-4347-B36C-95B98987F140}" type="pres">
      <dgm:prSet presAssocID="{EF810ACB-0084-4355-AF1C-77F88C57C289}" presName="bgRect" presStyleLbl="alignNode1" presStyleIdx="2" presStyleCnt="4"/>
      <dgm:spPr/>
    </dgm:pt>
    <dgm:pt modelId="{E7E6D176-BB44-4F9B-9AA1-7DB59D16BBCA}" type="pres">
      <dgm:prSet presAssocID="{C65142C4-84E8-4930-B668-6FF6AC218D8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6AA652F-394A-4321-B32A-7821B66757ED}" type="pres">
      <dgm:prSet presAssocID="{EF810ACB-0084-4355-AF1C-77F88C57C289}" presName="nodeRect" presStyleLbl="alignNode1" presStyleIdx="2" presStyleCnt="4">
        <dgm:presLayoutVars>
          <dgm:bulletEnabled val="1"/>
        </dgm:presLayoutVars>
      </dgm:prSet>
      <dgm:spPr/>
    </dgm:pt>
    <dgm:pt modelId="{2D9BA1DC-2FEB-4448-9634-2D2FD6597137}" type="pres">
      <dgm:prSet presAssocID="{C65142C4-84E8-4930-B668-6FF6AC218D8A}" presName="sibTrans" presStyleCnt="0"/>
      <dgm:spPr/>
    </dgm:pt>
    <dgm:pt modelId="{5BE86C46-D2B1-4766-A11D-7ADDA8EDE80D}" type="pres">
      <dgm:prSet presAssocID="{081552A8-7FD5-4AE9-AB46-2EE1DBA5A4FF}" presName="compositeNode" presStyleCnt="0">
        <dgm:presLayoutVars>
          <dgm:bulletEnabled val="1"/>
        </dgm:presLayoutVars>
      </dgm:prSet>
      <dgm:spPr/>
    </dgm:pt>
    <dgm:pt modelId="{1EC6F9DE-1C6F-4D11-81A9-3AC472D13242}" type="pres">
      <dgm:prSet presAssocID="{081552A8-7FD5-4AE9-AB46-2EE1DBA5A4FF}" presName="bgRect" presStyleLbl="alignNode1" presStyleIdx="3" presStyleCnt="4"/>
      <dgm:spPr/>
    </dgm:pt>
    <dgm:pt modelId="{DCE9F420-7E6D-49D5-92A0-3B3998CA9852}" type="pres">
      <dgm:prSet presAssocID="{A9AF9117-6D20-4C6D-ACDA-37B301CD35C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073F0D9-5AD5-4B68-AEF4-878E334FF007}" type="pres">
      <dgm:prSet presAssocID="{081552A8-7FD5-4AE9-AB46-2EE1DBA5A4F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A3E690C-F0E2-4512-896F-BE7462246BBE}" srcId="{B76F68C0-432C-4697-AFF0-1AF52C53AB04}" destId="{FB813D6F-4904-4116-89B3-80B1E625A532}" srcOrd="1" destOrd="0" parTransId="{4897A6ED-BCD4-4A39-8158-E8118188675B}" sibTransId="{87E66DE2-1CC6-4C88-AD73-15B68E58BA01}"/>
    <dgm:cxn modelId="{D6B7841A-36ED-4DCF-8666-692CF00F3957}" type="presOf" srcId="{329B9AFF-5844-41D1-AB8D-B92BB17C7ADC}" destId="{2E0484D9-3851-4115-BA7B-14BDEFA3E762}" srcOrd="1" destOrd="0" presId="urn:microsoft.com/office/officeart/2016/7/layout/LinearBlockProcessNumbered"/>
    <dgm:cxn modelId="{9C534A22-2ED7-4A9E-A784-E9747C37D09F}" type="presOf" srcId="{329B9AFF-5844-41D1-AB8D-B92BB17C7ADC}" destId="{C48432DA-7B3E-463D-A9BD-6F441258E533}" srcOrd="0" destOrd="0" presId="urn:microsoft.com/office/officeart/2016/7/layout/LinearBlockProcessNumbered"/>
    <dgm:cxn modelId="{5525F122-DF09-4224-9A0A-B40631DDAEF9}" type="presOf" srcId="{B76F68C0-432C-4697-AFF0-1AF52C53AB04}" destId="{C3A01299-43BD-4F1B-9232-9447F5531B94}" srcOrd="0" destOrd="0" presId="urn:microsoft.com/office/officeart/2016/7/layout/LinearBlockProcessNumbered"/>
    <dgm:cxn modelId="{32637B2C-A1DC-4604-B787-14A761984582}" type="presOf" srcId="{081552A8-7FD5-4AE9-AB46-2EE1DBA5A4FF}" destId="{D073F0D9-5AD5-4B68-AEF4-878E334FF007}" srcOrd="1" destOrd="0" presId="urn:microsoft.com/office/officeart/2016/7/layout/LinearBlockProcessNumbered"/>
    <dgm:cxn modelId="{7CBF1069-0ECA-493E-9FC5-BC8F0462FA21}" type="presOf" srcId="{EF810ACB-0084-4355-AF1C-77F88C57C289}" destId="{76AA652F-394A-4321-B32A-7821B66757ED}" srcOrd="1" destOrd="0" presId="urn:microsoft.com/office/officeart/2016/7/layout/LinearBlockProcessNumbered"/>
    <dgm:cxn modelId="{91739B6E-B90D-488B-A584-34BA690AF79F}" type="presOf" srcId="{EF810ACB-0084-4355-AF1C-77F88C57C289}" destId="{74F278A3-4CBA-4347-B36C-95B98987F140}" srcOrd="0" destOrd="0" presId="urn:microsoft.com/office/officeart/2016/7/layout/LinearBlockProcessNumbered"/>
    <dgm:cxn modelId="{EEB04C70-F8C9-4754-B03E-D09793EF4A6D}" type="presOf" srcId="{081552A8-7FD5-4AE9-AB46-2EE1DBA5A4FF}" destId="{1EC6F9DE-1C6F-4D11-81A9-3AC472D13242}" srcOrd="0" destOrd="0" presId="urn:microsoft.com/office/officeart/2016/7/layout/LinearBlockProcessNumbered"/>
    <dgm:cxn modelId="{45766C71-FB86-482B-B086-97996D0895BE}" srcId="{B76F68C0-432C-4697-AFF0-1AF52C53AB04}" destId="{081552A8-7FD5-4AE9-AB46-2EE1DBA5A4FF}" srcOrd="3" destOrd="0" parTransId="{8E34E8E2-7355-4FA5-89F7-52FD61BF7F84}" sibTransId="{A9AF9117-6D20-4C6D-ACDA-37B301CD35C2}"/>
    <dgm:cxn modelId="{E2E45072-5937-48C0-B14F-7CEE7CE9362C}" srcId="{B76F68C0-432C-4697-AFF0-1AF52C53AB04}" destId="{329B9AFF-5844-41D1-AB8D-B92BB17C7ADC}" srcOrd="0" destOrd="0" parTransId="{915D671B-2C59-4B80-838D-6F0071F342EE}" sibTransId="{6829C675-C89B-41B5-A12E-42A7E65BA3D4}"/>
    <dgm:cxn modelId="{4AE29391-D300-4E4E-B0C9-B2B730A3DF2B}" type="presOf" srcId="{FB813D6F-4904-4116-89B3-80B1E625A532}" destId="{4A847389-54F3-4D8E-9873-405D0E358B9A}" srcOrd="0" destOrd="0" presId="urn:microsoft.com/office/officeart/2016/7/layout/LinearBlockProcessNumbered"/>
    <dgm:cxn modelId="{58760F99-A28E-482B-AFE5-96A7315D4F62}" type="presOf" srcId="{A9AF9117-6D20-4C6D-ACDA-37B301CD35C2}" destId="{DCE9F420-7E6D-49D5-92A0-3B3998CA9852}" srcOrd="0" destOrd="0" presId="urn:microsoft.com/office/officeart/2016/7/layout/LinearBlockProcessNumbered"/>
    <dgm:cxn modelId="{07F8269F-2B05-4A89-884B-CC0027F0C3A9}" type="presOf" srcId="{87E66DE2-1CC6-4C88-AD73-15B68E58BA01}" destId="{439BD481-704B-4B5C-BAF7-A470B63FB08F}" srcOrd="0" destOrd="0" presId="urn:microsoft.com/office/officeart/2016/7/layout/LinearBlockProcessNumbered"/>
    <dgm:cxn modelId="{4888DCB6-2497-44B8-B00E-A5AA92BBFB82}" type="presOf" srcId="{6829C675-C89B-41B5-A12E-42A7E65BA3D4}" destId="{330778EC-B438-4A52-8D59-7E5E5C26C2E3}" srcOrd="0" destOrd="0" presId="urn:microsoft.com/office/officeart/2016/7/layout/LinearBlockProcessNumbered"/>
    <dgm:cxn modelId="{0EF484D7-5FD9-456A-8650-C9CFD8ADB026}" type="presOf" srcId="{FB813D6F-4904-4116-89B3-80B1E625A532}" destId="{C6299D13-33AE-48D4-A6F9-A511C264D072}" srcOrd="1" destOrd="0" presId="urn:microsoft.com/office/officeart/2016/7/layout/LinearBlockProcessNumbered"/>
    <dgm:cxn modelId="{7E3538DD-6B14-4A2F-9CCC-0AA3703EBEBB}" type="presOf" srcId="{C65142C4-84E8-4930-B668-6FF6AC218D8A}" destId="{E7E6D176-BB44-4F9B-9AA1-7DB59D16BBCA}" srcOrd="0" destOrd="0" presId="urn:microsoft.com/office/officeart/2016/7/layout/LinearBlockProcessNumbered"/>
    <dgm:cxn modelId="{38FF7AEA-EBAE-4419-B70A-7533F507D35E}" srcId="{B76F68C0-432C-4697-AFF0-1AF52C53AB04}" destId="{EF810ACB-0084-4355-AF1C-77F88C57C289}" srcOrd="2" destOrd="0" parTransId="{09DE1267-EB2A-4F7D-A683-BCD95D621900}" sibTransId="{C65142C4-84E8-4930-B668-6FF6AC218D8A}"/>
    <dgm:cxn modelId="{0E47B056-CE16-47A3-8810-48C163DE9C0C}" type="presParOf" srcId="{C3A01299-43BD-4F1B-9232-9447F5531B94}" destId="{6E3AE4B3-A4CE-472A-9F69-E4321D86114F}" srcOrd="0" destOrd="0" presId="urn:microsoft.com/office/officeart/2016/7/layout/LinearBlockProcessNumbered"/>
    <dgm:cxn modelId="{B74C25D7-82C9-42F1-8AEC-A53030C20690}" type="presParOf" srcId="{6E3AE4B3-A4CE-472A-9F69-E4321D86114F}" destId="{C48432DA-7B3E-463D-A9BD-6F441258E533}" srcOrd="0" destOrd="0" presId="urn:microsoft.com/office/officeart/2016/7/layout/LinearBlockProcessNumbered"/>
    <dgm:cxn modelId="{804AABD2-2A35-42BA-9B73-9772F6E28971}" type="presParOf" srcId="{6E3AE4B3-A4CE-472A-9F69-E4321D86114F}" destId="{330778EC-B438-4A52-8D59-7E5E5C26C2E3}" srcOrd="1" destOrd="0" presId="urn:microsoft.com/office/officeart/2016/7/layout/LinearBlockProcessNumbered"/>
    <dgm:cxn modelId="{300A6589-6F05-46BD-AD98-319C536E9D8A}" type="presParOf" srcId="{6E3AE4B3-A4CE-472A-9F69-E4321D86114F}" destId="{2E0484D9-3851-4115-BA7B-14BDEFA3E762}" srcOrd="2" destOrd="0" presId="urn:microsoft.com/office/officeart/2016/7/layout/LinearBlockProcessNumbered"/>
    <dgm:cxn modelId="{CE426C31-2AAC-4CB2-A4BB-BB62AB40C968}" type="presParOf" srcId="{C3A01299-43BD-4F1B-9232-9447F5531B94}" destId="{5BDB74D4-0B7E-4DBE-8CE2-26FF6B2F1273}" srcOrd="1" destOrd="0" presId="urn:microsoft.com/office/officeart/2016/7/layout/LinearBlockProcessNumbered"/>
    <dgm:cxn modelId="{DB4EA9CB-4DB1-4E3A-ABA1-35B87B98309A}" type="presParOf" srcId="{C3A01299-43BD-4F1B-9232-9447F5531B94}" destId="{3233E60E-556C-4914-8EDF-398F6605B4A4}" srcOrd="2" destOrd="0" presId="urn:microsoft.com/office/officeart/2016/7/layout/LinearBlockProcessNumbered"/>
    <dgm:cxn modelId="{8A1E6DB3-2AE0-4D69-847A-19F7894298B2}" type="presParOf" srcId="{3233E60E-556C-4914-8EDF-398F6605B4A4}" destId="{4A847389-54F3-4D8E-9873-405D0E358B9A}" srcOrd="0" destOrd="0" presId="urn:microsoft.com/office/officeart/2016/7/layout/LinearBlockProcessNumbered"/>
    <dgm:cxn modelId="{BA961B58-854F-4D74-838B-FB615463276D}" type="presParOf" srcId="{3233E60E-556C-4914-8EDF-398F6605B4A4}" destId="{439BD481-704B-4B5C-BAF7-A470B63FB08F}" srcOrd="1" destOrd="0" presId="urn:microsoft.com/office/officeart/2016/7/layout/LinearBlockProcessNumbered"/>
    <dgm:cxn modelId="{A7B13E44-D3BD-4AC4-A1D0-132BC910CE87}" type="presParOf" srcId="{3233E60E-556C-4914-8EDF-398F6605B4A4}" destId="{C6299D13-33AE-48D4-A6F9-A511C264D072}" srcOrd="2" destOrd="0" presId="urn:microsoft.com/office/officeart/2016/7/layout/LinearBlockProcessNumbered"/>
    <dgm:cxn modelId="{33ED8586-E459-47F8-A92F-45A4587B79F0}" type="presParOf" srcId="{C3A01299-43BD-4F1B-9232-9447F5531B94}" destId="{FBCB63D6-80B5-4890-9600-F3317481C78D}" srcOrd="3" destOrd="0" presId="urn:microsoft.com/office/officeart/2016/7/layout/LinearBlockProcessNumbered"/>
    <dgm:cxn modelId="{95E18ABC-55F4-462C-BC38-1DC1D9B57ABD}" type="presParOf" srcId="{C3A01299-43BD-4F1B-9232-9447F5531B94}" destId="{6F34700F-4AA7-4576-BF19-D1CB49D52402}" srcOrd="4" destOrd="0" presId="urn:microsoft.com/office/officeart/2016/7/layout/LinearBlockProcessNumbered"/>
    <dgm:cxn modelId="{55703F96-948A-4B83-AE0A-4E0F6082D41B}" type="presParOf" srcId="{6F34700F-4AA7-4576-BF19-D1CB49D52402}" destId="{74F278A3-4CBA-4347-B36C-95B98987F140}" srcOrd="0" destOrd="0" presId="urn:microsoft.com/office/officeart/2016/7/layout/LinearBlockProcessNumbered"/>
    <dgm:cxn modelId="{CF015ECF-3D16-4B1F-A115-DEC98052EBAD}" type="presParOf" srcId="{6F34700F-4AA7-4576-BF19-D1CB49D52402}" destId="{E7E6D176-BB44-4F9B-9AA1-7DB59D16BBCA}" srcOrd="1" destOrd="0" presId="urn:microsoft.com/office/officeart/2016/7/layout/LinearBlockProcessNumbered"/>
    <dgm:cxn modelId="{FB13F01D-FD86-402B-B0D9-61A66CE2B64A}" type="presParOf" srcId="{6F34700F-4AA7-4576-BF19-D1CB49D52402}" destId="{76AA652F-394A-4321-B32A-7821B66757ED}" srcOrd="2" destOrd="0" presId="urn:microsoft.com/office/officeart/2016/7/layout/LinearBlockProcessNumbered"/>
    <dgm:cxn modelId="{4813BCFB-7B17-42C9-9C9E-B71D5374E3DF}" type="presParOf" srcId="{C3A01299-43BD-4F1B-9232-9447F5531B94}" destId="{2D9BA1DC-2FEB-4448-9634-2D2FD6597137}" srcOrd="5" destOrd="0" presId="urn:microsoft.com/office/officeart/2016/7/layout/LinearBlockProcessNumbered"/>
    <dgm:cxn modelId="{94B1B137-809D-4B56-B866-0711488C90CC}" type="presParOf" srcId="{C3A01299-43BD-4F1B-9232-9447F5531B94}" destId="{5BE86C46-D2B1-4766-A11D-7ADDA8EDE80D}" srcOrd="6" destOrd="0" presId="urn:microsoft.com/office/officeart/2016/7/layout/LinearBlockProcessNumbered"/>
    <dgm:cxn modelId="{2A3A6AFC-9BEC-4755-90B1-D2FDC4455AD7}" type="presParOf" srcId="{5BE86C46-D2B1-4766-A11D-7ADDA8EDE80D}" destId="{1EC6F9DE-1C6F-4D11-81A9-3AC472D13242}" srcOrd="0" destOrd="0" presId="urn:microsoft.com/office/officeart/2016/7/layout/LinearBlockProcessNumbered"/>
    <dgm:cxn modelId="{6DD5F372-B020-45A6-95E5-1BBB07538E13}" type="presParOf" srcId="{5BE86C46-D2B1-4766-A11D-7ADDA8EDE80D}" destId="{DCE9F420-7E6D-49D5-92A0-3B3998CA9852}" srcOrd="1" destOrd="0" presId="urn:microsoft.com/office/officeart/2016/7/layout/LinearBlockProcessNumbered"/>
    <dgm:cxn modelId="{C0E6F963-513A-4D7B-9857-75693188D898}" type="presParOf" srcId="{5BE86C46-D2B1-4766-A11D-7ADDA8EDE80D}" destId="{D073F0D9-5AD5-4B68-AEF4-878E334FF00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F343-831C-4E8E-8EFB-AF52D7DCE64E}">
      <dsp:nvSpPr>
        <dsp:cNvPr id="0" name=""/>
        <dsp:cNvSpPr/>
      </dsp:nvSpPr>
      <dsp:spPr>
        <a:xfrm>
          <a:off x="767725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2B7B9-459F-49F2-962C-15B7E651F533}">
      <dsp:nvSpPr>
        <dsp:cNvPr id="0" name=""/>
        <dsp:cNvSpPr/>
      </dsp:nvSpPr>
      <dsp:spPr>
        <a:xfrm>
          <a:off x="1001725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6E74E-4B6C-4C38-870B-B072142D1470}">
      <dsp:nvSpPr>
        <dsp:cNvPr id="0" name=""/>
        <dsp:cNvSpPr/>
      </dsp:nvSpPr>
      <dsp:spPr>
        <a:xfrm>
          <a:off x="416725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Books</a:t>
          </a:r>
        </a:p>
      </dsp:txBody>
      <dsp:txXfrm>
        <a:off x="416725" y="2438832"/>
        <a:ext cx="1800000" cy="720000"/>
      </dsp:txXfrm>
    </dsp:sp>
    <dsp:sp modelId="{8EC703EA-5342-4CAE-99B6-8C82BF6C8645}">
      <dsp:nvSpPr>
        <dsp:cNvPr id="0" name=""/>
        <dsp:cNvSpPr/>
      </dsp:nvSpPr>
      <dsp:spPr>
        <a:xfrm>
          <a:off x="2882725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62D06-298B-4E31-9C98-B808CC1D789A}">
      <dsp:nvSpPr>
        <dsp:cNvPr id="0" name=""/>
        <dsp:cNvSpPr/>
      </dsp:nvSpPr>
      <dsp:spPr>
        <a:xfrm>
          <a:off x="3116725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D9A7C-E88E-4AD1-9273-EDBCBF90DB0C}">
      <dsp:nvSpPr>
        <dsp:cNvPr id="0" name=""/>
        <dsp:cNvSpPr/>
      </dsp:nvSpPr>
      <dsp:spPr>
        <a:xfrm>
          <a:off x="2531725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Research Papers</a:t>
          </a:r>
        </a:p>
      </dsp:txBody>
      <dsp:txXfrm>
        <a:off x="2531725" y="2438832"/>
        <a:ext cx="1800000" cy="720000"/>
      </dsp:txXfrm>
    </dsp:sp>
    <dsp:sp modelId="{75BA0577-0C93-45AA-8FDE-F465DFCA9719}">
      <dsp:nvSpPr>
        <dsp:cNvPr id="0" name=""/>
        <dsp:cNvSpPr/>
      </dsp:nvSpPr>
      <dsp:spPr>
        <a:xfrm>
          <a:off x="4997725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FE5A9-CE92-4124-B3FA-92880D70FAE6}">
      <dsp:nvSpPr>
        <dsp:cNvPr id="0" name=""/>
        <dsp:cNvSpPr/>
      </dsp:nvSpPr>
      <dsp:spPr>
        <a:xfrm>
          <a:off x="5231725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ECFC6-6FC5-44B8-AA73-A4AF271C7A60}">
      <dsp:nvSpPr>
        <dsp:cNvPr id="0" name=""/>
        <dsp:cNvSpPr/>
      </dsp:nvSpPr>
      <dsp:spPr>
        <a:xfrm>
          <a:off x="4646725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Supplementary Examples and Educational Materials to Fill Gaps</a:t>
          </a:r>
        </a:p>
      </dsp:txBody>
      <dsp:txXfrm>
        <a:off x="4646725" y="2438832"/>
        <a:ext cx="1800000" cy="720000"/>
      </dsp:txXfrm>
    </dsp:sp>
    <dsp:sp modelId="{C62FBEC8-2EA2-4965-80AC-D0D5BD8776C8}">
      <dsp:nvSpPr>
        <dsp:cNvPr id="0" name=""/>
        <dsp:cNvSpPr/>
      </dsp:nvSpPr>
      <dsp:spPr>
        <a:xfrm>
          <a:off x="7112725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53159-C980-4079-92FC-8B9F9E35F5D3}">
      <dsp:nvSpPr>
        <dsp:cNvPr id="0" name=""/>
        <dsp:cNvSpPr/>
      </dsp:nvSpPr>
      <dsp:spPr>
        <a:xfrm>
          <a:off x="7346725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71A48-AC61-4A3F-92D5-0DFA844FC8E0}">
      <dsp:nvSpPr>
        <dsp:cNvPr id="0" name=""/>
        <dsp:cNvSpPr/>
      </dsp:nvSpPr>
      <dsp:spPr>
        <a:xfrm>
          <a:off x="6761725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AWS Cloud Foundations Course</a:t>
          </a:r>
        </a:p>
      </dsp:txBody>
      <dsp:txXfrm>
        <a:off x="6761725" y="2438832"/>
        <a:ext cx="1800000" cy="720000"/>
      </dsp:txXfrm>
    </dsp:sp>
    <dsp:sp modelId="{1EF5FF1E-58C4-4CC8-9D3E-6F937811F32E}">
      <dsp:nvSpPr>
        <dsp:cNvPr id="0" name=""/>
        <dsp:cNvSpPr/>
      </dsp:nvSpPr>
      <dsp:spPr>
        <a:xfrm>
          <a:off x="9227725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5FE22-3AC1-4449-9D11-77A67BA60382}">
      <dsp:nvSpPr>
        <dsp:cNvPr id="0" name=""/>
        <dsp:cNvSpPr/>
      </dsp:nvSpPr>
      <dsp:spPr>
        <a:xfrm>
          <a:off x="9461725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B33F-0939-4DB2-BC4B-444EF5A6F436}">
      <dsp:nvSpPr>
        <dsp:cNvPr id="0" name=""/>
        <dsp:cNvSpPr/>
      </dsp:nvSpPr>
      <dsp:spPr>
        <a:xfrm>
          <a:off x="8876725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Exercises on Laptop, AWS Learner Lab, AWS Account</a:t>
          </a:r>
        </a:p>
      </dsp:txBody>
      <dsp:txXfrm>
        <a:off x="8876725" y="243883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432DA-7B3E-463D-A9BD-6F441258E533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Introduce Yourself on Flipgrid</a:t>
          </a:r>
        </a:p>
      </dsp:txBody>
      <dsp:txXfrm>
        <a:off x="205" y="1878069"/>
        <a:ext cx="2479997" cy="1785598"/>
      </dsp:txXfrm>
    </dsp:sp>
    <dsp:sp modelId="{330778EC-B438-4A52-8D59-7E5E5C26C2E3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4A847389-54F3-4D8E-9873-405D0E358B9A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Reading Assignment on Canvas</a:t>
          </a:r>
        </a:p>
      </dsp:txBody>
      <dsp:txXfrm>
        <a:off x="2678602" y="1878069"/>
        <a:ext cx="2479997" cy="1785598"/>
      </dsp:txXfrm>
    </dsp:sp>
    <dsp:sp modelId="{439BD481-704B-4B5C-BAF7-A470B63FB08F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74F278A3-4CBA-4347-B36C-95B98987F140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AWS Cloud Foundations, Introduction and Modules 1-4 including one lab</a:t>
          </a:r>
        </a:p>
      </dsp:txBody>
      <dsp:txXfrm>
        <a:off x="5356999" y="1878069"/>
        <a:ext cx="2479997" cy="1785598"/>
      </dsp:txXfrm>
    </dsp:sp>
    <dsp:sp modelId="{E7E6D176-BB44-4F9B-9AA1-7DB59D16BBCA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1EC6F9DE-1C6F-4D11-81A9-3AC472D13242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the tools</a:t>
          </a:r>
        </a:p>
      </dsp:txBody>
      <dsp:txXfrm>
        <a:off x="8035397" y="1878069"/>
        <a:ext cx="2479997" cy="1785598"/>
      </dsp:txXfrm>
    </dsp:sp>
    <dsp:sp modelId="{DCE9F420-7E6D-49D5-92A0-3B3998CA9852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7ECFE9-FDDE-447D-A379-72D05B3C1E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63D1F-13B3-43D8-B618-725C140575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29FEB99-9693-467F-9B5F-DE42F5CE35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F037-B890-41A7-819C-A07817CB7B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F888-FDEA-47AB-8A4E-90EF58FF7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C14EB71-D044-4EA0-B248-D39E4E3C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BD07A49A-5EF2-4095-B143-92119E88413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CC7DADB-1A28-403A-93EC-FED2FF66B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7DADB-1A28-403A-93EC-FED2FF66B9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5D76-BF2A-4CCB-80B1-AEB8C6DE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5CEB-6006-4421-B24D-FD22603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EDD7-62ED-4FE7-A46D-5E73FBBF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8F0-2A1D-4C86-B0FB-54545D400879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AED3-7507-4585-A396-1C2420FC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DEB0-A7C3-41A0-B7AF-0FC2A9F8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2217-5807-436E-98A3-86530149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550E-6E24-41EC-9631-103BF36FE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1356-CFCB-4999-9B0B-CD3D68F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195E-3425-4552-B2C7-9A21AEE6B148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61F1-991F-433D-AA68-7A018F8F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A00B-434F-44A4-BD43-A7F33FEE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3C80E-DF3B-46B5-83EA-52519FE9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1EB85-30D1-4200-9A47-7FED49EA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5D48-5ABC-48E9-92C9-680CD57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0F41-A76B-45F2-8C82-AB4037AD7646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6217-3F68-46AD-BDEA-66F0B91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D930-2675-42CE-978B-89A12BD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2D8F-3B83-4651-9F69-52CE2C5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EC6F-49FF-4113-954C-3CA3FE7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40AE-FF8E-4D0E-B64B-40D1AC59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7C0E-F560-4FD4-A5A9-8AF6DF34A6C6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67FA-665D-4C13-BE7E-20172823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8B8B-780E-44AD-9A36-ABCE32C8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6EE-4DDD-4A28-988E-F870B228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3B86A-2E60-4E76-913F-994810DF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3FBB-14D3-494E-869B-24484C7F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3555-126F-46EE-8AF4-6FCFAC65B47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3473C-1961-4A44-9587-1D691045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B958-69F7-45F1-BF33-3E13C786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B699-5ED9-449A-B1B9-F742AA7C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CFC9-AE3C-48F1-BF75-2D6D4F9B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C14D-DF6F-4774-9DA4-D4CD9494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E0B59-019B-4021-9FDE-26B8A05C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73C0-DA53-46B3-ACA9-69DCC8A39801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F9380-9736-4E92-9C90-163CA0E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C28C-6F3A-4AFD-83FD-E20ED9ED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269F-6E1E-449A-91A2-348D8382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637B-FF83-4050-BF85-AA1F9B71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82D4-4331-437F-8411-D7C95A64A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94200-DF16-4808-B4DB-2F5C08933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1DD7-128C-4534-8751-2307ED576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E8F9E-CE63-46B4-8058-EE0E2B81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8A0A-3637-4DBF-B3DD-5C2AB7CCB98D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FB57D-7DCC-4A08-9BC8-8D6D3F76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E890-8110-4944-9698-A0B269E6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46B3-F671-4889-AF53-0563E80E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93BB1-46AE-4BEF-9573-34F49D66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D929-5E55-48A5-9ABA-BC3941FE32CF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9B25F-071A-4BB8-8F60-930017DE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1608-2EF7-4E4B-8394-FE4755EA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1F40D-EAA4-4C04-A7BF-9E93BEA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D09-FB29-4768-A81F-D597C7A8C97F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454E1-FEFB-4D68-A366-DB8531F5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9660-670E-40EF-9C1A-06CCF72A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A62D-83CE-4AF6-9367-B27E8E5E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E9EE-7E86-4FB1-AFDF-957C0A2A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6F20F-8805-43D1-9FF8-0431AA24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BB5F7-36AB-4F2F-A5D2-E5D956B6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9660-E06E-453B-B136-0AE2454AFDC4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ED696-222A-48A3-A78F-E674F10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F0357-A41E-43DF-AF2A-A6FE66A9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C9F-2633-4F7C-B248-5B3515B5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9B16-8D55-4AF7-8756-391431C8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80EB5-0EED-4CA7-85A8-38188E78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B1615-9920-4FAA-B14D-E3DA64B7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FC67-2DA5-490D-B9CB-8C730F6ACE4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AAE4-AEE7-4294-9BCA-FB96032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2021 Joann J Ordille, joann.ordille@rutgers.edu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6857-17B2-4650-9CF1-E9B89DC5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56068-91A5-426F-9BAB-FE215C4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FF97-A79F-4D53-9F2E-D70C9088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01BE-8178-42B4-BBDC-A223552E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DB17-C2F4-43D6-8C1F-26862E8C8CD2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595C0-F095-42F6-BFBF-CBC5F8DCD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© 2021 Joann J Ordille, joann.ordille@rutgers.edu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BFDA-20B7-49B8-8B17-58B3FA8C2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03C5-2DE6-4633-8BEE-FF4145317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rangestock.com/" TargetMode="External"/><Relationship Id="rId5" Type="http://schemas.openxmlformats.org/officeDocument/2006/relationships/hyperlink" Target="https://freerangestock.com/photographer/Jack-Moreh/2728" TargetMode="External"/><Relationship Id="rId4" Type="http://schemas.openxmlformats.org/officeDocument/2006/relationships/hyperlink" Target="mailto:jo531@rutger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iv1ZIgSRhaQtjRER0ekOP6daOWauRx4/view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tanix.com/theforecastbynutanix/technology/the-disruptive-force-of-cloud-native" TargetMode="External"/><Relationship Id="rId2" Type="http://schemas.openxmlformats.org/officeDocument/2006/relationships/hyperlink" Target="https://www.infoworld.com/article/3281046/what-is-cloud-native-the-modern-way-to-develop-softwar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xin/db-readings/blob/master/papers/cloud-computing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rangestock.com/photographer/Jack-Moreh/2728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rangestock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rangestock.com/photographer/StuartMiles/3283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ford.com/careers/programs/students-and-recent-graduates.html" TargetMode="External"/><Relationship Id="rId3" Type="http://schemas.openxmlformats.org/officeDocument/2006/relationships/hyperlink" Target="https://careers.google.com/students/" TargetMode="External"/><Relationship Id="rId7" Type="http://schemas.openxmlformats.org/officeDocument/2006/relationships/hyperlink" Target="https://www.pfizer.com/en/about/careers/early-careers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ldmansachs.com/careers/students/programs/" TargetMode="External"/><Relationship Id="rId5" Type="http://schemas.openxmlformats.org/officeDocument/2006/relationships/hyperlink" Target="https://careers.jpmorgan.com/global/en/students/programs" TargetMode="External"/><Relationship Id="rId4" Type="http://schemas.openxmlformats.org/officeDocument/2006/relationships/hyperlink" Target="https://amazon.jobs/en/teams/internships-for-students" TargetMode="External"/><Relationship Id="rId9" Type="http://schemas.openxmlformats.org/officeDocument/2006/relationships/hyperlink" Target="https://freerangestock.com/photographer/Jack-Moreh/272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acm.org/" TargetMode="External"/><Relationship Id="rId2" Type="http://schemas.openxmlformats.org/officeDocument/2006/relationships/hyperlink" Target="https://myrbs.business.rutgers.edu/career-management/undergrad-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www.jobscan.co/" TargetMode="External"/><Relationship Id="rId4" Type="http://schemas.openxmlformats.org/officeDocument/2006/relationships/hyperlink" Target="https://ghc.anitab.org/attend/resume-databa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6516900E-F4E8-D5BB-81C8-824FF1CEA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7" b="14690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3EEEC-4CAC-4445-A0C1-99C43E4AA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b="1"/>
              <a:t>Advanced Database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A044D-F3CA-4831-9700-8F0250424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 dirty="0"/>
              <a:t>Professor Joann J Ordille</a:t>
            </a:r>
          </a:p>
          <a:p>
            <a:pPr algn="l"/>
            <a:r>
              <a:rPr lang="en-US" sz="2200" b="1" dirty="0">
                <a:hlinkClick r:id="rId4"/>
              </a:rPr>
              <a:t>jo531@scarletmail.rutgers.edu</a:t>
            </a:r>
            <a:endParaRPr lang="en-US" sz="2200" b="1" dirty="0"/>
          </a:p>
          <a:p>
            <a:pPr algn="l"/>
            <a:r>
              <a:rPr lang="en-US" sz="2200" b="1" dirty="0"/>
              <a:t>Fall 2022</a:t>
            </a:r>
          </a:p>
          <a:p>
            <a:pPr algn="l"/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FE532-343E-4EBF-B2EB-915C6E9AAB25}"/>
              </a:ext>
            </a:extLst>
          </p:cNvPr>
          <p:cNvSpPr txBox="1"/>
          <p:nvPr/>
        </p:nvSpPr>
        <p:spPr>
          <a:xfrm>
            <a:off x="860740" y="6513798"/>
            <a:ext cx="3977640" cy="24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 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Jack Moreh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Freerange Stock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4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11DD3-1867-44C8-A3C5-4A180D85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Syllabus</a:t>
            </a:r>
          </a:p>
        </p:txBody>
      </p:sp>
      <p:pic>
        <p:nvPicPr>
          <p:cNvPr id="18" name="Picture 4" descr="Abstract blurred public library with bookshelves">
            <a:extLst>
              <a:ext uri="{FF2B5EF4-FFF2-40B4-BE49-F238E27FC236}">
                <a16:creationId xmlns:a16="http://schemas.microsoft.com/office/drawing/2014/main" id="{6AC4E7BD-A760-4406-A846-F8C4E7B2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r="27690" b="-1"/>
          <a:stretch/>
        </p:blipFill>
        <p:spPr>
          <a:xfrm>
            <a:off x="1247033" y="424328"/>
            <a:ext cx="3985983" cy="397393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0F2D-5498-4D10-84F5-4291AAB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hlinkClick r:id="rId3"/>
            </a:endParaRPr>
          </a:p>
          <a:p>
            <a:r>
              <a:rPr lang="en-US" sz="1700" b="1" dirty="0">
                <a:solidFill>
                  <a:schemeClr val="bg1"/>
                </a:solidFill>
                <a:hlinkClick r:id="rId3"/>
              </a:rPr>
              <a:t>Syllabus Link</a:t>
            </a:r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F44F2B-2859-4159-8BC6-3E0E7BDDE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81953"/>
              </p:ext>
            </p:extLst>
          </p:nvPr>
        </p:nvGraphicFramePr>
        <p:xfrm>
          <a:off x="6345935" y="718265"/>
          <a:ext cx="5212081" cy="2962806"/>
        </p:xfrm>
        <a:graphic>
          <a:graphicData uri="http://schemas.openxmlformats.org/drawingml/2006/table">
            <a:tbl>
              <a:tblPr firstRow="1" firstCol="1" bandRow="1"/>
              <a:tblGrid>
                <a:gridCol w="4236100">
                  <a:extLst>
                    <a:ext uri="{9D8B030D-6E8A-4147-A177-3AD203B41FA5}">
                      <a16:colId xmlns:a16="http://schemas.microsoft.com/office/drawing/2014/main" val="2227578920"/>
                    </a:ext>
                  </a:extLst>
                </a:gridCol>
                <a:gridCol w="975981">
                  <a:extLst>
                    <a:ext uri="{9D8B030D-6E8A-4147-A177-3AD203B41FA5}">
                      <a16:colId xmlns:a16="http://schemas.microsoft.com/office/drawing/2014/main" val="2251615461"/>
                    </a:ext>
                  </a:extLst>
                </a:gridCol>
              </a:tblGrid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Attendance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135543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Participation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43955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Class Presentation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987427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Homework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76496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07380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Project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67095"/>
                  </a:ext>
                </a:extLst>
              </a:tr>
              <a:tr h="42325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766" marR="126766" marT="176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1646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AA581-1F99-453B-81BD-61A3B70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6960" y="6516850"/>
            <a:ext cx="2743200" cy="365125"/>
          </a:xfrm>
        </p:spPr>
        <p:txBody>
          <a:bodyPr/>
          <a:lstStyle/>
          <a:p>
            <a:fld id="{5CB703C5-2DE6-4633-8BEE-FF414531704C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6AFA10D-50FC-4AA2-8A5C-FC97C581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7519" y="6514952"/>
            <a:ext cx="5257800" cy="36512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© 2022, 2021 Joann J Ordille, joann.ordille@rutgers.edu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6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B9FD4-93EF-47D9-B8A9-4732187B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Final Grade Scale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47229-C20F-43AA-A85E-BADE8441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" y="2670048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course is designed, so that you can achieve points in various categories.</a:t>
            </a:r>
          </a:p>
          <a:p>
            <a:r>
              <a:rPr lang="en-US" sz="2200" dirty="0"/>
              <a:t>The total points achieved determine your final grade.</a:t>
            </a:r>
          </a:p>
          <a:p>
            <a:r>
              <a:rPr lang="en-US" sz="2200" dirty="0"/>
              <a:t>There is no extra credit at the end to adjust your grade.</a:t>
            </a:r>
          </a:p>
          <a:p>
            <a:r>
              <a:rPr lang="en-US" sz="2200" dirty="0"/>
              <a:t>I rarely have the need to curve, and then only in response to statistical analysis of the whole class.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45CFEDC-AAC1-48C2-B792-2C0907E11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889585"/>
              </p:ext>
            </p:extLst>
          </p:nvPr>
        </p:nvGraphicFramePr>
        <p:xfrm>
          <a:off x="6162358" y="2538885"/>
          <a:ext cx="4698801" cy="1600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04986">
                  <a:extLst>
                    <a:ext uri="{9D8B030D-6E8A-4147-A177-3AD203B41FA5}">
                      <a16:colId xmlns:a16="http://schemas.microsoft.com/office/drawing/2014/main" val="2771144486"/>
                    </a:ext>
                  </a:extLst>
                </a:gridCol>
                <a:gridCol w="1241330">
                  <a:extLst>
                    <a:ext uri="{9D8B030D-6E8A-4147-A177-3AD203B41FA5}">
                      <a16:colId xmlns:a16="http://schemas.microsoft.com/office/drawing/2014/main" val="420024525"/>
                    </a:ext>
                  </a:extLst>
                </a:gridCol>
                <a:gridCol w="1241330">
                  <a:extLst>
                    <a:ext uri="{9D8B030D-6E8A-4147-A177-3AD203B41FA5}">
                      <a16:colId xmlns:a16="http://schemas.microsoft.com/office/drawing/2014/main" val="1289470305"/>
                    </a:ext>
                  </a:extLst>
                </a:gridCol>
                <a:gridCol w="1011155">
                  <a:extLst>
                    <a:ext uri="{9D8B030D-6E8A-4147-A177-3AD203B41FA5}">
                      <a16:colId xmlns:a16="http://schemas.microsoft.com/office/drawing/2014/main" val="3625452047"/>
                    </a:ext>
                  </a:extLst>
                </a:gridCol>
              </a:tblGrid>
              <a:tr h="8002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A: 90-100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B+: 85-89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C+: 75-79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F: 0-69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extLst>
                  <a:ext uri="{0D108BD9-81ED-4DB2-BD59-A6C34878D82A}">
                    <a16:rowId xmlns:a16="http://schemas.microsoft.com/office/drawing/2014/main" val="586700937"/>
                  </a:ext>
                </a:extLst>
              </a:tr>
              <a:tr h="800202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B:   80-84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C:   70-74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77" marR="80377" marT="0" marB="0"/>
                </a:tc>
                <a:extLst>
                  <a:ext uri="{0D108BD9-81ED-4DB2-BD59-A6C34878D82A}">
                    <a16:rowId xmlns:a16="http://schemas.microsoft.com/office/drawing/2014/main" val="39930655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BF810-E4D0-4718-A702-57610454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4C1F272-63C6-4091-81C5-F0F823B7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686" y="6555530"/>
            <a:ext cx="6245226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rgbClr val="212529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Clouds and clear skies">
            <a:extLst>
              <a:ext uri="{FF2B5EF4-FFF2-40B4-BE49-F238E27FC236}">
                <a16:creationId xmlns:a16="http://schemas.microsoft.com/office/drawing/2014/main" id="{92E7161D-B241-6A0C-E6B5-6CDC1C378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6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2932A-0790-D85D-F865-CEA9543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 dirty="0"/>
              <a:t>Cloud Computing Use Cases/Drivers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40CD-355C-EDE1-3D56-63892AE3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1700" dirty="0"/>
              <a:t>Do you use cloud computing?  If so, how and why?</a:t>
            </a:r>
          </a:p>
          <a:p>
            <a:r>
              <a:rPr lang="en-US" sz="1700" dirty="0"/>
              <a:t>Would a startup company selling on the Internet use cloud computing?</a:t>
            </a:r>
          </a:p>
          <a:p>
            <a:r>
              <a:rPr lang="en-US" sz="1700" dirty="0"/>
              <a:t>How about a Fortune 500 company with little Internet presence?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D1B-264B-C6A6-2F37-1466028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1331" y="6355080"/>
            <a:ext cx="1188720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5CB703C5-2DE6-4633-8BEE-FF414531704C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D0B697-A5DA-52B7-3BF0-0EE9F48AA8CC}"/>
              </a:ext>
            </a:extLst>
          </p:cNvPr>
          <p:cNvSpPr txBox="1">
            <a:spLocks/>
          </p:cNvSpPr>
          <p:nvPr/>
        </p:nvSpPr>
        <p:spPr>
          <a:xfrm>
            <a:off x="9402449" y="61048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9408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879A-3A73-B5F5-E510-FAB6AAB7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/>
              <a:t>Types of Services (Service Models) Offered by the Cloud Providers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4B5-786C-F43B-D530-E203F5C3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Infrastructure as a Service (IaaS)</a:t>
            </a:r>
          </a:p>
          <a:p>
            <a:r>
              <a:rPr lang="en-US" sz="2200" dirty="0"/>
              <a:t>Platform as a Service (PaaS)</a:t>
            </a:r>
          </a:p>
          <a:p>
            <a:r>
              <a:rPr lang="en-US" sz="2200" dirty="0"/>
              <a:t>Software as a Service (SaaS)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7377F792-EAAB-E2D3-2743-74F31222D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6" r="123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B30F1-B650-A8B9-47D5-B339CE40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664D0FD-7449-2887-E2FC-04B724E45893}"/>
              </a:ext>
            </a:extLst>
          </p:cNvPr>
          <p:cNvSpPr txBox="1">
            <a:spLocks/>
          </p:cNvSpPr>
          <p:nvPr/>
        </p:nvSpPr>
        <p:spPr>
          <a:xfrm>
            <a:off x="638555" y="627862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63228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26FB0-6AEB-902C-A396-3AF9157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 of Cloud Computing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9C7D-CF13-8545-1FFD-5C9F3F27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68BA-8844-3CBF-92B6-699824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3003BA1-99A3-DFC2-7B86-75C30005EFD7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93427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26FB0-6AEB-902C-A396-3AF91575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Benefits of Cloud Computing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9C7D-CF13-8545-1FFD-5C9F3F27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68BA-8844-3CBF-92B6-6998243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7E2D60B-F593-8CEF-0339-BFF4D68A16B3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95530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43803-F24B-5EB6-EBB9-867119F2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Cloud Native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F4E-7090-D6B6-5A8C-30B80A14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900" dirty="0"/>
              <a:t>"A cloud native app is architected specifically to run in the elastic and distributed nature required by modern cloud computing platforms," Mike </a:t>
            </a:r>
            <a:r>
              <a:rPr lang="en-US" sz="1900" dirty="0" err="1"/>
              <a:t>Kavis</a:t>
            </a:r>
            <a:r>
              <a:rPr lang="en-US" sz="1900" dirty="0"/>
              <a:t>, a managing director with consulting firm Deloitte, told </a:t>
            </a:r>
            <a:r>
              <a:rPr lang="en-US" sz="1900" dirty="0" err="1">
                <a:hlinkClick r:id="rId2"/>
              </a:rPr>
              <a:t>Infoworld</a:t>
            </a:r>
            <a:r>
              <a:rPr lang="en-US" sz="1900" dirty="0"/>
              <a:t> last June.</a:t>
            </a:r>
          </a:p>
          <a:p>
            <a:pPr lvl="1"/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quoted in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Laberis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B. (2019). The disruptive force of cloud native. </a:t>
            </a:r>
            <a:r>
              <a:rPr lang="en-US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Natunix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05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https://www.nutanix.com/theforecastbynutanix/technology/the-disruptive-force-of-cloud-native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Technology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Microservices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Serverless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Process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DevOps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Continuous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1CC7-BB2F-DB3E-F3BF-069C824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B7A3590-568B-59EA-1934-4B4F904C7A54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7609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CDC9-4DB2-CC86-7762-E2D4093B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Enabler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D946-6BA6-EE3B-6481-3A505F9E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322"/>
            <a:ext cx="10515600" cy="4351338"/>
          </a:xfrm>
        </p:spPr>
        <p:txBody>
          <a:bodyPr/>
          <a:lstStyle/>
          <a:p>
            <a:r>
              <a:rPr lang="en-US" dirty="0"/>
              <a:t>“We argue that the construction and operation of extremely large-scale, commodity-computer data centers at low-cost locations was the key necessary enabler of cloud computing, for they uncovered the factors of 5 to 7 decrease in cost of electricity, network bandwidth, operations, software and hardware available at these very large economies of scale.”</a:t>
            </a:r>
          </a:p>
          <a:p>
            <a:pPr lvl="1"/>
            <a:r>
              <a:rPr lang="en-US" sz="1400" dirty="0"/>
              <a:t>Quoted 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Armbrust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M., Fox, A., Griffith, R., Joseph, A. D., Katz, R.,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Konwinski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A., ... 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Zaharia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M. (2010). A view of cloud computing.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Communications of the ACM, 53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(4), 50-58. (9 pages)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https://github.com/rxin/db-readings/blob/master/papers/cloud-computing.pdf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21D90-464B-8EAB-DC68-DEDF6BF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25EBA-1A0C-6B4F-BC69-AF6D2CC7D898}"/>
              </a:ext>
            </a:extLst>
          </p:cNvPr>
          <p:cNvSpPr txBox="1"/>
          <p:nvPr/>
        </p:nvSpPr>
        <p:spPr>
          <a:xfrm>
            <a:off x="0" y="-25509"/>
            <a:ext cx="532165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View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1025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4633-C30C-84A0-7EC4-809C1184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Definition of Cloud Computing (from Table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ACEA-0314-6A56-2A68-CAA95C70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Appearance of infinite computing resources on demand (computing as a utility)</a:t>
            </a:r>
          </a:p>
          <a:p>
            <a:r>
              <a:rPr lang="en-US" dirty="0"/>
              <a:t>Elimination of an up-front commitment by Cloud users</a:t>
            </a:r>
          </a:p>
          <a:p>
            <a:r>
              <a:rPr lang="en-US" dirty="0"/>
              <a:t>Ability to pay for use of computing resources on a short-term basis</a:t>
            </a:r>
          </a:p>
          <a:p>
            <a:r>
              <a:rPr lang="en-US" dirty="0"/>
              <a:t>Economies of scale due to very large data centers</a:t>
            </a:r>
          </a:p>
          <a:p>
            <a:r>
              <a:rPr lang="en-US" dirty="0"/>
              <a:t>Higher utilization by multiplexing workloads from different organizations</a:t>
            </a:r>
          </a:p>
          <a:p>
            <a:r>
              <a:rPr lang="en-US" dirty="0"/>
              <a:t>Simplify operation and increase utilization via resource virtualization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863B-13AA-DF3F-5404-2F084218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34380-0A50-C97F-2DA3-4BD0877A303A}"/>
              </a:ext>
            </a:extLst>
          </p:cNvPr>
          <p:cNvSpPr txBox="1"/>
          <p:nvPr/>
        </p:nvSpPr>
        <p:spPr>
          <a:xfrm>
            <a:off x="0" y="-25509"/>
            <a:ext cx="532165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View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07660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69D1-9EA9-7BFE-D64D-A9FBB7BD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Compelling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E5EE-90EF-A91E-828B-2A105AF4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7378" cy="4351338"/>
          </a:xfrm>
        </p:spPr>
        <p:txBody>
          <a:bodyPr/>
          <a:lstStyle/>
          <a:p>
            <a:r>
              <a:rPr lang="en-US" dirty="0"/>
              <a:t>Demand for service varies over time</a:t>
            </a:r>
          </a:p>
          <a:p>
            <a:pPr lvl="1"/>
            <a:r>
              <a:rPr lang="en-US" dirty="0"/>
              <a:t>Peak workload often exceeds average workload by a factor of 2 to 10</a:t>
            </a:r>
          </a:p>
          <a:p>
            <a:r>
              <a:rPr lang="en-US" dirty="0"/>
              <a:t>Service demand is unknown in advance</a:t>
            </a:r>
          </a:p>
          <a:p>
            <a:r>
              <a:rPr lang="en-US" dirty="0"/>
              <a:t>Batch analytics on large datasets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8631B-E0E9-9FFA-266E-24D8DD2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14322-E6AD-B754-BA66-DE162C0B3610}"/>
              </a:ext>
            </a:extLst>
          </p:cNvPr>
          <p:cNvSpPr txBox="1"/>
          <p:nvPr/>
        </p:nvSpPr>
        <p:spPr>
          <a:xfrm>
            <a:off x="0" y="-25509"/>
            <a:ext cx="532165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View of Cloud Computing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BED2365-E4E5-6F62-5039-CF8666270E74}"/>
              </a:ext>
            </a:extLst>
          </p:cNvPr>
          <p:cNvSpPr/>
          <p:nvPr/>
        </p:nvSpPr>
        <p:spPr>
          <a:xfrm>
            <a:off x="6965578" y="1825624"/>
            <a:ext cx="605116" cy="17176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AFEF6-3E55-3C80-EDD7-F61628D34B55}"/>
              </a:ext>
            </a:extLst>
          </p:cNvPr>
          <p:cNvSpPr txBox="1"/>
          <p:nvPr/>
        </p:nvSpPr>
        <p:spPr>
          <a:xfrm>
            <a:off x="7711889" y="1825624"/>
            <a:ext cx="3836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Transfer risk of over-provisioning (under-utilization)  and of under-provisioning (saturation)</a:t>
            </a:r>
          </a:p>
        </p:txBody>
      </p:sp>
    </p:spTree>
    <p:extLst>
      <p:ext uri="{BB962C8B-B14F-4D97-AF65-F5344CB8AC3E}">
        <p14:creationId xmlns:p14="http://schemas.microsoft.com/office/powerpoint/2010/main" val="1100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with an eyeglass examining pieces of a pie chart.">
            <a:extLst>
              <a:ext uri="{FF2B5EF4-FFF2-40B4-BE49-F238E27FC236}">
                <a16:creationId xmlns:a16="http://schemas.microsoft.com/office/drawing/2014/main" id="{A9629FC3-EEED-B5B1-1D27-1BE0AFD4E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A35F1-AA34-4E12-A3FA-FF38652D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B40D-2B04-4B89-A121-1D5E0A0C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Introductions</a:t>
            </a:r>
          </a:p>
          <a:p>
            <a:r>
              <a:rPr lang="en-US" sz="2000" dirty="0" err="1"/>
              <a:t>Slido</a:t>
            </a:r>
            <a:endParaRPr lang="en-US" sz="2000" dirty="0"/>
          </a:p>
          <a:p>
            <a:r>
              <a:rPr lang="en-US" sz="2000" dirty="0"/>
              <a:t>Communication</a:t>
            </a:r>
          </a:p>
          <a:p>
            <a:r>
              <a:rPr lang="en-US" sz="2000" dirty="0"/>
              <a:t>Course Philosophy</a:t>
            </a:r>
          </a:p>
          <a:p>
            <a:r>
              <a:rPr lang="en-US" sz="2000" dirty="0"/>
              <a:t>Course Materials</a:t>
            </a:r>
          </a:p>
          <a:p>
            <a:r>
              <a:rPr lang="en-US" sz="2000" dirty="0"/>
              <a:t>Syllabus and Course Information</a:t>
            </a:r>
          </a:p>
          <a:p>
            <a:r>
              <a:rPr lang="en-US" sz="2000" dirty="0"/>
              <a:t>Cloud</a:t>
            </a:r>
          </a:p>
          <a:p>
            <a:r>
              <a:rPr lang="en-US" sz="2000" dirty="0"/>
              <a:t>AWS Academy Module Preview</a:t>
            </a:r>
          </a:p>
          <a:p>
            <a:r>
              <a:rPr lang="en-US" sz="2000" dirty="0"/>
              <a:t>Group Formation</a:t>
            </a:r>
          </a:p>
          <a:p>
            <a:r>
              <a:rPr lang="en-US" sz="2000" dirty="0"/>
              <a:t>Upcoming Assignments</a:t>
            </a:r>
          </a:p>
          <a:p>
            <a:r>
              <a:rPr lang="en-US" sz="2000" dirty="0"/>
              <a:t>Jobs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75D81-6D56-4C0B-A7C7-772FBB1A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8EB8-F79D-DB33-AC43-394F2ED1BCE6}"/>
              </a:ext>
            </a:extLst>
          </p:cNvPr>
          <p:cNvSpPr txBox="1"/>
          <p:nvPr/>
        </p:nvSpPr>
        <p:spPr>
          <a:xfrm>
            <a:off x="672605" y="6345567"/>
            <a:ext cx="3488494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 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Jack Moreh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1000" dirty="0" err="1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Freerange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Stock</a:t>
            </a:r>
            <a:r>
              <a:rPr lang="en-US" sz="100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latin typeface="Open Sans" panose="020B0606030504020204" pitchFamily="34" charset="0"/>
                <a:cs typeface="Times New Roman" panose="02020603050405020304" pitchFamily="18" charset="0"/>
              </a:rPr>
              <a:t>Remaiinder</a:t>
            </a:r>
            <a:r>
              <a:rPr lang="en-US" sz="1000" dirty="0">
                <a:latin typeface="Open Sans" panose="020B0606030504020204" pitchFamily="34" charset="0"/>
                <a:cs typeface="Times New Roman" panose="02020603050405020304" pitchFamily="18" charset="0"/>
              </a:rPr>
              <a:t> © 2022 Joann J Ordille, joann.ordille@rutgers.edu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3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FBC20-060B-A841-0130-BE63B429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Team Formation</a:t>
            </a:r>
          </a:p>
        </p:txBody>
      </p:sp>
      <p:pic>
        <p:nvPicPr>
          <p:cNvPr id="15" name="Picture 5" descr="Drawings on colourful paper">
            <a:extLst>
              <a:ext uri="{FF2B5EF4-FFF2-40B4-BE49-F238E27FC236}">
                <a16:creationId xmlns:a16="http://schemas.microsoft.com/office/drawing/2014/main" id="{6FB7B8AC-1B85-26C6-2180-3FAA49B3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6" r="3746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E7AF-4B7E-6635-F6DC-EC18CB2A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Form Teams of Four</a:t>
            </a:r>
          </a:p>
          <a:p>
            <a:r>
              <a:rPr lang="en-US" sz="2200" dirty="0"/>
              <a:t>Pick a paper to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EE44-DF51-BD8E-F379-0289E923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B0B0A25-F698-F5D5-6A17-255B33AC318F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59788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7430D-D32A-5418-4611-0B02A91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AWS Academy Cloud Foundation Modules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4DB3F65-BC3F-B2A1-E589-5F3716E3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You may need to pause the videos and google some terms</a:t>
            </a:r>
          </a:p>
          <a:p>
            <a:r>
              <a:rPr lang="en-US"/>
              <a:t>Post questions on group me if something is unclear, and I or a classmate will fill the background</a:t>
            </a:r>
          </a:p>
          <a:p>
            <a:endParaRPr lang="en-US"/>
          </a:p>
        </p:txBody>
      </p:sp>
      <p:pic>
        <p:nvPicPr>
          <p:cNvPr id="6" name="Picture 5" descr="Question mark boxes">
            <a:extLst>
              <a:ext uri="{FF2B5EF4-FFF2-40B4-BE49-F238E27FC236}">
                <a16:creationId xmlns:a16="http://schemas.microsoft.com/office/drawing/2014/main" id="{4DA58DF2-8C03-C4AE-6A1E-91BB83324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1" r="19620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87C78-4F31-E910-CEC9-1973EB3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DD10340-8D87-A088-70EA-48BDA4D4DCB2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93505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3EEB-48A6-45A5-B1BD-7BF0902B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Things Due Soon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 descr="A group of 4 things to do soon.">
            <a:extLst>
              <a:ext uri="{FF2B5EF4-FFF2-40B4-BE49-F238E27FC236}">
                <a16:creationId xmlns:a16="http://schemas.microsoft.com/office/drawing/2014/main" id="{50B0841D-D4CD-4253-849B-DF2990CC7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542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6F599-09BF-4F42-BC0B-818D522D0ECA}"/>
              </a:ext>
            </a:extLst>
          </p:cNvPr>
          <p:cNvSpPr txBox="1"/>
          <p:nvPr/>
        </p:nvSpPr>
        <p:spPr>
          <a:xfrm>
            <a:off x="366793" y="6340506"/>
            <a:ext cx="4414520" cy="44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Unless noted, pictures, illustrations and graphics were created by Joann J Ordille and/or</a:t>
            </a:r>
            <a:r>
              <a:rPr lang="en-US" sz="1050" dirty="0">
                <a:solidFill>
                  <a:srgbClr val="212529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fully or partially </a:t>
            </a:r>
            <a:r>
              <a:rPr lang="en-US" sz="1050" dirty="0">
                <a:solidFill>
                  <a:srgbClr val="21252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by PowerPoint.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4BDB4-5FD4-413D-B5F5-617B12CB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22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F655BC9-648E-4630-9D49-EBA309F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61168" y="6421785"/>
            <a:ext cx="5257800" cy="365125"/>
          </a:xfrm>
        </p:spPr>
        <p:txBody>
          <a:bodyPr/>
          <a:lstStyle/>
          <a:p>
            <a:endParaRPr lang="en-US" dirty="0"/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212529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CA2D-78B6-2A26-35F7-E1CC9EFF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7424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A840-A903-3F42-E8A1-6180708D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Recruiting season for internships and full-time jobs is in the Fall.</a:t>
            </a:r>
          </a:p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There are special development programs for new graduates, as well as interns.</a:t>
            </a:r>
          </a:p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Companies seek to create a pipeline to get the best talent.  That pipeline begins with internships and other programs while you are a student.</a:t>
            </a:r>
          </a:p>
          <a:p>
            <a:r>
              <a:rPr lang="en-US" sz="2000" b="1" dirty="0">
                <a:solidFill>
                  <a:schemeClr val="bg1">
                    <a:alpha val="60000"/>
                  </a:schemeClr>
                </a:solidFill>
              </a:rPr>
              <a:t>Companies want to convince the best candidates to take a job early in the recruiting season to reduce competition from other companies.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Picture 5" descr="A picture containing a card that says, &quot;You're hired.&quot;">
            <a:extLst>
              <a:ext uri="{FF2B5EF4-FFF2-40B4-BE49-F238E27FC236}">
                <a16:creationId xmlns:a16="http://schemas.microsoft.com/office/drawing/2014/main" id="{1E7A7090-CB56-5CD5-E060-37CE02E9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28" y="527051"/>
            <a:ext cx="6014185" cy="50368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0404-7535-DE75-E445-13AB5606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E6049DA-03AF-2659-6698-0E09C81C1089}"/>
              </a:ext>
            </a:extLst>
          </p:cNvPr>
          <p:cNvSpPr txBox="1">
            <a:spLocks/>
          </p:cNvSpPr>
          <p:nvPr/>
        </p:nvSpPr>
        <p:spPr>
          <a:xfrm>
            <a:off x="5717216" y="5802575"/>
            <a:ext cx="5957594" cy="1009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Photo by 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StuartMiles</a:t>
            </a:r>
            <a:r>
              <a:rPr lang="en-US" sz="1400" dirty="0">
                <a:solidFill>
                  <a:schemeClr val="tx1"/>
                </a:solidFill>
              </a:rPr>
              <a:t> from 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Freerange Stock</a:t>
            </a:r>
            <a:r>
              <a:rPr lang="en-US" sz="1400" dirty="0">
                <a:solidFill>
                  <a:schemeClr val="tx1"/>
                </a:solidFill>
              </a:rPr>
              <a:t>, used with permission.  Remainder</a:t>
            </a:r>
          </a:p>
          <a:p>
            <a:pPr algn="l">
              <a:spcAft>
                <a:spcPts val="600"/>
              </a:spcAft>
            </a:pPr>
            <a:r>
              <a:rPr lang="en-US" sz="1300" dirty="0">
                <a:solidFill>
                  <a:schemeClr val="tx1"/>
                </a:solidFill>
              </a:rPr>
              <a:t>© 2022 Joann J Ordille, joann.ordille@rutgers.edu.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outdoor sign that says Success Just Ahead and a road">
            <a:extLst>
              <a:ext uri="{FF2B5EF4-FFF2-40B4-BE49-F238E27FC236}">
                <a16:creationId xmlns:a16="http://schemas.microsoft.com/office/drawing/2014/main" id="{C913A0DC-1EF8-9188-B99B-BE4E05AF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r="2981" b="1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58911-AA53-E5AA-0074-93B0AD39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34" y="661551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Job Search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C1BF-7E1C-97A1-BC40-4C024BE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16" y="2476919"/>
            <a:ext cx="5014965" cy="4244556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Come up with a list companies you want to target, as well as looking at job advertisements.</a:t>
            </a:r>
          </a:p>
          <a:p>
            <a:r>
              <a:rPr lang="en-US" sz="1900" dirty="0"/>
              <a:t>Search for the company and the word student, or internship, or new graduate.  Try them all.</a:t>
            </a:r>
            <a:endParaRPr lang="en-US" sz="1700" dirty="0"/>
          </a:p>
          <a:p>
            <a:r>
              <a:rPr lang="en-US" sz="1900" dirty="0"/>
              <a:t>Example web sites: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Internships and Full-Time College Grad Opportunities: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https://careers.google.com/students/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Internships: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https://amazon.jobs/en/teams/internships-for-students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P. Morgan Chase Internships and Full-Time College Grad Opportunities: 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https://careers.jpmorgan.com/global/en/students/programs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Goldman Sachs: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https://www.goldmansachs.com/careers/students/programs/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Pfizer Early Career Opportunities (Summer and Full-Time): 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https://www.pfizer.com/en/about/careers/early-careers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Ford Internships and Early Careers:  </a:t>
            </a:r>
            <a:r>
              <a:rPr lang="en-US" sz="1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https://corporate.ford.com/careers/programs/students-and-recent-graduates.html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000" dirty="0"/>
          </a:p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1E27E-F64B-D3BD-FBF9-2C144D3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EAD8093-3DFD-DEDE-6A43-723E492188DE}"/>
              </a:ext>
            </a:extLst>
          </p:cNvPr>
          <p:cNvSpPr txBox="1">
            <a:spLocks/>
          </p:cNvSpPr>
          <p:nvPr/>
        </p:nvSpPr>
        <p:spPr>
          <a:xfrm rot="16200000">
            <a:off x="-3230081" y="3267868"/>
            <a:ext cx="6815137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Photo by </a:t>
            </a:r>
            <a:r>
              <a:rPr lang="en-US" dirty="0">
                <a:solidFill>
                  <a:schemeClr val="tx1"/>
                </a:solidFill>
                <a:hlinkClick r:id="rId9"/>
              </a:rPr>
              <a:t>Jack Moreh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9"/>
              </a:rPr>
              <a:t>Freerange Stock</a:t>
            </a:r>
            <a:r>
              <a:rPr lang="en-US" dirty="0">
                <a:solidFill>
                  <a:schemeClr val="tx1"/>
                </a:solidFill>
              </a:rPr>
              <a:t>  Remainder © 2022 Joann J Ordille, joann.ordille@rutgers.edu.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0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A432-F229-1AFA-FA26-B37EB9F9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11" y="349532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Other Resources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3E91-8BA6-ABA8-DE88-372F8558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1" y="1835500"/>
            <a:ext cx="5558489" cy="4351338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RBS Office of Career Management: </a:t>
            </a:r>
            <a:r>
              <a:rPr lang="en-US" sz="1700" dirty="0">
                <a:hlinkClick r:id="rId2"/>
              </a:rPr>
              <a:t>https://myrbs.business.rutgers.edu/career-management/undergrad-nb</a:t>
            </a:r>
            <a:r>
              <a:rPr lang="en-US" sz="1700" dirty="0"/>
              <a:t> </a:t>
            </a:r>
          </a:p>
          <a:p>
            <a:r>
              <a:rPr lang="en-US" sz="1700" dirty="0"/>
              <a:t>Association for Computing Machinery Jobs: </a:t>
            </a:r>
            <a:r>
              <a:rPr lang="en-US" sz="1700" dirty="0">
                <a:hlinkClick r:id="rId3"/>
              </a:rPr>
              <a:t>https://jobs.acm.org/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I’ve seen business internships posted.</a:t>
            </a:r>
          </a:p>
          <a:p>
            <a:r>
              <a:rPr lang="en-US" sz="1700" dirty="0"/>
              <a:t>Grace Hopper Celebration of Women in Computing Resume Database:  </a:t>
            </a: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https://ghc.anitab.org/attend/resume-database</a:t>
            </a: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1700" dirty="0"/>
              <a:t>Lots of companies look at this one.</a:t>
            </a:r>
            <a:endParaRPr lang="en-US" sz="17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/>
              <a:t>LinkedIn.  Be sure to mark your profile as looking for a job. </a:t>
            </a:r>
          </a:p>
          <a:p>
            <a:r>
              <a:rPr lang="en-US" sz="1700" dirty="0"/>
              <a:t>Does your favorite social media platform have job postings?</a:t>
            </a:r>
          </a:p>
          <a:p>
            <a:r>
              <a:rPr lang="en-US" sz="1700" dirty="0"/>
              <a:t>Google, Indeed.com.</a:t>
            </a:r>
          </a:p>
          <a:p>
            <a:r>
              <a:rPr lang="en-US" sz="1700" dirty="0"/>
              <a:t>Consider a tool that matches your resume against the job ad. There are several.  I’ve used: </a:t>
            </a:r>
            <a:r>
              <a:rPr lang="en-US" sz="1700" dirty="0">
                <a:hlinkClick r:id="rId5"/>
              </a:rPr>
              <a:t>https://www.jobscan.co/</a:t>
            </a:r>
            <a:r>
              <a:rPr lang="en-US" sz="1700" dirty="0"/>
              <a:t> 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LinkedIn picture of a person with the label #OPENTOWORK.&#10;">
            <a:extLst>
              <a:ext uri="{FF2B5EF4-FFF2-40B4-BE49-F238E27FC236}">
                <a16:creationId xmlns:a16="http://schemas.microsoft.com/office/drawing/2014/main" id="{6D6DEB6D-3B2F-B267-4252-410492431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40" y="2222106"/>
            <a:ext cx="1931837" cy="20118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0C52-34FB-0BC8-61AE-E12F430A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364F5A5-3062-9664-651C-1CC8710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47133" y="6508468"/>
            <a:ext cx="4874482" cy="365125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>
                <a:solidFill>
                  <a:srgbClr val="212529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5DCE-1BF8-4627-AE4A-B4776603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004AF7-D458-4A37-B035-AAEB6C45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About Professor Ordille</a:t>
            </a:r>
          </a:p>
          <a:p>
            <a:r>
              <a:rPr lang="en-US" sz="2000" dirty="0"/>
              <a:t>Around the Room</a:t>
            </a:r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Degree you’re pursuing</a:t>
            </a:r>
          </a:p>
          <a:p>
            <a:r>
              <a:rPr lang="en-US" sz="2000" dirty="0"/>
              <a:t>Introduce Yourself on Flipgrid Assignment</a:t>
            </a:r>
          </a:p>
          <a:p>
            <a:r>
              <a:rPr lang="en-US" sz="2000" dirty="0"/>
              <a:t>Click through to Flipgrid from the assignment</a:t>
            </a:r>
          </a:p>
          <a:p>
            <a:r>
              <a:rPr lang="en-US" sz="2000" dirty="0"/>
              <a:t>Qualtrics Survey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aving hand with hello in different languages">
            <a:extLst>
              <a:ext uri="{FF2B5EF4-FFF2-40B4-BE49-F238E27FC236}">
                <a16:creationId xmlns:a16="http://schemas.microsoft.com/office/drawing/2014/main" id="{ED8CEBEA-4296-4DD6-ABDD-2F2ED371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13EB1-AE54-4E94-BEDF-61651681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588E4C4-451C-42AC-9267-F9124EA2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8574" y="6378575"/>
            <a:ext cx="6245226" cy="365125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Hello Graphic, © 2022 Microsoft.  Remainder © 2022 Joann J Ordille, joann.ordille@rutgers.edu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9CD34-32EC-4C7B-9840-464CB037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Slido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48B5-43AD-48E6-B385-6FD0268C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You can join the </a:t>
            </a:r>
            <a:r>
              <a:rPr lang="en-US" sz="2200"/>
              <a:t>class slido </a:t>
            </a:r>
            <a:r>
              <a:rPr lang="en-US" sz="2200" dirty="0"/>
              <a:t>by going to slido.com and entering the class code listed on the Canvas home page</a:t>
            </a:r>
          </a:p>
          <a:p>
            <a:r>
              <a:rPr lang="en-US" sz="2200" dirty="0"/>
              <a:t>You can also scan the QR-code at the beginning of class</a:t>
            </a:r>
          </a:p>
          <a:p>
            <a:r>
              <a:rPr lang="en-US" sz="2200" dirty="0"/>
              <a:t>You can raise questions </a:t>
            </a:r>
            <a:r>
              <a:rPr lang="en-US" sz="2200"/>
              <a:t>on slido</a:t>
            </a:r>
            <a:endParaRPr lang="en-US" sz="2200" dirty="0"/>
          </a:p>
          <a:p>
            <a:r>
              <a:rPr lang="en-US" sz="2200" dirty="0"/>
              <a:t>We will do some polls there as well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731262D-C0AA-46AF-9B4B-B88C797C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356350"/>
            <a:ext cx="4114800" cy="365125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44190-6FD8-44C1-BE3D-33A1308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8EDE681-3C19-6868-8007-BE7E3DF0B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47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40DF-D56A-4C2D-BF20-23FA2750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GroupMe and Email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52C1F1-02E6-40A1-AE40-7A0CAC53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42" y="636190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Please ask me questions that will help your classmates on GroupMe, so everyone will benefit from the answer.</a:t>
            </a:r>
          </a:p>
          <a:p>
            <a:r>
              <a:rPr lang="en-US" sz="2600" dirty="0"/>
              <a:t>Please don’t send me Canvas inbox messages.  Send Scarlet Mail or a GroupMe DM instead.  Both of these provide a conversation structure, so I can associate answers with previous questions.  They also alert my cell phone.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14604-30E0-496B-B6BC-B21FD9B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908844D-3B3E-4940-A8F7-E825BAE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5923" y="6468484"/>
            <a:ext cx="6245226" cy="365125"/>
          </a:xfrm>
        </p:spPr>
        <p:txBody>
          <a:bodyPr/>
          <a:lstStyle/>
          <a:p>
            <a:pPr algn="l"/>
            <a:r>
              <a:rPr lang="en-US" sz="1050">
                <a:solidFill>
                  <a:srgbClr val="212529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389FD-DCD3-4EDB-80B9-597AD535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Imagine You are a Professor of 300 students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citure of a Professor doing math on a chalk board.">
            <a:extLst>
              <a:ext uri="{FF2B5EF4-FFF2-40B4-BE49-F238E27FC236}">
                <a16:creationId xmlns:a16="http://schemas.microsoft.com/office/drawing/2014/main" id="{A4CE4EEF-1F9E-4B9F-8651-B42B8752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1" r="65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EEEBF-D76B-4A64-9BFC-3DCF5F5B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03C5-2DE6-4633-8BEE-FF414531704C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A52C-0F49-C6D0-1146-F1627C04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3" y="6273654"/>
            <a:ext cx="441388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40DF-D56A-4C2D-BF20-23FA2750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Office Hours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52C1F1-02E6-40A1-AE40-7A0CAC53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FEFFFF"/>
              </a:solidFill>
            </a:endParaRPr>
          </a:p>
          <a:p>
            <a:r>
              <a:rPr lang="en-US" sz="2400" dirty="0">
                <a:solidFill>
                  <a:srgbClr val="FEFFFF"/>
                </a:solidFill>
              </a:rPr>
              <a:t>Office hours are in-person in my office in Levin 231 or Newark, and in the Office Hours Zoom Link.</a:t>
            </a:r>
          </a:p>
          <a:p>
            <a:endParaRPr lang="en-US" sz="2400" dirty="0">
              <a:solidFill>
                <a:srgbClr val="FEFFFF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T,Th</a:t>
            </a:r>
            <a:r>
              <a:rPr lang="en-US" sz="1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2:30 – 3:30 pm [Livingston Campus]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T:    5:45 – 6:15 pm [Livingston Campus]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W:    1:45 – 2:45 pm [Newark Campus]</a:t>
            </a:r>
          </a:p>
          <a:p>
            <a:pPr marL="0" indent="0">
              <a:buNone/>
            </a:pPr>
            <a:endParaRPr lang="en-US" sz="2000" dirty="0">
              <a:solidFill>
                <a:srgbClr val="FE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908844D-3B3E-4940-A8F7-E825BAEC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spcAft>
                <a:spcPts val="600"/>
              </a:spcAft>
            </a:pP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14604-30E0-496B-B6BC-B21FD9B1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F2360-5424-EFCA-8DEA-9A8EE403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Course Philosophy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018-5950-3119-A2DE-0D26A440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722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combination of experience and conceptual understanding</a:t>
            </a:r>
          </a:p>
          <a:p>
            <a:pPr lvl="1"/>
            <a:r>
              <a:rPr lang="en-US" sz="2200" dirty="0"/>
              <a:t>Exercises and Labs to gain first-hand knowledge of cloud services and </a:t>
            </a:r>
            <a:r>
              <a:rPr lang="en-US" sz="2200" dirty="0" err="1"/>
              <a:t>noSQL</a:t>
            </a:r>
            <a:r>
              <a:rPr lang="en-US" sz="2200" dirty="0"/>
              <a:t> databases</a:t>
            </a:r>
          </a:p>
          <a:p>
            <a:pPr lvl="1"/>
            <a:r>
              <a:rPr lang="en-US" sz="2200" dirty="0"/>
              <a:t>Reading, videos and discussion of research papers, trade press, and educational materials to gain conceptual understanding AND knowledge of the movement/trends in the field</a:t>
            </a:r>
          </a:p>
          <a:p>
            <a:r>
              <a:rPr lang="en-US" sz="2200" dirty="0"/>
              <a:t>The project is your opportunity to take a deep-dive into the area that most interests you.</a:t>
            </a:r>
          </a:p>
          <a:p>
            <a:pPr lvl="1"/>
            <a:r>
              <a:rPr lang="en-US" sz="1800" dirty="0"/>
              <a:t>Research Survey Paper</a:t>
            </a:r>
          </a:p>
          <a:p>
            <a:pPr lvl="1"/>
            <a:r>
              <a:rPr lang="en-US" sz="1800" dirty="0"/>
              <a:t>Your Own Research</a:t>
            </a:r>
          </a:p>
          <a:p>
            <a:pPr lvl="1"/>
            <a:r>
              <a:rPr lang="en-US" sz="1800" dirty="0"/>
              <a:t>Build a Prototype to Validate/Extend Someone’s Published Research</a:t>
            </a:r>
          </a:p>
          <a:p>
            <a:pPr lvl="1"/>
            <a:r>
              <a:rPr lang="en-US" sz="1800" dirty="0"/>
              <a:t>Build an Application (Masters Students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6969-DA8C-34B2-7798-9263CC60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03C5-2DE6-4633-8BEE-FF41453170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36BAAF-8FF8-5755-9449-C62CEB54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spcAft>
                <a:spcPts val="6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944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D51D8-255E-E82E-3722-31C9E1FD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Course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3D12-378B-C200-C458-BCC52616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CB703C5-2DE6-4633-8BEE-FF414531704C}" type="slidenum">
              <a:rPr lang="en-US" sz="1000" smtClean="0"/>
              <a:pPr algn="ctr">
                <a:spcAft>
                  <a:spcPts val="600"/>
                </a:spcAft>
              </a:pPr>
              <a:t>9</a:t>
            </a:fld>
            <a:endParaRPr lang="en-US" sz="1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1AACD7-1604-AB53-F09F-0FDD7077D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118347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3BC1E-FF58-A2FF-3364-0BA0D00AAEDD}"/>
              </a:ext>
            </a:extLst>
          </p:cNvPr>
          <p:cNvSpPr txBox="1"/>
          <p:nvPr/>
        </p:nvSpPr>
        <p:spPr>
          <a:xfrm>
            <a:off x="658168" y="5708856"/>
            <a:ext cx="1094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sure to invitations from the AWS Academy – one for the Cloud Foundations course and one for the Learner Lab.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9F0E383-E723-8EC0-E29B-2F01ED05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5705" y="6506687"/>
            <a:ext cx="6757416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Open Sans" panose="020B0606030504020204" pitchFamily="34" charset="0"/>
                <a:cs typeface="Times New Roman" panose="02020603050405020304" pitchFamily="18" charset="0"/>
              </a:rPr>
              <a:t>© 2022 Joann J Ordille, joann.ordille@rutgers.edu</a:t>
            </a:r>
          </a:p>
          <a:p>
            <a:pPr algn="l">
              <a:spcAft>
                <a:spcPts val="6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19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1730</Words>
  <Application>Microsoft Office PowerPoint</Application>
  <PresentationFormat>Widescreen</PresentationFormat>
  <Paragraphs>231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Meiryo</vt:lpstr>
      <vt:lpstr>Arial</vt:lpstr>
      <vt:lpstr>Calibri</vt:lpstr>
      <vt:lpstr>Calibri Light</vt:lpstr>
      <vt:lpstr>Courier New</vt:lpstr>
      <vt:lpstr>Open Sans</vt:lpstr>
      <vt:lpstr>Times New Roman</vt:lpstr>
      <vt:lpstr>Wingdings</vt:lpstr>
      <vt:lpstr>Office Theme</vt:lpstr>
      <vt:lpstr>Advanced Database Systems</vt:lpstr>
      <vt:lpstr>Overview</vt:lpstr>
      <vt:lpstr>Introductions</vt:lpstr>
      <vt:lpstr>Slido</vt:lpstr>
      <vt:lpstr>GroupMe and Email</vt:lpstr>
      <vt:lpstr>Imagine You are a Professor of 300 students</vt:lpstr>
      <vt:lpstr>Office Hours</vt:lpstr>
      <vt:lpstr>Course Philosophy</vt:lpstr>
      <vt:lpstr>Course Materials</vt:lpstr>
      <vt:lpstr>Syllabus</vt:lpstr>
      <vt:lpstr>Final Grade Scale</vt:lpstr>
      <vt:lpstr>Cloud Computing Use Cases/Drivers</vt:lpstr>
      <vt:lpstr>Types of Services (Service Models) Offered by the Cloud Providers</vt:lpstr>
      <vt:lpstr>Cons of Cloud Computing</vt:lpstr>
      <vt:lpstr>Benefits of Cloud Computing</vt:lpstr>
      <vt:lpstr>Cloud Native</vt:lpstr>
      <vt:lpstr> Enabler</vt:lpstr>
      <vt:lpstr> Definition of Cloud Computing (from Table 1)</vt:lpstr>
      <vt:lpstr> Compelling Use Cases</vt:lpstr>
      <vt:lpstr>Team Formation</vt:lpstr>
      <vt:lpstr>AWS Academy Cloud Foundation Modules</vt:lpstr>
      <vt:lpstr>Things Due Soon</vt:lpstr>
      <vt:lpstr>Jobs</vt:lpstr>
      <vt:lpstr>Job Search Tips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Management</dc:title>
  <dc:creator>Ordille, Joann</dc:creator>
  <cp:lastModifiedBy>Joann Ordille</cp:lastModifiedBy>
  <cp:revision>56</cp:revision>
  <cp:lastPrinted>2022-09-07T12:11:54Z</cp:lastPrinted>
  <dcterms:created xsi:type="dcterms:W3CDTF">2021-09-02T02:34:40Z</dcterms:created>
  <dcterms:modified xsi:type="dcterms:W3CDTF">2022-09-07T12:19:25Z</dcterms:modified>
</cp:coreProperties>
</file>