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2" r:id="rId3"/>
  </p:sldMasterIdLst>
  <p:notesMasterIdLst>
    <p:notesMasterId r:id="rId22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76" r:id="rId12"/>
    <p:sldId id="273" r:id="rId13"/>
    <p:sldId id="274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269C5A-C55F-CF44-A178-6AD9B81753E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75"/>
            <p14:sldId id="276"/>
            <p14:sldId id="273"/>
            <p14:sldId id="274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413B4-A74C-A748-A8BB-6DF262AD6BC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76E0A-2000-2042-B06C-E2E8CFE98DCC}">
      <dgm:prSet/>
      <dgm:spPr/>
      <dgm:t>
        <a:bodyPr/>
        <a:lstStyle/>
        <a:p>
          <a:r>
            <a:rPr lang="en-US" dirty="0"/>
            <a:t>There are five measures of Forecasting Accuracy help to</a:t>
          </a:r>
        </a:p>
      </dgm:t>
    </dgm:pt>
    <dgm:pt modelId="{44C77F96-7560-C04A-B53C-EA88C25CB8FB}" type="parTrans" cxnId="{14A85FF4-CDF3-1447-A43F-C173747F1FF7}">
      <dgm:prSet/>
      <dgm:spPr/>
      <dgm:t>
        <a:bodyPr/>
        <a:lstStyle/>
        <a:p>
          <a:endParaRPr lang="en-US"/>
        </a:p>
      </dgm:t>
    </dgm:pt>
    <dgm:pt modelId="{A24191F2-C23C-274B-80BB-7EF29E272401}" type="sibTrans" cxnId="{14A85FF4-CDF3-1447-A43F-C173747F1FF7}">
      <dgm:prSet/>
      <dgm:spPr/>
      <dgm:t>
        <a:bodyPr/>
        <a:lstStyle/>
        <a:p>
          <a:endParaRPr lang="en-US"/>
        </a:p>
      </dgm:t>
    </dgm:pt>
    <dgm:pt modelId="{88F60BC3-2040-0444-9EB8-2670400FEC27}">
      <dgm:prSet/>
      <dgm:spPr/>
      <dgm:t>
        <a:bodyPr/>
        <a:lstStyle/>
        <a:p>
          <a:r>
            <a:rPr lang="en-US"/>
            <a:t>Compare two or more different techniques</a:t>
          </a:r>
        </a:p>
      </dgm:t>
    </dgm:pt>
    <dgm:pt modelId="{6A291D48-DD37-7B41-B955-0725A3B99C9E}" type="parTrans" cxnId="{D9951CAB-91BE-E746-A194-E1F682BD11AE}">
      <dgm:prSet/>
      <dgm:spPr/>
      <dgm:t>
        <a:bodyPr/>
        <a:lstStyle/>
        <a:p>
          <a:endParaRPr lang="en-US"/>
        </a:p>
      </dgm:t>
    </dgm:pt>
    <dgm:pt modelId="{3E8F50BB-12D6-EF40-97FB-09706B66BA9E}" type="sibTrans" cxnId="{D9951CAB-91BE-E746-A194-E1F682BD11AE}">
      <dgm:prSet/>
      <dgm:spPr/>
      <dgm:t>
        <a:bodyPr/>
        <a:lstStyle/>
        <a:p>
          <a:endParaRPr lang="en-US"/>
        </a:p>
      </dgm:t>
    </dgm:pt>
    <dgm:pt modelId="{2A47BF48-B49A-274A-9706-B6DF0B473FAC}">
      <dgm:prSet/>
      <dgm:spPr/>
      <dgm:t>
        <a:bodyPr/>
        <a:lstStyle/>
        <a:p>
          <a:r>
            <a:rPr lang="en-US"/>
            <a:t>Measure a technique usefulness and reliability</a:t>
          </a:r>
        </a:p>
      </dgm:t>
    </dgm:pt>
    <dgm:pt modelId="{D2F1CC82-5A1A-B84B-8F91-489C9FD22ADB}" type="parTrans" cxnId="{323F2730-BEA2-E54E-8A80-9AB52D2E8BEE}">
      <dgm:prSet/>
      <dgm:spPr/>
      <dgm:t>
        <a:bodyPr/>
        <a:lstStyle/>
        <a:p>
          <a:endParaRPr lang="en-US"/>
        </a:p>
      </dgm:t>
    </dgm:pt>
    <dgm:pt modelId="{BFEE6865-B29B-9A4A-8C81-222BF466C824}" type="sibTrans" cxnId="{323F2730-BEA2-E54E-8A80-9AB52D2E8BEE}">
      <dgm:prSet/>
      <dgm:spPr/>
      <dgm:t>
        <a:bodyPr/>
        <a:lstStyle/>
        <a:p>
          <a:endParaRPr lang="en-US"/>
        </a:p>
      </dgm:t>
    </dgm:pt>
    <dgm:pt modelId="{6F66FE8D-97ED-8841-8883-011CCB7F0E46}">
      <dgm:prSet/>
      <dgm:spPr/>
      <dgm:t>
        <a:bodyPr/>
        <a:lstStyle/>
        <a:p>
          <a:r>
            <a:rPr lang="en-US"/>
            <a:t>Help search for an optimal technique for problem at hand</a:t>
          </a:r>
        </a:p>
      </dgm:t>
    </dgm:pt>
    <dgm:pt modelId="{243E69D8-02B3-6146-BFD4-F9C63102B2D1}" type="parTrans" cxnId="{76BAA093-F011-6342-9DE9-625FF29A84A3}">
      <dgm:prSet/>
      <dgm:spPr/>
      <dgm:t>
        <a:bodyPr/>
        <a:lstStyle/>
        <a:p>
          <a:endParaRPr lang="en-US"/>
        </a:p>
      </dgm:t>
    </dgm:pt>
    <dgm:pt modelId="{D8CB4C67-9498-574D-A9AD-1B8084A60A58}" type="sibTrans" cxnId="{76BAA093-F011-6342-9DE9-625FF29A84A3}">
      <dgm:prSet/>
      <dgm:spPr/>
      <dgm:t>
        <a:bodyPr/>
        <a:lstStyle/>
        <a:p>
          <a:endParaRPr lang="en-US"/>
        </a:p>
      </dgm:t>
    </dgm:pt>
    <dgm:pt modelId="{7F35E329-A7DE-AF44-AF61-66A56888CAFE}">
      <dgm:prSet/>
      <dgm:spPr/>
      <dgm:t>
        <a:bodyPr/>
        <a:lstStyle/>
        <a:p>
          <a:r>
            <a:rPr lang="en-US"/>
            <a:t>The chief ingredient of forecasting measure is forecasting error or residual error (e)</a:t>
          </a:r>
        </a:p>
      </dgm:t>
    </dgm:pt>
    <dgm:pt modelId="{B2686369-5D25-8942-91EE-5D4720AB350D}" type="parTrans" cxnId="{92E99624-8ED2-EF44-AB31-7E06208C23CA}">
      <dgm:prSet/>
      <dgm:spPr/>
      <dgm:t>
        <a:bodyPr/>
        <a:lstStyle/>
        <a:p>
          <a:endParaRPr lang="en-US"/>
        </a:p>
      </dgm:t>
    </dgm:pt>
    <dgm:pt modelId="{C6BA412A-8653-9B4F-B803-1CE371AAE15C}" type="sibTrans" cxnId="{92E99624-8ED2-EF44-AB31-7E06208C23CA}">
      <dgm:prSet/>
      <dgm:spPr/>
      <dgm:t>
        <a:bodyPr/>
        <a:lstStyle/>
        <a:p>
          <a:endParaRPr lang="en-US"/>
        </a:p>
      </dgm:t>
    </dgm:pt>
    <dgm:pt modelId="{A29A1652-4589-3641-94D8-87C7306D14D5}" type="pres">
      <dgm:prSet presAssocID="{7DE413B4-A74C-A748-A8BB-6DF262AD6BC9}" presName="Name0" presStyleCnt="0">
        <dgm:presLayoutVars>
          <dgm:dir/>
          <dgm:animLvl val="lvl"/>
          <dgm:resizeHandles val="exact"/>
        </dgm:presLayoutVars>
      </dgm:prSet>
      <dgm:spPr/>
    </dgm:pt>
    <dgm:pt modelId="{CC72B477-87E2-9348-91C4-9FA115EDC477}" type="pres">
      <dgm:prSet presAssocID="{B8A76E0A-2000-2042-B06C-E2E8CFE98DCC}" presName="boxAndChildren" presStyleCnt="0"/>
      <dgm:spPr/>
    </dgm:pt>
    <dgm:pt modelId="{4D513DBC-4E26-9149-AAB1-1701EB97BFE7}" type="pres">
      <dgm:prSet presAssocID="{B8A76E0A-2000-2042-B06C-E2E8CFE98DCC}" presName="parentTextBox" presStyleLbl="node1" presStyleIdx="0" presStyleCnt="1"/>
      <dgm:spPr/>
    </dgm:pt>
    <dgm:pt modelId="{4DBB9B24-5335-FB4D-B3C6-11D18B29DDB2}" type="pres">
      <dgm:prSet presAssocID="{B8A76E0A-2000-2042-B06C-E2E8CFE98DCC}" presName="entireBox" presStyleLbl="node1" presStyleIdx="0" presStyleCnt="1"/>
      <dgm:spPr/>
    </dgm:pt>
    <dgm:pt modelId="{1281BE5B-54B3-844C-90E1-D82D83459B12}" type="pres">
      <dgm:prSet presAssocID="{B8A76E0A-2000-2042-B06C-E2E8CFE98DCC}" presName="descendantBox" presStyleCnt="0"/>
      <dgm:spPr/>
    </dgm:pt>
    <dgm:pt modelId="{0D62F8E3-415F-604E-AE4E-853B684705A8}" type="pres">
      <dgm:prSet presAssocID="{88F60BC3-2040-0444-9EB8-2670400FEC27}" presName="childTextBox" presStyleLbl="fgAccFollowNode1" presStyleIdx="0" presStyleCnt="4">
        <dgm:presLayoutVars>
          <dgm:bulletEnabled val="1"/>
        </dgm:presLayoutVars>
      </dgm:prSet>
      <dgm:spPr/>
    </dgm:pt>
    <dgm:pt modelId="{0FBA2D9C-D033-1646-AD9E-B1DCA76AE635}" type="pres">
      <dgm:prSet presAssocID="{2A47BF48-B49A-274A-9706-B6DF0B473FAC}" presName="childTextBox" presStyleLbl="fgAccFollowNode1" presStyleIdx="1" presStyleCnt="4">
        <dgm:presLayoutVars>
          <dgm:bulletEnabled val="1"/>
        </dgm:presLayoutVars>
      </dgm:prSet>
      <dgm:spPr/>
    </dgm:pt>
    <dgm:pt modelId="{32E03B81-A668-4C43-89E3-6AF54C69B93A}" type="pres">
      <dgm:prSet presAssocID="{6F66FE8D-97ED-8841-8883-011CCB7F0E46}" presName="childTextBox" presStyleLbl="fgAccFollowNode1" presStyleIdx="2" presStyleCnt="4">
        <dgm:presLayoutVars>
          <dgm:bulletEnabled val="1"/>
        </dgm:presLayoutVars>
      </dgm:prSet>
      <dgm:spPr/>
    </dgm:pt>
    <dgm:pt modelId="{9E432162-AB20-0F4D-A24A-7B2DC7937233}" type="pres">
      <dgm:prSet presAssocID="{7F35E329-A7DE-AF44-AF61-66A56888CAFE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D0CA7B09-CEB5-0747-845F-C7C43987B597}" type="presOf" srcId="{6F66FE8D-97ED-8841-8883-011CCB7F0E46}" destId="{32E03B81-A668-4C43-89E3-6AF54C69B93A}" srcOrd="0" destOrd="0" presId="urn:microsoft.com/office/officeart/2005/8/layout/process4"/>
    <dgm:cxn modelId="{92E99624-8ED2-EF44-AB31-7E06208C23CA}" srcId="{B8A76E0A-2000-2042-B06C-E2E8CFE98DCC}" destId="{7F35E329-A7DE-AF44-AF61-66A56888CAFE}" srcOrd="3" destOrd="0" parTransId="{B2686369-5D25-8942-91EE-5D4720AB350D}" sibTransId="{C6BA412A-8653-9B4F-B803-1CE371AAE15C}"/>
    <dgm:cxn modelId="{323F2730-BEA2-E54E-8A80-9AB52D2E8BEE}" srcId="{B8A76E0A-2000-2042-B06C-E2E8CFE98DCC}" destId="{2A47BF48-B49A-274A-9706-B6DF0B473FAC}" srcOrd="1" destOrd="0" parTransId="{D2F1CC82-5A1A-B84B-8F91-489C9FD22ADB}" sibTransId="{BFEE6865-B29B-9A4A-8C81-222BF466C824}"/>
    <dgm:cxn modelId="{7C43DF32-7CBF-3C45-8083-4087F0FBDCAE}" type="presOf" srcId="{88F60BC3-2040-0444-9EB8-2670400FEC27}" destId="{0D62F8E3-415F-604E-AE4E-853B684705A8}" srcOrd="0" destOrd="0" presId="urn:microsoft.com/office/officeart/2005/8/layout/process4"/>
    <dgm:cxn modelId="{AFD4534F-BD93-8343-9A6C-C7172CF92AC0}" type="presOf" srcId="{7F35E329-A7DE-AF44-AF61-66A56888CAFE}" destId="{9E432162-AB20-0F4D-A24A-7B2DC7937233}" srcOrd="0" destOrd="0" presId="urn:microsoft.com/office/officeart/2005/8/layout/process4"/>
    <dgm:cxn modelId="{16834857-5F21-2D4D-A4CB-32825ABACA16}" type="presOf" srcId="{B8A76E0A-2000-2042-B06C-E2E8CFE98DCC}" destId="{4DBB9B24-5335-FB4D-B3C6-11D18B29DDB2}" srcOrd="1" destOrd="0" presId="urn:microsoft.com/office/officeart/2005/8/layout/process4"/>
    <dgm:cxn modelId="{87E4716E-2F41-3D44-B8D5-7FFA8B4318EC}" type="presOf" srcId="{7DE413B4-A74C-A748-A8BB-6DF262AD6BC9}" destId="{A29A1652-4589-3641-94D8-87C7306D14D5}" srcOrd="0" destOrd="0" presId="urn:microsoft.com/office/officeart/2005/8/layout/process4"/>
    <dgm:cxn modelId="{76BAA093-F011-6342-9DE9-625FF29A84A3}" srcId="{B8A76E0A-2000-2042-B06C-E2E8CFE98DCC}" destId="{6F66FE8D-97ED-8841-8883-011CCB7F0E46}" srcOrd="2" destOrd="0" parTransId="{243E69D8-02B3-6146-BFD4-F9C63102B2D1}" sibTransId="{D8CB4C67-9498-574D-A9AD-1B8084A60A58}"/>
    <dgm:cxn modelId="{446AB4A2-FDA3-DF43-8AA4-D2AC6530A46A}" type="presOf" srcId="{2A47BF48-B49A-274A-9706-B6DF0B473FAC}" destId="{0FBA2D9C-D033-1646-AD9E-B1DCA76AE635}" srcOrd="0" destOrd="0" presId="urn:microsoft.com/office/officeart/2005/8/layout/process4"/>
    <dgm:cxn modelId="{028B76A4-C235-1C49-B3D1-411C7848458D}" type="presOf" srcId="{B8A76E0A-2000-2042-B06C-E2E8CFE98DCC}" destId="{4D513DBC-4E26-9149-AAB1-1701EB97BFE7}" srcOrd="0" destOrd="0" presId="urn:microsoft.com/office/officeart/2005/8/layout/process4"/>
    <dgm:cxn modelId="{D9951CAB-91BE-E746-A194-E1F682BD11AE}" srcId="{B8A76E0A-2000-2042-B06C-E2E8CFE98DCC}" destId="{88F60BC3-2040-0444-9EB8-2670400FEC27}" srcOrd="0" destOrd="0" parTransId="{6A291D48-DD37-7B41-B955-0725A3B99C9E}" sibTransId="{3E8F50BB-12D6-EF40-97FB-09706B66BA9E}"/>
    <dgm:cxn modelId="{14A85FF4-CDF3-1447-A43F-C173747F1FF7}" srcId="{7DE413B4-A74C-A748-A8BB-6DF262AD6BC9}" destId="{B8A76E0A-2000-2042-B06C-E2E8CFE98DCC}" srcOrd="0" destOrd="0" parTransId="{44C77F96-7560-C04A-B53C-EA88C25CB8FB}" sibTransId="{A24191F2-C23C-274B-80BB-7EF29E272401}"/>
    <dgm:cxn modelId="{7E947AE5-4D66-274C-AD0F-9C2A84B24487}" type="presParOf" srcId="{A29A1652-4589-3641-94D8-87C7306D14D5}" destId="{CC72B477-87E2-9348-91C4-9FA115EDC477}" srcOrd="0" destOrd="0" presId="urn:microsoft.com/office/officeart/2005/8/layout/process4"/>
    <dgm:cxn modelId="{D8635D96-48D9-3142-BE46-F9657D0C0A55}" type="presParOf" srcId="{CC72B477-87E2-9348-91C4-9FA115EDC477}" destId="{4D513DBC-4E26-9149-AAB1-1701EB97BFE7}" srcOrd="0" destOrd="0" presId="urn:microsoft.com/office/officeart/2005/8/layout/process4"/>
    <dgm:cxn modelId="{C63BAD0F-5408-2846-97E9-95FE2388CEC0}" type="presParOf" srcId="{CC72B477-87E2-9348-91C4-9FA115EDC477}" destId="{4DBB9B24-5335-FB4D-B3C6-11D18B29DDB2}" srcOrd="1" destOrd="0" presId="urn:microsoft.com/office/officeart/2005/8/layout/process4"/>
    <dgm:cxn modelId="{312E802A-1C8A-1F47-8366-0EEB75D21BDB}" type="presParOf" srcId="{CC72B477-87E2-9348-91C4-9FA115EDC477}" destId="{1281BE5B-54B3-844C-90E1-D82D83459B12}" srcOrd="2" destOrd="0" presId="urn:microsoft.com/office/officeart/2005/8/layout/process4"/>
    <dgm:cxn modelId="{5A017754-9ED9-DE42-9D9E-C06795AA3393}" type="presParOf" srcId="{1281BE5B-54B3-844C-90E1-D82D83459B12}" destId="{0D62F8E3-415F-604E-AE4E-853B684705A8}" srcOrd="0" destOrd="0" presId="urn:microsoft.com/office/officeart/2005/8/layout/process4"/>
    <dgm:cxn modelId="{01300EE4-7B08-B54F-8815-37240446AD01}" type="presParOf" srcId="{1281BE5B-54B3-844C-90E1-D82D83459B12}" destId="{0FBA2D9C-D033-1646-AD9E-B1DCA76AE635}" srcOrd="1" destOrd="0" presId="urn:microsoft.com/office/officeart/2005/8/layout/process4"/>
    <dgm:cxn modelId="{C5E6C291-C58C-4B44-8CC4-CC246B24A7DE}" type="presParOf" srcId="{1281BE5B-54B3-844C-90E1-D82D83459B12}" destId="{32E03B81-A668-4C43-89E3-6AF54C69B93A}" srcOrd="2" destOrd="0" presId="urn:microsoft.com/office/officeart/2005/8/layout/process4"/>
    <dgm:cxn modelId="{3CCA8994-E537-9D45-8464-5576877CD559}" type="presParOf" srcId="{1281BE5B-54B3-844C-90E1-D82D83459B12}" destId="{9E432162-AB20-0F4D-A24A-7B2DC7937233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B9B24-5335-FB4D-B3C6-11D18B29DDB2}">
      <dsp:nvSpPr>
        <dsp:cNvPr id="0" name=""/>
        <dsp:cNvSpPr/>
      </dsp:nvSpPr>
      <dsp:spPr>
        <a:xfrm>
          <a:off x="0" y="0"/>
          <a:ext cx="7575269" cy="3108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There are five measures of Forecasting Accuracy help to</a:t>
          </a:r>
        </a:p>
      </dsp:txBody>
      <dsp:txXfrm>
        <a:off x="0" y="0"/>
        <a:ext cx="7575269" cy="1678613"/>
      </dsp:txXfrm>
    </dsp:sp>
    <dsp:sp modelId="{0D62F8E3-415F-604E-AE4E-853B684705A8}">
      <dsp:nvSpPr>
        <dsp:cNvPr id="0" name=""/>
        <dsp:cNvSpPr/>
      </dsp:nvSpPr>
      <dsp:spPr>
        <a:xfrm>
          <a:off x="0" y="1616442"/>
          <a:ext cx="1893817" cy="1429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Compare two or more different techniques</a:t>
          </a:r>
        </a:p>
      </dsp:txBody>
      <dsp:txXfrm>
        <a:off x="0" y="1616442"/>
        <a:ext cx="1893817" cy="1429929"/>
      </dsp:txXfrm>
    </dsp:sp>
    <dsp:sp modelId="{0FBA2D9C-D033-1646-AD9E-B1DCA76AE635}">
      <dsp:nvSpPr>
        <dsp:cNvPr id="0" name=""/>
        <dsp:cNvSpPr/>
      </dsp:nvSpPr>
      <dsp:spPr>
        <a:xfrm>
          <a:off x="1893817" y="1616442"/>
          <a:ext cx="1893817" cy="1429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Measure a technique usefulness and reliability</a:t>
          </a:r>
        </a:p>
      </dsp:txBody>
      <dsp:txXfrm>
        <a:off x="1893817" y="1616442"/>
        <a:ext cx="1893817" cy="1429929"/>
      </dsp:txXfrm>
    </dsp:sp>
    <dsp:sp modelId="{32E03B81-A668-4C43-89E3-6AF54C69B93A}">
      <dsp:nvSpPr>
        <dsp:cNvPr id="0" name=""/>
        <dsp:cNvSpPr/>
      </dsp:nvSpPr>
      <dsp:spPr>
        <a:xfrm>
          <a:off x="3787634" y="1616442"/>
          <a:ext cx="1893817" cy="1429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 search for an optimal technique for problem at hand</a:t>
          </a:r>
        </a:p>
      </dsp:txBody>
      <dsp:txXfrm>
        <a:off x="3787634" y="1616442"/>
        <a:ext cx="1893817" cy="1429929"/>
      </dsp:txXfrm>
    </dsp:sp>
    <dsp:sp modelId="{9E432162-AB20-0F4D-A24A-7B2DC7937233}">
      <dsp:nvSpPr>
        <dsp:cNvPr id="0" name=""/>
        <dsp:cNvSpPr/>
      </dsp:nvSpPr>
      <dsp:spPr>
        <a:xfrm>
          <a:off x="5681451" y="1616442"/>
          <a:ext cx="1893817" cy="1429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chief ingredient of forecasting measure is forecasting error or residual error (e)</a:t>
          </a:r>
        </a:p>
      </dsp:txBody>
      <dsp:txXfrm>
        <a:off x="5681451" y="1616442"/>
        <a:ext cx="1893817" cy="142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981F-6937-464C-A8B5-40B082587849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170C-8372-5B40-B64D-2C0C929341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Draw a trend line over a chart! Show IBM dividend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70C-8372-5B40-B64D-2C0C929341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6852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A3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E1A3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38014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60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300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a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D060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5210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3AF5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857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73A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6840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2A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0174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00B2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7500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55E9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92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5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nk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C55E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68164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5FB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453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9C5F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72833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04" y="186019"/>
            <a:ext cx="8748089" cy="646517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89002" y="4421770"/>
            <a:ext cx="7353301" cy="110117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ct val="150000"/>
              </a:lnSpc>
              <a:buNone/>
              <a:defRPr sz="675" baseline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EMAIL 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7"/>
            <a:ext cx="8585200" cy="20240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0693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755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3095B4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1936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1245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ght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4448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D0198D5-E91E-44EE-8FDD-51ADBF49957F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0E539BC-371B-4736-BDEF-1B0C8ABD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5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2400">
                <a:solidFill>
                  <a:srgbClr val="2FACA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3900" y="6264070"/>
            <a:ext cx="354330" cy="304627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fld id="{90E539BC-371B-4736-BDEF-1B0C8ABD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9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98D5-E91E-44EE-8FDD-51ADBF49957F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E539BC-371B-4736-BDEF-1B0C8ABD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79602"/>
            <a:ext cx="7772400" cy="16319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400"/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3101" y="3568700"/>
            <a:ext cx="7785100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rgbClr val="3095B4"/>
                </a:solidFill>
                <a:latin typeface="Gill Sans MT"/>
                <a:cs typeface="Gill Sans M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TEXT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29100"/>
            <a:ext cx="7747000" cy="863600"/>
          </a:xfrm>
          <a:prstGeom prst="rect">
            <a:avLst/>
          </a:prstGeom>
        </p:spPr>
        <p:txBody>
          <a:bodyPr anchor="ctr"/>
          <a:lstStyle>
            <a:lvl1pPr algn="ctr">
              <a:defRPr sz="900" baseline="0">
                <a:solidFill>
                  <a:srgbClr val="005172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16" name="Picture 15" descr="DB_WORDMARK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80" y="6025712"/>
            <a:ext cx="1367106" cy="2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62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6334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93408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44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04069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A3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5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E1A3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04845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60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44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a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D060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5987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957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3AF5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40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73A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826015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2A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412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00B2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19855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55E9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64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nk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C55E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2575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5FB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3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38111" y="6431969"/>
            <a:ext cx="472760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20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652" y="127527"/>
            <a:ext cx="8943398" cy="6595865"/>
          </a:xfrm>
          <a:prstGeom prst="rect">
            <a:avLst/>
          </a:prstGeom>
          <a:solidFill>
            <a:srgbClr val="9C5F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220245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03" y="186018"/>
            <a:ext cx="8748089" cy="646517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89001" y="4421769"/>
            <a:ext cx="7353301" cy="110117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ct val="150000"/>
              </a:lnSpc>
              <a:buNone/>
              <a:defRPr sz="900" baseline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EMAIL 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7"/>
            <a:ext cx="8585200" cy="20240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5939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075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400">
                <a:solidFill>
                  <a:srgbClr val="3095B4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261919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98D5-E91E-44EE-8FDD-51ADBF49957F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E539BC-371B-4736-BDEF-1B0C8ABD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79603"/>
            <a:ext cx="7772400" cy="16319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550"/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3101" y="3568700"/>
            <a:ext cx="7785100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75">
                <a:solidFill>
                  <a:srgbClr val="3095B4"/>
                </a:solidFill>
                <a:latin typeface="Gill Sans MT"/>
                <a:cs typeface="Gill Sans M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TEXT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29100"/>
            <a:ext cx="7747000" cy="863600"/>
          </a:xfrm>
          <a:prstGeom prst="rect">
            <a:avLst/>
          </a:prstGeom>
        </p:spPr>
        <p:txBody>
          <a:bodyPr anchor="ctr"/>
          <a:lstStyle>
            <a:lvl1pPr algn="ctr">
              <a:defRPr sz="675" baseline="0">
                <a:solidFill>
                  <a:srgbClr val="005172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48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12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9401" y="2300256"/>
            <a:ext cx="8585200" cy="2184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5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95652" y="127528"/>
            <a:ext cx="8943398" cy="6595865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749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84200" y="1574804"/>
            <a:ext cx="7988300" cy="4351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539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7324" y="-166319"/>
            <a:ext cx="6982935" cy="110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78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RU_SHIELD_SIG_RBSEE_CMYK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0" y="114015"/>
            <a:ext cx="1929990" cy="60137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821235"/>
            <a:ext cx="91714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Avenir Heavy"/>
          <a:ea typeface="+mj-ea"/>
          <a:cs typeface="Avenir Heavy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Placeholder 22"/>
          <p:cNvSpPr>
            <a:spLocks noGrp="1"/>
          </p:cNvSpPr>
          <p:nvPr>
            <p:ph type="title"/>
          </p:nvPr>
        </p:nvSpPr>
        <p:spPr>
          <a:xfrm>
            <a:off x="584201" y="274639"/>
            <a:ext cx="80137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idx="1"/>
          </p:nvPr>
        </p:nvSpPr>
        <p:spPr>
          <a:xfrm>
            <a:off x="584201" y="1574804"/>
            <a:ext cx="8013700" cy="4351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6328" y="6438636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56444" y="6523656"/>
            <a:ext cx="0" cy="19128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0112" y="64319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 b="1">
                <a:solidFill>
                  <a:srgbClr val="3095B4"/>
                </a:solidFill>
                <a:latin typeface="Gill Sans MT"/>
                <a:cs typeface="Gill Sans MT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8626233" y="6431970"/>
            <a:ext cx="3429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E0194-FA1D-C446-81F7-2E51384049D7}" type="slidenum">
              <a:rPr lang="en-US" sz="450" smtClean="0">
                <a:solidFill>
                  <a:srgbClr val="3095B4"/>
                </a:solidFill>
                <a:latin typeface="Gill Sans MT"/>
                <a:cs typeface="Gill Sans MT"/>
              </a:rPr>
              <a:pPr/>
              <a:t>‹#›</a:t>
            </a:fld>
            <a:endParaRPr lang="en-US" sz="450" dirty="0">
              <a:solidFill>
                <a:srgbClr val="3095B4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562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</p:sldLayoutIdLst>
  <p:txStyles>
    <p:titleStyle>
      <a:lvl1pPr marL="0" marR="0" indent="0" algn="l" defTabSz="3429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kern="1200">
          <a:solidFill>
            <a:srgbClr val="3095B4"/>
          </a:solidFill>
          <a:latin typeface="Gill Sans MT"/>
          <a:ea typeface="+mj-ea"/>
          <a:cs typeface="Gill Sans MT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spcAft>
          <a:spcPts val="450"/>
        </a:spcAft>
        <a:buFont typeface="Arial"/>
        <a:buNone/>
        <a:defRPr sz="675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212598" indent="-75438" algn="l" defTabSz="342900" rtl="0" eaLnBrk="1" latinLnBrk="0" hangingPunct="1">
        <a:spcBef>
          <a:spcPct val="20000"/>
        </a:spcBef>
        <a:buFont typeface="Arial"/>
        <a:buChar char="•"/>
        <a:defRPr sz="675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308610" indent="-102870" algn="l" defTabSz="342900" rtl="0" eaLnBrk="1" latinLnBrk="0" hangingPunct="1">
        <a:spcBef>
          <a:spcPts val="600"/>
        </a:spcBef>
        <a:buFont typeface="Lucida Grande"/>
        <a:buChar char="—"/>
        <a:defRPr sz="675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308610" indent="-102870" algn="l" defTabSz="3429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9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Placeholder 22"/>
          <p:cNvSpPr>
            <a:spLocks noGrp="1"/>
          </p:cNvSpPr>
          <p:nvPr>
            <p:ph type="title"/>
          </p:nvPr>
        </p:nvSpPr>
        <p:spPr>
          <a:xfrm>
            <a:off x="584201" y="274639"/>
            <a:ext cx="80137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idx="1"/>
          </p:nvPr>
        </p:nvSpPr>
        <p:spPr>
          <a:xfrm>
            <a:off x="584201" y="1574803"/>
            <a:ext cx="8013700" cy="4351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6326" y="6438636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56444" y="6523655"/>
            <a:ext cx="0" cy="19128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6431" y="6431969"/>
            <a:ext cx="5239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rgbClr val="3095B4"/>
                </a:solidFill>
                <a:latin typeface="Gill Sans MT"/>
                <a:cs typeface="Gill Sans MT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8626233" y="6431969"/>
            <a:ext cx="34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E0194-FA1D-C446-81F7-2E51384049D7}" type="slidenum">
              <a:rPr lang="en-US" sz="600" smtClean="0">
                <a:solidFill>
                  <a:srgbClr val="3095B4"/>
                </a:solidFill>
                <a:latin typeface="Gill Sans MT"/>
                <a:cs typeface="Gill Sans MT"/>
              </a:rPr>
              <a:pPr/>
              <a:t>‹#›</a:t>
            </a:fld>
            <a:endParaRPr lang="en-US" sz="600" dirty="0">
              <a:solidFill>
                <a:srgbClr val="3095B4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234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xStyles>
    <p:titleStyle>
      <a:lvl1pPr marL="0" marR="0" indent="0" algn="l" defTabSz="45718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kern="1200">
          <a:solidFill>
            <a:srgbClr val="3095B4"/>
          </a:solidFill>
          <a:latin typeface="Gill Sans MT"/>
          <a:ea typeface="+mj-ea"/>
          <a:cs typeface="Gill Sans MT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spcAft>
          <a:spcPts val="600"/>
        </a:spcAft>
        <a:buFont typeface="Arial"/>
        <a:buNone/>
        <a:defRPr sz="9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283457" indent="-100582" algn="l" defTabSz="457189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411470" indent="-137156" algn="l" defTabSz="457189" rtl="0" eaLnBrk="1" latinLnBrk="0" hangingPunct="1">
        <a:spcBef>
          <a:spcPts val="800"/>
        </a:spcBef>
        <a:buFont typeface="Lucida Grande"/>
        <a:buChar char="—"/>
        <a:defRPr sz="9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411470" indent="-137156" algn="l" defTabSz="457189" rtl="0" eaLnBrk="1" latinLnBrk="0" hangingPunct="1">
        <a:spcBef>
          <a:spcPts val="800"/>
        </a:spcBef>
        <a:spcAft>
          <a:spcPts val="0"/>
        </a:spcAft>
        <a:buFont typeface="Arial"/>
        <a:buChar char="–"/>
        <a:defRPr sz="12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Rho, ACF, Residual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Ronak Parikh</a:t>
            </a:r>
          </a:p>
        </p:txBody>
      </p:sp>
    </p:spTree>
    <p:extLst>
      <p:ext uri="{BB962C8B-B14F-4D97-AF65-F5344CB8AC3E}">
        <p14:creationId xmlns:p14="http://schemas.microsoft.com/office/powerpoint/2010/main" val="139870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2994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Is  a correlation between a variable lagged one or more time period to itself.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for k=0,1,2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Generally, as the number of time legs (k) increases, the magnitude of auto-correlation coefficients decreases.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A correlogram  or a auto-correlation graph is auto-correlation for various lags of a time series.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2994281"/>
              </a:xfrm>
              <a:prstGeom prst="rect">
                <a:avLst/>
              </a:prstGeom>
              <a:blipFill rotWithShape="1">
                <a:blip r:embed="rId3"/>
                <a:stretch>
                  <a:fillRect l="-1046" t="-1629" b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get from Auto-Correlation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Is our data Random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Does our data have a trend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Is our data stationary?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Is there seasonality?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example , if data is random, r(k) are close to 0.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there is a trend, successive observations are highly correlated and significantly different than 0 for first several time-legs and then gradually drops to 0.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there is a seasonal trend, significant auto-correlation coefficient will occur at seasonal legs or multiple seasonal legs. Ex, 4 for quarterly or 12 for annually</a:t>
            </a:r>
          </a:p>
        </p:txBody>
      </p:sp>
    </p:spTree>
    <p:extLst>
      <p:ext uri="{BB962C8B-B14F-4D97-AF65-F5344CB8AC3E}">
        <p14:creationId xmlns:p14="http://schemas.microsoft.com/office/powerpoint/2010/main" val="400391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Forecasting Errors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CC1CD1-DC26-BF43-93ED-FA5F5FA5C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25143"/>
              </p:ext>
            </p:extLst>
          </p:nvPr>
        </p:nvGraphicFramePr>
        <p:xfrm>
          <a:off x="605157" y="1417638"/>
          <a:ext cx="7575269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54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316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Is the difference between actual or observed value (Y) and its forecasted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Residual error for a time period (t) is </a:t>
                </a: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/>
                  <a:t>The chief ingredient of forecasting measure is </a:t>
                </a:r>
                <a:br>
                  <a:rPr lang="en-US" sz="2800" dirty="0"/>
                </a:br>
                <a:r>
                  <a:rPr lang="en-US" sz="2800" dirty="0"/>
                  <a:t>e(t) = Y(t) –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/>
                  <a:t>(t) where Y(t) is actual value of observation at time t,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(t) is forecasted value of observation at time t.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3160096"/>
              </a:xfrm>
              <a:prstGeom prst="rect">
                <a:avLst/>
              </a:prstGeom>
              <a:blipFill rotWithShape="1">
                <a:blip r:embed="rId3"/>
                <a:stretch>
                  <a:fillRect l="-1368" t="-173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2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Mean Absolute Value (MAD)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203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Has Same unit as the series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1/N * Summation of absolute values of residual errors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2032416"/>
              </a:xfrm>
              <a:prstGeom prst="rect">
                <a:avLst/>
              </a:prstGeom>
              <a:blipFill rotWithShape="1">
                <a:blip r:embed="rId3"/>
                <a:stretch>
                  <a:fillRect l="-1368" t="-2703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Mean Square Errors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203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Penalizes large errors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Unit is the squared of the unit of the series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1/N * Summation of squared of residual errors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2032416"/>
              </a:xfrm>
              <a:prstGeom prst="rect">
                <a:avLst/>
              </a:prstGeom>
              <a:blipFill rotWithShape="1">
                <a:blip r:embed="rId3"/>
                <a:stretch>
                  <a:fillRect l="-136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76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Root Mean Square Errors (RMSE)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2261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Penalizes large errors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But it has same value as original series.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Square Root of MSE!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2261838"/>
              </a:xfrm>
              <a:prstGeom prst="rect">
                <a:avLst/>
              </a:prstGeom>
              <a:blipFill rotWithShape="1">
                <a:blip r:embed="rId3"/>
                <a:stretch>
                  <a:fillRect l="-1368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Mean Absolute Percentage Error (MAPE)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429860"/>
                <a:ext cx="7575269" cy="468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Unit is in Percent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Useful when observations are large numbers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It can be used to compare same or different techniques as units is in %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However, when observation is 0, i.e. Y(t) = 0, MAPE cannot be computed!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1/n * summation of (absolute of residual error / </a:t>
                </a:r>
                <a:r>
                  <a:rPr lang="en-US" sz="2800" b="1" dirty="0"/>
                  <a:t>Actual </a:t>
                </a:r>
                <a:r>
                  <a:rPr lang="en-US" sz="2800" dirty="0"/>
                  <a:t>Observation) * 100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* 100</a:t>
                </a:r>
              </a:p>
              <a:p>
                <a:pPr marL="342900" indent="-342900">
                  <a:buFont typeface="Arial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9860"/>
                <a:ext cx="7575269" cy="4688271"/>
              </a:xfrm>
              <a:prstGeom prst="rect">
                <a:avLst/>
              </a:prstGeom>
              <a:blipFill rotWithShape="1">
                <a:blip r:embed="rId3"/>
                <a:stretch>
                  <a:fillRect l="-1368" t="-1170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Mean Percentage Error (MPE)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382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Used to see if the forecast technique is biased or not.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If MPE is close to 0, then forecast is unbiased. If large +ve Value, it is underestimating, if it is large –ve value it is overestimating.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800" dirty="0"/>
                  <a:t>1/n * summation of (residual error / Actual Observation) * 100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* 100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3826497"/>
              </a:xfrm>
              <a:prstGeom prst="rect">
                <a:avLst/>
              </a:prstGeom>
              <a:blipFill rotWithShape="1">
                <a:blip r:embed="rId3"/>
                <a:stretch>
                  <a:fillRect l="-1368" t="-1435" r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Time in X axis, Observations in Y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There are 4 Types of time series Pattern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Horizontal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Trend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Seasonal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Cyclical</a:t>
            </a:r>
          </a:p>
        </p:txBody>
      </p:sp>
    </p:spTree>
    <p:extLst>
      <p:ext uri="{BB962C8B-B14F-4D97-AF65-F5344CB8AC3E}">
        <p14:creationId xmlns:p14="http://schemas.microsoft.com/office/powerpoint/2010/main" val="26346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Also known as Stationary around a mean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Data Fluctuates around a constant level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Mature Markets or process with few surprises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Forecasting Technique used: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Naïve Methods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Simple Averages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Moving Averages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Autoregressive Moving Averages (ARMA)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Box-Jenkins</a:t>
            </a:r>
          </a:p>
        </p:txBody>
      </p:sp>
    </p:spTree>
    <p:extLst>
      <p:ext uri="{BB962C8B-B14F-4D97-AF65-F5344CB8AC3E}">
        <p14:creationId xmlns:p14="http://schemas.microsoft.com/office/powerpoint/2010/main" val="33179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50" y="1245032"/>
            <a:ext cx="75752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Long term component that represents the growth or decline in times series over an extended period of time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Ex, price inflation, population growth, major economic indices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Forecasting Technique used: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Moving Averages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Simple Regression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Growth Curves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Exponential Models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Autoregressive Integrated Moving Averages (ARIMA), Box Jenkins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Holt’s Linear Exponential Smoothing</a:t>
            </a:r>
          </a:p>
          <a:p>
            <a:pPr marL="342900" indent="-3429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Cyclical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Wavelike component fluctuations around the trend, usually due to economic condition.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Observation raise and fall that are not of a fixed period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“Business Cycle” due to expansion and contraction.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Forecasting Technique used: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Classical Decomposition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Economic Indicators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Econometric Models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Multiple Regression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ARIMA , Box-Jenkins</a:t>
            </a:r>
          </a:p>
        </p:txBody>
      </p:sp>
    </p:spTree>
    <p:extLst>
      <p:ext uri="{BB962C8B-B14F-4D97-AF65-F5344CB8AC3E}">
        <p14:creationId xmlns:p14="http://schemas.microsoft.com/office/powerpoint/2010/main" val="58436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Pattern of change that repeats itself period after period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Hourly, weekly, monthly, quarterly, yearly.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Forecasting Technique used: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Cyclical Decomposition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Census X-12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Winters’s exponential smoothing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Multiple Regression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ARIMA models, Box-Jenkins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2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determine if a data series has a pattern?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3240"/>
            <a:ext cx="7575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/>
              <a:t>For One data series with mean (</a:t>
            </a:r>
            <a:r>
              <a:rPr lang="el-GR" sz="2400" dirty="0"/>
              <a:t>μ</a:t>
            </a:r>
            <a:r>
              <a:rPr lang="en-US" sz="2400" dirty="0"/>
              <a:t>) and Stddev (σ), Coefficient of Variation (CV) = </a:t>
            </a:r>
            <a:r>
              <a:rPr lang="el-GR" sz="2400" dirty="0"/>
              <a:t>σ</a:t>
            </a:r>
            <a:r>
              <a:rPr lang="en-US" sz="2400" dirty="0"/>
              <a:t>/ μ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“Volatility in relation to the mean or unitized Risk”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It has no dimension or units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be used to compare two or more sets for volatility.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Cannot be used to construct confidence intervals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Small changes in mean has a large effect . When mean approaches 0, CV approaches infinity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12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Strength of linear relationship but in un-normalized term.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Units of covariance males it very difficult to infer anything from particular value by itself.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Covariance(X,Y)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[(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* (Y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400" dirty="0"/>
                  <a:t>)] = E[X*Y] –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46" t="-2516" r="-120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93240"/>
                <a:ext cx="757526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Measures how tightly points cluster about a straight line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It is heavily influenced by outliers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Covariance and Correlation have the same sign.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Slope &amp; Correlation are related but not the same.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It is entirely possible for two samples from unrelated variable to have a fairly strong correlation coefficient.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You can normalize Covariance by dividing by the product of standard deviation of the two variables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Hence Rho, or r, or correlation is Covariance(X,Y)/(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3240"/>
                <a:ext cx="757526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46" t="-1288" r="-965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26152"/>
      </p:ext>
    </p:extLst>
  </p:cSld>
  <p:clrMapOvr>
    <a:masterClrMapping/>
  </p:clrMapOvr>
</p:sld>
</file>

<file path=ppt/theme/theme1.xml><?xml version="1.0" encoding="utf-8"?>
<a:theme xmlns:a="http://schemas.openxmlformats.org/drawingml/2006/main" name="RBSEE PPT Template_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BSEE PPT Template_2019" id="{2673BE81-A665-5646-84F6-E014D1D8B718}" vid="{EC94131D-3301-8C48-89EE-FC878CBDB54C}"/>
    </a:ext>
  </a:extLst>
</a:theme>
</file>

<file path=ppt/theme/theme2.xml><?xml version="1.0" encoding="utf-8"?>
<a:theme xmlns:a="http://schemas.openxmlformats.org/drawingml/2006/main" name="DB PPT Template Widescreen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00517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ew Branding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00517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L2</Template>
  <TotalTime>2565</TotalTime>
  <Words>1162</Words>
  <Application>Microsoft Macintosh PowerPoint</Application>
  <PresentationFormat>On-screen Show (4:3)</PresentationFormat>
  <Paragraphs>146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Avenir Book</vt:lpstr>
      <vt:lpstr>Avenir Heavy</vt:lpstr>
      <vt:lpstr>Calibri</vt:lpstr>
      <vt:lpstr>Cambria Math</vt:lpstr>
      <vt:lpstr>Gill Sans MT</vt:lpstr>
      <vt:lpstr>Lucida Grande</vt:lpstr>
      <vt:lpstr>Times New Roman</vt:lpstr>
      <vt:lpstr>RBSEE PPT Template_2019</vt:lpstr>
      <vt:lpstr>DB PPT Template Widescreen V2</vt:lpstr>
      <vt:lpstr>New Branding Slide Master</vt:lpstr>
      <vt:lpstr>Lecture 3: Rho, ACF, Residual Errors</vt:lpstr>
      <vt:lpstr>Time Series Pattern</vt:lpstr>
      <vt:lpstr>Horizontal Pattern</vt:lpstr>
      <vt:lpstr>Trend Pattern</vt:lpstr>
      <vt:lpstr>Cyclical Pattern</vt:lpstr>
      <vt:lpstr>Seasonal Pattern</vt:lpstr>
      <vt:lpstr>How do we determine if a data series has a pattern? </vt:lpstr>
      <vt:lpstr>Covariance</vt:lpstr>
      <vt:lpstr>Correlation</vt:lpstr>
      <vt:lpstr>Auto-Correlation</vt:lpstr>
      <vt:lpstr>What can we get from Auto-Correlation</vt:lpstr>
      <vt:lpstr>Measures of Forecasting Errors</vt:lpstr>
      <vt:lpstr>Residual Error</vt:lpstr>
      <vt:lpstr>1. Mean Absolute Value (MAD)</vt:lpstr>
      <vt:lpstr>2. Mean Square Errors (MSE)</vt:lpstr>
      <vt:lpstr>3. Root Mean Square Errors (RMSE)</vt:lpstr>
      <vt:lpstr>4. Mean Absolute Percentage Error (MAPE)</vt:lpstr>
      <vt:lpstr>5. Mean Percentage Error (MPE)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Ronak Parikh</dc:creator>
  <cp:lastModifiedBy>Microsoft Office User</cp:lastModifiedBy>
  <cp:revision>39</cp:revision>
  <dcterms:created xsi:type="dcterms:W3CDTF">2013-02-02T02:49:10Z</dcterms:created>
  <dcterms:modified xsi:type="dcterms:W3CDTF">2021-09-07T01:40:32Z</dcterms:modified>
</cp:coreProperties>
</file>