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notesMasterIdLst>
    <p:notesMasterId r:id="rId8"/>
  </p:notesMasterIdLst>
  <p:handoutMasterIdLst>
    <p:handoutMasterId r:id="rId38"/>
  </p:handoutMasterIdLst>
  <p:sldIdLst>
    <p:sldId id="361" r:id="rId4"/>
    <p:sldId id="565" r:id="rId5"/>
    <p:sldId id="432" r:id="rId6"/>
    <p:sldId id="363" r:id="rId7"/>
    <p:sldId id="435" r:id="rId9"/>
    <p:sldId id="542" r:id="rId10"/>
    <p:sldId id="454" r:id="rId11"/>
    <p:sldId id="503" r:id="rId12"/>
    <p:sldId id="483" r:id="rId13"/>
    <p:sldId id="539" r:id="rId14"/>
    <p:sldId id="541" r:id="rId15"/>
    <p:sldId id="504" r:id="rId16"/>
    <p:sldId id="540" r:id="rId17"/>
    <p:sldId id="543" r:id="rId18"/>
    <p:sldId id="455" r:id="rId19"/>
    <p:sldId id="484" r:id="rId20"/>
    <p:sldId id="574" r:id="rId21"/>
    <p:sldId id="535" r:id="rId22"/>
    <p:sldId id="566" r:id="rId23"/>
    <p:sldId id="536" r:id="rId24"/>
    <p:sldId id="550" r:id="rId25"/>
    <p:sldId id="547" r:id="rId26"/>
    <p:sldId id="567" r:id="rId27"/>
    <p:sldId id="548" r:id="rId28"/>
    <p:sldId id="568" r:id="rId29"/>
    <p:sldId id="573" r:id="rId30"/>
    <p:sldId id="544" r:id="rId31"/>
    <p:sldId id="538" r:id="rId32"/>
    <p:sldId id="551" r:id="rId33"/>
    <p:sldId id="545" r:id="rId34"/>
    <p:sldId id="546" r:id="rId35"/>
    <p:sldId id="571" r:id="rId36"/>
    <p:sldId id="339" r:id="rId37"/>
  </p:sldIdLst>
  <p:sldSz cx="9144000" cy="5143500" type="screen16x9"/>
  <p:notesSz cx="6858000" cy="9144000"/>
  <p:custDataLst>
    <p:tags r:id="rId42"/>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E0E0"/>
    <a:srgbClr val="EFEFEF"/>
    <a:srgbClr val="2E4864"/>
    <a:srgbClr val="10327B"/>
    <a:srgbClr val="000000"/>
    <a:srgbClr val="FAFAFA"/>
    <a:srgbClr val="FDFDFD"/>
    <a:srgbClr val="838E63"/>
    <a:srgbClr val="27506E"/>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68" autoAdjust="0"/>
    <p:restoredTop sz="94247" autoAdjust="0"/>
  </p:normalViewPr>
  <p:slideViewPr>
    <p:cSldViewPr snapToGrid="0" showGuides="1">
      <p:cViewPr varScale="1">
        <p:scale>
          <a:sx n="107" d="100"/>
          <a:sy n="107" d="100"/>
        </p:scale>
        <p:origin x="1003" y="82"/>
      </p:cViewPr>
      <p:guideLst>
        <p:guide orient="horz" pos="3100"/>
        <p:guide orient="horz" pos="136"/>
        <p:guide orient="horz" pos="1728"/>
        <p:guide pos="379"/>
        <p:guide pos="2828"/>
        <p:guide pos="5411"/>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2227" y="43"/>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gs" Target="tags/tag1.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1.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C7E0A-FE25-4298-B2A5-F81E4409DC3D}"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04E8C-F5F4-4E78-B894-8ABE74AB9AB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userDrawn="1"/>
        </p:nvGrpSpPr>
        <p:grpSpPr>
          <a:xfrm>
            <a:off x="4327620" y="4992118"/>
            <a:ext cx="519193" cy="94600"/>
            <a:chOff x="3510366" y="-2733"/>
            <a:chExt cx="1300959" cy="237042"/>
          </a:xfrm>
        </p:grpSpPr>
        <p:sp>
          <p:nvSpPr>
            <p:cNvPr id="20" name="椭圆 19"/>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337511" y="1088314"/>
            <a:ext cx="8499413" cy="273486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Picture Placeholder 7"/>
          <p:cNvSpPr>
            <a:spLocks noGrp="1"/>
          </p:cNvSpPr>
          <p:nvPr>
            <p:ph type="pic" sz="quarter" idx="12"/>
          </p:nvPr>
        </p:nvSpPr>
        <p:spPr>
          <a:xfrm>
            <a:off x="4921458" y="781003"/>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6824904" y="2328028"/>
            <a:ext cx="1836773" cy="251906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6824904" y="777552"/>
            <a:ext cx="1836773" cy="147330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4921458" y="2911151"/>
            <a:ext cx="1836773" cy="193594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842416"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2773829"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4705242"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6636655" y="1443475"/>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slideLayout" Target="../slideLayouts/slideLayout13.xml"/><Relationship Id="rId7" Type="http://schemas.openxmlformats.org/officeDocument/2006/relationships/slideLayout" Target="../slideLayouts/slideLayout12.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2" Type="http://schemas.openxmlformats.org/officeDocument/2006/relationships/theme" Target="../theme/theme2.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5000">
              <a:schemeClr val="bg1">
                <a:lumMod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slow">
    <p:wip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F10F7005-9383-42C0-A374-E507AD6B23EE}"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495EA4E-3D33-45DE-B4D9-3F7D650B895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a:spLocks noChangeArrowheads="1"/>
          </p:cNvSpPr>
          <p:nvPr/>
        </p:nvSpPr>
        <p:spPr bwMode="auto">
          <a:xfrm>
            <a:off x="692785" y="875030"/>
            <a:ext cx="7639050" cy="1999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lnSpc>
                <a:spcPct val="100000"/>
              </a:lnSpc>
              <a:spcBef>
                <a:spcPct val="0"/>
              </a:spcBef>
              <a:spcAft>
                <a:spcPct val="0"/>
              </a:spcAft>
              <a:defRPr/>
            </a:pPr>
            <a:r>
              <a:rPr lang="en-US" sz="4400" b="1" dirty="0">
                <a:solidFill>
                  <a:srgbClr val="2E4864"/>
                </a:solidFill>
                <a:latin typeface="+mn-ea"/>
                <a:ea typeface="+mn-ea"/>
              </a:rPr>
              <a:t>Prediction Model of Graduate Enrollment Rate </a:t>
            </a:r>
            <a:r>
              <a:rPr lang="en-US" sz="3600" b="1" dirty="0">
                <a:solidFill>
                  <a:srgbClr val="2E4864"/>
                </a:solidFill>
                <a:latin typeface="+mn-ea"/>
                <a:ea typeface="+mn-ea"/>
              </a:rPr>
              <a:t>Based on Improved Random Forest </a:t>
            </a:r>
            <a:endParaRPr lang="en-US" sz="3600" b="1" dirty="0">
              <a:solidFill>
                <a:srgbClr val="2E4864"/>
              </a:solidFill>
              <a:latin typeface="+mn-ea"/>
              <a:ea typeface="+mn-ea"/>
            </a:endParaRPr>
          </a:p>
        </p:txBody>
      </p:sp>
      <p:sp>
        <p:nvSpPr>
          <p:cNvPr id="6" name="文本框 6"/>
          <p:cNvSpPr txBox="1">
            <a:spLocks noChangeArrowheads="1"/>
          </p:cNvSpPr>
          <p:nvPr/>
        </p:nvSpPr>
        <p:spPr bwMode="auto">
          <a:xfrm>
            <a:off x="4892796" y="3411867"/>
            <a:ext cx="35515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sz="1800" b="1" dirty="0">
                <a:solidFill>
                  <a:schemeClr val="accent1"/>
                </a:solidFill>
                <a:latin typeface="+mn-lt"/>
                <a:ea typeface="方正兰亭黑_GBK"/>
              </a:rPr>
              <a:t>Yumin Zhen, Bincheng Xu, Hui Zhong</a:t>
            </a:r>
            <a:endParaRPr sz="1800" b="1" dirty="0">
              <a:solidFill>
                <a:schemeClr val="accent1"/>
              </a:solidFill>
              <a:latin typeface="+mn-lt"/>
              <a:ea typeface="方正兰亭黑_GBK"/>
            </a:endParaRPr>
          </a:p>
        </p:txBody>
      </p:sp>
      <p:grpSp>
        <p:nvGrpSpPr>
          <p:cNvPr id="45" name="组合 44"/>
          <p:cNvGrpSpPr/>
          <p:nvPr/>
        </p:nvGrpSpPr>
        <p:grpSpPr>
          <a:xfrm>
            <a:off x="4312403" y="4794930"/>
            <a:ext cx="519193" cy="94600"/>
            <a:chOff x="3510366" y="-2733"/>
            <a:chExt cx="1300959" cy="237042"/>
          </a:xfrm>
        </p:grpSpPr>
        <p:sp>
          <p:nvSpPr>
            <p:cNvPr id="46" name="椭圆 45"/>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6"/>
          <p:cNvSpPr txBox="1">
            <a:spLocks noChangeArrowheads="1"/>
          </p:cNvSpPr>
          <p:nvPr/>
        </p:nvSpPr>
        <p:spPr bwMode="auto">
          <a:xfrm>
            <a:off x="5142920" y="3864965"/>
            <a:ext cx="318897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800" b="1" dirty="0">
                <a:solidFill>
                  <a:schemeClr val="accent1"/>
                </a:solidFill>
                <a:latin typeface="+mn-lt"/>
                <a:ea typeface="方正兰亭黑_GBK"/>
              </a:rPr>
              <a:t>18126362, 18126341, 18126363</a:t>
            </a:r>
            <a:endParaRPr lang="zh-CN" altLang="en-US" sz="1800" b="1" dirty="0">
              <a:solidFill>
                <a:schemeClr val="accent1"/>
              </a:solidFill>
              <a:latin typeface="+mn-lt"/>
              <a:ea typeface="方正兰亭黑_GBK"/>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1187851" y="216861"/>
            <a:ext cx="268922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dirty="0">
                <a:solidFill>
                  <a:schemeClr val="accent1"/>
                </a:solidFill>
                <a:latin typeface="+mj-ea"/>
                <a:ea typeface="+mj-ea"/>
                <a:sym typeface="+mn-ea"/>
              </a:rPr>
              <a:t>Dataset </a:t>
            </a:r>
            <a:r>
              <a:rPr lang="en-US" altLang="zh-CN" sz="2000" dirty="0">
                <a:solidFill>
                  <a:schemeClr val="accent1"/>
                </a:solidFill>
                <a:latin typeface="+mj-ea"/>
                <a:ea typeface="+mj-ea"/>
                <a:sym typeface="+mn-ea"/>
              </a:rPr>
              <a:t>I</a:t>
            </a:r>
            <a:r>
              <a:rPr lang="zh-CN" altLang="en-US" sz="2000" dirty="0">
                <a:solidFill>
                  <a:schemeClr val="accent1"/>
                </a:solidFill>
                <a:latin typeface="+mj-ea"/>
                <a:ea typeface="+mj-ea"/>
                <a:sym typeface="+mn-ea"/>
              </a:rPr>
              <a:t>ntroduction</a:t>
            </a:r>
            <a:endParaRPr lang="en-US" altLang="zh-CN" sz="2000" b="1" dirty="0">
              <a:solidFill>
                <a:schemeClr val="accent1"/>
              </a:solidFill>
              <a:latin typeface="方正兰亭黑_GBK"/>
              <a:ea typeface="方正兰亭黑_GBK"/>
            </a:endParaRPr>
          </a:p>
        </p:txBody>
      </p:sp>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02</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 name="圆角矩形 4"/>
          <p:cNvSpPr/>
          <p:nvPr/>
        </p:nvSpPr>
        <p:spPr>
          <a:xfrm>
            <a:off x="758190" y="937260"/>
            <a:ext cx="8043545" cy="3883660"/>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926465" y="1065530"/>
            <a:ext cx="7547610" cy="346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l" fontAlgn="base">
              <a:lnSpc>
                <a:spcPct val="150000"/>
              </a:lnSpc>
              <a:spcBef>
                <a:spcPct val="0"/>
              </a:spcBef>
              <a:spcAft>
                <a:spcPct val="0"/>
              </a:spcAft>
            </a:pPr>
            <a:r>
              <a:rPr lang="en-US" altLang="zh-CN" sz="1600" b="1" dirty="0">
                <a:solidFill>
                  <a:schemeClr val="accent1"/>
                </a:solidFill>
                <a:latin typeface="Arial" panose="020B0604020202020204"/>
                <a:ea typeface="方正兰亭黑_GBK" panose="02000000000000000000" pitchFamily="2" charset="-122"/>
                <a:sym typeface="Calibri" panose="020F0502020204030204" pitchFamily="34" charset="0"/>
              </a:rPr>
              <a:t>The dataset contains several parameters which are considered important during the application for Masters Programs.</a:t>
            </a:r>
            <a:endParaRPr lang="en-US" altLang="zh-CN" sz="1600" b="1" dirty="0">
              <a:solidFill>
                <a:schemeClr val="accent1"/>
              </a:solidFill>
              <a:latin typeface="Arial" panose="020B0604020202020204"/>
              <a:ea typeface="方正兰亭黑_GBK" panose="02000000000000000000" pitchFamily="2" charset="-122"/>
              <a:sym typeface="Calibri" panose="020F0502020204030204" pitchFamily="34" charset="0"/>
            </a:endParaRPr>
          </a:p>
          <a:p>
            <a:pPr algn="l" fontAlgn="base">
              <a:lnSpc>
                <a:spcPct val="150000"/>
              </a:lnSpc>
              <a:spcBef>
                <a:spcPct val="0"/>
              </a:spcBef>
              <a:spcAft>
                <a:spcPct val="0"/>
              </a:spcAft>
            </a:pPr>
            <a:r>
              <a:rPr lang="en-US" altLang="zh-CN" sz="1600" b="1" dirty="0">
                <a:solidFill>
                  <a:schemeClr val="accent1"/>
                </a:solidFill>
                <a:latin typeface="Arial" panose="020B0604020202020204"/>
                <a:ea typeface="方正兰亭黑_GBK" panose="02000000000000000000" pitchFamily="2" charset="-122"/>
                <a:sym typeface="Calibri" panose="020F0502020204030204" pitchFamily="34" charset="0"/>
              </a:rPr>
              <a:t> The parameters included are :</a:t>
            </a:r>
            <a:endParaRPr lang="en-US" altLang="zh-CN" sz="1600" b="1" dirty="0">
              <a:solidFill>
                <a:schemeClr val="accent1"/>
              </a:solidFill>
              <a:latin typeface="Arial" panose="020B0604020202020204"/>
              <a:ea typeface="方正兰亭黑_GBK" panose="02000000000000000000" pitchFamily="2" charset="-122"/>
              <a:sym typeface="Calibri" panose="020F0502020204030204" pitchFamily="34" charset="0"/>
            </a:endParaRPr>
          </a:p>
          <a:p>
            <a:pPr algn="l" fontAlgn="base">
              <a:lnSpc>
                <a:spcPct val="150000"/>
              </a:lnSpc>
              <a:spcBef>
                <a:spcPct val="0"/>
              </a:spcBef>
              <a:spcAft>
                <a:spcPct val="0"/>
              </a:spcAft>
            </a:pPr>
            <a:r>
              <a:rPr lang="en-US" altLang="zh-CN" sz="1400" b="1" dirty="0">
                <a:solidFill>
                  <a:schemeClr val="accent1"/>
                </a:solidFill>
                <a:latin typeface="Arial" panose="020B0604020202020204"/>
                <a:ea typeface="方正兰亭黑_GBK" panose="02000000000000000000" pitchFamily="2" charset="-122"/>
                <a:sym typeface="Calibri" panose="020F0502020204030204" pitchFamily="34" charset="0"/>
              </a:rPr>
              <a:t> 1. GRE Scores ( out of 340 ) </a:t>
            </a:r>
            <a:endParaRPr lang="en-US" altLang="zh-CN" sz="1400" b="1" dirty="0">
              <a:solidFill>
                <a:schemeClr val="accent1"/>
              </a:solidFill>
              <a:latin typeface="Arial" panose="020B0604020202020204"/>
              <a:ea typeface="方正兰亭黑_GBK" panose="02000000000000000000" pitchFamily="2" charset="-122"/>
              <a:sym typeface="Calibri" panose="020F0502020204030204" pitchFamily="34" charset="0"/>
            </a:endParaRPr>
          </a:p>
          <a:p>
            <a:pPr algn="l" fontAlgn="base">
              <a:lnSpc>
                <a:spcPct val="150000"/>
              </a:lnSpc>
              <a:spcBef>
                <a:spcPct val="0"/>
              </a:spcBef>
              <a:spcAft>
                <a:spcPct val="0"/>
              </a:spcAft>
            </a:pPr>
            <a:r>
              <a:rPr lang="en-US" altLang="zh-CN" sz="1400" b="1" dirty="0">
                <a:solidFill>
                  <a:schemeClr val="accent1"/>
                </a:solidFill>
                <a:latin typeface="Arial" panose="020B0604020202020204"/>
                <a:ea typeface="方正兰亭黑_GBK" panose="02000000000000000000" pitchFamily="2" charset="-122"/>
                <a:sym typeface="Calibri" panose="020F0502020204030204" pitchFamily="34" charset="0"/>
              </a:rPr>
              <a:t> 2. TOEFL Scores ( out of 120 )</a:t>
            </a:r>
            <a:endParaRPr lang="en-US" altLang="zh-CN" sz="1400" b="1" dirty="0">
              <a:solidFill>
                <a:schemeClr val="accent1"/>
              </a:solidFill>
              <a:latin typeface="Arial" panose="020B0604020202020204"/>
              <a:ea typeface="方正兰亭黑_GBK" panose="02000000000000000000" pitchFamily="2" charset="-122"/>
              <a:sym typeface="Calibri" panose="020F0502020204030204" pitchFamily="34" charset="0"/>
            </a:endParaRPr>
          </a:p>
          <a:p>
            <a:pPr algn="l" fontAlgn="base">
              <a:lnSpc>
                <a:spcPct val="150000"/>
              </a:lnSpc>
              <a:spcBef>
                <a:spcPct val="0"/>
              </a:spcBef>
              <a:spcAft>
                <a:spcPct val="0"/>
              </a:spcAft>
            </a:pPr>
            <a:r>
              <a:rPr lang="en-US" altLang="zh-CN" sz="1400" b="1" dirty="0">
                <a:solidFill>
                  <a:schemeClr val="accent1"/>
                </a:solidFill>
                <a:latin typeface="Arial" panose="020B0604020202020204"/>
                <a:ea typeface="方正兰亭黑_GBK" panose="02000000000000000000" pitchFamily="2" charset="-122"/>
                <a:sym typeface="Calibri" panose="020F0502020204030204" pitchFamily="34" charset="0"/>
              </a:rPr>
              <a:t> 3. University Rating ( out of 5 ) </a:t>
            </a:r>
            <a:endParaRPr lang="en-US" altLang="zh-CN" sz="1400" b="1" dirty="0">
              <a:solidFill>
                <a:schemeClr val="accent1"/>
              </a:solidFill>
              <a:latin typeface="Arial" panose="020B0604020202020204"/>
              <a:ea typeface="方正兰亭黑_GBK" panose="02000000000000000000" pitchFamily="2" charset="-122"/>
              <a:sym typeface="Calibri" panose="020F0502020204030204" pitchFamily="34" charset="0"/>
            </a:endParaRPr>
          </a:p>
          <a:p>
            <a:pPr algn="l" fontAlgn="base">
              <a:lnSpc>
                <a:spcPct val="150000"/>
              </a:lnSpc>
              <a:spcBef>
                <a:spcPct val="0"/>
              </a:spcBef>
              <a:spcAft>
                <a:spcPct val="0"/>
              </a:spcAft>
            </a:pPr>
            <a:r>
              <a:rPr lang="en-US" altLang="zh-CN" sz="1400" b="1" dirty="0">
                <a:solidFill>
                  <a:schemeClr val="accent1"/>
                </a:solidFill>
                <a:latin typeface="Arial" panose="020B0604020202020204"/>
                <a:ea typeface="方正兰亭黑_GBK" panose="02000000000000000000" pitchFamily="2" charset="-122"/>
                <a:sym typeface="Calibri" panose="020F0502020204030204" pitchFamily="34" charset="0"/>
              </a:rPr>
              <a:t> 4. Statement of Purpose and Letter of Recommendation Strength    ( out of 5 ) </a:t>
            </a:r>
            <a:endParaRPr lang="en-US" altLang="zh-CN" sz="1400" b="1" dirty="0">
              <a:solidFill>
                <a:schemeClr val="accent1"/>
              </a:solidFill>
              <a:latin typeface="Arial" panose="020B0604020202020204"/>
              <a:ea typeface="方正兰亭黑_GBK" panose="02000000000000000000" pitchFamily="2" charset="-122"/>
              <a:sym typeface="Calibri" panose="020F0502020204030204" pitchFamily="34" charset="0"/>
            </a:endParaRPr>
          </a:p>
          <a:p>
            <a:pPr algn="l" fontAlgn="base">
              <a:lnSpc>
                <a:spcPct val="150000"/>
              </a:lnSpc>
              <a:spcBef>
                <a:spcPct val="0"/>
              </a:spcBef>
              <a:spcAft>
                <a:spcPct val="0"/>
              </a:spcAft>
            </a:pPr>
            <a:r>
              <a:rPr lang="en-US" altLang="zh-CN" sz="1400" b="1" dirty="0">
                <a:solidFill>
                  <a:schemeClr val="accent1"/>
                </a:solidFill>
                <a:latin typeface="Arial" panose="020B0604020202020204"/>
                <a:ea typeface="方正兰亭黑_GBK" panose="02000000000000000000" pitchFamily="2" charset="-122"/>
                <a:sym typeface="Calibri" panose="020F0502020204030204" pitchFamily="34" charset="0"/>
              </a:rPr>
              <a:t> 5. Undergraduate GPA ( out of 10 ) </a:t>
            </a:r>
            <a:endParaRPr lang="en-US" altLang="zh-CN" sz="1400" b="1" dirty="0">
              <a:solidFill>
                <a:schemeClr val="accent1"/>
              </a:solidFill>
              <a:latin typeface="Arial" panose="020B0604020202020204"/>
              <a:ea typeface="方正兰亭黑_GBK" panose="02000000000000000000" pitchFamily="2" charset="-122"/>
              <a:sym typeface="Calibri" panose="020F0502020204030204" pitchFamily="34" charset="0"/>
            </a:endParaRPr>
          </a:p>
          <a:p>
            <a:pPr algn="l" fontAlgn="base">
              <a:lnSpc>
                <a:spcPct val="150000"/>
              </a:lnSpc>
              <a:spcBef>
                <a:spcPct val="0"/>
              </a:spcBef>
              <a:spcAft>
                <a:spcPct val="0"/>
              </a:spcAft>
            </a:pPr>
            <a:r>
              <a:rPr lang="en-US" altLang="zh-CN" sz="1400" b="1" dirty="0">
                <a:solidFill>
                  <a:schemeClr val="accent1"/>
                </a:solidFill>
                <a:latin typeface="Arial" panose="020B0604020202020204"/>
                <a:ea typeface="方正兰亭黑_GBK" panose="02000000000000000000" pitchFamily="2" charset="-122"/>
                <a:sym typeface="Calibri" panose="020F0502020204030204" pitchFamily="34" charset="0"/>
              </a:rPr>
              <a:t> 6. Research Experience ( either 0 or 1 )</a:t>
            </a:r>
            <a:endParaRPr lang="en-US" altLang="zh-CN" sz="1400" b="1" dirty="0">
              <a:solidFill>
                <a:schemeClr val="accent1"/>
              </a:solidFill>
              <a:latin typeface="Arial" panose="020B0604020202020204"/>
              <a:ea typeface="方正兰亭黑_GBK" panose="02000000000000000000" pitchFamily="2" charset="-122"/>
              <a:sym typeface="Calibri" panose="020F0502020204030204" pitchFamily="34" charset="0"/>
            </a:endParaRPr>
          </a:p>
          <a:p>
            <a:pPr algn="l" fontAlgn="base">
              <a:lnSpc>
                <a:spcPct val="150000"/>
              </a:lnSpc>
              <a:spcBef>
                <a:spcPct val="0"/>
              </a:spcBef>
              <a:spcAft>
                <a:spcPct val="0"/>
              </a:spcAft>
            </a:pPr>
            <a:r>
              <a:rPr lang="en-US" altLang="zh-CN" sz="1400" b="1" dirty="0">
                <a:solidFill>
                  <a:schemeClr val="accent1"/>
                </a:solidFill>
                <a:latin typeface="Arial" panose="020B0604020202020204"/>
                <a:ea typeface="方正兰亭黑_GBK" panose="02000000000000000000" pitchFamily="2" charset="-122"/>
                <a:sym typeface="Calibri" panose="020F0502020204030204" pitchFamily="34" charset="0"/>
              </a:rPr>
              <a:t> 7. Chance of Admit ( ranging from 0 to 1 )</a:t>
            </a:r>
            <a:endParaRPr lang="en-US" altLang="zh-CN" sz="1400" b="1" dirty="0">
              <a:solidFill>
                <a:schemeClr val="accent1"/>
              </a:solidFill>
              <a:latin typeface="Arial" panose="020B0604020202020204"/>
              <a:ea typeface="方正兰亭黑_GBK" panose="02000000000000000000" pitchFamily="2" charset="-122"/>
              <a:sym typeface="Calibri" panose="020F0502020204030204" pitchFamily="34" charset="0"/>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5"/>
          <p:cNvSpPr txBox="1">
            <a:spLocks noChangeArrowheads="1"/>
          </p:cNvSpPr>
          <p:nvPr/>
        </p:nvSpPr>
        <p:spPr bwMode="auto">
          <a:xfrm>
            <a:off x="1852543" y="2356549"/>
            <a:ext cx="94449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dirty="0">
                <a:solidFill>
                  <a:schemeClr val="bg1"/>
                </a:solidFill>
                <a:latin typeface="方正兰亭黑_GBK"/>
                <a:ea typeface="方正兰亭黑_GBK"/>
              </a:rPr>
              <a:t>03</a:t>
            </a:r>
            <a:endParaRPr lang="zh-CN" altLang="en-US" sz="4800" b="1" dirty="0">
              <a:solidFill>
                <a:schemeClr val="bg1"/>
              </a:solidFill>
              <a:latin typeface="方正兰亭黑_GBK"/>
              <a:ea typeface="方正兰亭黑_GBK"/>
            </a:endParaRPr>
          </a:p>
        </p:txBody>
      </p:sp>
      <p:sp>
        <p:nvSpPr>
          <p:cNvPr id="16" name="文本框 5"/>
          <p:cNvSpPr txBox="1">
            <a:spLocks noChangeArrowheads="1"/>
          </p:cNvSpPr>
          <p:nvPr/>
        </p:nvSpPr>
        <p:spPr bwMode="auto">
          <a:xfrm>
            <a:off x="3500260" y="1878245"/>
            <a:ext cx="24849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800" dirty="0">
                <a:solidFill>
                  <a:schemeClr val="accent1"/>
                </a:solidFill>
                <a:latin typeface="+mj-ea"/>
                <a:ea typeface="+mj-ea"/>
                <a:sym typeface="+mn-ea"/>
              </a:rPr>
              <a:t>Data </a:t>
            </a:r>
            <a:r>
              <a:rPr lang="en-US" altLang="zh-CN" sz="2800" dirty="0">
                <a:solidFill>
                  <a:schemeClr val="accent1"/>
                </a:solidFill>
                <a:latin typeface="+mj-ea"/>
                <a:ea typeface="+mj-ea"/>
                <a:sym typeface="+mn-ea"/>
              </a:rPr>
              <a:t>Analysis</a:t>
            </a:r>
            <a:endParaRPr lang="zh-CN" altLang="en-US" sz="2800" b="1" dirty="0">
              <a:solidFill>
                <a:schemeClr val="accent1"/>
              </a:solidFill>
              <a:latin typeface="方正兰亭黑_GBK"/>
              <a:ea typeface="方正兰亭黑_GBK"/>
            </a:endParaRPr>
          </a:p>
        </p:txBody>
      </p:sp>
      <p:cxnSp>
        <p:nvCxnSpPr>
          <p:cNvPr id="3" name="直接连接符 2"/>
          <p:cNvCxnSpPr/>
          <p:nvPr/>
        </p:nvCxnSpPr>
        <p:spPr>
          <a:xfrm>
            <a:off x="3605703" y="2843318"/>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579496" y="3175021"/>
            <a:ext cx="1285397"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j-lt"/>
              </a:rPr>
              <a:t>PART THREE</a:t>
            </a:r>
            <a:endParaRPr lang="zh-CN" altLang="en-US" sz="1200" dirty="0">
              <a:latin typeface="+mj-lt"/>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1187851" y="216861"/>
            <a:ext cx="18261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000" dirty="0">
                <a:solidFill>
                  <a:schemeClr val="accent1"/>
                </a:solidFill>
                <a:latin typeface="+mj-ea"/>
                <a:ea typeface="+mj-ea"/>
                <a:sym typeface="+mn-ea"/>
              </a:rPr>
              <a:t>Data Analysis</a:t>
            </a:r>
            <a:endParaRPr lang="en-US" altLang="zh-CN" sz="2000" b="1" dirty="0">
              <a:solidFill>
                <a:schemeClr val="accent1"/>
              </a:solidFill>
              <a:latin typeface="方正兰亭黑_GBK"/>
              <a:ea typeface="方正兰亭黑_GBK"/>
            </a:endParaRPr>
          </a:p>
        </p:txBody>
      </p:sp>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03</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1" name="组合 10"/>
          <p:cNvGrpSpPr/>
          <p:nvPr/>
        </p:nvGrpSpPr>
        <p:grpSpPr>
          <a:xfrm>
            <a:off x="545782" y="1294561"/>
            <a:ext cx="5482381" cy="2616613"/>
            <a:chOff x="0" y="-315857"/>
            <a:chExt cx="5482830" cy="2313830"/>
          </a:xfrm>
        </p:grpSpPr>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7883"/>
              <a:ext cx="2652395" cy="1990090"/>
            </a:xfrm>
            <a:prstGeom prst="rect">
              <a:avLst/>
            </a:prstGeom>
            <a:noFill/>
            <a:ln>
              <a:noFill/>
            </a:ln>
          </p:spPr>
        </p:pic>
        <p:sp>
          <p:nvSpPr>
            <p:cNvPr id="14" name="文本框 7"/>
            <p:cNvSpPr txBox="1"/>
            <p:nvPr/>
          </p:nvSpPr>
          <p:spPr>
            <a:xfrm>
              <a:off x="76016" y="-301667"/>
              <a:ext cx="2428118" cy="286895"/>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spcAft>
                  <a:spcPts val="0"/>
                </a:spcAft>
              </a:pPr>
              <a:r>
                <a:rPr lang="en-US" sz="16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Distribution of GRE Scores</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27435" y="0"/>
              <a:ext cx="2508250" cy="1986280"/>
            </a:xfrm>
            <a:prstGeom prst="rect">
              <a:avLst/>
            </a:prstGeom>
            <a:noFill/>
            <a:ln>
              <a:noFill/>
            </a:ln>
          </p:spPr>
        </p:pic>
        <p:sp>
          <p:nvSpPr>
            <p:cNvPr id="16" name="文本框 9"/>
            <p:cNvSpPr txBox="1"/>
            <p:nvPr/>
          </p:nvSpPr>
          <p:spPr>
            <a:xfrm>
              <a:off x="2553691" y="-315857"/>
              <a:ext cx="2929139" cy="286385"/>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spcAft>
                  <a:spcPts val="0"/>
                </a:spcAft>
              </a:pPr>
              <a:r>
                <a:rPr lang="en-US" sz="16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Distribution of</a:t>
              </a:r>
              <a:r>
                <a:rPr lang="en-US" sz="1400" b="1"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6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University Rating</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grpSp>
        <p:nvGrpSpPr>
          <p:cNvPr id="17" name="组合 16"/>
          <p:cNvGrpSpPr/>
          <p:nvPr/>
        </p:nvGrpSpPr>
        <p:grpSpPr>
          <a:xfrm>
            <a:off x="5863806" y="1283808"/>
            <a:ext cx="2643505" cy="2575883"/>
            <a:chOff x="0" y="-311851"/>
            <a:chExt cx="2643505" cy="2183196"/>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2643505" cy="1871345"/>
            </a:xfrm>
            <a:prstGeom prst="rect">
              <a:avLst/>
            </a:prstGeom>
            <a:noFill/>
            <a:ln>
              <a:noFill/>
            </a:ln>
          </p:spPr>
        </p:pic>
        <p:sp>
          <p:nvSpPr>
            <p:cNvPr id="19" name="文本框 11"/>
            <p:cNvSpPr txBox="1"/>
            <p:nvPr/>
          </p:nvSpPr>
          <p:spPr>
            <a:xfrm>
              <a:off x="328715" y="-311851"/>
              <a:ext cx="1986074" cy="286895"/>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spcAft>
                  <a:spcPts val="0"/>
                </a:spcAft>
              </a:pPr>
              <a:r>
                <a:rPr lang="en-US" sz="16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Distribution of </a:t>
              </a:r>
              <a:r>
                <a:rPr lang="en-US" sz="1600" b="1" kern="100" dirty="0" err="1">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CGPA</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1187851" y="216861"/>
            <a:ext cx="18261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000" dirty="0">
                <a:solidFill>
                  <a:schemeClr val="accent1"/>
                </a:solidFill>
                <a:latin typeface="+mj-ea"/>
                <a:ea typeface="+mj-ea"/>
                <a:sym typeface="+mn-ea"/>
              </a:rPr>
              <a:t>Data Analysis</a:t>
            </a:r>
            <a:endParaRPr lang="en-US" altLang="zh-CN" sz="2000" b="1" dirty="0">
              <a:solidFill>
                <a:schemeClr val="accent1"/>
              </a:solidFill>
              <a:latin typeface="方正兰亭黑_GBK"/>
              <a:ea typeface="方正兰亭黑_GBK"/>
            </a:endParaRPr>
          </a:p>
        </p:txBody>
      </p:sp>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03</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0" name="组合 19"/>
          <p:cNvGrpSpPr/>
          <p:nvPr/>
        </p:nvGrpSpPr>
        <p:grpSpPr>
          <a:xfrm>
            <a:off x="610061" y="809404"/>
            <a:ext cx="8162380" cy="3524692"/>
            <a:chOff x="-379807" y="-450515"/>
            <a:chExt cx="6330236" cy="2562722"/>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9807" y="-1"/>
              <a:ext cx="2685415" cy="2108835"/>
            </a:xfrm>
            <a:prstGeom prst="rect">
              <a:avLst/>
            </a:prstGeom>
            <a:noFill/>
            <a:ln>
              <a:noFill/>
            </a:ln>
          </p:spPr>
        </p:pic>
        <p:pic>
          <p:nvPicPr>
            <p:cNvPr id="23" name="图片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69216" y="0"/>
              <a:ext cx="2673985" cy="2112207"/>
            </a:xfrm>
            <a:prstGeom prst="rect">
              <a:avLst/>
            </a:prstGeom>
            <a:noFill/>
            <a:ln>
              <a:noFill/>
            </a:ln>
          </p:spPr>
        </p:pic>
        <p:sp>
          <p:nvSpPr>
            <p:cNvPr id="24" name="文本框 16"/>
            <p:cNvSpPr txBox="1"/>
            <p:nvPr/>
          </p:nvSpPr>
          <p:spPr>
            <a:xfrm>
              <a:off x="125441" y="-256079"/>
              <a:ext cx="1782018" cy="286836"/>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spcAft>
                  <a:spcPts val="0"/>
                </a:spcAft>
              </a:pPr>
              <a:r>
                <a:rPr lang="en-US" sz="16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GRE Scores VS </a:t>
              </a:r>
              <a:r>
                <a:rPr lang="en-US" sz="1600" b="1" kern="100" dirty="0" err="1">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CGPA</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5" name="文本框 17"/>
            <p:cNvSpPr txBox="1"/>
            <p:nvPr/>
          </p:nvSpPr>
          <p:spPr>
            <a:xfrm>
              <a:off x="3084181" y="-450515"/>
              <a:ext cx="2866248" cy="204527"/>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l">
                <a:spcAft>
                  <a:spcPts val="0"/>
                </a:spcAft>
              </a:pPr>
              <a:r>
                <a:rPr lang="en-US" sz="16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The relationship between University Rating, </a:t>
              </a:r>
              <a:r>
                <a:rPr lang="en-US" sz="1600" b="1" kern="100" dirty="0" err="1">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CGPA</a:t>
              </a:r>
              <a:r>
                <a:rPr lang="en-US" sz="16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 and Research </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1187851" y="216861"/>
            <a:ext cx="18261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000" dirty="0">
                <a:solidFill>
                  <a:schemeClr val="accent1"/>
                </a:solidFill>
                <a:latin typeface="+mj-ea"/>
                <a:ea typeface="+mj-ea"/>
                <a:sym typeface="+mn-ea"/>
              </a:rPr>
              <a:t>Data Analysis</a:t>
            </a:r>
            <a:endParaRPr lang="en-US" altLang="zh-CN" sz="2000" b="1" dirty="0">
              <a:solidFill>
                <a:schemeClr val="accent1"/>
              </a:solidFill>
              <a:latin typeface="方正兰亭黑_GBK"/>
              <a:ea typeface="方正兰亭黑_GBK"/>
            </a:endParaRPr>
          </a:p>
        </p:txBody>
      </p:sp>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03</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4" name="组合 13"/>
          <p:cNvGrpSpPr/>
          <p:nvPr/>
        </p:nvGrpSpPr>
        <p:grpSpPr>
          <a:xfrm>
            <a:off x="305724" y="1118068"/>
            <a:ext cx="8481089" cy="3074703"/>
            <a:chOff x="-448267" y="-276135"/>
            <a:chExt cx="7228299" cy="2401480"/>
          </a:xfrm>
        </p:grpSpPr>
        <p:grpSp>
          <p:nvGrpSpPr>
            <p:cNvPr id="15" name="组合 14"/>
            <p:cNvGrpSpPr/>
            <p:nvPr/>
          </p:nvGrpSpPr>
          <p:grpSpPr>
            <a:xfrm>
              <a:off x="-448267" y="0"/>
              <a:ext cx="7228299" cy="2125345"/>
              <a:chOff x="-448308" y="0"/>
              <a:chExt cx="7228953" cy="2125345"/>
            </a:xfrm>
          </p:grpSpPr>
          <p:pic>
            <p:nvPicPr>
              <p:cNvPr id="18" name="图片 17"/>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015907" y="0"/>
                <a:ext cx="2764738" cy="2125345"/>
              </a:xfrm>
              <a:prstGeom prst="rect">
                <a:avLst/>
              </a:prstGeom>
              <a:noFill/>
            </p:spPr>
          </p:pic>
          <p:pic>
            <p:nvPicPr>
              <p:cNvPr id="19" name="图片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8308" y="0"/>
                <a:ext cx="2808605" cy="2125345"/>
              </a:xfrm>
              <a:prstGeom prst="rect">
                <a:avLst/>
              </a:prstGeom>
              <a:noFill/>
            </p:spPr>
          </p:pic>
        </p:grpSp>
        <p:sp>
          <p:nvSpPr>
            <p:cNvPr id="16" name="文本框 19"/>
            <p:cNvSpPr txBox="1"/>
            <p:nvPr/>
          </p:nvSpPr>
          <p:spPr>
            <a:xfrm>
              <a:off x="190778" y="-265090"/>
              <a:ext cx="1781946" cy="286820"/>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spcAft>
                  <a:spcPts val="0"/>
                </a:spcAft>
              </a:pPr>
              <a:r>
                <a:rPr lang="en-US" sz="18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The original data</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7" name="文本框 20"/>
            <p:cNvSpPr txBox="1"/>
            <p:nvPr/>
          </p:nvSpPr>
          <p:spPr>
            <a:xfrm>
              <a:off x="4551638" y="-276135"/>
              <a:ext cx="2075752" cy="286820"/>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spcAft>
                  <a:spcPts val="0"/>
                </a:spcAft>
              </a:pPr>
              <a:r>
                <a:rPr lang="en-US" sz="18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 The optimized data</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sp>
        <p:nvSpPr>
          <p:cNvPr id="4" name="箭头: 右 3"/>
          <p:cNvSpPr/>
          <p:nvPr/>
        </p:nvSpPr>
        <p:spPr>
          <a:xfrm>
            <a:off x="3736181" y="2571750"/>
            <a:ext cx="1685925"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a:ln w="22225">
                <a:solidFill>
                  <a:schemeClr val="accent2"/>
                </a:solidFill>
                <a:prstDash val="solid"/>
              </a:ln>
              <a:solidFill>
                <a:schemeClr val="accent2">
                  <a:lumMod val="40000"/>
                  <a:lumOff val="60000"/>
                </a:schemeClr>
              </a:solidFill>
            </a:endParaRPr>
          </a:p>
        </p:txBody>
      </p:sp>
      <p:sp>
        <p:nvSpPr>
          <p:cNvPr id="5" name="矩形 4"/>
          <p:cNvSpPr/>
          <p:nvPr/>
        </p:nvSpPr>
        <p:spPr>
          <a:xfrm>
            <a:off x="3648606" y="2152999"/>
            <a:ext cx="1846789" cy="523220"/>
          </a:xfrm>
          <a:prstGeom prst="rect">
            <a:avLst/>
          </a:prstGeom>
          <a:noFill/>
        </p:spPr>
        <p:txBody>
          <a:bodyPr wrap="square" lIns="91440" tIns="45720" rIns="91440" bIns="45720">
            <a:spAutoFit/>
          </a:bodyPr>
          <a:lstStyle/>
          <a:p>
            <a:pPr algn="ctr"/>
            <a:r>
              <a:rPr lang="en-US" altLang="zh-CN" sz="2800" b="1" cap="none" spc="0" dirty="0">
                <a:ln w="22225">
                  <a:solidFill>
                    <a:schemeClr val="accent2"/>
                  </a:solidFill>
                  <a:prstDash val="solid"/>
                </a:ln>
                <a:solidFill>
                  <a:schemeClr val="accent2">
                    <a:lumMod val="40000"/>
                    <a:lumOff val="60000"/>
                  </a:schemeClr>
                </a:solidFill>
                <a:effectLst/>
              </a:rPr>
              <a:t>SMOTE</a:t>
            </a:r>
            <a:endParaRPr lang="zh-CN" altLang="en-US" sz="2800" b="1" cap="none" spc="0" dirty="0">
              <a:ln w="22225">
                <a:solidFill>
                  <a:schemeClr val="accent2"/>
                </a:solidFill>
                <a:prstDash val="solid"/>
              </a:ln>
              <a:solidFill>
                <a:schemeClr val="accent2">
                  <a:lumMod val="40000"/>
                  <a:lumOff val="60000"/>
                </a:schemeClr>
              </a:solidFill>
              <a:effectLst/>
            </a:endParaRP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5"/>
          <p:cNvSpPr txBox="1">
            <a:spLocks noChangeArrowheads="1"/>
          </p:cNvSpPr>
          <p:nvPr/>
        </p:nvSpPr>
        <p:spPr bwMode="auto">
          <a:xfrm>
            <a:off x="1852543" y="2356549"/>
            <a:ext cx="94449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dirty="0">
                <a:solidFill>
                  <a:schemeClr val="bg1"/>
                </a:solidFill>
                <a:latin typeface="方正兰亭黑_GBK"/>
                <a:ea typeface="方正兰亭黑_GBK"/>
              </a:rPr>
              <a:t>04</a:t>
            </a:r>
            <a:endParaRPr lang="zh-CN" altLang="en-US" sz="4800" b="1" dirty="0">
              <a:solidFill>
                <a:schemeClr val="bg1"/>
              </a:solidFill>
              <a:latin typeface="方正兰亭黑_GBK"/>
              <a:ea typeface="方正兰亭黑_GBK"/>
            </a:endParaRPr>
          </a:p>
        </p:txBody>
      </p:sp>
      <p:sp>
        <p:nvSpPr>
          <p:cNvPr id="16" name="文本框 5"/>
          <p:cNvSpPr txBox="1">
            <a:spLocks noChangeArrowheads="1"/>
          </p:cNvSpPr>
          <p:nvPr/>
        </p:nvSpPr>
        <p:spPr bwMode="auto">
          <a:xfrm>
            <a:off x="3500260" y="1878245"/>
            <a:ext cx="477075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a:r>
              <a:rPr sz="2800" dirty="0">
                <a:solidFill>
                  <a:schemeClr val="accent1"/>
                </a:solidFill>
                <a:latin typeface="+mj-ea"/>
                <a:ea typeface="+mj-ea"/>
                <a:sym typeface="+mn-ea"/>
              </a:rPr>
              <a:t>Algorithms and techniques</a:t>
            </a:r>
            <a:endParaRPr sz="2800" dirty="0">
              <a:solidFill>
                <a:schemeClr val="accent1"/>
              </a:solidFill>
              <a:latin typeface="+mj-ea"/>
              <a:ea typeface="+mj-ea"/>
              <a:sym typeface="+mn-ea"/>
            </a:endParaRPr>
          </a:p>
        </p:txBody>
      </p:sp>
      <p:cxnSp>
        <p:nvCxnSpPr>
          <p:cNvPr id="3" name="直接连接符 2"/>
          <p:cNvCxnSpPr/>
          <p:nvPr/>
        </p:nvCxnSpPr>
        <p:spPr>
          <a:xfrm>
            <a:off x="3605703" y="2843318"/>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579496" y="3175021"/>
            <a:ext cx="1453193"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j-lt"/>
              </a:rPr>
              <a:t>PART FOUR</a:t>
            </a:r>
            <a:endParaRPr lang="zh-CN" altLang="en-US" sz="1200" dirty="0">
              <a:latin typeface="+mj-lt"/>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1187851" y="216861"/>
            <a:ext cx="49992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a:r>
              <a:rPr sz="2000" dirty="0">
                <a:solidFill>
                  <a:schemeClr val="accent1"/>
                </a:solidFill>
                <a:latin typeface="+mj-ea"/>
                <a:ea typeface="+mj-ea"/>
                <a:sym typeface="+mn-ea"/>
              </a:rPr>
              <a:t>Algorithms </a:t>
            </a:r>
            <a:r>
              <a:rPr lang="en-US" altLang="zh-CN" sz="2000" dirty="0">
                <a:solidFill>
                  <a:schemeClr val="accent1"/>
                </a:solidFill>
                <a:latin typeface="+mj-ea"/>
                <a:ea typeface="+mj-ea"/>
                <a:sym typeface="+mn-ea"/>
              </a:rPr>
              <a:t>A</a:t>
            </a:r>
            <a:r>
              <a:rPr sz="2000" dirty="0">
                <a:solidFill>
                  <a:schemeClr val="accent1"/>
                </a:solidFill>
                <a:latin typeface="+mj-ea"/>
                <a:ea typeface="+mj-ea"/>
                <a:sym typeface="+mn-ea"/>
              </a:rPr>
              <a:t>nd </a:t>
            </a:r>
            <a:r>
              <a:rPr lang="en-US" altLang="zh-CN" sz="2000" dirty="0">
                <a:solidFill>
                  <a:schemeClr val="accent1"/>
                </a:solidFill>
                <a:latin typeface="+mj-ea"/>
                <a:ea typeface="+mj-ea"/>
                <a:sym typeface="+mn-ea"/>
              </a:rPr>
              <a:t>T</a:t>
            </a:r>
            <a:r>
              <a:rPr sz="2000" dirty="0">
                <a:solidFill>
                  <a:schemeClr val="accent1"/>
                </a:solidFill>
                <a:latin typeface="+mj-ea"/>
                <a:ea typeface="+mj-ea"/>
                <a:sym typeface="+mn-ea"/>
              </a:rPr>
              <a:t>echniques</a:t>
            </a:r>
            <a:r>
              <a:rPr lang="en-US" altLang="zh-CN" sz="2000" dirty="0">
                <a:solidFill>
                  <a:schemeClr val="accent1"/>
                </a:solidFill>
                <a:latin typeface="+mj-ea"/>
                <a:ea typeface="+mj-ea"/>
                <a:sym typeface="+mn-ea"/>
              </a:rPr>
              <a:t>——SMOTE</a:t>
            </a:r>
            <a:endParaRPr sz="2000" dirty="0">
              <a:solidFill>
                <a:schemeClr val="accent1"/>
              </a:solidFill>
              <a:latin typeface="+mj-ea"/>
              <a:ea typeface="+mj-ea"/>
              <a:sym typeface="+mn-ea"/>
            </a:endParaRPr>
          </a:p>
        </p:txBody>
      </p:sp>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04</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1645" y="1315823"/>
            <a:ext cx="227330"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7100570" y="3302894"/>
            <a:ext cx="226695"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3" name="AutoShape 112"/>
          <p:cNvSpPr/>
          <p:nvPr/>
        </p:nvSpPr>
        <p:spPr bwMode="auto">
          <a:xfrm>
            <a:off x="7678420" y="2191016"/>
            <a:ext cx="227330"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7390130" y="1987534"/>
            <a:ext cx="226060"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TextBox 1"/>
          <p:cNvSpPr txBox="1"/>
          <p:nvPr/>
        </p:nvSpPr>
        <p:spPr>
          <a:xfrm>
            <a:off x="598170" y="1149985"/>
            <a:ext cx="7595870" cy="3415030"/>
          </a:xfrm>
          <a:prstGeom prst="rect">
            <a:avLst/>
          </a:prstGeom>
          <a:noFill/>
        </p:spPr>
        <p:txBody>
          <a:bodyPr wrap="square" rtlCol="0">
            <a:spAutoFit/>
          </a:bodyPr>
          <a:lstStyle/>
          <a:p>
            <a:pPr algn="l"/>
            <a:r>
              <a:rPr lang="en-US" altLang="zh-CN" sz="2400" b="1" dirty="0"/>
              <a:t>The idea of Smote algorithm is actually very simple. </a:t>
            </a:r>
            <a:endParaRPr lang="en-US" altLang="zh-CN" sz="2400" b="1" dirty="0"/>
          </a:p>
          <a:p>
            <a:pPr algn="l"/>
            <a:endParaRPr lang="en-US" altLang="zh-CN" sz="2400" b="1" dirty="0"/>
          </a:p>
          <a:p>
            <a:pPr algn="l"/>
            <a:r>
              <a:rPr lang="en-US" altLang="zh-CN" sz="2400" b="1" dirty="0"/>
              <a:t>First, select n samples with few classes randomly, find out the samples with few classes with initial expansion, then find out the m samples with few classes closest to Smote algorithm, and finally generate new samples according to the m samples with few classes closest to Smote algorithm</a:t>
            </a:r>
            <a:endParaRPr lang="en-US" altLang="zh-CN" sz="2400" b="1" dirty="0"/>
          </a:p>
          <a:p>
            <a:pPr algn="l"/>
            <a:endParaRPr lang="en-US" altLang="zh-CN" sz="2400" b="1" dirty="0"/>
          </a:p>
          <a:p>
            <a:pPr algn="l"/>
            <a:endParaRPr lang="en-US" altLang="zh-CN" sz="2400" b="1" dirty="0"/>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1187851" y="216861"/>
            <a:ext cx="49992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a:r>
              <a:rPr sz="2000" dirty="0">
                <a:solidFill>
                  <a:schemeClr val="accent1"/>
                </a:solidFill>
                <a:latin typeface="+mj-ea"/>
                <a:ea typeface="+mj-ea"/>
                <a:sym typeface="+mn-ea"/>
              </a:rPr>
              <a:t>Algorithms </a:t>
            </a:r>
            <a:r>
              <a:rPr lang="en-US" altLang="zh-CN" sz="2000" dirty="0">
                <a:solidFill>
                  <a:schemeClr val="accent1"/>
                </a:solidFill>
                <a:latin typeface="+mj-ea"/>
                <a:ea typeface="+mj-ea"/>
                <a:sym typeface="+mn-ea"/>
              </a:rPr>
              <a:t>A</a:t>
            </a:r>
            <a:r>
              <a:rPr sz="2000" dirty="0">
                <a:solidFill>
                  <a:schemeClr val="accent1"/>
                </a:solidFill>
                <a:latin typeface="+mj-ea"/>
                <a:ea typeface="+mj-ea"/>
                <a:sym typeface="+mn-ea"/>
              </a:rPr>
              <a:t>nd </a:t>
            </a:r>
            <a:r>
              <a:rPr lang="en-US" altLang="zh-CN" sz="2000" dirty="0">
                <a:solidFill>
                  <a:schemeClr val="accent1"/>
                </a:solidFill>
                <a:latin typeface="+mj-ea"/>
                <a:ea typeface="+mj-ea"/>
                <a:sym typeface="+mn-ea"/>
              </a:rPr>
              <a:t>T</a:t>
            </a:r>
            <a:r>
              <a:rPr sz="2000" dirty="0">
                <a:solidFill>
                  <a:schemeClr val="accent1"/>
                </a:solidFill>
                <a:latin typeface="+mj-ea"/>
                <a:ea typeface="+mj-ea"/>
                <a:sym typeface="+mn-ea"/>
              </a:rPr>
              <a:t>echniques</a:t>
            </a:r>
            <a:r>
              <a:rPr lang="en-US" altLang="zh-CN" sz="2000" dirty="0">
                <a:solidFill>
                  <a:schemeClr val="accent1"/>
                </a:solidFill>
                <a:latin typeface="+mj-ea"/>
                <a:ea typeface="+mj-ea"/>
                <a:sym typeface="+mn-ea"/>
              </a:rPr>
              <a:t>——SMOTE</a:t>
            </a:r>
            <a:endParaRPr sz="2000" dirty="0">
              <a:solidFill>
                <a:schemeClr val="accent1"/>
              </a:solidFill>
              <a:latin typeface="+mj-ea"/>
              <a:ea typeface="+mj-ea"/>
              <a:sym typeface="+mn-ea"/>
            </a:endParaRPr>
          </a:p>
        </p:txBody>
      </p:sp>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04</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3" name="AutoShape 112"/>
          <p:cNvSpPr/>
          <p:nvPr/>
        </p:nvSpPr>
        <p:spPr bwMode="auto">
          <a:xfrm>
            <a:off x="816753" y="2191016"/>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TextBox 1"/>
          <p:cNvSpPr txBox="1"/>
          <p:nvPr/>
        </p:nvSpPr>
        <p:spPr>
          <a:xfrm>
            <a:off x="774065" y="828675"/>
            <a:ext cx="7595870" cy="4092575"/>
          </a:xfrm>
          <a:prstGeom prst="rect">
            <a:avLst/>
          </a:prstGeom>
          <a:noFill/>
        </p:spPr>
        <p:txBody>
          <a:bodyPr wrap="square" rtlCol="0">
            <a:spAutoFit/>
          </a:bodyPr>
          <a:lstStyle/>
          <a:p>
            <a:pPr algn="l"/>
            <a:r>
              <a:rPr lang="en-US" altLang="zh-CN" sz="2000" b="1" dirty="0"/>
              <a:t>(1) Set the sampling data quantity or sampling proportion</a:t>
            </a:r>
            <a:endParaRPr lang="en-US" altLang="zh-CN" sz="2000" b="1" dirty="0"/>
          </a:p>
          <a:p>
            <a:pPr algn="l"/>
            <a:r>
              <a:rPr lang="en-US" altLang="zh-CN" sz="2000" b="1" dirty="0"/>
              <a:t>(2)Find a few classes</a:t>
            </a:r>
            <a:endParaRPr lang="en-US" altLang="zh-CN" sz="2000" b="1" dirty="0"/>
          </a:p>
          <a:p>
            <a:pPr algn="l"/>
            <a:r>
              <a:rPr lang="en-US" altLang="zh-CN" sz="2000" b="1" dirty="0"/>
              <a:t>(3) For each minority class sample, find the m minority class samples closest to it</a:t>
            </a:r>
            <a:endParaRPr lang="en-US" altLang="zh-CN" sz="2000" b="1" dirty="0"/>
          </a:p>
          <a:p>
            <a:pPr algn="l"/>
            <a:r>
              <a:rPr lang="en-US" altLang="zh-CN" sz="2000" b="1" dirty="0"/>
              <a:t>(4)Generate new samples: a small number of class samples are randomly selected. For continuous characteristic variables in the samples, the mean values of m neighbors are taken as the corresponding values of the new samples. For discrete characteristic variables, the mode of m neighbors is taken as the corresponding value of the new sample</a:t>
            </a:r>
            <a:endParaRPr lang="en-US" altLang="zh-CN" sz="2000" b="1" dirty="0"/>
          </a:p>
          <a:p>
            <a:pPr algn="l"/>
            <a:r>
              <a:rPr lang="en-US" altLang="zh-CN" sz="2000" b="1" dirty="0"/>
              <a:t>(5)Repeat 4 until a small number of class samples reach the set threshold</a:t>
            </a:r>
            <a:endParaRPr lang="en-US" altLang="zh-CN" sz="2000" b="1" dirty="0"/>
          </a:p>
          <a:p>
            <a:pPr algn="l"/>
            <a:endParaRPr lang="en-US" altLang="zh-CN" sz="2000" b="1" dirty="0"/>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04</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3" name="AutoShape 112"/>
          <p:cNvSpPr/>
          <p:nvPr/>
        </p:nvSpPr>
        <p:spPr bwMode="auto">
          <a:xfrm>
            <a:off x="816753" y="2191016"/>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TextBox 1"/>
          <p:cNvSpPr txBox="1"/>
          <p:nvPr/>
        </p:nvSpPr>
        <p:spPr>
          <a:xfrm>
            <a:off x="647700" y="872361"/>
            <a:ext cx="7848600" cy="4154170"/>
          </a:xfrm>
          <a:prstGeom prst="rect">
            <a:avLst/>
          </a:prstGeom>
          <a:noFill/>
        </p:spPr>
        <p:txBody>
          <a:bodyPr wrap="square" rtlCol="0">
            <a:spAutoFit/>
          </a:bodyPr>
          <a:lstStyle/>
          <a:p>
            <a:pPr algn="just"/>
            <a:r>
              <a:rPr lang="en-US" altLang="zh-CN" sz="2400" b="1"/>
              <a:t>(1) Bagging algorithm is used to carry out K times of random sampling of the original training set and obtain K training subsets, each training subset corresponding to a tree.</a:t>
            </a:r>
            <a:endParaRPr lang="en-US" altLang="zh-CN" sz="2400" b="1"/>
          </a:p>
          <a:p>
            <a:pPr algn="just"/>
            <a:endParaRPr lang="en-US" altLang="zh-CN" sz="2400" b="1"/>
          </a:p>
          <a:p>
            <a:pPr algn="just"/>
            <a:r>
              <a:rPr lang="en-US" altLang="zh-CN" sz="2400" b="1"/>
              <a:t>(2) in the process of generating the decision tree, for each node, M features are selected from the feature set each time as the feature subset.</a:t>
            </a:r>
            <a:endParaRPr lang="en-US" altLang="zh-CN" sz="2400" b="1"/>
          </a:p>
          <a:p>
            <a:pPr algn="just"/>
            <a:endParaRPr lang="en-US" altLang="zh-CN" sz="2400" b="1"/>
          </a:p>
          <a:p>
            <a:pPr algn="just"/>
            <a:r>
              <a:rPr lang="en-US" altLang="zh-CN" sz="2400" b="1"/>
              <a:t>(3) when splitting each node, the optimal feature is selected from the feature subset as the splitting attribute.</a:t>
            </a:r>
            <a:endParaRPr lang="en-US" altLang="zh-CN" sz="2400" b="1"/>
          </a:p>
          <a:p>
            <a:pPr algn="just"/>
            <a:endParaRPr lang="en-US" altLang="zh-CN" sz="2400" b="1"/>
          </a:p>
        </p:txBody>
      </p:sp>
      <p:sp>
        <p:nvSpPr>
          <p:cNvPr id="14" name="文本框 5"/>
          <p:cNvSpPr txBox="1">
            <a:spLocks noChangeArrowheads="1"/>
          </p:cNvSpPr>
          <p:nvPr/>
        </p:nvSpPr>
        <p:spPr bwMode="auto">
          <a:xfrm>
            <a:off x="1187851" y="216861"/>
            <a:ext cx="72954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sz="2000" dirty="0">
                <a:solidFill>
                  <a:schemeClr val="accent1"/>
                </a:solidFill>
                <a:latin typeface="+mj-ea"/>
                <a:ea typeface="+mj-ea"/>
                <a:sym typeface="+mn-ea"/>
              </a:rPr>
              <a:t>Algorithms </a:t>
            </a:r>
            <a:r>
              <a:rPr lang="en-US" altLang="zh-CN" sz="2000" dirty="0">
                <a:solidFill>
                  <a:schemeClr val="accent1"/>
                </a:solidFill>
                <a:latin typeface="+mj-ea"/>
                <a:ea typeface="+mj-ea"/>
                <a:sym typeface="+mn-ea"/>
              </a:rPr>
              <a:t>A</a:t>
            </a:r>
            <a:r>
              <a:rPr sz="2000" dirty="0">
                <a:solidFill>
                  <a:schemeClr val="accent1"/>
                </a:solidFill>
                <a:latin typeface="+mj-ea"/>
                <a:ea typeface="+mj-ea"/>
                <a:sym typeface="+mn-ea"/>
              </a:rPr>
              <a:t>nd </a:t>
            </a:r>
            <a:r>
              <a:rPr lang="en-US" altLang="zh-CN" sz="2000" dirty="0">
                <a:solidFill>
                  <a:schemeClr val="accent1"/>
                </a:solidFill>
                <a:latin typeface="+mj-ea"/>
                <a:ea typeface="+mj-ea"/>
                <a:sym typeface="+mn-ea"/>
              </a:rPr>
              <a:t>T</a:t>
            </a:r>
            <a:r>
              <a:rPr sz="2000" dirty="0">
                <a:solidFill>
                  <a:schemeClr val="accent1"/>
                </a:solidFill>
                <a:latin typeface="+mj-ea"/>
                <a:ea typeface="+mj-ea"/>
                <a:sym typeface="+mn-ea"/>
              </a:rPr>
              <a:t>echniques</a:t>
            </a:r>
            <a:r>
              <a:rPr lang="en-US" altLang="zh-CN" sz="2000" dirty="0">
                <a:solidFill>
                  <a:schemeClr val="accent1"/>
                </a:solidFill>
                <a:latin typeface="+mj-ea"/>
                <a:ea typeface="+mj-ea"/>
                <a:sym typeface="+mn-ea"/>
              </a:rPr>
              <a:t>——Random Forest Algorithm</a:t>
            </a:r>
            <a:endParaRPr sz="2000" dirty="0">
              <a:solidFill>
                <a:schemeClr val="accent1"/>
              </a:solidFill>
              <a:latin typeface="+mj-ea"/>
              <a:ea typeface="+mj-ea"/>
              <a:sym typeface="+mn-ea"/>
            </a:endParaRPr>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04</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3" name="AutoShape 112"/>
          <p:cNvSpPr/>
          <p:nvPr/>
        </p:nvSpPr>
        <p:spPr bwMode="auto">
          <a:xfrm>
            <a:off x="816753" y="2191016"/>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TextBox 1"/>
          <p:cNvSpPr txBox="1"/>
          <p:nvPr/>
        </p:nvSpPr>
        <p:spPr>
          <a:xfrm>
            <a:off x="647700" y="1048256"/>
            <a:ext cx="7848600" cy="2676525"/>
          </a:xfrm>
          <a:prstGeom prst="rect">
            <a:avLst/>
          </a:prstGeom>
          <a:noFill/>
        </p:spPr>
        <p:txBody>
          <a:bodyPr wrap="square" rtlCol="0">
            <a:spAutoFit/>
          </a:bodyPr>
          <a:lstStyle/>
          <a:p>
            <a:pPr algn="just"/>
            <a:r>
              <a:rPr lang="en-US" altLang="zh-CN" sz="2400" b="1">
                <a:sym typeface="+mn-ea"/>
              </a:rPr>
              <a:t>(4) generate K decision trees.</a:t>
            </a:r>
            <a:endParaRPr lang="en-US" altLang="zh-CN" sz="2400" b="1">
              <a:sym typeface="+mn-ea"/>
            </a:endParaRPr>
          </a:p>
          <a:p>
            <a:pPr algn="just"/>
            <a:endParaRPr lang="en-US" altLang="zh-CN" sz="2400" b="1"/>
          </a:p>
          <a:p>
            <a:pPr algn="just"/>
            <a:r>
              <a:rPr lang="en-US" altLang="zh-CN" sz="2400" b="1">
                <a:sym typeface="+mn-ea"/>
              </a:rPr>
              <a:t>(5) combine all the generated decision trees into a random forest. Each test sample has K results.</a:t>
            </a:r>
            <a:endParaRPr lang="en-US" altLang="zh-CN" sz="2400" b="1">
              <a:sym typeface="+mn-ea"/>
            </a:endParaRPr>
          </a:p>
          <a:p>
            <a:pPr algn="just"/>
            <a:endParaRPr lang="en-US" altLang="zh-CN" sz="2400" b="1"/>
          </a:p>
          <a:p>
            <a:pPr algn="just"/>
            <a:r>
              <a:rPr lang="en-US" altLang="zh-CN" sz="2400" b="1">
                <a:sym typeface="+mn-ea"/>
              </a:rPr>
              <a:t>(6) according to the majority voting principle, the most classified results are selected as the final results.</a:t>
            </a:r>
            <a:endParaRPr lang="en-US" altLang="zh-CN" sz="2400" b="1"/>
          </a:p>
        </p:txBody>
      </p:sp>
      <p:sp>
        <p:nvSpPr>
          <p:cNvPr id="14" name="文本框 5"/>
          <p:cNvSpPr txBox="1">
            <a:spLocks noChangeArrowheads="1"/>
          </p:cNvSpPr>
          <p:nvPr/>
        </p:nvSpPr>
        <p:spPr bwMode="auto">
          <a:xfrm>
            <a:off x="1187851" y="216861"/>
            <a:ext cx="72954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sz="2000" dirty="0">
                <a:solidFill>
                  <a:schemeClr val="accent1"/>
                </a:solidFill>
                <a:latin typeface="+mj-ea"/>
                <a:ea typeface="+mj-ea"/>
                <a:sym typeface="+mn-ea"/>
              </a:rPr>
              <a:t>Algorithms </a:t>
            </a:r>
            <a:r>
              <a:rPr lang="en-US" altLang="zh-CN" sz="2000" dirty="0">
                <a:solidFill>
                  <a:schemeClr val="accent1"/>
                </a:solidFill>
                <a:latin typeface="+mj-ea"/>
                <a:ea typeface="+mj-ea"/>
                <a:sym typeface="+mn-ea"/>
              </a:rPr>
              <a:t>A</a:t>
            </a:r>
            <a:r>
              <a:rPr sz="2000" dirty="0">
                <a:solidFill>
                  <a:schemeClr val="accent1"/>
                </a:solidFill>
                <a:latin typeface="+mj-ea"/>
                <a:ea typeface="+mj-ea"/>
                <a:sym typeface="+mn-ea"/>
              </a:rPr>
              <a:t>nd </a:t>
            </a:r>
            <a:r>
              <a:rPr lang="en-US" altLang="zh-CN" sz="2000" dirty="0">
                <a:solidFill>
                  <a:schemeClr val="accent1"/>
                </a:solidFill>
                <a:latin typeface="+mj-ea"/>
                <a:ea typeface="+mj-ea"/>
                <a:sym typeface="+mn-ea"/>
              </a:rPr>
              <a:t>T</a:t>
            </a:r>
            <a:r>
              <a:rPr sz="2000" dirty="0">
                <a:solidFill>
                  <a:schemeClr val="accent1"/>
                </a:solidFill>
                <a:latin typeface="+mj-ea"/>
                <a:ea typeface="+mj-ea"/>
                <a:sym typeface="+mn-ea"/>
              </a:rPr>
              <a:t>echniques</a:t>
            </a:r>
            <a:r>
              <a:rPr lang="en-US" altLang="zh-CN" sz="2000" dirty="0">
                <a:solidFill>
                  <a:schemeClr val="accent1"/>
                </a:solidFill>
                <a:latin typeface="+mj-ea"/>
                <a:ea typeface="+mj-ea"/>
                <a:sym typeface="+mn-ea"/>
              </a:rPr>
              <a:t>——Random Forest Algorithm</a:t>
            </a:r>
            <a:endParaRPr sz="2000" dirty="0">
              <a:solidFill>
                <a:schemeClr val="accent1"/>
              </a:solidFill>
              <a:latin typeface="+mj-ea"/>
              <a:ea typeface="+mj-ea"/>
              <a:sym typeface="+mn-ea"/>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a:spLocks noChangeArrowheads="1"/>
          </p:cNvSpPr>
          <p:nvPr/>
        </p:nvSpPr>
        <p:spPr bwMode="auto">
          <a:xfrm>
            <a:off x="1057910" y="1525905"/>
            <a:ext cx="759079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lnSpc>
                <a:spcPct val="100000"/>
              </a:lnSpc>
              <a:spcBef>
                <a:spcPct val="0"/>
              </a:spcBef>
              <a:spcAft>
                <a:spcPct val="0"/>
              </a:spcAft>
              <a:defRPr/>
            </a:pPr>
            <a:r>
              <a:rPr lang="en-US" sz="2400" b="1" dirty="0">
                <a:solidFill>
                  <a:srgbClr val="2E4864"/>
                </a:solidFill>
                <a:latin typeface="+mn-ea"/>
                <a:ea typeface="+mn-ea"/>
              </a:rPr>
              <a:t>Bingchen Xu(learder):</a:t>
            </a:r>
            <a:endParaRPr lang="en-US" sz="2400" b="1" dirty="0">
              <a:solidFill>
                <a:srgbClr val="2E4864"/>
              </a:solidFill>
              <a:latin typeface="+mn-ea"/>
              <a:ea typeface="+mn-ea"/>
            </a:endParaRPr>
          </a:p>
          <a:p>
            <a:pPr algn="l" fontAlgn="base">
              <a:lnSpc>
                <a:spcPct val="100000"/>
              </a:lnSpc>
              <a:spcBef>
                <a:spcPct val="0"/>
              </a:spcBef>
              <a:spcAft>
                <a:spcPct val="0"/>
              </a:spcAft>
              <a:defRPr/>
            </a:pPr>
            <a:r>
              <a:rPr lang="en-US" sz="2400" b="1" dirty="0">
                <a:solidFill>
                  <a:srgbClr val="2E4864"/>
                </a:solidFill>
                <a:latin typeface="+mn-ea"/>
                <a:ea typeface="+mn-ea"/>
              </a:rPr>
              <a:t>	</a:t>
            </a:r>
            <a:r>
              <a:rPr lang="en-US" sz="2000" dirty="0">
                <a:solidFill>
                  <a:srgbClr val="2E4864"/>
                </a:solidFill>
                <a:latin typeface="+mn-ea"/>
                <a:ea typeface="+mn-ea"/>
              </a:rPr>
              <a:t>50%Survey, 20%Writing, 35%Coding,50%idea</a:t>
            </a:r>
            <a:endParaRPr lang="en-US" sz="2000" dirty="0">
              <a:solidFill>
                <a:srgbClr val="2E4864"/>
              </a:solidFill>
              <a:latin typeface="+mn-ea"/>
              <a:ea typeface="+mn-ea"/>
            </a:endParaRPr>
          </a:p>
          <a:p>
            <a:pPr algn="l" fontAlgn="base">
              <a:lnSpc>
                <a:spcPct val="100000"/>
              </a:lnSpc>
              <a:spcBef>
                <a:spcPct val="0"/>
              </a:spcBef>
              <a:spcAft>
                <a:spcPct val="0"/>
              </a:spcAft>
              <a:defRPr/>
            </a:pPr>
            <a:r>
              <a:rPr lang="en-US" sz="2400" b="1" dirty="0">
                <a:solidFill>
                  <a:srgbClr val="2E4864"/>
                </a:solidFill>
                <a:latin typeface="+mn-ea"/>
                <a:ea typeface="+mn-ea"/>
              </a:rPr>
              <a:t>Yumin Zhen :</a:t>
            </a:r>
            <a:endParaRPr lang="en-US" sz="2400" b="1" dirty="0">
              <a:solidFill>
                <a:srgbClr val="2E4864"/>
              </a:solidFill>
              <a:latin typeface="+mn-ea"/>
              <a:ea typeface="+mn-ea"/>
            </a:endParaRPr>
          </a:p>
          <a:p>
            <a:pPr algn="l" fontAlgn="base">
              <a:lnSpc>
                <a:spcPct val="100000"/>
              </a:lnSpc>
              <a:spcBef>
                <a:spcPct val="0"/>
              </a:spcBef>
              <a:spcAft>
                <a:spcPct val="0"/>
              </a:spcAft>
              <a:defRPr/>
            </a:pPr>
            <a:r>
              <a:rPr lang="en-US" sz="2400" b="1" dirty="0">
                <a:solidFill>
                  <a:srgbClr val="2E4864"/>
                </a:solidFill>
                <a:latin typeface="+mn-ea"/>
                <a:ea typeface="+mn-ea"/>
              </a:rPr>
              <a:t>	</a:t>
            </a:r>
            <a:r>
              <a:rPr lang="en-US" sz="2000" dirty="0">
                <a:solidFill>
                  <a:srgbClr val="2E4864"/>
                </a:solidFill>
                <a:latin typeface="+mn-ea"/>
                <a:ea typeface="+mn-ea"/>
              </a:rPr>
              <a:t>20%Writing, 50%Coding, 40%figure,25%idea</a:t>
            </a:r>
            <a:endParaRPr lang="en-US" sz="2000" dirty="0">
              <a:solidFill>
                <a:srgbClr val="2E4864"/>
              </a:solidFill>
              <a:latin typeface="+mn-ea"/>
              <a:ea typeface="+mn-ea"/>
            </a:endParaRPr>
          </a:p>
          <a:p>
            <a:pPr algn="l" fontAlgn="base">
              <a:lnSpc>
                <a:spcPct val="100000"/>
              </a:lnSpc>
              <a:spcBef>
                <a:spcPct val="0"/>
              </a:spcBef>
              <a:spcAft>
                <a:spcPct val="0"/>
              </a:spcAft>
              <a:defRPr/>
            </a:pPr>
            <a:r>
              <a:rPr lang="en-US" sz="2400" b="1" dirty="0">
                <a:solidFill>
                  <a:srgbClr val="2E4864"/>
                </a:solidFill>
                <a:latin typeface="+mn-ea"/>
                <a:ea typeface="+mn-ea"/>
              </a:rPr>
              <a:t>Hui Zhong :	</a:t>
            </a:r>
            <a:endParaRPr lang="en-US" sz="2400" b="1" dirty="0">
              <a:solidFill>
                <a:srgbClr val="2E4864"/>
              </a:solidFill>
              <a:latin typeface="+mn-ea"/>
              <a:ea typeface="+mn-ea"/>
            </a:endParaRPr>
          </a:p>
          <a:p>
            <a:pPr algn="l" fontAlgn="base">
              <a:lnSpc>
                <a:spcPct val="100000"/>
              </a:lnSpc>
              <a:spcBef>
                <a:spcPct val="0"/>
              </a:spcBef>
              <a:spcAft>
                <a:spcPct val="0"/>
              </a:spcAft>
              <a:defRPr/>
            </a:pPr>
            <a:r>
              <a:rPr lang="en-US" sz="2400" b="1" dirty="0">
                <a:solidFill>
                  <a:srgbClr val="2E4864"/>
                </a:solidFill>
                <a:latin typeface="+mn-ea"/>
                <a:ea typeface="+mn-ea"/>
              </a:rPr>
              <a:t>	</a:t>
            </a:r>
            <a:r>
              <a:rPr lang="en-US" sz="2000" dirty="0">
                <a:solidFill>
                  <a:srgbClr val="2E4864"/>
                </a:solidFill>
                <a:latin typeface="+mn-ea"/>
                <a:ea typeface="+mn-ea"/>
              </a:rPr>
              <a:t>50%Survey, 60%Writing, 15%Coding, 60%figure, 25%idea</a:t>
            </a:r>
            <a:endParaRPr lang="en-US" sz="2000" dirty="0">
              <a:solidFill>
                <a:srgbClr val="2E4864"/>
              </a:solidFill>
              <a:latin typeface="+mn-ea"/>
              <a:ea typeface="+mn-ea"/>
            </a:endParaRPr>
          </a:p>
        </p:txBody>
      </p:sp>
      <p:grpSp>
        <p:nvGrpSpPr>
          <p:cNvPr id="45" name="组合 44"/>
          <p:cNvGrpSpPr/>
          <p:nvPr/>
        </p:nvGrpSpPr>
        <p:grpSpPr>
          <a:xfrm>
            <a:off x="4312403" y="4794930"/>
            <a:ext cx="519193" cy="94600"/>
            <a:chOff x="3510366" y="-2733"/>
            <a:chExt cx="1300959" cy="237042"/>
          </a:xfrm>
        </p:grpSpPr>
        <p:sp>
          <p:nvSpPr>
            <p:cNvPr id="46" name="椭圆 45"/>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6"/>
          <p:cNvSpPr txBox="1">
            <a:spLocks noChangeArrowheads="1"/>
          </p:cNvSpPr>
          <p:nvPr/>
        </p:nvSpPr>
        <p:spPr bwMode="auto">
          <a:xfrm>
            <a:off x="1585333" y="477240"/>
            <a:ext cx="611441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200" b="1" dirty="0">
                <a:solidFill>
                  <a:schemeClr val="accent1"/>
                </a:solidFill>
                <a:latin typeface="+mn-lt"/>
                <a:ea typeface="方正兰亭黑_GBK"/>
              </a:rPr>
              <a:t>Team members and division of labor</a:t>
            </a:r>
            <a:endParaRPr lang="zh-CN" altLang="en-US" sz="3200" b="1" dirty="0">
              <a:solidFill>
                <a:schemeClr val="accent1"/>
              </a:solidFill>
              <a:latin typeface="+mn-lt"/>
              <a:ea typeface="方正兰亭黑_GBK"/>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04</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3" name="AutoShape 112"/>
          <p:cNvSpPr/>
          <p:nvPr/>
        </p:nvSpPr>
        <p:spPr bwMode="auto">
          <a:xfrm>
            <a:off x="816753" y="2191016"/>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TextBox 1"/>
          <p:cNvSpPr txBox="1"/>
          <p:nvPr/>
        </p:nvSpPr>
        <p:spPr>
          <a:xfrm>
            <a:off x="2717720" y="854158"/>
            <a:ext cx="3708559" cy="461665"/>
          </a:xfrm>
          <a:prstGeom prst="rect">
            <a:avLst/>
          </a:prstGeom>
          <a:noFill/>
        </p:spPr>
        <p:txBody>
          <a:bodyPr wrap="square" rtlCol="0">
            <a:spAutoFit/>
          </a:bodyPr>
          <a:lstStyle/>
          <a:p>
            <a:r>
              <a:rPr lang="en-US" altLang="zh-CN" sz="2400" b="1" dirty="0">
                <a:sym typeface="+mn-ea"/>
              </a:rPr>
              <a:t>	The confusion matrix</a:t>
            </a:r>
            <a:endParaRPr lang="zh-CN" altLang="en-US" sz="2400" b="1" dirty="0">
              <a:sym typeface="+mn-ea"/>
            </a:endParaRPr>
          </a:p>
        </p:txBody>
      </p:sp>
      <p:sp>
        <p:nvSpPr>
          <p:cNvPr id="14" name="文本框 5"/>
          <p:cNvSpPr txBox="1">
            <a:spLocks noChangeArrowheads="1"/>
          </p:cNvSpPr>
          <p:nvPr/>
        </p:nvSpPr>
        <p:spPr bwMode="auto">
          <a:xfrm>
            <a:off x="1044166" y="187190"/>
            <a:ext cx="816468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sz="2000" dirty="0">
                <a:solidFill>
                  <a:schemeClr val="accent1"/>
                </a:solidFill>
                <a:latin typeface="+mj-ea"/>
                <a:ea typeface="+mj-ea"/>
                <a:sym typeface="+mn-ea"/>
              </a:rPr>
              <a:t>Algorithms </a:t>
            </a:r>
            <a:r>
              <a:rPr lang="en-US" altLang="zh-CN" sz="2000" dirty="0">
                <a:solidFill>
                  <a:schemeClr val="accent1"/>
                </a:solidFill>
                <a:latin typeface="+mj-ea"/>
                <a:ea typeface="+mj-ea"/>
                <a:sym typeface="+mn-ea"/>
              </a:rPr>
              <a:t>A</a:t>
            </a:r>
            <a:r>
              <a:rPr sz="2000" dirty="0">
                <a:solidFill>
                  <a:schemeClr val="accent1"/>
                </a:solidFill>
                <a:latin typeface="+mj-ea"/>
                <a:ea typeface="+mj-ea"/>
                <a:sym typeface="+mn-ea"/>
              </a:rPr>
              <a:t>nd </a:t>
            </a:r>
            <a:r>
              <a:rPr lang="en-US" altLang="zh-CN" sz="2000" dirty="0">
                <a:solidFill>
                  <a:schemeClr val="accent1"/>
                </a:solidFill>
                <a:latin typeface="+mj-ea"/>
                <a:ea typeface="+mj-ea"/>
                <a:sym typeface="+mn-ea"/>
              </a:rPr>
              <a:t>T</a:t>
            </a:r>
            <a:r>
              <a:rPr sz="2000" dirty="0">
                <a:solidFill>
                  <a:schemeClr val="accent1"/>
                </a:solidFill>
                <a:latin typeface="+mj-ea"/>
                <a:ea typeface="+mj-ea"/>
                <a:sym typeface="+mn-ea"/>
              </a:rPr>
              <a:t>echniques</a:t>
            </a:r>
            <a:r>
              <a:rPr lang="en-US" altLang="zh-CN" sz="1600" dirty="0">
                <a:solidFill>
                  <a:schemeClr val="accent1"/>
                </a:solidFill>
                <a:latin typeface="+mj-ea"/>
                <a:ea typeface="+mj-ea"/>
                <a:sym typeface="+mn-ea"/>
              </a:rPr>
              <a:t>——AUC,ROC</a:t>
            </a:r>
            <a:endParaRPr lang="en-US" sz="1600" dirty="0">
              <a:solidFill>
                <a:schemeClr val="accent1"/>
              </a:solidFill>
              <a:latin typeface="+mj-ea"/>
              <a:ea typeface="+mj-ea"/>
              <a:sym typeface="+mn-ea"/>
            </a:endParaRPr>
          </a:p>
        </p:txBody>
      </p:sp>
      <p:graphicFrame>
        <p:nvGraphicFramePr>
          <p:cNvPr id="3" name="表格 2"/>
          <p:cNvGraphicFramePr>
            <a:graphicFrameLocks noGrp="1"/>
          </p:cNvGraphicFramePr>
          <p:nvPr/>
        </p:nvGraphicFramePr>
        <p:xfrm>
          <a:off x="2308024" y="1473455"/>
          <a:ext cx="4527952" cy="1342746"/>
        </p:xfrm>
        <a:graphic>
          <a:graphicData uri="http://schemas.openxmlformats.org/drawingml/2006/table">
            <a:tbl>
              <a:tblPr firstRow="1" firstCol="1" bandRow="1">
                <a:tableStyleId>{5C22544A-7EE6-4342-B048-85BDC9FD1C3A}</a:tableStyleId>
              </a:tblPr>
              <a:tblGrid>
                <a:gridCol w="2032839"/>
                <a:gridCol w="1213550"/>
                <a:gridCol w="1281563"/>
              </a:tblGrid>
              <a:tr h="522605">
                <a:tc>
                  <a:txBody>
                    <a:bodyPr/>
                    <a:lstStyle/>
                    <a:p>
                      <a:pPr algn="ctr">
                        <a:spcAft>
                          <a:spcPts val="0"/>
                        </a:spcAft>
                      </a:pPr>
                      <a:r>
                        <a:rPr lang="en-US" sz="1600" b="1" kern="100">
                          <a:effectLst/>
                        </a:rPr>
                        <a:t>Pred_lable/True_lable</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Positive</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Negative</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10134">
                <a:tc>
                  <a:txBody>
                    <a:bodyPr/>
                    <a:lstStyle/>
                    <a:p>
                      <a:pPr algn="ctr">
                        <a:spcAft>
                          <a:spcPts val="0"/>
                        </a:spcAft>
                      </a:pPr>
                      <a:r>
                        <a:rPr lang="en-US" sz="1600" b="1" kern="100" dirty="0">
                          <a:effectLst/>
                        </a:rPr>
                        <a:t>Positive</a:t>
                      </a:r>
                      <a:endParaRPr lang="zh-CN" sz="1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dirty="0">
                          <a:effectLst/>
                        </a:rPr>
                        <a:t>TP</a:t>
                      </a:r>
                      <a:endParaRPr lang="zh-CN" sz="1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FP</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10134">
                <a:tc>
                  <a:txBody>
                    <a:bodyPr/>
                    <a:lstStyle/>
                    <a:p>
                      <a:pPr algn="ctr">
                        <a:spcAft>
                          <a:spcPts val="0"/>
                        </a:spcAft>
                      </a:pPr>
                      <a:r>
                        <a:rPr lang="en-US" sz="1600" b="1" kern="100">
                          <a:effectLst/>
                        </a:rPr>
                        <a:t>Negative</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FN</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dirty="0">
                          <a:effectLst/>
                        </a:rPr>
                        <a:t>TN</a:t>
                      </a:r>
                      <a:endParaRPr lang="zh-CN" sz="1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4" name="矩形 3"/>
          <p:cNvSpPr/>
          <p:nvPr/>
        </p:nvSpPr>
        <p:spPr>
          <a:xfrm>
            <a:off x="491461" y="2985743"/>
            <a:ext cx="8288207" cy="1569660"/>
          </a:xfrm>
          <a:prstGeom prst="rect">
            <a:avLst/>
          </a:prstGeom>
        </p:spPr>
        <p:txBody>
          <a:bodyPr wrap="square">
            <a:spAutoFit/>
          </a:bodyPr>
          <a:lstStyle/>
          <a:p>
            <a:pPr algn="just">
              <a:spcAft>
                <a:spcPts val="0"/>
              </a:spcAft>
            </a:pPr>
            <a:r>
              <a:rPr lang="en-US" altLang="zh-CN" sz="2400" b="1" dirty="0"/>
              <a:t>	The horizontal axis of ROC curve is FPR(False </a:t>
            </a:r>
            <a:r>
              <a:rPr lang="en-US" altLang="zh-CN" sz="2400" b="1" dirty="0" err="1"/>
              <a:t>Postive</a:t>
            </a:r>
            <a:r>
              <a:rPr lang="en-US" altLang="zh-CN" sz="2400" b="1" dirty="0"/>
              <a:t> Rate) and the vertical axis is TPR(True </a:t>
            </a:r>
            <a:r>
              <a:rPr lang="en-US" altLang="zh-CN" sz="2400" b="1" dirty="0" err="1"/>
              <a:t>Postive</a:t>
            </a:r>
            <a:r>
              <a:rPr lang="en-US" altLang="zh-CN" sz="2400" b="1" dirty="0"/>
              <a:t> Rate)</a:t>
            </a:r>
            <a:r>
              <a:rPr lang="zh-CN" altLang="en-US" sz="2400" b="1" dirty="0"/>
              <a:t>：</a:t>
            </a:r>
            <a:endParaRPr lang="en-US" altLang="zh-CN" sz="2400" b="1" dirty="0"/>
          </a:p>
          <a:p>
            <a:pPr algn="just">
              <a:spcAft>
                <a:spcPts val="0"/>
              </a:spcAft>
            </a:pPr>
            <a:r>
              <a:rPr lang="en-US" altLang="zh-CN" sz="2400" b="1" dirty="0"/>
              <a:t>                             FPR= FP/(</a:t>
            </a:r>
            <a:r>
              <a:rPr lang="en-US" altLang="zh-CN" sz="2400" b="1" dirty="0" err="1"/>
              <a:t>FP+TN</a:t>
            </a:r>
            <a:r>
              <a:rPr lang="en-US" altLang="zh-CN" sz="2400" b="1" dirty="0"/>
              <a:t>)  </a:t>
            </a:r>
            <a:endParaRPr lang="zh-CN" altLang="zh-CN" sz="2400" b="1" dirty="0"/>
          </a:p>
          <a:p>
            <a:pPr algn="just">
              <a:spcAft>
                <a:spcPts val="0"/>
              </a:spcAft>
            </a:pPr>
            <a:r>
              <a:rPr lang="en-US" altLang="zh-CN" sz="2400" b="1" dirty="0"/>
              <a:t>                             TPR=TP/(</a:t>
            </a:r>
            <a:r>
              <a:rPr lang="en-US" altLang="zh-CN" sz="2400" b="1" dirty="0" err="1"/>
              <a:t>TP+FN</a:t>
            </a:r>
            <a:r>
              <a:rPr lang="en-US" altLang="zh-CN" sz="2400" b="1" dirty="0"/>
              <a:t>) </a:t>
            </a:r>
            <a:endParaRPr lang="zh-CN" altLang="zh-CN" sz="2400" b="1" dirty="0"/>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04</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3" name="AutoShape 112"/>
          <p:cNvSpPr/>
          <p:nvPr/>
        </p:nvSpPr>
        <p:spPr bwMode="auto">
          <a:xfrm>
            <a:off x="816753" y="2191016"/>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4" name="文本框 5"/>
          <p:cNvSpPr txBox="1">
            <a:spLocks noChangeArrowheads="1"/>
          </p:cNvSpPr>
          <p:nvPr/>
        </p:nvSpPr>
        <p:spPr bwMode="auto">
          <a:xfrm>
            <a:off x="1044166" y="187190"/>
            <a:ext cx="816468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sz="2000" dirty="0">
                <a:solidFill>
                  <a:schemeClr val="accent1"/>
                </a:solidFill>
                <a:latin typeface="+mj-ea"/>
                <a:ea typeface="+mj-ea"/>
                <a:sym typeface="+mn-ea"/>
              </a:rPr>
              <a:t>Algorithms </a:t>
            </a:r>
            <a:r>
              <a:rPr lang="en-US" altLang="zh-CN" sz="2000" dirty="0">
                <a:solidFill>
                  <a:schemeClr val="accent1"/>
                </a:solidFill>
                <a:latin typeface="+mj-ea"/>
                <a:ea typeface="+mj-ea"/>
                <a:sym typeface="+mn-ea"/>
              </a:rPr>
              <a:t>A</a:t>
            </a:r>
            <a:r>
              <a:rPr sz="2000" dirty="0">
                <a:solidFill>
                  <a:schemeClr val="accent1"/>
                </a:solidFill>
                <a:latin typeface="+mj-ea"/>
                <a:ea typeface="+mj-ea"/>
                <a:sym typeface="+mn-ea"/>
              </a:rPr>
              <a:t>nd </a:t>
            </a:r>
            <a:r>
              <a:rPr lang="en-US" altLang="zh-CN" sz="2000" dirty="0">
                <a:solidFill>
                  <a:schemeClr val="accent1"/>
                </a:solidFill>
                <a:latin typeface="+mj-ea"/>
                <a:ea typeface="+mj-ea"/>
                <a:sym typeface="+mn-ea"/>
              </a:rPr>
              <a:t>T</a:t>
            </a:r>
            <a:r>
              <a:rPr sz="2000" dirty="0">
                <a:solidFill>
                  <a:schemeClr val="accent1"/>
                </a:solidFill>
                <a:latin typeface="+mj-ea"/>
                <a:ea typeface="+mj-ea"/>
                <a:sym typeface="+mn-ea"/>
              </a:rPr>
              <a:t>echniques</a:t>
            </a:r>
            <a:r>
              <a:rPr lang="en-US" altLang="zh-CN" sz="1600" dirty="0">
                <a:solidFill>
                  <a:schemeClr val="accent1"/>
                </a:solidFill>
                <a:latin typeface="+mj-ea"/>
                <a:ea typeface="+mj-ea"/>
                <a:sym typeface="+mn-ea"/>
              </a:rPr>
              <a:t>——AUC,ROC</a:t>
            </a:r>
            <a:endParaRPr lang="en-US" sz="1600" dirty="0">
              <a:solidFill>
                <a:schemeClr val="accent1"/>
              </a:solidFill>
              <a:latin typeface="+mj-ea"/>
              <a:ea typeface="+mj-ea"/>
              <a:sym typeface="+mn-ea"/>
            </a:endParaRPr>
          </a:p>
        </p:txBody>
      </p:sp>
      <p:grpSp>
        <p:nvGrpSpPr>
          <p:cNvPr id="15" name="组合 14"/>
          <p:cNvGrpSpPr/>
          <p:nvPr/>
        </p:nvGrpSpPr>
        <p:grpSpPr>
          <a:xfrm>
            <a:off x="1357313" y="1160145"/>
            <a:ext cx="6795653" cy="2855363"/>
            <a:chOff x="-228292" y="0"/>
            <a:chExt cx="6795953" cy="2855651"/>
          </a:xfrm>
        </p:grpSpPr>
        <p:grpSp>
          <p:nvGrpSpPr>
            <p:cNvPr id="16" name="组合 15"/>
            <p:cNvGrpSpPr/>
            <p:nvPr/>
          </p:nvGrpSpPr>
          <p:grpSpPr>
            <a:xfrm>
              <a:off x="216767" y="2261047"/>
              <a:ext cx="6350894" cy="594604"/>
              <a:chOff x="264039" y="2221651"/>
              <a:chExt cx="6351520" cy="594789"/>
            </a:xfrm>
          </p:grpSpPr>
          <p:grpSp>
            <p:nvGrpSpPr>
              <p:cNvPr id="19" name="组合 18"/>
              <p:cNvGrpSpPr/>
              <p:nvPr/>
            </p:nvGrpSpPr>
            <p:grpSpPr>
              <a:xfrm>
                <a:off x="264039" y="2221651"/>
                <a:ext cx="6351520" cy="359261"/>
                <a:chOff x="264039" y="2221651"/>
                <a:chExt cx="6351520" cy="359261"/>
              </a:xfrm>
            </p:grpSpPr>
            <p:sp>
              <p:nvSpPr>
                <p:cNvPr id="22" name="文本框 25"/>
                <p:cNvSpPr txBox="1"/>
                <p:nvPr/>
              </p:nvSpPr>
              <p:spPr>
                <a:xfrm>
                  <a:off x="264039" y="2276747"/>
                  <a:ext cx="2385473" cy="304165"/>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spcAft>
                      <a:spcPts val="0"/>
                    </a:spcAft>
                  </a:pPr>
                  <a:r>
                    <a:rPr lang="en-US"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 ROC of each decision tree.</a:t>
                  </a:r>
                  <a:endParaRPr lang="zh-CN" sz="11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3" name="文本框 26"/>
                <p:cNvSpPr txBox="1"/>
                <p:nvPr/>
              </p:nvSpPr>
              <p:spPr>
                <a:xfrm>
                  <a:off x="3613876" y="2221651"/>
                  <a:ext cx="3001683" cy="304484"/>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spcAft>
                      <a:spcPts val="0"/>
                    </a:spcAft>
                  </a:pPr>
                  <a:r>
                    <a:rPr lang="en-US"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(b). AUC distribution for each decision tree.</a:t>
                  </a:r>
                  <a:endParaRPr lang="zh-CN" sz="11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sp>
            <p:nvSpPr>
              <p:cNvPr id="20" name="文本框 28"/>
              <p:cNvSpPr txBox="1"/>
              <p:nvPr/>
            </p:nvSpPr>
            <p:spPr>
              <a:xfrm>
                <a:off x="2205005" y="2511972"/>
                <a:ext cx="2486950" cy="304468"/>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spcAft>
                    <a:spcPts val="0"/>
                  </a:spcAft>
                </a:pPr>
                <a:r>
                  <a:rPr lang="en-US" sz="14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Description of ROC and AUC</a:t>
                </a:r>
                <a:endParaRPr lang="zh-CN" sz="12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pic>
          <p:nvPicPr>
            <p:cNvPr id="17" name="图片 1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234952" y="0"/>
              <a:ext cx="3266465" cy="2248762"/>
            </a:xfrm>
            <a:prstGeom prst="rect">
              <a:avLst/>
            </a:prstGeom>
            <a:noFill/>
            <a:ln>
              <a:noFill/>
            </a:ln>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292" y="0"/>
              <a:ext cx="3168342" cy="2275205"/>
            </a:xfrm>
            <a:prstGeom prst="rect">
              <a:avLst/>
            </a:prstGeom>
            <a:noFill/>
            <a:ln>
              <a:noFill/>
            </a:ln>
          </p:spPr>
        </p:pic>
      </p:gr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04</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3" name="AutoShape 112"/>
          <p:cNvSpPr/>
          <p:nvPr/>
        </p:nvSpPr>
        <p:spPr bwMode="auto">
          <a:xfrm>
            <a:off x="816753" y="2191016"/>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TextBox 1"/>
          <p:cNvSpPr txBox="1"/>
          <p:nvPr/>
        </p:nvSpPr>
        <p:spPr>
          <a:xfrm>
            <a:off x="576580" y="1137920"/>
            <a:ext cx="7990840" cy="2306955"/>
          </a:xfrm>
          <a:prstGeom prst="rect">
            <a:avLst/>
          </a:prstGeom>
          <a:noFill/>
        </p:spPr>
        <p:txBody>
          <a:bodyPr wrap="square" rtlCol="0">
            <a:spAutoFit/>
          </a:bodyPr>
          <a:lstStyle/>
          <a:p>
            <a:r>
              <a:rPr lang="en-US" altLang="zh-CN" sz="2400" b="1" dirty="0">
                <a:sym typeface="+mn-ea"/>
              </a:rPr>
              <a:t>(1) calculate the AUC of each decision tree</a:t>
            </a:r>
            <a:endParaRPr lang="en-US" altLang="zh-CN" sz="2400" b="1" dirty="0">
              <a:sym typeface="+mn-ea"/>
            </a:endParaRPr>
          </a:p>
          <a:p>
            <a:endParaRPr lang="en-US" altLang="zh-CN" sz="2400" b="1" dirty="0">
              <a:sym typeface="+mn-ea"/>
            </a:endParaRPr>
          </a:p>
          <a:p>
            <a:r>
              <a:rPr lang="en-US" altLang="zh-CN" sz="2400" b="1" dirty="0">
                <a:sym typeface="+mn-ea"/>
              </a:rPr>
              <a:t>(2) sort AUC in descending order</a:t>
            </a:r>
            <a:endParaRPr lang="en-US" altLang="zh-CN" sz="2400" b="1" dirty="0">
              <a:sym typeface="+mn-ea"/>
            </a:endParaRPr>
          </a:p>
          <a:p>
            <a:endParaRPr lang="en-US" altLang="zh-CN" sz="2400" b="1" dirty="0">
              <a:sym typeface="+mn-ea"/>
            </a:endParaRPr>
          </a:p>
          <a:p>
            <a:r>
              <a:rPr lang="en-US" altLang="zh-CN" sz="2400" b="1" dirty="0">
                <a:sym typeface="+mn-ea"/>
              </a:rPr>
              <a:t>(3) select the decision tree with high AUC value to form a new random forest</a:t>
            </a:r>
            <a:endParaRPr lang="en-US" altLang="zh-CN" sz="2400" b="1" dirty="0">
              <a:sym typeface="+mn-ea"/>
            </a:endParaRPr>
          </a:p>
        </p:txBody>
      </p:sp>
      <p:sp>
        <p:nvSpPr>
          <p:cNvPr id="14" name="文本框 5"/>
          <p:cNvSpPr txBox="1">
            <a:spLocks noChangeArrowheads="1"/>
          </p:cNvSpPr>
          <p:nvPr/>
        </p:nvSpPr>
        <p:spPr bwMode="auto">
          <a:xfrm>
            <a:off x="1044166" y="187190"/>
            <a:ext cx="816468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sz="2000" dirty="0">
                <a:solidFill>
                  <a:schemeClr val="accent1"/>
                </a:solidFill>
                <a:latin typeface="+mj-ea"/>
                <a:ea typeface="+mj-ea"/>
                <a:sym typeface="+mn-ea"/>
              </a:rPr>
              <a:t>Algorithms </a:t>
            </a:r>
            <a:r>
              <a:rPr lang="en-US" altLang="zh-CN" sz="2000" dirty="0">
                <a:solidFill>
                  <a:schemeClr val="accent1"/>
                </a:solidFill>
                <a:latin typeface="+mj-ea"/>
                <a:ea typeface="+mj-ea"/>
                <a:sym typeface="+mn-ea"/>
              </a:rPr>
              <a:t>A</a:t>
            </a:r>
            <a:r>
              <a:rPr sz="2000" dirty="0">
                <a:solidFill>
                  <a:schemeClr val="accent1"/>
                </a:solidFill>
                <a:latin typeface="+mj-ea"/>
                <a:ea typeface="+mj-ea"/>
                <a:sym typeface="+mn-ea"/>
              </a:rPr>
              <a:t>nd </a:t>
            </a:r>
            <a:r>
              <a:rPr lang="en-US" altLang="zh-CN" sz="2000" dirty="0">
                <a:solidFill>
                  <a:schemeClr val="accent1"/>
                </a:solidFill>
                <a:latin typeface="+mj-ea"/>
                <a:ea typeface="+mj-ea"/>
                <a:sym typeface="+mn-ea"/>
              </a:rPr>
              <a:t>T</a:t>
            </a:r>
            <a:r>
              <a:rPr sz="2000" dirty="0">
                <a:solidFill>
                  <a:schemeClr val="accent1"/>
                </a:solidFill>
                <a:latin typeface="+mj-ea"/>
                <a:ea typeface="+mj-ea"/>
                <a:sym typeface="+mn-ea"/>
              </a:rPr>
              <a:t>echniques</a:t>
            </a:r>
            <a:r>
              <a:rPr lang="en-US" altLang="zh-CN" sz="1600" dirty="0">
                <a:solidFill>
                  <a:schemeClr val="accent1"/>
                </a:solidFill>
                <a:latin typeface="+mj-ea"/>
                <a:ea typeface="+mj-ea"/>
                <a:sym typeface="+mn-ea"/>
              </a:rPr>
              <a:t>——</a:t>
            </a:r>
            <a:r>
              <a:rPr lang="en-US" sz="1600" dirty="0">
                <a:solidFill>
                  <a:schemeClr val="accent1"/>
                </a:solidFill>
                <a:latin typeface="+mj-ea"/>
                <a:ea typeface="+mj-ea"/>
                <a:sym typeface="+mn-ea"/>
              </a:rPr>
              <a:t>AUC,ROC</a:t>
            </a:r>
            <a:endParaRPr lang="en-US" sz="1600" dirty="0">
              <a:solidFill>
                <a:schemeClr val="accent1"/>
              </a:solidFill>
              <a:latin typeface="+mj-ea"/>
              <a:ea typeface="+mj-ea"/>
              <a:sym typeface="+mn-ea"/>
            </a:endParaRPr>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04</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3" name="AutoShape 112"/>
          <p:cNvSpPr/>
          <p:nvPr/>
        </p:nvSpPr>
        <p:spPr bwMode="auto">
          <a:xfrm>
            <a:off x="816753" y="2191016"/>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TextBox 1"/>
          <p:cNvSpPr txBox="1"/>
          <p:nvPr/>
        </p:nvSpPr>
        <p:spPr>
          <a:xfrm>
            <a:off x="684847" y="1240632"/>
            <a:ext cx="7774305" cy="1938020"/>
          </a:xfrm>
          <a:prstGeom prst="rect">
            <a:avLst/>
          </a:prstGeom>
          <a:noFill/>
        </p:spPr>
        <p:txBody>
          <a:bodyPr wrap="square" rtlCol="0">
            <a:spAutoFit/>
          </a:bodyPr>
          <a:lstStyle/>
          <a:p>
            <a:r>
              <a:rPr lang="en-US" altLang="zh-CN" sz="2400" b="1" dirty="0">
                <a:sym typeface="+mn-ea"/>
              </a:rPr>
              <a:t>	Since the training samples generated by each decision tree are random and the selection of node features is also random, there is a certain correlation between decision trees. The greater the correlation between any two trees in the forest, the greater the error rate</a:t>
            </a:r>
            <a:r>
              <a:rPr lang="zh-CN" altLang="en-US" sz="2400" b="1" dirty="0">
                <a:sym typeface="+mn-ea"/>
              </a:rPr>
              <a:t>.</a:t>
            </a:r>
            <a:endParaRPr lang="zh-CN" altLang="en-US" sz="2400" b="1" dirty="0">
              <a:sym typeface="+mn-ea"/>
            </a:endParaRPr>
          </a:p>
        </p:txBody>
      </p:sp>
      <p:sp>
        <p:nvSpPr>
          <p:cNvPr id="14" name="文本框 5"/>
          <p:cNvSpPr txBox="1">
            <a:spLocks noChangeArrowheads="1"/>
          </p:cNvSpPr>
          <p:nvPr/>
        </p:nvSpPr>
        <p:spPr bwMode="auto">
          <a:xfrm>
            <a:off x="1044166" y="187190"/>
            <a:ext cx="816468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sz="2000" dirty="0">
                <a:solidFill>
                  <a:schemeClr val="accent1"/>
                </a:solidFill>
                <a:latin typeface="+mj-ea"/>
                <a:ea typeface="+mj-ea"/>
                <a:sym typeface="+mn-ea"/>
              </a:rPr>
              <a:t>Algorithms </a:t>
            </a:r>
            <a:r>
              <a:rPr lang="en-US" altLang="zh-CN" sz="2000" dirty="0">
                <a:solidFill>
                  <a:schemeClr val="accent1"/>
                </a:solidFill>
                <a:latin typeface="+mj-ea"/>
                <a:ea typeface="+mj-ea"/>
                <a:sym typeface="+mn-ea"/>
              </a:rPr>
              <a:t>A</a:t>
            </a:r>
            <a:r>
              <a:rPr sz="2000" dirty="0">
                <a:solidFill>
                  <a:schemeClr val="accent1"/>
                </a:solidFill>
                <a:latin typeface="+mj-ea"/>
                <a:ea typeface="+mj-ea"/>
                <a:sym typeface="+mn-ea"/>
              </a:rPr>
              <a:t>nd </a:t>
            </a:r>
            <a:r>
              <a:rPr lang="en-US" altLang="zh-CN" sz="2000" dirty="0">
                <a:solidFill>
                  <a:schemeClr val="accent1"/>
                </a:solidFill>
                <a:latin typeface="+mj-ea"/>
                <a:ea typeface="+mj-ea"/>
                <a:sym typeface="+mn-ea"/>
              </a:rPr>
              <a:t>T</a:t>
            </a:r>
            <a:r>
              <a:rPr sz="2000" dirty="0">
                <a:solidFill>
                  <a:schemeClr val="accent1"/>
                </a:solidFill>
                <a:latin typeface="+mj-ea"/>
                <a:ea typeface="+mj-ea"/>
                <a:sym typeface="+mn-ea"/>
              </a:rPr>
              <a:t>echniques</a:t>
            </a:r>
            <a:r>
              <a:rPr lang="en-US" altLang="zh-CN" sz="1600" dirty="0">
                <a:solidFill>
                  <a:schemeClr val="accent1"/>
                </a:solidFill>
                <a:latin typeface="+mj-ea"/>
                <a:ea typeface="+mj-ea"/>
                <a:sym typeface="+mn-ea"/>
              </a:rPr>
              <a:t>——</a:t>
            </a:r>
            <a:r>
              <a:rPr lang="en-US" altLang="zh-CN" sz="1600" dirty="0">
                <a:solidFill>
                  <a:schemeClr val="accent1"/>
                </a:solidFill>
                <a:latin typeface="+mj-ea"/>
                <a:ea typeface="+mj-ea"/>
                <a:sym typeface="+mn-ea"/>
              </a:rPr>
              <a:t>Correlation</a:t>
            </a:r>
            <a:endParaRPr lang="en-US" sz="1600" dirty="0">
              <a:solidFill>
                <a:schemeClr val="accent1"/>
              </a:solidFill>
              <a:latin typeface="+mj-ea"/>
              <a:ea typeface="+mj-ea"/>
              <a:sym typeface="+mn-ea"/>
            </a:endParaRPr>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04</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3" name="AutoShape 112"/>
          <p:cNvSpPr/>
          <p:nvPr/>
        </p:nvSpPr>
        <p:spPr bwMode="auto">
          <a:xfrm>
            <a:off x="816753" y="2191016"/>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TextBox 1"/>
          <p:cNvSpPr txBox="1"/>
          <p:nvPr/>
        </p:nvSpPr>
        <p:spPr>
          <a:xfrm>
            <a:off x="602125" y="1232922"/>
            <a:ext cx="7774305" cy="3046095"/>
          </a:xfrm>
          <a:prstGeom prst="rect">
            <a:avLst/>
          </a:prstGeom>
          <a:noFill/>
        </p:spPr>
        <p:txBody>
          <a:bodyPr wrap="square" rtlCol="0">
            <a:spAutoFit/>
          </a:bodyPr>
          <a:lstStyle/>
          <a:p>
            <a:r>
              <a:rPr lang="en-US" altLang="zh-CN" sz="2400" b="1" dirty="0">
                <a:sym typeface="+mn-ea"/>
              </a:rPr>
              <a:t>The parent-child inner product computation is as follows:</a:t>
            </a:r>
            <a:endParaRPr lang="en-US" altLang="zh-CN" sz="2400" b="1" dirty="0">
              <a:sym typeface="+mn-ea"/>
            </a:endParaRPr>
          </a:p>
          <a:p>
            <a:endParaRPr lang="en-US" altLang="zh-CN" sz="2400" b="1" dirty="0">
              <a:sym typeface="+mn-ea"/>
            </a:endParaRPr>
          </a:p>
          <a:p>
            <a:r>
              <a:rPr lang="en-US" altLang="zh-CN" sz="2400" b="1" dirty="0">
                <a:sym typeface="+mn-ea"/>
              </a:rPr>
              <a:t>the parent node: </a:t>
            </a:r>
            <a:endParaRPr lang="en-US" altLang="zh-CN" sz="2400" b="1" dirty="0">
              <a:sym typeface="+mn-ea"/>
            </a:endParaRPr>
          </a:p>
          <a:p>
            <a:r>
              <a:rPr lang="en-US" altLang="zh-CN" sz="2400" b="1" dirty="0">
                <a:sym typeface="+mn-ea"/>
              </a:rPr>
              <a:t>                             parent ⃗=(</a:t>
            </a:r>
            <a:r>
              <a:rPr lang="en-US" altLang="zh-CN" sz="2400" b="1" dirty="0" err="1">
                <a:sym typeface="+mn-ea"/>
              </a:rPr>
              <a:t>index_p,value_p</a:t>
            </a:r>
            <a:r>
              <a:rPr lang="en-US" altLang="zh-CN" sz="2400" b="1" dirty="0">
                <a:sym typeface="+mn-ea"/>
              </a:rPr>
              <a:t> )^T</a:t>
            </a:r>
            <a:r>
              <a:rPr lang="zh-CN" altLang="en-US" sz="2400" b="1" dirty="0">
                <a:sym typeface="+mn-ea"/>
              </a:rPr>
              <a:t>，</a:t>
            </a:r>
            <a:endParaRPr lang="en-US" altLang="zh-CN" sz="2400" b="1" dirty="0">
              <a:sym typeface="+mn-ea"/>
            </a:endParaRPr>
          </a:p>
          <a:p>
            <a:r>
              <a:rPr lang="en-US" altLang="zh-CN" sz="2400" b="1" dirty="0">
                <a:sym typeface="+mn-ea"/>
              </a:rPr>
              <a:t>the child node:</a:t>
            </a:r>
            <a:endParaRPr lang="en-US" altLang="zh-CN" sz="2400" b="1" dirty="0">
              <a:sym typeface="+mn-ea"/>
            </a:endParaRPr>
          </a:p>
          <a:p>
            <a:r>
              <a:rPr lang="en-US" altLang="zh-CN" sz="2400" b="1" dirty="0">
                <a:sym typeface="+mn-ea"/>
              </a:rPr>
              <a:t>                            child ⃗=(</a:t>
            </a:r>
            <a:r>
              <a:rPr lang="en-US" altLang="zh-CN" sz="2400" b="1" dirty="0" err="1">
                <a:sym typeface="+mn-ea"/>
              </a:rPr>
              <a:t>index_c,value_c</a:t>
            </a:r>
            <a:r>
              <a:rPr lang="en-US" altLang="zh-CN" sz="2400" b="1" dirty="0">
                <a:sym typeface="+mn-ea"/>
              </a:rPr>
              <a:t> )^T </a:t>
            </a:r>
            <a:endParaRPr lang="en-US" altLang="zh-CN" sz="2400" b="1" dirty="0">
              <a:sym typeface="+mn-ea"/>
            </a:endParaRPr>
          </a:p>
          <a:p>
            <a:r>
              <a:rPr lang="en-US" altLang="zh-CN" sz="2400" b="1" dirty="0">
                <a:sym typeface="+mn-ea"/>
              </a:rPr>
              <a:t>then the inner product calculation formula is as follows:</a:t>
            </a:r>
            <a:endParaRPr lang="en-US" altLang="zh-CN" sz="2400" b="1" dirty="0">
              <a:sym typeface="+mn-ea"/>
            </a:endParaRPr>
          </a:p>
          <a:p>
            <a:r>
              <a:rPr lang="en-US" altLang="zh-CN" sz="2400" b="1" dirty="0">
                <a:sym typeface="+mn-ea"/>
              </a:rPr>
              <a:t>                             Inner product=</a:t>
            </a:r>
            <a:r>
              <a:rPr lang="en-US" altLang="zh-CN" sz="2400" b="1" dirty="0" err="1">
                <a:sym typeface="+mn-ea"/>
              </a:rPr>
              <a:t>parent^T•child</a:t>
            </a:r>
            <a:endParaRPr lang="zh-CN" altLang="en-US" sz="2400" b="1" dirty="0">
              <a:sym typeface="+mn-ea"/>
            </a:endParaRPr>
          </a:p>
        </p:txBody>
      </p:sp>
      <p:sp>
        <p:nvSpPr>
          <p:cNvPr id="14" name="文本框 5"/>
          <p:cNvSpPr txBox="1">
            <a:spLocks noChangeArrowheads="1"/>
          </p:cNvSpPr>
          <p:nvPr/>
        </p:nvSpPr>
        <p:spPr bwMode="auto">
          <a:xfrm>
            <a:off x="1044166" y="187190"/>
            <a:ext cx="816468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sz="2000" dirty="0">
                <a:solidFill>
                  <a:schemeClr val="accent1"/>
                </a:solidFill>
                <a:latin typeface="+mj-ea"/>
                <a:ea typeface="+mj-ea"/>
                <a:sym typeface="+mn-ea"/>
              </a:rPr>
              <a:t>Algorithms </a:t>
            </a:r>
            <a:r>
              <a:rPr lang="en-US" altLang="zh-CN" sz="2000" dirty="0">
                <a:solidFill>
                  <a:schemeClr val="accent1"/>
                </a:solidFill>
                <a:latin typeface="+mj-ea"/>
                <a:ea typeface="+mj-ea"/>
                <a:sym typeface="+mn-ea"/>
              </a:rPr>
              <a:t>A</a:t>
            </a:r>
            <a:r>
              <a:rPr sz="2000" dirty="0">
                <a:solidFill>
                  <a:schemeClr val="accent1"/>
                </a:solidFill>
                <a:latin typeface="+mj-ea"/>
                <a:ea typeface="+mj-ea"/>
                <a:sym typeface="+mn-ea"/>
              </a:rPr>
              <a:t>nd </a:t>
            </a:r>
            <a:r>
              <a:rPr lang="en-US" altLang="zh-CN" sz="2000" dirty="0">
                <a:solidFill>
                  <a:schemeClr val="accent1"/>
                </a:solidFill>
                <a:latin typeface="+mj-ea"/>
                <a:ea typeface="+mj-ea"/>
                <a:sym typeface="+mn-ea"/>
              </a:rPr>
              <a:t>T</a:t>
            </a:r>
            <a:r>
              <a:rPr sz="2000" dirty="0">
                <a:solidFill>
                  <a:schemeClr val="accent1"/>
                </a:solidFill>
                <a:latin typeface="+mj-ea"/>
                <a:ea typeface="+mj-ea"/>
                <a:sym typeface="+mn-ea"/>
              </a:rPr>
              <a:t>echniques</a:t>
            </a:r>
            <a:r>
              <a:rPr lang="en-US" altLang="zh-CN" sz="1600" dirty="0">
                <a:solidFill>
                  <a:schemeClr val="accent1"/>
                </a:solidFill>
                <a:latin typeface="+mj-ea"/>
                <a:ea typeface="+mj-ea"/>
                <a:sym typeface="+mn-ea"/>
              </a:rPr>
              <a:t>—— Correlation</a:t>
            </a:r>
            <a:endParaRPr sz="1600" dirty="0">
              <a:solidFill>
                <a:schemeClr val="accent1"/>
              </a:solidFill>
              <a:latin typeface="+mj-ea"/>
              <a:ea typeface="+mj-ea"/>
              <a:sym typeface="+mn-ea"/>
            </a:endParaRPr>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04</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3" name="AutoShape 112"/>
          <p:cNvSpPr/>
          <p:nvPr/>
        </p:nvSpPr>
        <p:spPr bwMode="auto">
          <a:xfrm>
            <a:off x="816753" y="2191016"/>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TextBox 1"/>
          <p:cNvSpPr txBox="1"/>
          <p:nvPr/>
        </p:nvSpPr>
        <p:spPr>
          <a:xfrm>
            <a:off x="419880" y="926217"/>
            <a:ext cx="7774305" cy="3784600"/>
          </a:xfrm>
          <a:prstGeom prst="rect">
            <a:avLst/>
          </a:prstGeom>
          <a:noFill/>
        </p:spPr>
        <p:txBody>
          <a:bodyPr wrap="square" rtlCol="0">
            <a:spAutoFit/>
          </a:bodyPr>
          <a:lstStyle/>
          <a:p>
            <a:r>
              <a:rPr lang="zh-CN" altLang="en-US" sz="2400" b="1" dirty="0">
                <a:sym typeface="+mn-ea"/>
              </a:rPr>
              <a:t>(1) sort AUC in descending order, starting from the highest AUC tree, and compare the similarity pairwise.</a:t>
            </a:r>
            <a:endParaRPr lang="zh-CN" altLang="en-US" sz="2400" b="1" dirty="0">
              <a:sym typeface="+mn-ea"/>
            </a:endParaRPr>
          </a:p>
          <a:p>
            <a:r>
              <a:rPr lang="zh-CN" altLang="en-US" sz="2400" b="1" dirty="0">
                <a:sym typeface="+mn-ea"/>
              </a:rPr>
              <a:t>(2) calculate the inner product between two nodes by using the preorder traversal and save it in the list.</a:t>
            </a:r>
            <a:endParaRPr lang="zh-CN" altLang="en-US" sz="2400" b="1" dirty="0">
              <a:sym typeface="+mn-ea"/>
            </a:endParaRPr>
          </a:p>
          <a:p>
            <a:r>
              <a:rPr lang="zh-CN" altLang="en-US" sz="2400" b="1" dirty="0">
                <a:sym typeface="+mn-ea"/>
              </a:rPr>
              <a:t>(3) to compare the similarity of two trees is to compare the number of similar inner products in their list. If the similarity is within a certain range, they are considered to be similar. The decision tree with low AUC is deleted and the tree with high AUC is retained. Form a new random forest.</a:t>
            </a:r>
            <a:endParaRPr lang="zh-CN" altLang="en-US" sz="2400" b="1" dirty="0">
              <a:sym typeface="+mn-ea"/>
            </a:endParaRPr>
          </a:p>
          <a:p>
            <a:endParaRPr lang="zh-CN" altLang="en-US" sz="2400" b="1" dirty="0">
              <a:sym typeface="+mn-ea"/>
            </a:endParaRPr>
          </a:p>
        </p:txBody>
      </p:sp>
      <p:sp>
        <p:nvSpPr>
          <p:cNvPr id="14" name="文本框 5"/>
          <p:cNvSpPr txBox="1">
            <a:spLocks noChangeArrowheads="1"/>
          </p:cNvSpPr>
          <p:nvPr/>
        </p:nvSpPr>
        <p:spPr bwMode="auto">
          <a:xfrm>
            <a:off x="1044166" y="187190"/>
            <a:ext cx="816468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sz="2000" dirty="0">
                <a:solidFill>
                  <a:schemeClr val="accent1"/>
                </a:solidFill>
                <a:latin typeface="+mj-ea"/>
                <a:ea typeface="+mj-ea"/>
                <a:sym typeface="+mn-ea"/>
              </a:rPr>
              <a:t>Algorithms </a:t>
            </a:r>
            <a:r>
              <a:rPr lang="en-US" altLang="zh-CN" sz="2000" dirty="0">
                <a:solidFill>
                  <a:schemeClr val="accent1"/>
                </a:solidFill>
                <a:latin typeface="+mj-ea"/>
                <a:ea typeface="+mj-ea"/>
                <a:sym typeface="+mn-ea"/>
              </a:rPr>
              <a:t>A</a:t>
            </a:r>
            <a:r>
              <a:rPr sz="2000" dirty="0">
                <a:solidFill>
                  <a:schemeClr val="accent1"/>
                </a:solidFill>
                <a:latin typeface="+mj-ea"/>
                <a:ea typeface="+mj-ea"/>
                <a:sym typeface="+mn-ea"/>
              </a:rPr>
              <a:t>nd </a:t>
            </a:r>
            <a:r>
              <a:rPr lang="en-US" altLang="zh-CN" sz="2000" dirty="0">
                <a:solidFill>
                  <a:schemeClr val="accent1"/>
                </a:solidFill>
                <a:latin typeface="+mj-ea"/>
                <a:ea typeface="+mj-ea"/>
                <a:sym typeface="+mn-ea"/>
              </a:rPr>
              <a:t>T</a:t>
            </a:r>
            <a:r>
              <a:rPr sz="2000" dirty="0">
                <a:solidFill>
                  <a:schemeClr val="accent1"/>
                </a:solidFill>
                <a:latin typeface="+mj-ea"/>
                <a:ea typeface="+mj-ea"/>
                <a:sym typeface="+mn-ea"/>
              </a:rPr>
              <a:t>echniques</a:t>
            </a:r>
            <a:r>
              <a:rPr lang="en-US" altLang="zh-CN" sz="1600" dirty="0">
                <a:solidFill>
                  <a:schemeClr val="accent1"/>
                </a:solidFill>
                <a:latin typeface="+mj-ea"/>
                <a:ea typeface="+mj-ea"/>
                <a:sym typeface="+mn-ea"/>
              </a:rPr>
              <a:t>—— Correlation</a:t>
            </a:r>
            <a:endParaRPr sz="1600" dirty="0">
              <a:solidFill>
                <a:schemeClr val="accent1"/>
              </a:solidFill>
              <a:latin typeface="+mj-ea"/>
              <a:ea typeface="+mj-ea"/>
              <a:sym typeface="+mn-ea"/>
            </a:endParaRPr>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04</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3" name="AutoShape 112"/>
          <p:cNvSpPr/>
          <p:nvPr/>
        </p:nvSpPr>
        <p:spPr bwMode="auto">
          <a:xfrm>
            <a:off x="816753" y="2191016"/>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TextBox 1"/>
          <p:cNvSpPr txBox="1"/>
          <p:nvPr/>
        </p:nvSpPr>
        <p:spPr>
          <a:xfrm>
            <a:off x="419735" y="979170"/>
            <a:ext cx="7774305" cy="3169285"/>
          </a:xfrm>
          <a:prstGeom prst="rect">
            <a:avLst/>
          </a:prstGeom>
          <a:noFill/>
        </p:spPr>
        <p:txBody>
          <a:bodyPr wrap="square" rtlCol="0">
            <a:spAutoFit/>
          </a:bodyPr>
          <a:lstStyle/>
          <a:p>
            <a:pPr algn="just"/>
            <a:r>
              <a:rPr lang="en-US" sz="2000" b="1" dirty="0">
                <a:sym typeface="+mn-ea"/>
              </a:rPr>
              <a:t>The depth of the decision tree sometimes affects the model of the random forest.</a:t>
            </a:r>
            <a:endParaRPr sz="2000" b="1" dirty="0">
              <a:sym typeface="+mn-ea"/>
            </a:endParaRPr>
          </a:p>
          <a:p>
            <a:pPr algn="just"/>
            <a:r>
              <a:rPr lang="en-US" sz="2000" b="1" dirty="0">
                <a:sym typeface="+mn-ea"/>
              </a:rPr>
              <a:t>The method we adopted is to select the optimal depth value of the tree as the final depth value before formally generating the random forest model.In other words, the traditional random forest algorithm is used to generate different random forest models for different depth parameters, and the depth values with higher model accuracy and smaller depth are taken as the parameters of the prediction algorithm in this paper. This ensures that the parameters used each time the model is generated are optimal.</a:t>
            </a:r>
            <a:endParaRPr lang="en-US" sz="2000" b="1" dirty="0">
              <a:sym typeface="+mn-ea"/>
            </a:endParaRPr>
          </a:p>
        </p:txBody>
      </p:sp>
      <p:sp>
        <p:nvSpPr>
          <p:cNvPr id="14" name="文本框 5"/>
          <p:cNvSpPr txBox="1">
            <a:spLocks noChangeArrowheads="1"/>
          </p:cNvSpPr>
          <p:nvPr/>
        </p:nvSpPr>
        <p:spPr bwMode="auto">
          <a:xfrm>
            <a:off x="1187851" y="216861"/>
            <a:ext cx="62493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sz="2000" dirty="0">
                <a:solidFill>
                  <a:schemeClr val="accent1"/>
                </a:solidFill>
                <a:latin typeface="+mj-ea"/>
                <a:ea typeface="+mj-ea"/>
                <a:sym typeface="+mn-ea"/>
              </a:rPr>
              <a:t>Algorithms </a:t>
            </a:r>
            <a:r>
              <a:rPr lang="en-US" altLang="zh-CN" sz="2000" dirty="0">
                <a:solidFill>
                  <a:schemeClr val="accent1"/>
                </a:solidFill>
                <a:latin typeface="+mj-ea"/>
                <a:ea typeface="+mj-ea"/>
                <a:sym typeface="+mn-ea"/>
              </a:rPr>
              <a:t>A</a:t>
            </a:r>
            <a:r>
              <a:rPr sz="2000" dirty="0">
                <a:solidFill>
                  <a:schemeClr val="accent1"/>
                </a:solidFill>
                <a:latin typeface="+mj-ea"/>
                <a:ea typeface="+mj-ea"/>
                <a:sym typeface="+mn-ea"/>
              </a:rPr>
              <a:t>nd </a:t>
            </a:r>
            <a:r>
              <a:rPr lang="en-US" altLang="zh-CN" sz="2000" dirty="0">
                <a:solidFill>
                  <a:schemeClr val="accent1"/>
                </a:solidFill>
                <a:latin typeface="+mj-ea"/>
                <a:ea typeface="+mj-ea"/>
                <a:sym typeface="+mn-ea"/>
              </a:rPr>
              <a:t>T</a:t>
            </a:r>
            <a:r>
              <a:rPr sz="2000" dirty="0">
                <a:solidFill>
                  <a:schemeClr val="accent1"/>
                </a:solidFill>
                <a:latin typeface="+mj-ea"/>
                <a:ea typeface="+mj-ea"/>
                <a:sym typeface="+mn-ea"/>
              </a:rPr>
              <a:t>echniques</a:t>
            </a:r>
            <a:r>
              <a:rPr lang="en-US" altLang="zh-CN" sz="2000" dirty="0">
                <a:solidFill>
                  <a:schemeClr val="accent1"/>
                </a:solidFill>
                <a:latin typeface="+mj-ea"/>
                <a:ea typeface="+mj-ea"/>
                <a:sym typeface="+mn-ea"/>
              </a:rPr>
              <a:t>——Parameter tuning</a:t>
            </a:r>
            <a:endParaRPr sz="2000" dirty="0">
              <a:solidFill>
                <a:schemeClr val="accent1"/>
              </a:solidFill>
              <a:latin typeface="+mj-ea"/>
              <a:ea typeface="+mj-ea"/>
              <a:sym typeface="+mn-ea"/>
            </a:endParaRPr>
          </a:p>
        </p:txBody>
      </p:sp>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5"/>
          <p:cNvSpPr txBox="1">
            <a:spLocks noChangeArrowheads="1"/>
          </p:cNvSpPr>
          <p:nvPr/>
        </p:nvSpPr>
        <p:spPr bwMode="auto">
          <a:xfrm>
            <a:off x="1852543" y="2356549"/>
            <a:ext cx="94449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dirty="0">
                <a:solidFill>
                  <a:schemeClr val="bg1"/>
                </a:solidFill>
                <a:latin typeface="方正兰亭黑_GBK"/>
                <a:ea typeface="方正兰亭黑_GBK"/>
              </a:rPr>
              <a:t>05</a:t>
            </a:r>
            <a:endParaRPr lang="zh-CN" altLang="en-US" sz="4800" b="1" dirty="0">
              <a:solidFill>
                <a:schemeClr val="bg1"/>
              </a:solidFill>
              <a:latin typeface="方正兰亭黑_GBK"/>
              <a:ea typeface="方正兰亭黑_GBK"/>
            </a:endParaRPr>
          </a:p>
        </p:txBody>
      </p:sp>
      <p:sp>
        <p:nvSpPr>
          <p:cNvPr id="16" name="文本框 5"/>
          <p:cNvSpPr txBox="1">
            <a:spLocks noChangeArrowheads="1"/>
          </p:cNvSpPr>
          <p:nvPr/>
        </p:nvSpPr>
        <p:spPr bwMode="auto">
          <a:xfrm>
            <a:off x="3243197" y="1616635"/>
            <a:ext cx="60423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800" dirty="0">
                <a:solidFill>
                  <a:schemeClr val="accent1"/>
                </a:solidFill>
                <a:latin typeface="+mj-ea"/>
                <a:ea typeface="+mj-ea"/>
                <a:sym typeface="+mn-ea"/>
              </a:rPr>
              <a:t>Experimental Results And Analysis</a:t>
            </a:r>
            <a:endParaRPr lang="zh-CN" altLang="en-US" sz="2800" b="1" dirty="0">
              <a:solidFill>
                <a:schemeClr val="accent1"/>
              </a:solidFill>
              <a:latin typeface="方正兰亭黑_GBK"/>
              <a:ea typeface="方正兰亭黑_GBK"/>
            </a:endParaRPr>
          </a:p>
        </p:txBody>
      </p:sp>
      <p:cxnSp>
        <p:nvCxnSpPr>
          <p:cNvPr id="3" name="直接连接符 2"/>
          <p:cNvCxnSpPr/>
          <p:nvPr/>
        </p:nvCxnSpPr>
        <p:spPr>
          <a:xfrm>
            <a:off x="3605703" y="2843318"/>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579496" y="3175021"/>
            <a:ext cx="1285397"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j-lt"/>
              </a:rPr>
              <a:t>PART FIVE</a:t>
            </a:r>
            <a:endParaRPr lang="zh-CN" altLang="en-US" sz="1200" dirty="0">
              <a:latin typeface="+mj-lt"/>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1187851" y="216861"/>
            <a:ext cx="43703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sz="2000" dirty="0">
                <a:solidFill>
                  <a:schemeClr val="accent1"/>
                </a:solidFill>
                <a:latin typeface="+mj-ea"/>
                <a:ea typeface="+mj-ea"/>
                <a:sym typeface="+mn-ea"/>
              </a:rPr>
              <a:t>Experimental Results And Analysis</a:t>
            </a:r>
            <a:endParaRPr lang="en-US" sz="2000" dirty="0">
              <a:solidFill>
                <a:schemeClr val="accent1"/>
              </a:solidFill>
              <a:latin typeface="+mj-ea"/>
              <a:ea typeface="+mj-ea"/>
              <a:sym typeface="+mn-ea"/>
            </a:endParaRPr>
          </a:p>
        </p:txBody>
      </p:sp>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05</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3" name="AutoShape 112"/>
          <p:cNvSpPr/>
          <p:nvPr/>
        </p:nvSpPr>
        <p:spPr bwMode="auto">
          <a:xfrm>
            <a:off x="816753" y="2191016"/>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TextBox 1"/>
          <p:cNvSpPr txBox="1"/>
          <p:nvPr/>
        </p:nvSpPr>
        <p:spPr>
          <a:xfrm>
            <a:off x="610378" y="1168083"/>
            <a:ext cx="7774305" cy="2676525"/>
          </a:xfrm>
          <a:prstGeom prst="rect">
            <a:avLst/>
          </a:prstGeom>
          <a:noFill/>
        </p:spPr>
        <p:txBody>
          <a:bodyPr wrap="square" rtlCol="0">
            <a:spAutoFit/>
          </a:bodyPr>
          <a:lstStyle/>
          <a:p>
            <a:r>
              <a:rPr lang="en-US" sz="2400" b="1" dirty="0">
                <a:sym typeface="+mn-ea"/>
              </a:rPr>
              <a:t>The experimental steps:</a:t>
            </a:r>
            <a:endParaRPr lang="en-US" sz="2400" b="1" dirty="0">
              <a:sym typeface="+mn-ea"/>
            </a:endParaRPr>
          </a:p>
          <a:p>
            <a:endParaRPr lang="en-US" sz="2400" b="1" dirty="0">
              <a:sym typeface="+mn-ea"/>
            </a:endParaRPr>
          </a:p>
          <a:p>
            <a:r>
              <a:rPr lang="en-US" sz="2400" b="1" dirty="0">
                <a:sym typeface="+mn-ea"/>
              </a:rPr>
              <a:t>(1)set the number of different decision trees as 20, 30, 40, 50, 60, 70 and 80 respectively. </a:t>
            </a:r>
            <a:endParaRPr lang="en-US" sz="2400" b="1" dirty="0">
              <a:sym typeface="+mn-ea"/>
            </a:endParaRPr>
          </a:p>
          <a:p>
            <a:endParaRPr lang="en-US" sz="2400" b="1" dirty="0">
              <a:sym typeface="+mn-ea"/>
            </a:endParaRPr>
          </a:p>
          <a:p>
            <a:r>
              <a:rPr lang="en-US" sz="2400" b="1" dirty="0">
                <a:sym typeface="+mn-ea"/>
              </a:rPr>
              <a:t>(2)first tested the improved random forest, and then tested the improved random forest. </a:t>
            </a:r>
            <a:endParaRPr sz="2400" b="1" dirty="0">
              <a:sym typeface="+mn-ea"/>
            </a:endParaRPr>
          </a:p>
        </p:txBody>
      </p:sp>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1187851" y="216861"/>
            <a:ext cx="43703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sz="2000" dirty="0">
                <a:solidFill>
                  <a:schemeClr val="accent1"/>
                </a:solidFill>
                <a:latin typeface="+mj-ea"/>
                <a:ea typeface="+mj-ea"/>
                <a:sym typeface="+mn-ea"/>
              </a:rPr>
              <a:t>Experimental Results And Analysis</a:t>
            </a:r>
            <a:endParaRPr lang="en-US" sz="2000" dirty="0">
              <a:solidFill>
                <a:schemeClr val="accent1"/>
              </a:solidFill>
              <a:latin typeface="+mj-ea"/>
              <a:ea typeface="+mj-ea"/>
              <a:sym typeface="+mn-ea"/>
            </a:endParaRPr>
          </a:p>
        </p:txBody>
      </p:sp>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05</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3" name="AutoShape 112"/>
          <p:cNvSpPr/>
          <p:nvPr/>
        </p:nvSpPr>
        <p:spPr bwMode="auto">
          <a:xfrm>
            <a:off x="816753" y="2191016"/>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aphicFrame>
        <p:nvGraphicFramePr>
          <p:cNvPr id="3" name="表格 2"/>
          <p:cNvGraphicFramePr>
            <a:graphicFrameLocks noGrp="1"/>
          </p:cNvGraphicFramePr>
          <p:nvPr/>
        </p:nvGraphicFramePr>
        <p:xfrm>
          <a:off x="512265" y="1059372"/>
          <a:ext cx="4297680" cy="2637790"/>
        </p:xfrm>
        <a:graphic>
          <a:graphicData uri="http://schemas.openxmlformats.org/drawingml/2006/table">
            <a:tbl>
              <a:tblPr firstRow="1" firstCol="1" bandRow="1">
                <a:tableStyleId>{5C22544A-7EE6-4342-B048-85BDC9FD1C3A}</a:tableStyleId>
              </a:tblPr>
              <a:tblGrid>
                <a:gridCol w="1188653"/>
                <a:gridCol w="1600200"/>
                <a:gridCol w="1508618"/>
              </a:tblGrid>
              <a:tr h="542547">
                <a:tc>
                  <a:txBody>
                    <a:bodyPr/>
                    <a:lstStyle/>
                    <a:p>
                      <a:pPr algn="just">
                        <a:spcAft>
                          <a:spcPts val="0"/>
                        </a:spcAft>
                      </a:pPr>
                      <a:r>
                        <a:rPr lang="en-US" sz="1400" b="1" kern="100">
                          <a:effectLst/>
                        </a:rPr>
                        <a:t>Number of decision trees</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b="1" kern="100" dirty="0">
                          <a:effectLst/>
                        </a:rPr>
                        <a:t>Random forests of the original one</a:t>
                      </a:r>
                      <a:r>
                        <a:rPr lang="zh-CN" sz="1400" b="1" kern="100" dirty="0">
                          <a:effectLst/>
                        </a:rPr>
                        <a:t>（</a:t>
                      </a:r>
                      <a:r>
                        <a:rPr lang="en-US" sz="1400" b="1" kern="100" dirty="0">
                          <a:effectLst/>
                        </a:rPr>
                        <a:t>%</a:t>
                      </a:r>
                      <a:r>
                        <a:rPr lang="zh-CN" sz="1400" b="1" kern="100" dirty="0">
                          <a:effectLst/>
                        </a:rPr>
                        <a:t>）</a:t>
                      </a:r>
                      <a:endParaRPr lang="zh-CN" sz="11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400" b="1" kern="100" dirty="0">
                          <a:effectLst/>
                        </a:rPr>
                        <a:t>The improved random forests</a:t>
                      </a:r>
                      <a:r>
                        <a:rPr lang="zh-CN" sz="1400" b="1" kern="100" dirty="0">
                          <a:effectLst/>
                        </a:rPr>
                        <a:t>（</a:t>
                      </a:r>
                      <a:r>
                        <a:rPr lang="en-US" sz="1400" b="1" kern="100" dirty="0">
                          <a:effectLst/>
                        </a:rPr>
                        <a:t>%</a:t>
                      </a:r>
                      <a:r>
                        <a:rPr lang="zh-CN" sz="1400" b="1" kern="100" dirty="0">
                          <a:effectLst/>
                        </a:rPr>
                        <a:t>）</a:t>
                      </a:r>
                      <a:endParaRPr lang="zh-CN" sz="11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5302">
                <a:tc>
                  <a:txBody>
                    <a:bodyPr/>
                    <a:lstStyle/>
                    <a:p>
                      <a:pPr algn="ctr">
                        <a:spcAft>
                          <a:spcPts val="0"/>
                        </a:spcAft>
                      </a:pPr>
                      <a:r>
                        <a:rPr lang="en-US" sz="1400" b="1" kern="100">
                          <a:effectLst/>
                        </a:rPr>
                        <a:t>20</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400" b="1" kern="100">
                          <a:effectLst/>
                        </a:rPr>
                        <a:t>90.60</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400" b="1" kern="100">
                          <a:effectLst/>
                        </a:rPr>
                        <a:t>94.56</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5302">
                <a:tc>
                  <a:txBody>
                    <a:bodyPr/>
                    <a:lstStyle/>
                    <a:p>
                      <a:pPr algn="ctr">
                        <a:spcAft>
                          <a:spcPts val="0"/>
                        </a:spcAft>
                      </a:pPr>
                      <a:r>
                        <a:rPr lang="en-US" sz="1400" b="1" kern="100">
                          <a:effectLst/>
                        </a:rPr>
                        <a:t>30</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400" b="1" kern="100">
                          <a:effectLst/>
                        </a:rPr>
                        <a:t>91.95</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400" b="1" kern="100">
                          <a:effectLst/>
                        </a:rPr>
                        <a:t>93.31</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5302">
                <a:tc>
                  <a:txBody>
                    <a:bodyPr/>
                    <a:lstStyle/>
                    <a:p>
                      <a:pPr algn="ctr">
                        <a:spcAft>
                          <a:spcPts val="0"/>
                        </a:spcAft>
                      </a:pPr>
                      <a:r>
                        <a:rPr lang="en-US" sz="1400" b="1" kern="100">
                          <a:effectLst/>
                        </a:rPr>
                        <a:t>40</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400" b="1" kern="100" dirty="0">
                          <a:effectLst/>
                        </a:rPr>
                        <a:t>92.62</a:t>
                      </a:r>
                      <a:endParaRPr lang="zh-CN" sz="11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400" b="1" kern="100">
                          <a:effectLst/>
                        </a:rPr>
                        <a:t>94.56</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5750">
                <a:tc>
                  <a:txBody>
                    <a:bodyPr/>
                    <a:lstStyle/>
                    <a:p>
                      <a:pPr algn="ctr">
                        <a:spcAft>
                          <a:spcPts val="0"/>
                        </a:spcAft>
                      </a:pPr>
                      <a:r>
                        <a:rPr lang="en-US" sz="1400" b="1" kern="100">
                          <a:effectLst/>
                        </a:rPr>
                        <a:t>50</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400" b="1" kern="100">
                          <a:effectLst/>
                        </a:rPr>
                        <a:t>93.29</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400" b="1" kern="100">
                          <a:effectLst/>
                        </a:rPr>
                        <a:t>94.98</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5302">
                <a:tc>
                  <a:txBody>
                    <a:bodyPr/>
                    <a:lstStyle/>
                    <a:p>
                      <a:pPr algn="ctr">
                        <a:spcAft>
                          <a:spcPts val="0"/>
                        </a:spcAft>
                      </a:pPr>
                      <a:r>
                        <a:rPr lang="en-US" sz="1400" b="1" kern="100">
                          <a:effectLst/>
                        </a:rPr>
                        <a:t>60</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400" b="1" kern="100">
                          <a:effectLst/>
                        </a:rPr>
                        <a:t>92.62</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400" b="1" kern="100">
                          <a:effectLst/>
                        </a:rPr>
                        <a:t>94.14</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5302">
                <a:tc>
                  <a:txBody>
                    <a:bodyPr/>
                    <a:lstStyle/>
                    <a:p>
                      <a:pPr algn="ctr">
                        <a:spcAft>
                          <a:spcPts val="0"/>
                        </a:spcAft>
                      </a:pPr>
                      <a:r>
                        <a:rPr lang="en-US" sz="1400" b="1" kern="100">
                          <a:effectLst/>
                        </a:rPr>
                        <a:t>70</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400" b="1" kern="100">
                          <a:effectLst/>
                        </a:rPr>
                        <a:t>92.62</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400" b="1" kern="100">
                          <a:effectLst/>
                        </a:rPr>
                        <a:t>94.14</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5302">
                <a:tc>
                  <a:txBody>
                    <a:bodyPr/>
                    <a:lstStyle/>
                    <a:p>
                      <a:pPr algn="ctr">
                        <a:spcAft>
                          <a:spcPts val="0"/>
                        </a:spcAft>
                      </a:pPr>
                      <a:r>
                        <a:rPr lang="en-US" sz="1400" b="1" kern="100">
                          <a:effectLst/>
                        </a:rPr>
                        <a:t>80</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400" b="1" kern="100">
                          <a:effectLst/>
                        </a:rPr>
                        <a:t>93.29</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400" b="1" kern="100" dirty="0">
                          <a:effectLst/>
                        </a:rPr>
                        <a:t>95.82</a:t>
                      </a:r>
                      <a:endParaRPr lang="zh-CN" sz="11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4" name="矩形 3"/>
          <p:cNvSpPr/>
          <p:nvPr/>
        </p:nvSpPr>
        <p:spPr>
          <a:xfrm>
            <a:off x="603417" y="3636648"/>
            <a:ext cx="4115166" cy="369332"/>
          </a:xfrm>
          <a:prstGeom prst="rect">
            <a:avLst/>
          </a:prstGeom>
        </p:spPr>
        <p:txBody>
          <a:bodyPr wrap="none">
            <a:spAutoFit/>
          </a:bodyPr>
          <a:lstStyle/>
          <a:p>
            <a:r>
              <a:rPr lang="en-US" altLang="zh-CN" sz="1800" b="1" dirty="0">
                <a:solidFill>
                  <a:srgbClr val="000000"/>
                </a:solidFill>
                <a:latin typeface="Calibri" panose="020F0502020204030204" pitchFamily="34" charset="0"/>
                <a:ea typeface="宋体" panose="02010600030101010101" pitchFamily="2" charset="-122"/>
                <a:cs typeface="Times New Roman" panose="02020603050405020304" pitchFamily="18" charset="0"/>
              </a:rPr>
              <a:t>The comparison of classification accuracy</a:t>
            </a:r>
            <a:endParaRPr lang="zh-CN" altLang="en-US" sz="1800" b="1" dirty="0"/>
          </a:p>
        </p:txBody>
      </p:sp>
      <p:pic>
        <p:nvPicPr>
          <p:cNvPr id="16" name="图片 15"/>
          <p:cNvPicPr/>
          <p:nvPr/>
        </p:nvPicPr>
        <p:blipFill>
          <a:blip r:embed="rId1">
            <a:extLst>
              <a:ext uri="{28A0092B-C50C-407E-A947-70E740481C1C}">
                <a14:useLocalDpi xmlns:a14="http://schemas.microsoft.com/office/drawing/2010/main" val="0"/>
              </a:ext>
            </a:extLst>
          </a:blip>
          <a:srcRect/>
          <a:stretch>
            <a:fillRect/>
          </a:stretch>
        </p:blipFill>
        <p:spPr bwMode="auto">
          <a:xfrm>
            <a:off x="5422106" y="1065587"/>
            <a:ext cx="3364707" cy="2539664"/>
          </a:xfrm>
          <a:prstGeom prst="rect">
            <a:avLst/>
          </a:prstGeom>
          <a:noFill/>
          <a:ln>
            <a:noFill/>
          </a:ln>
        </p:spPr>
      </p:pic>
      <p:sp>
        <p:nvSpPr>
          <p:cNvPr id="5" name="矩形 4"/>
          <p:cNvSpPr/>
          <p:nvPr/>
        </p:nvSpPr>
        <p:spPr>
          <a:xfrm>
            <a:off x="5422106" y="3639015"/>
            <a:ext cx="3800475" cy="584775"/>
          </a:xfrm>
          <a:prstGeom prst="rect">
            <a:avLst/>
          </a:prstGeom>
        </p:spPr>
        <p:txBody>
          <a:bodyPr wrap="square">
            <a:spAutoFit/>
          </a:bodyPr>
          <a:lstStyle/>
          <a:p>
            <a:r>
              <a:rPr lang="en-US" altLang="zh-CN" sz="1600" b="1" dirty="0">
                <a:solidFill>
                  <a:srgbClr val="000000"/>
                </a:solidFill>
                <a:latin typeface="Calibri" panose="020F0502020204030204" pitchFamily="34" charset="0"/>
                <a:ea typeface="宋体" panose="02010600030101010101" pitchFamily="2" charset="-122"/>
                <a:cs typeface="Times New Roman" panose="02020603050405020304" pitchFamily="18" charset="0"/>
              </a:rPr>
              <a:t>The </a:t>
            </a:r>
            <a:r>
              <a:rPr lang="en-US" altLang="zh-CN" sz="1600" b="1" dirty="0" err="1">
                <a:solidFill>
                  <a:srgbClr val="000000"/>
                </a:solidFill>
                <a:latin typeface="Calibri" panose="020F0502020204030204" pitchFamily="34" charset="0"/>
                <a:ea typeface="宋体" panose="02010600030101010101" pitchFamily="2" charset="-122"/>
                <a:cs typeface="Times New Roman" panose="02020603050405020304" pitchFamily="18" charset="0"/>
              </a:rPr>
              <a:t>comparision</a:t>
            </a:r>
            <a:r>
              <a:rPr lang="en-US" altLang="zh-CN" sz="1600" b="1" dirty="0">
                <a:solidFill>
                  <a:srgbClr val="000000"/>
                </a:solidFill>
                <a:latin typeface="Calibri" panose="020F0502020204030204" pitchFamily="34" charset="0"/>
                <a:ea typeface="宋体" panose="02010600030101010101" pitchFamily="2" charset="-122"/>
                <a:cs typeface="Times New Roman" panose="02020603050405020304" pitchFamily="18" charset="0"/>
              </a:rPr>
              <a:t> of Accuracy Rate on </a:t>
            </a:r>
            <a:r>
              <a:rPr lang="en-US" altLang="zh-CN" sz="1600" b="1" dirty="0" err="1">
                <a:solidFill>
                  <a:srgbClr val="000000"/>
                </a:solidFill>
                <a:latin typeface="Calibri" panose="020F0502020204030204" pitchFamily="34" charset="0"/>
                <a:ea typeface="宋体" panose="02010600030101010101" pitchFamily="2" charset="-122"/>
                <a:cs typeface="Times New Roman" panose="02020603050405020304" pitchFamily="18" charset="0"/>
              </a:rPr>
              <a:t>DataSet</a:t>
            </a:r>
            <a:r>
              <a:rPr lang="en-US" altLang="zh-CN" sz="1600" b="1" dirty="0">
                <a:solidFill>
                  <a:srgbClr val="000000"/>
                </a:solidFill>
                <a:latin typeface="Calibri" panose="020F0502020204030204" pitchFamily="34" charset="0"/>
                <a:ea typeface="宋体" panose="02010600030101010101" pitchFamily="2" charset="-122"/>
                <a:cs typeface="Times New Roman" panose="02020603050405020304" pitchFamily="18" charset="0"/>
              </a:rPr>
              <a:t> of </a:t>
            </a:r>
            <a:r>
              <a:rPr lang="en-US" altLang="zh-CN" sz="1600" b="1" dirty="0" err="1">
                <a:solidFill>
                  <a:srgbClr val="000000"/>
                </a:solidFill>
                <a:latin typeface="Calibri" panose="020F0502020204030204" pitchFamily="34" charset="0"/>
                <a:ea typeface="宋体" panose="02010600030101010101" pitchFamily="2" charset="-122"/>
                <a:cs typeface="Times New Roman" panose="02020603050405020304" pitchFamily="18" charset="0"/>
              </a:rPr>
              <a:t>Admission_Predict</a:t>
            </a:r>
            <a:endParaRPr lang="zh-CN" altLang="en-US" sz="1400" b="1" dirty="0"/>
          </a:p>
        </p:txBody>
      </p:sp>
      <p:sp>
        <p:nvSpPr>
          <p:cNvPr id="6" name="TextBox 1"/>
          <p:cNvSpPr txBox="1"/>
          <p:nvPr/>
        </p:nvSpPr>
        <p:spPr>
          <a:xfrm>
            <a:off x="359410" y="4054475"/>
            <a:ext cx="8346440" cy="829945"/>
          </a:xfrm>
          <a:prstGeom prst="rect">
            <a:avLst/>
          </a:prstGeom>
          <a:noFill/>
        </p:spPr>
        <p:txBody>
          <a:bodyPr wrap="square" rtlCol="0">
            <a:spAutoFit/>
          </a:bodyPr>
          <a:p>
            <a:pPr algn="ctr"/>
            <a:r>
              <a:rPr lang="en-US" sz="2400" b="1" dirty="0">
                <a:sym typeface="+mn-ea"/>
              </a:rPr>
              <a:t> the improved random forest had the highest correct rate of </a:t>
            </a:r>
            <a:endParaRPr lang="en-US" sz="2400" b="1" dirty="0">
              <a:sym typeface="+mn-ea"/>
            </a:endParaRPr>
          </a:p>
          <a:p>
            <a:pPr algn="ctr"/>
            <a:r>
              <a:rPr lang="en-US" sz="2400" b="1" dirty="0">
                <a:sym typeface="+mn-ea"/>
              </a:rPr>
              <a:t> 3.96% improvement. </a:t>
            </a:r>
            <a:endParaRPr sz="2400" b="1" dirty="0">
              <a:sym typeface="+mn-ea"/>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597375" y="2636516"/>
            <a:ext cx="153157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3060098" y="494835"/>
            <a:ext cx="232005" cy="2317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3060098" y="1180635"/>
            <a:ext cx="232005" cy="2317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3546738" y="379880"/>
            <a:ext cx="3558282" cy="461665"/>
          </a:xfrm>
          <a:prstGeom prst="rect">
            <a:avLst/>
          </a:prstGeom>
        </p:spPr>
        <p:txBody>
          <a:bodyPr wrap="none">
            <a:spAutoFit/>
          </a:bodyPr>
          <a:lstStyle/>
          <a:p>
            <a:pPr algn="l"/>
            <a:r>
              <a:rPr lang="en-US" altLang="zh-CN" sz="2400" dirty="0">
                <a:solidFill>
                  <a:schemeClr val="accent1"/>
                </a:solidFill>
                <a:latin typeface="+mj-ea"/>
                <a:ea typeface="+mj-ea"/>
              </a:rPr>
              <a:t>01.</a:t>
            </a:r>
            <a:r>
              <a:rPr lang="zh-CN" altLang="en-US" sz="2400" dirty="0">
                <a:solidFill>
                  <a:schemeClr val="accent1"/>
                </a:solidFill>
                <a:latin typeface="+mj-ea"/>
                <a:ea typeface="+mj-ea"/>
              </a:rPr>
              <a:t>Project </a:t>
            </a:r>
            <a:r>
              <a:rPr lang="en-US" altLang="zh-CN" sz="2400" dirty="0">
                <a:solidFill>
                  <a:schemeClr val="accent1"/>
                </a:solidFill>
                <a:latin typeface="+mj-ea"/>
                <a:ea typeface="+mj-ea"/>
              </a:rPr>
              <a:t>I</a:t>
            </a:r>
            <a:r>
              <a:rPr lang="zh-CN" altLang="en-US" sz="2400" dirty="0">
                <a:solidFill>
                  <a:schemeClr val="accent1"/>
                </a:solidFill>
                <a:latin typeface="+mj-ea"/>
                <a:ea typeface="+mj-ea"/>
              </a:rPr>
              <a:t>ntroduction</a:t>
            </a:r>
            <a:endParaRPr lang="zh-CN" altLang="en-US" sz="2400" dirty="0">
              <a:solidFill>
                <a:schemeClr val="accent1"/>
              </a:solidFill>
              <a:latin typeface="+mj-ea"/>
              <a:ea typeface="+mj-ea"/>
            </a:endParaRPr>
          </a:p>
        </p:txBody>
      </p:sp>
      <p:sp>
        <p:nvSpPr>
          <p:cNvPr id="45" name="矩形 44"/>
          <p:cNvSpPr/>
          <p:nvPr/>
        </p:nvSpPr>
        <p:spPr>
          <a:xfrm>
            <a:off x="3546739" y="1065700"/>
            <a:ext cx="3777444" cy="461645"/>
          </a:xfrm>
          <a:prstGeom prst="rect">
            <a:avLst/>
          </a:prstGeom>
        </p:spPr>
        <p:txBody>
          <a:bodyPr wrap="none">
            <a:spAutoFit/>
          </a:bodyPr>
          <a:lstStyle/>
          <a:p>
            <a:pPr algn="l"/>
            <a:r>
              <a:rPr lang="en-US" altLang="zh-CN" sz="2400" dirty="0">
                <a:solidFill>
                  <a:schemeClr val="accent1"/>
                </a:solidFill>
                <a:latin typeface="+mj-ea"/>
                <a:ea typeface="+mj-ea"/>
              </a:rPr>
              <a:t>02.</a:t>
            </a:r>
            <a:r>
              <a:rPr lang="zh-CN" altLang="en-US" sz="2400" dirty="0">
                <a:solidFill>
                  <a:schemeClr val="accent1"/>
                </a:solidFill>
                <a:latin typeface="+mj-ea"/>
                <a:ea typeface="+mj-ea"/>
              </a:rPr>
              <a:t>Data </a:t>
            </a:r>
            <a:r>
              <a:rPr lang="en-US" altLang="zh-CN" sz="2400" dirty="0">
                <a:solidFill>
                  <a:schemeClr val="accent1"/>
                </a:solidFill>
                <a:latin typeface="+mj-ea"/>
                <a:ea typeface="+mj-ea"/>
              </a:rPr>
              <a:t>S</a:t>
            </a:r>
            <a:r>
              <a:rPr lang="zh-CN" altLang="en-US" sz="2400" dirty="0">
                <a:solidFill>
                  <a:schemeClr val="accent1"/>
                </a:solidFill>
                <a:latin typeface="+mj-ea"/>
                <a:ea typeface="+mj-ea"/>
              </a:rPr>
              <a:t>et </a:t>
            </a:r>
            <a:r>
              <a:rPr lang="en-US" altLang="zh-CN" sz="2400" dirty="0">
                <a:solidFill>
                  <a:schemeClr val="accent1"/>
                </a:solidFill>
                <a:latin typeface="+mj-ea"/>
                <a:ea typeface="+mj-ea"/>
              </a:rPr>
              <a:t>I</a:t>
            </a:r>
            <a:r>
              <a:rPr lang="zh-CN" altLang="en-US" sz="2400" dirty="0">
                <a:solidFill>
                  <a:schemeClr val="accent1"/>
                </a:solidFill>
                <a:latin typeface="+mj-ea"/>
                <a:ea typeface="+mj-ea"/>
              </a:rPr>
              <a:t>ntroduction</a:t>
            </a:r>
            <a:endParaRPr lang="zh-CN" altLang="en-US" sz="2400" dirty="0">
              <a:solidFill>
                <a:schemeClr val="accent1"/>
              </a:solidFill>
              <a:latin typeface="+mj-ea"/>
              <a:ea typeface="+mj-ea"/>
            </a:endParaRPr>
          </a:p>
        </p:txBody>
      </p:sp>
      <p:sp>
        <p:nvSpPr>
          <p:cNvPr id="47" name="椭圆 46"/>
          <p:cNvSpPr/>
          <p:nvPr/>
        </p:nvSpPr>
        <p:spPr>
          <a:xfrm>
            <a:off x="3060098" y="1866435"/>
            <a:ext cx="232005" cy="2317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3546315" y="1751500"/>
            <a:ext cx="2589170" cy="461645"/>
          </a:xfrm>
          <a:prstGeom prst="rect">
            <a:avLst/>
          </a:prstGeom>
        </p:spPr>
        <p:txBody>
          <a:bodyPr wrap="none">
            <a:spAutoFit/>
          </a:bodyPr>
          <a:lstStyle/>
          <a:p>
            <a:pPr algn="l"/>
            <a:r>
              <a:rPr lang="en-US" altLang="zh-CN" sz="2400" dirty="0" err="1">
                <a:solidFill>
                  <a:schemeClr val="accent1"/>
                </a:solidFill>
                <a:latin typeface="+mj-ea"/>
                <a:ea typeface="+mj-ea"/>
              </a:rPr>
              <a:t>03.Data</a:t>
            </a:r>
            <a:r>
              <a:rPr lang="en-US" altLang="zh-CN" sz="2400" dirty="0">
                <a:solidFill>
                  <a:schemeClr val="accent1"/>
                </a:solidFill>
                <a:latin typeface="+mj-ea"/>
                <a:ea typeface="+mj-ea"/>
              </a:rPr>
              <a:t> Analysis</a:t>
            </a:r>
            <a:endParaRPr sz="2400" dirty="0">
              <a:solidFill>
                <a:schemeClr val="accent1"/>
              </a:solidFill>
              <a:latin typeface="+mj-ea"/>
              <a:ea typeface="+mj-ea"/>
            </a:endParaRPr>
          </a:p>
        </p:txBody>
      </p:sp>
      <p:sp>
        <p:nvSpPr>
          <p:cNvPr id="2" name="矩形 1"/>
          <p:cNvSpPr/>
          <p:nvPr/>
        </p:nvSpPr>
        <p:spPr>
          <a:xfrm>
            <a:off x="154154" y="1867075"/>
            <a:ext cx="2843791" cy="769441"/>
          </a:xfrm>
          <a:prstGeom prst="rect">
            <a:avLst/>
          </a:prstGeom>
        </p:spPr>
        <p:txBody>
          <a:bodyPr wrap="none">
            <a:spAutoFit/>
          </a:bodyPr>
          <a:lstStyle/>
          <a:p>
            <a:pPr lvl="0" algn="ctr" fontAlgn="base">
              <a:spcBef>
                <a:spcPct val="0"/>
              </a:spcBef>
              <a:spcAft>
                <a:spcPct val="0"/>
              </a:spcAft>
              <a:defRPr/>
            </a:pPr>
            <a:r>
              <a:rPr lang="en-US" altLang="zh-CN" sz="4400" b="1" dirty="0">
                <a:solidFill>
                  <a:srgbClr val="27506E"/>
                </a:solidFill>
                <a:latin typeface="方正兰亭黑_GBK"/>
                <a:ea typeface="方正兰亭黑_GBK"/>
              </a:rPr>
              <a:t>D</a:t>
            </a:r>
            <a:r>
              <a:rPr lang="zh-CN" altLang="en-US" sz="4400" b="1" dirty="0">
                <a:solidFill>
                  <a:srgbClr val="27506E"/>
                </a:solidFill>
                <a:latin typeface="方正兰亭黑_GBK"/>
                <a:ea typeface="方正兰亭黑_GBK"/>
              </a:rPr>
              <a:t>irectory</a:t>
            </a:r>
            <a:endParaRPr lang="zh-CN" altLang="en-US" sz="4400" b="1" dirty="0">
              <a:solidFill>
                <a:srgbClr val="27506E"/>
              </a:solidFill>
              <a:latin typeface="方正兰亭黑_GBK"/>
              <a:ea typeface="方正兰亭黑_GBK"/>
            </a:endParaRPr>
          </a:p>
        </p:txBody>
      </p:sp>
      <p:sp>
        <p:nvSpPr>
          <p:cNvPr id="10" name="椭圆 9"/>
          <p:cNvSpPr/>
          <p:nvPr/>
        </p:nvSpPr>
        <p:spPr>
          <a:xfrm>
            <a:off x="3060098" y="2552235"/>
            <a:ext cx="232005" cy="2317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546315" y="2437300"/>
            <a:ext cx="4666086" cy="461645"/>
          </a:xfrm>
          <a:prstGeom prst="rect">
            <a:avLst/>
          </a:prstGeom>
        </p:spPr>
        <p:txBody>
          <a:bodyPr wrap="none">
            <a:spAutoFit/>
          </a:bodyPr>
          <a:lstStyle/>
          <a:p>
            <a:pPr algn="l"/>
            <a:r>
              <a:rPr lang="en-US" altLang="zh-CN" sz="2400" dirty="0">
                <a:solidFill>
                  <a:schemeClr val="accent1"/>
                </a:solidFill>
                <a:latin typeface="+mj-ea"/>
                <a:ea typeface="+mj-ea"/>
              </a:rPr>
              <a:t>04.</a:t>
            </a:r>
            <a:r>
              <a:rPr sz="2400" dirty="0">
                <a:solidFill>
                  <a:schemeClr val="accent1"/>
                </a:solidFill>
                <a:latin typeface="+mj-ea"/>
                <a:ea typeface="+mj-ea"/>
              </a:rPr>
              <a:t>Algorithms </a:t>
            </a:r>
            <a:r>
              <a:rPr lang="en-US" altLang="zh-CN" sz="2400" dirty="0">
                <a:solidFill>
                  <a:schemeClr val="accent1"/>
                </a:solidFill>
                <a:latin typeface="+mj-ea"/>
                <a:ea typeface="+mj-ea"/>
              </a:rPr>
              <a:t>A</a:t>
            </a:r>
            <a:r>
              <a:rPr sz="2400" dirty="0">
                <a:solidFill>
                  <a:schemeClr val="accent1"/>
                </a:solidFill>
                <a:latin typeface="+mj-ea"/>
                <a:ea typeface="+mj-ea"/>
              </a:rPr>
              <a:t>nd </a:t>
            </a:r>
            <a:r>
              <a:rPr lang="en-US" altLang="zh-CN" sz="2400" dirty="0">
                <a:solidFill>
                  <a:schemeClr val="accent1"/>
                </a:solidFill>
                <a:latin typeface="+mj-ea"/>
                <a:ea typeface="+mj-ea"/>
              </a:rPr>
              <a:t>T</a:t>
            </a:r>
            <a:r>
              <a:rPr sz="2400" dirty="0">
                <a:solidFill>
                  <a:schemeClr val="accent1"/>
                </a:solidFill>
                <a:latin typeface="+mj-ea"/>
                <a:ea typeface="+mj-ea"/>
              </a:rPr>
              <a:t>echniques</a:t>
            </a:r>
            <a:endParaRPr sz="2400" dirty="0">
              <a:solidFill>
                <a:schemeClr val="accent1"/>
              </a:solidFill>
              <a:latin typeface="+mj-ea"/>
              <a:ea typeface="+mj-ea"/>
            </a:endParaRPr>
          </a:p>
        </p:txBody>
      </p:sp>
      <p:sp>
        <p:nvSpPr>
          <p:cNvPr id="12" name="椭圆 11"/>
          <p:cNvSpPr/>
          <p:nvPr/>
        </p:nvSpPr>
        <p:spPr>
          <a:xfrm>
            <a:off x="3060098" y="3237400"/>
            <a:ext cx="232005" cy="2317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546315" y="3123100"/>
            <a:ext cx="5581650" cy="460375"/>
          </a:xfrm>
          <a:prstGeom prst="rect">
            <a:avLst/>
          </a:prstGeom>
        </p:spPr>
        <p:txBody>
          <a:bodyPr wrap="none">
            <a:spAutoFit/>
          </a:bodyPr>
          <a:lstStyle/>
          <a:p>
            <a:r>
              <a:rPr lang="en-US" altLang="zh-CN" sz="2400" dirty="0">
                <a:solidFill>
                  <a:schemeClr val="accent1"/>
                </a:solidFill>
                <a:latin typeface="+mj-ea"/>
                <a:ea typeface="+mj-ea"/>
              </a:rPr>
              <a:t>05.Experimental Results And Analysis</a:t>
            </a:r>
            <a:endParaRPr sz="2400" dirty="0">
              <a:solidFill>
                <a:schemeClr val="accent1"/>
              </a:solidFill>
              <a:latin typeface="+mj-ea"/>
              <a:ea typeface="+mj-ea"/>
            </a:endParaRPr>
          </a:p>
        </p:txBody>
      </p:sp>
      <p:sp>
        <p:nvSpPr>
          <p:cNvPr id="15" name="椭圆 14"/>
          <p:cNvSpPr/>
          <p:nvPr/>
        </p:nvSpPr>
        <p:spPr>
          <a:xfrm>
            <a:off x="3060098" y="3921930"/>
            <a:ext cx="232005" cy="2317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546315" y="3807630"/>
            <a:ext cx="2225040" cy="460375"/>
          </a:xfrm>
          <a:prstGeom prst="rect">
            <a:avLst/>
          </a:prstGeom>
        </p:spPr>
        <p:txBody>
          <a:bodyPr wrap="none">
            <a:spAutoFit/>
          </a:bodyPr>
          <a:lstStyle/>
          <a:p>
            <a:r>
              <a:rPr lang="en-US" altLang="zh-CN" sz="2400" dirty="0">
                <a:solidFill>
                  <a:schemeClr val="accent1"/>
                </a:solidFill>
                <a:latin typeface="+mj-ea"/>
                <a:ea typeface="+mj-ea"/>
              </a:rPr>
              <a:t>06.Conclusion</a:t>
            </a:r>
            <a:endParaRPr sz="2400" dirty="0">
              <a:solidFill>
                <a:schemeClr val="accent1"/>
              </a:solidFill>
              <a:latin typeface="+mj-ea"/>
              <a:ea typeface="+mj-ea"/>
            </a:endParaRPr>
          </a:p>
        </p:txBody>
      </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5"/>
          <p:cNvSpPr txBox="1">
            <a:spLocks noChangeArrowheads="1"/>
          </p:cNvSpPr>
          <p:nvPr/>
        </p:nvSpPr>
        <p:spPr bwMode="auto">
          <a:xfrm>
            <a:off x="1852543" y="2356549"/>
            <a:ext cx="94449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dirty="0">
                <a:solidFill>
                  <a:schemeClr val="bg1"/>
                </a:solidFill>
                <a:latin typeface="方正兰亭黑_GBK"/>
                <a:ea typeface="方正兰亭黑_GBK"/>
              </a:rPr>
              <a:t>06</a:t>
            </a:r>
            <a:endParaRPr lang="zh-CN" altLang="en-US" sz="4800" b="1" dirty="0">
              <a:solidFill>
                <a:schemeClr val="bg1"/>
              </a:solidFill>
              <a:latin typeface="方正兰亭黑_GBK"/>
              <a:ea typeface="方正兰亭黑_GBK"/>
            </a:endParaRPr>
          </a:p>
        </p:txBody>
      </p:sp>
      <p:sp>
        <p:nvSpPr>
          <p:cNvPr id="16" name="文本框 5"/>
          <p:cNvSpPr txBox="1">
            <a:spLocks noChangeArrowheads="1"/>
          </p:cNvSpPr>
          <p:nvPr/>
        </p:nvSpPr>
        <p:spPr bwMode="auto">
          <a:xfrm>
            <a:off x="3500260" y="1878245"/>
            <a:ext cx="20826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800" dirty="0">
                <a:solidFill>
                  <a:schemeClr val="accent1"/>
                </a:solidFill>
                <a:latin typeface="+mj-ea"/>
                <a:ea typeface="+mj-ea"/>
                <a:sym typeface="+mn-ea"/>
              </a:rPr>
              <a:t>Conclusion</a:t>
            </a:r>
            <a:endParaRPr lang="zh-CN" altLang="en-US" sz="2800" b="1" dirty="0">
              <a:solidFill>
                <a:schemeClr val="accent1"/>
              </a:solidFill>
              <a:latin typeface="方正兰亭黑_GBK"/>
              <a:ea typeface="方正兰亭黑_GBK"/>
            </a:endParaRPr>
          </a:p>
        </p:txBody>
      </p:sp>
      <p:cxnSp>
        <p:nvCxnSpPr>
          <p:cNvPr id="3" name="直接连接符 2"/>
          <p:cNvCxnSpPr/>
          <p:nvPr/>
        </p:nvCxnSpPr>
        <p:spPr>
          <a:xfrm>
            <a:off x="3605703" y="2843318"/>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579496" y="3175021"/>
            <a:ext cx="1285397"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j-lt"/>
              </a:rPr>
              <a:t>PART SIX</a:t>
            </a:r>
            <a:endParaRPr lang="zh-CN" altLang="en-US" sz="1200" dirty="0">
              <a:latin typeface="+mj-lt"/>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1187851" y="216861"/>
            <a:ext cx="15440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sz="2000" dirty="0">
                <a:solidFill>
                  <a:schemeClr val="accent1"/>
                </a:solidFill>
                <a:latin typeface="+mj-ea"/>
                <a:ea typeface="+mj-ea"/>
                <a:sym typeface="+mn-ea"/>
              </a:rPr>
              <a:t>Conclusion</a:t>
            </a:r>
            <a:endParaRPr lang="en-US" sz="2000" dirty="0">
              <a:solidFill>
                <a:schemeClr val="accent1"/>
              </a:solidFill>
              <a:latin typeface="+mj-ea"/>
              <a:ea typeface="+mj-ea"/>
              <a:sym typeface="+mn-ea"/>
            </a:endParaRPr>
          </a:p>
        </p:txBody>
      </p:sp>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06</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3" name="AutoShape 112"/>
          <p:cNvSpPr/>
          <p:nvPr/>
        </p:nvSpPr>
        <p:spPr bwMode="auto">
          <a:xfrm>
            <a:off x="816753" y="2191016"/>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TextBox 1"/>
          <p:cNvSpPr txBox="1"/>
          <p:nvPr/>
        </p:nvSpPr>
        <p:spPr>
          <a:xfrm>
            <a:off x="979317" y="1017914"/>
            <a:ext cx="7312835" cy="3416320"/>
          </a:xfrm>
          <a:prstGeom prst="rect">
            <a:avLst/>
          </a:prstGeom>
          <a:noFill/>
        </p:spPr>
        <p:txBody>
          <a:bodyPr wrap="square" rtlCol="0">
            <a:spAutoFit/>
          </a:bodyPr>
          <a:lstStyle/>
          <a:p>
            <a:pPr algn="just"/>
            <a:r>
              <a:rPr lang="en-US" sz="2400" b="1" dirty="0">
                <a:sym typeface="+mn-ea"/>
              </a:rPr>
              <a:t>      In this study, on the basis of improving the random forest, we conducted SMOTE processing on the data and adjusted the depth parameters of the random forest, so as to obtain the random forest model with higher prediction accuracy. Therefore, we can draw a conclusion that in the process of model training, the accuracy of the model can be improved more effectively through data preprocessing and model parameter optimization</a:t>
            </a:r>
            <a:r>
              <a:rPr sz="2400" b="1" dirty="0">
                <a:sym typeface="+mn-ea"/>
              </a:rPr>
              <a:t>.</a:t>
            </a:r>
            <a:endParaRPr sz="2400" b="1" dirty="0">
              <a:sym typeface="+mn-ea"/>
            </a:endParaRPr>
          </a:p>
          <a:p>
            <a:endParaRPr sz="2400" b="1" dirty="0">
              <a:sym typeface="+mn-ea"/>
            </a:endParaRPr>
          </a:p>
        </p:txBody>
      </p:sp>
    </p:spTree>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1187851" y="216861"/>
            <a:ext cx="15440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sz="2000" dirty="0">
                <a:solidFill>
                  <a:schemeClr val="accent1"/>
                </a:solidFill>
                <a:latin typeface="+mj-ea"/>
                <a:ea typeface="+mj-ea"/>
                <a:sym typeface="+mn-ea"/>
              </a:rPr>
              <a:t>Conclusion</a:t>
            </a:r>
            <a:endParaRPr lang="en-US" sz="2000" dirty="0">
              <a:solidFill>
                <a:schemeClr val="accent1"/>
              </a:solidFill>
              <a:latin typeface="+mj-ea"/>
              <a:ea typeface="+mj-ea"/>
              <a:sym typeface="+mn-ea"/>
            </a:endParaRPr>
          </a:p>
        </p:txBody>
      </p:sp>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06</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3" name="AutoShape 112"/>
          <p:cNvSpPr/>
          <p:nvPr/>
        </p:nvSpPr>
        <p:spPr bwMode="auto">
          <a:xfrm>
            <a:off x="816753" y="2191016"/>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TextBox 1"/>
          <p:cNvSpPr txBox="1"/>
          <p:nvPr/>
        </p:nvSpPr>
        <p:spPr>
          <a:xfrm>
            <a:off x="816757" y="943619"/>
            <a:ext cx="7312835" cy="3784600"/>
          </a:xfrm>
          <a:prstGeom prst="rect">
            <a:avLst/>
          </a:prstGeom>
          <a:noFill/>
        </p:spPr>
        <p:txBody>
          <a:bodyPr wrap="square" rtlCol="0">
            <a:spAutoFit/>
          </a:bodyPr>
          <a:lstStyle/>
          <a:p>
            <a:pPr algn="just"/>
            <a:r>
              <a:rPr lang="en-US" sz="2400" b="1" dirty="0">
                <a:sym typeface="+mn-ea"/>
              </a:rPr>
              <a:t>    </a:t>
            </a:r>
            <a:r>
              <a:rPr sz="2400" b="1" dirty="0">
                <a:sym typeface="+mn-ea"/>
              </a:rPr>
              <a:t>However, negative optimization may occur in some cases, possibly due to the randomness of the random forest. In the future, we hope to solve this problem. In addition, the calculation of similarity can be further optimized.</a:t>
            </a:r>
            <a:endParaRPr sz="2400" b="1" dirty="0">
              <a:sym typeface="+mn-ea"/>
            </a:endParaRPr>
          </a:p>
          <a:p>
            <a:pPr algn="just"/>
            <a:r>
              <a:rPr lang="en-US" sz="2000" b="1" i="1" dirty="0">
                <a:sym typeface="+mn-ea"/>
              </a:rPr>
              <a:t>(Other attempts :</a:t>
            </a:r>
            <a:endParaRPr lang="en-US" sz="2000" b="1" i="1" dirty="0">
              <a:sym typeface="+mn-ea"/>
            </a:endParaRPr>
          </a:p>
          <a:p>
            <a:pPr algn="just"/>
            <a:r>
              <a:rPr lang="en-US" sz="2000" b="1" i="1" dirty="0">
                <a:sym typeface="+mn-ea"/>
              </a:rPr>
              <a:t>In the process of experiment, we also adopted the decision tree with higher prediction accuracy than the average to form a new forest to replace the forest with trees with high AUC value, so as to solve the problem, but the effect was not good. We will try other things in the future.)</a:t>
            </a:r>
            <a:endParaRPr lang="en-US" sz="2000" b="1" i="1" dirty="0">
              <a:sym typeface="+mn-ea"/>
            </a:endParaRPr>
          </a:p>
        </p:txBody>
      </p:sp>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gs>
            <a:gs pos="35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78" name="TextBox 377"/>
          <p:cNvSpPr txBox="1"/>
          <p:nvPr/>
        </p:nvSpPr>
        <p:spPr>
          <a:xfrm>
            <a:off x="1102864" y="1535633"/>
            <a:ext cx="7196538" cy="1569660"/>
          </a:xfrm>
          <a:prstGeom prst="rect">
            <a:avLst/>
          </a:prstGeom>
          <a:noFill/>
        </p:spPr>
        <p:txBody>
          <a:bodyPr wrap="square" rtlCol="0">
            <a:spAutoFit/>
          </a:bodyPr>
          <a:lstStyle/>
          <a:p>
            <a:pPr algn="ctr"/>
            <a:r>
              <a:rPr lang="en-US" altLang="zh-CN" sz="9600" dirty="0">
                <a:solidFill>
                  <a:schemeClr val="tx1">
                    <a:lumMod val="75000"/>
                    <a:lumOff val="25000"/>
                  </a:schemeClr>
                </a:solidFill>
              </a:rPr>
              <a:t>THANKS!</a:t>
            </a:r>
            <a:endParaRPr lang="en-US" altLang="zh-CN" sz="9600" dirty="0">
              <a:solidFill>
                <a:schemeClr val="tx1">
                  <a:lumMod val="75000"/>
                  <a:lumOff val="25000"/>
                </a:schemeClr>
              </a:solidFill>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5"/>
          <p:cNvSpPr txBox="1">
            <a:spLocks noChangeArrowheads="1"/>
          </p:cNvSpPr>
          <p:nvPr/>
        </p:nvSpPr>
        <p:spPr bwMode="auto">
          <a:xfrm>
            <a:off x="1854146" y="2356549"/>
            <a:ext cx="9412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a:solidFill>
                  <a:schemeClr val="bg1"/>
                </a:solidFill>
                <a:latin typeface="方正兰亭黑_GBK"/>
                <a:ea typeface="方正兰亭黑_GBK"/>
              </a:rPr>
              <a:t>01</a:t>
            </a:r>
            <a:endParaRPr lang="zh-CN" altLang="en-US" sz="4800" b="1">
              <a:solidFill>
                <a:schemeClr val="bg1"/>
              </a:solidFill>
              <a:latin typeface="方正兰亭黑_GBK"/>
              <a:ea typeface="方正兰亭黑_GBK"/>
            </a:endParaRPr>
          </a:p>
        </p:txBody>
      </p:sp>
      <p:sp>
        <p:nvSpPr>
          <p:cNvPr id="16" name="文本框 5"/>
          <p:cNvSpPr txBox="1">
            <a:spLocks noChangeArrowheads="1"/>
          </p:cNvSpPr>
          <p:nvPr/>
        </p:nvSpPr>
        <p:spPr bwMode="auto">
          <a:xfrm>
            <a:off x="3500260" y="1878245"/>
            <a:ext cx="361137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800" dirty="0">
                <a:solidFill>
                  <a:schemeClr val="accent1"/>
                </a:solidFill>
                <a:latin typeface="+mj-ea"/>
                <a:ea typeface="+mj-ea"/>
                <a:sym typeface="+mn-ea"/>
              </a:rPr>
              <a:t>Project </a:t>
            </a:r>
            <a:r>
              <a:rPr lang="en-US" altLang="zh-CN" sz="2800" dirty="0">
                <a:solidFill>
                  <a:schemeClr val="accent1"/>
                </a:solidFill>
                <a:latin typeface="+mj-ea"/>
                <a:ea typeface="+mj-ea"/>
                <a:sym typeface="+mn-ea"/>
              </a:rPr>
              <a:t>I</a:t>
            </a:r>
            <a:r>
              <a:rPr lang="zh-CN" altLang="en-US" sz="2800" dirty="0">
                <a:solidFill>
                  <a:schemeClr val="accent1"/>
                </a:solidFill>
                <a:latin typeface="+mj-ea"/>
                <a:ea typeface="+mj-ea"/>
                <a:sym typeface="+mn-ea"/>
              </a:rPr>
              <a:t>ntroduction</a:t>
            </a:r>
            <a:endParaRPr lang="zh-CN" altLang="en-US" sz="2800" dirty="0">
              <a:solidFill>
                <a:schemeClr val="accent1"/>
              </a:solidFill>
              <a:latin typeface="+mj-ea"/>
              <a:ea typeface="+mj-ea"/>
            </a:endParaRPr>
          </a:p>
          <a:p>
            <a:pPr fontAlgn="base">
              <a:spcBef>
                <a:spcPct val="0"/>
              </a:spcBef>
              <a:spcAft>
                <a:spcPct val="0"/>
              </a:spcAft>
              <a:defRPr/>
            </a:pPr>
            <a:endParaRPr lang="zh-CN" altLang="en-US" sz="2800" b="1" dirty="0">
              <a:solidFill>
                <a:schemeClr val="accent1"/>
              </a:solidFill>
              <a:latin typeface="方正兰亭黑_GBK"/>
              <a:ea typeface="方正兰亭黑_GBK"/>
            </a:endParaRPr>
          </a:p>
        </p:txBody>
      </p:sp>
      <p:cxnSp>
        <p:nvCxnSpPr>
          <p:cNvPr id="3" name="直接连接符 2"/>
          <p:cNvCxnSpPr/>
          <p:nvPr/>
        </p:nvCxnSpPr>
        <p:spPr>
          <a:xfrm>
            <a:off x="3605703" y="2843318"/>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579497" y="3175021"/>
            <a:ext cx="111155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mj-lt"/>
              </a:rPr>
              <a:t>PART ONE</a:t>
            </a:r>
            <a:endParaRPr lang="zh-CN" altLang="en-US" sz="1200">
              <a:latin typeface="+mj-lt"/>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1076843" y="169684"/>
            <a:ext cx="31222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a:r>
              <a:rPr lang="zh-CN" altLang="en-US" sz="2400" dirty="0">
                <a:solidFill>
                  <a:schemeClr val="accent1"/>
                </a:solidFill>
                <a:latin typeface="+mj-ea"/>
                <a:ea typeface="+mj-ea"/>
                <a:sym typeface="+mn-ea"/>
              </a:rPr>
              <a:t>Project </a:t>
            </a:r>
            <a:r>
              <a:rPr lang="en-US" altLang="zh-CN" sz="2400" dirty="0">
                <a:solidFill>
                  <a:schemeClr val="accent1"/>
                </a:solidFill>
                <a:latin typeface="+mj-ea"/>
                <a:ea typeface="+mj-ea"/>
                <a:sym typeface="+mn-ea"/>
              </a:rPr>
              <a:t>I</a:t>
            </a:r>
            <a:r>
              <a:rPr lang="zh-CN" altLang="en-US" sz="2400" dirty="0">
                <a:solidFill>
                  <a:schemeClr val="accent1"/>
                </a:solidFill>
                <a:latin typeface="+mj-ea"/>
                <a:ea typeface="+mj-ea"/>
                <a:sym typeface="+mn-ea"/>
              </a:rPr>
              <a:t>ntroduction</a:t>
            </a:r>
            <a:endParaRPr lang="zh-CN" altLang="en-US" sz="2400" b="1" dirty="0">
              <a:solidFill>
                <a:schemeClr val="accent1"/>
              </a:solidFill>
              <a:latin typeface="方正兰亭黑_GBK"/>
              <a:ea typeface="方正兰亭黑_GBK"/>
            </a:endParaRPr>
          </a:p>
        </p:txBody>
      </p:sp>
      <p:sp>
        <p:nvSpPr>
          <p:cNvPr id="11" name="矩形 10"/>
          <p:cNvSpPr/>
          <p:nvPr/>
        </p:nvSpPr>
        <p:spPr>
          <a:xfrm>
            <a:off x="728980" y="847090"/>
            <a:ext cx="6185535" cy="645160"/>
          </a:xfrm>
          <a:prstGeom prst="rect">
            <a:avLst/>
          </a:prstGeom>
        </p:spPr>
        <p:txBody>
          <a:bodyPr wrap="square">
            <a:spAutoFit/>
          </a:bodyPr>
          <a:lstStyle/>
          <a:p>
            <a:pPr>
              <a:lnSpc>
                <a:spcPct val="150000"/>
              </a:lnSpc>
            </a:pPr>
            <a:r>
              <a:rPr lang="zh-CN" altLang="en-US" sz="2400" b="1" dirty="0">
                <a:solidFill>
                  <a:srgbClr val="002060"/>
                </a:solidFill>
              </a:rPr>
              <a:t>Background</a:t>
            </a:r>
            <a:r>
              <a:rPr lang="en-US" altLang="zh-CN" sz="2400" b="1" dirty="0">
                <a:solidFill>
                  <a:srgbClr val="002060"/>
                </a:solidFill>
              </a:rPr>
              <a:t>:</a:t>
            </a:r>
            <a:endParaRPr lang="en-US" altLang="zh-CN" sz="2400" b="1" dirty="0">
              <a:solidFill>
                <a:srgbClr val="002060"/>
              </a:solidFill>
            </a:endParaRPr>
          </a:p>
        </p:txBody>
      </p:sp>
      <p:cxnSp>
        <p:nvCxnSpPr>
          <p:cNvPr id="13" name="直接连接符 12"/>
          <p:cNvCxnSpPr/>
          <p:nvPr/>
        </p:nvCxnSpPr>
        <p:spPr>
          <a:xfrm>
            <a:off x="1032788" y="692377"/>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695277" cy="59170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515600" y="3410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01</a:t>
            </a:r>
            <a:endParaRPr lang="zh-CN" altLang="en-US" sz="1200" dirty="0">
              <a:solidFill>
                <a:schemeClr val="bg1"/>
              </a:solidFill>
              <a:latin typeface="方正兰亭黑_GBK"/>
              <a:ea typeface="方正兰亭黑_GBK"/>
            </a:endParaRPr>
          </a:p>
        </p:txBody>
      </p:sp>
      <p:sp>
        <p:nvSpPr>
          <p:cNvPr id="5" name="圆角矩形 4"/>
          <p:cNvSpPr/>
          <p:nvPr/>
        </p:nvSpPr>
        <p:spPr>
          <a:xfrm>
            <a:off x="854075" y="1537336"/>
            <a:ext cx="7017385" cy="2848928"/>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183322" y="1706141"/>
            <a:ext cx="635889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just" fontAlgn="base">
              <a:spcBef>
                <a:spcPct val="0"/>
              </a:spcBef>
              <a:spcAft>
                <a:spcPct val="0"/>
              </a:spcAft>
            </a:pPr>
            <a:r>
              <a:rPr lang="en-US" altLang="zh-CN" sz="1800" b="1" dirty="0">
                <a:solidFill>
                  <a:schemeClr val="accent1"/>
                </a:solidFill>
                <a:latin typeface="Arial" panose="020B0604020202020204"/>
                <a:ea typeface="方正兰亭黑_GBK" panose="02000000000000000000" pitchFamily="2" charset="-122"/>
                <a:sym typeface="Calibri" panose="020F0502020204030204" pitchFamily="34" charset="0"/>
              </a:rPr>
              <a:t>	</a:t>
            </a:r>
            <a:r>
              <a:rPr lang="en-US" altLang="zh-CN" sz="1800" dirty="0">
                <a:solidFill>
                  <a:schemeClr val="accent1"/>
                </a:solidFill>
                <a:latin typeface="Arial" panose="020B0604020202020204"/>
                <a:ea typeface="方正兰亭黑_GBK" panose="02000000000000000000" pitchFamily="2" charset="-122"/>
                <a:sym typeface="Calibri" panose="020F0502020204030204" pitchFamily="34" charset="0"/>
              </a:rPr>
              <a:t>The research direction of this paper is to forecast the admission rate of graduate students based on the actual needs of students applying for postgraduate study in the United States. Through data mining technology, students’ performance data are taken as eigenvectors, so that students can have a fair understanding of their own opportunities to be recognized by a university, thus providing decision support for their choice of admission</a:t>
            </a:r>
            <a:r>
              <a:rPr lang="zh-CN" altLang="en-US" sz="1800" dirty="0">
                <a:solidFill>
                  <a:schemeClr val="tx1"/>
                </a:solidFill>
                <a:latin typeface="Arial" panose="020B0604020202020204"/>
                <a:ea typeface="方正兰亭黑_GBK" panose="02000000000000000000" pitchFamily="2" charset="-122"/>
                <a:sym typeface="Calibri" panose="020F0502020204030204" pitchFamily="34" charset="0"/>
              </a:rPr>
              <a:t>.</a:t>
            </a:r>
            <a:endParaRPr lang="en-US" altLang="zh-CN" sz="1800" b="1" dirty="0">
              <a:solidFill>
                <a:schemeClr val="accent1"/>
              </a:solidFill>
              <a:latin typeface="Arial" panose="020B0604020202020204"/>
              <a:ea typeface="方正兰亭黑_GBK" panose="02000000000000000000" pitchFamily="2" charset="-122"/>
              <a:sym typeface="Calibri" panose="020F0502020204030204" pitchFamily="34" charset="0"/>
            </a:endParaRPr>
          </a:p>
          <a:p>
            <a:pPr algn="ctr" fontAlgn="base">
              <a:spcBef>
                <a:spcPct val="0"/>
              </a:spcBef>
              <a:spcAft>
                <a:spcPct val="0"/>
              </a:spcAft>
            </a:pPr>
            <a:endParaRPr lang="en-US" altLang="zh-CN" sz="1800" b="1" dirty="0">
              <a:solidFill>
                <a:schemeClr val="accent1"/>
              </a:solidFill>
              <a:latin typeface="Arial" panose="020B0604020202020204"/>
              <a:ea typeface="方正兰亭黑_GBK" panose="02000000000000000000" pitchFamily="2" charset="-122"/>
              <a:sym typeface="Calibri" panose="020F0502020204030204" pitchFamily="34" charset="0"/>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1076843" y="169684"/>
            <a:ext cx="31222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a:r>
              <a:rPr lang="zh-CN" altLang="en-US" sz="2400" dirty="0">
                <a:solidFill>
                  <a:schemeClr val="accent1"/>
                </a:solidFill>
                <a:latin typeface="+mj-ea"/>
                <a:ea typeface="+mj-ea"/>
                <a:sym typeface="+mn-ea"/>
              </a:rPr>
              <a:t>Project </a:t>
            </a:r>
            <a:r>
              <a:rPr lang="en-US" altLang="zh-CN" sz="2400" dirty="0">
                <a:solidFill>
                  <a:schemeClr val="accent1"/>
                </a:solidFill>
                <a:latin typeface="+mj-ea"/>
                <a:ea typeface="+mj-ea"/>
                <a:sym typeface="+mn-ea"/>
              </a:rPr>
              <a:t>I</a:t>
            </a:r>
            <a:r>
              <a:rPr lang="zh-CN" altLang="en-US" sz="2400" dirty="0">
                <a:solidFill>
                  <a:schemeClr val="accent1"/>
                </a:solidFill>
                <a:latin typeface="+mj-ea"/>
                <a:ea typeface="+mj-ea"/>
                <a:sym typeface="+mn-ea"/>
              </a:rPr>
              <a:t>ntroduction</a:t>
            </a:r>
            <a:endParaRPr lang="zh-CN" altLang="en-US" sz="2400" b="1" dirty="0">
              <a:solidFill>
                <a:schemeClr val="accent1"/>
              </a:solidFill>
              <a:latin typeface="方正兰亭黑_GBK"/>
              <a:ea typeface="方正兰亭黑_GBK"/>
            </a:endParaRPr>
          </a:p>
        </p:txBody>
      </p:sp>
      <p:sp>
        <p:nvSpPr>
          <p:cNvPr id="11" name="矩形 10"/>
          <p:cNvSpPr/>
          <p:nvPr/>
        </p:nvSpPr>
        <p:spPr>
          <a:xfrm>
            <a:off x="728980" y="847090"/>
            <a:ext cx="6185535" cy="589072"/>
          </a:xfrm>
          <a:prstGeom prst="rect">
            <a:avLst/>
          </a:prstGeom>
        </p:spPr>
        <p:txBody>
          <a:bodyPr wrap="square">
            <a:spAutoFit/>
          </a:bodyPr>
          <a:lstStyle/>
          <a:p>
            <a:pPr>
              <a:lnSpc>
                <a:spcPct val="150000"/>
              </a:lnSpc>
            </a:pPr>
            <a:r>
              <a:rPr lang="en-US" altLang="zh-CN" sz="2400" b="1" dirty="0">
                <a:solidFill>
                  <a:srgbClr val="002060"/>
                </a:solidFill>
              </a:rPr>
              <a:t>The Idea of The Project Implementation:</a:t>
            </a:r>
            <a:endParaRPr lang="en-US" altLang="zh-CN" sz="2400" b="1" dirty="0">
              <a:solidFill>
                <a:srgbClr val="002060"/>
              </a:solidFill>
            </a:endParaRPr>
          </a:p>
        </p:txBody>
      </p:sp>
      <p:cxnSp>
        <p:nvCxnSpPr>
          <p:cNvPr id="13" name="直接连接符 12"/>
          <p:cNvCxnSpPr/>
          <p:nvPr/>
        </p:nvCxnSpPr>
        <p:spPr>
          <a:xfrm>
            <a:off x="1032788" y="692377"/>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695277" cy="59170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515600" y="3410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01</a:t>
            </a:r>
            <a:endParaRPr lang="zh-CN" altLang="en-US" sz="1200" dirty="0">
              <a:solidFill>
                <a:schemeClr val="bg1"/>
              </a:solidFill>
              <a:latin typeface="方正兰亭黑_GBK"/>
              <a:ea typeface="方正兰亭黑_GBK"/>
            </a:endParaRPr>
          </a:p>
        </p:txBody>
      </p:sp>
      <p:sp>
        <p:nvSpPr>
          <p:cNvPr id="5" name="圆角矩形 4"/>
          <p:cNvSpPr/>
          <p:nvPr/>
        </p:nvSpPr>
        <p:spPr>
          <a:xfrm>
            <a:off x="854075" y="1537336"/>
            <a:ext cx="7489825" cy="2848928"/>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076843" y="1537336"/>
            <a:ext cx="7213082"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indent="504190" algn="just" fontAlgn="base">
              <a:spcBef>
                <a:spcPct val="0"/>
              </a:spcBef>
              <a:spcAft>
                <a:spcPct val="0"/>
              </a:spcAft>
            </a:pPr>
            <a:r>
              <a:rPr lang="en-US" altLang="zh-CN" sz="1800" dirty="0">
                <a:solidFill>
                  <a:schemeClr val="accent1"/>
                </a:solidFill>
                <a:latin typeface="Arial" panose="020B0604020202020204"/>
                <a:ea typeface="方正兰亭黑_GBK" panose="02000000000000000000" pitchFamily="2" charset="-122"/>
                <a:sym typeface="Calibri" panose="020F0502020204030204" pitchFamily="34" charset="0"/>
              </a:rPr>
              <a:t>We select the decision trees with good classification performance in the random forest model for similarity calculation, and form a new random forest model according to the decision trees with different similarity. On this basis, we carried out parameter tuning through the depth of different random forests, and used SMOTE technology to analyze a small number of samples and artificially synthesize new samples according to a small number of samples and add them to the data set, so as to achieve our final random forest improvement and improve the prediction ability of graduate admission</a:t>
            </a:r>
            <a:r>
              <a:rPr lang="zh-CN" altLang="en-US" sz="1800" dirty="0">
                <a:solidFill>
                  <a:schemeClr val="tx1"/>
                </a:solidFill>
                <a:latin typeface="Arial" panose="020B0604020202020204"/>
                <a:ea typeface="方正兰亭黑_GBK" panose="02000000000000000000" pitchFamily="2" charset="-122"/>
                <a:sym typeface="Calibri" panose="020F0502020204030204" pitchFamily="34" charset="0"/>
              </a:rPr>
              <a:t>.</a:t>
            </a:r>
            <a:endParaRPr lang="en-US" altLang="zh-CN" sz="1800" b="1" dirty="0">
              <a:solidFill>
                <a:schemeClr val="accent1"/>
              </a:solidFill>
              <a:latin typeface="Arial" panose="020B0604020202020204"/>
              <a:ea typeface="方正兰亭黑_GBK" panose="02000000000000000000" pitchFamily="2" charset="-122"/>
              <a:sym typeface="Calibri" panose="020F0502020204030204" pitchFamily="34" charset="0"/>
            </a:endParaRPr>
          </a:p>
          <a:p>
            <a:pPr algn="ctr" fontAlgn="base">
              <a:spcBef>
                <a:spcPct val="0"/>
              </a:spcBef>
              <a:spcAft>
                <a:spcPct val="0"/>
              </a:spcAft>
            </a:pPr>
            <a:endParaRPr lang="en-US" altLang="zh-CN" sz="1800" b="1" dirty="0">
              <a:solidFill>
                <a:schemeClr val="accent1"/>
              </a:solidFill>
              <a:latin typeface="Arial" panose="020B0604020202020204"/>
              <a:ea typeface="方正兰亭黑_GBK" panose="02000000000000000000" pitchFamily="2" charset="-122"/>
              <a:sym typeface="Calibri" panose="020F0502020204030204" pitchFamily="34" charset="0"/>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5"/>
          <p:cNvSpPr txBox="1">
            <a:spLocks noChangeArrowheads="1"/>
          </p:cNvSpPr>
          <p:nvPr/>
        </p:nvSpPr>
        <p:spPr bwMode="auto">
          <a:xfrm>
            <a:off x="1921472" y="2356549"/>
            <a:ext cx="8066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dirty="0">
                <a:solidFill>
                  <a:schemeClr val="bg1"/>
                </a:solidFill>
                <a:latin typeface="方正兰亭黑_GBK"/>
                <a:ea typeface="方正兰亭黑_GBK"/>
              </a:rPr>
              <a:t>02</a:t>
            </a:r>
            <a:endParaRPr lang="zh-CN" altLang="en-US" sz="4800" b="1" dirty="0">
              <a:solidFill>
                <a:schemeClr val="bg1"/>
              </a:solidFill>
              <a:latin typeface="方正兰亭黑_GBK"/>
              <a:ea typeface="方正兰亭黑_GBK"/>
            </a:endParaRPr>
          </a:p>
        </p:txBody>
      </p:sp>
      <p:sp>
        <p:nvSpPr>
          <p:cNvPr id="16" name="文本框 5"/>
          <p:cNvSpPr txBox="1">
            <a:spLocks noChangeArrowheads="1"/>
          </p:cNvSpPr>
          <p:nvPr/>
        </p:nvSpPr>
        <p:spPr bwMode="auto">
          <a:xfrm>
            <a:off x="3500260" y="1878245"/>
            <a:ext cx="36855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800" dirty="0">
                <a:solidFill>
                  <a:schemeClr val="accent1"/>
                </a:solidFill>
                <a:latin typeface="+mj-ea"/>
                <a:ea typeface="+mj-ea"/>
                <a:sym typeface="+mn-ea"/>
              </a:rPr>
              <a:t>Dataset introduction</a:t>
            </a:r>
            <a:endParaRPr lang="zh-CN" altLang="en-US" sz="2800" b="1" dirty="0">
              <a:solidFill>
                <a:schemeClr val="accent1"/>
              </a:solidFill>
              <a:latin typeface="方正兰亭黑_GBK"/>
              <a:ea typeface="方正兰亭黑_GBK"/>
            </a:endParaRPr>
          </a:p>
        </p:txBody>
      </p:sp>
      <p:cxnSp>
        <p:nvCxnSpPr>
          <p:cNvPr id="3" name="直接连接符 2"/>
          <p:cNvCxnSpPr/>
          <p:nvPr/>
        </p:nvCxnSpPr>
        <p:spPr>
          <a:xfrm>
            <a:off x="3605703" y="2843318"/>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579497" y="3175021"/>
            <a:ext cx="111155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j-lt"/>
              </a:rPr>
              <a:t>PART TWO</a:t>
            </a:r>
            <a:endParaRPr lang="zh-CN" altLang="en-US" sz="1200" dirty="0">
              <a:latin typeface="+mj-lt"/>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1187851" y="216861"/>
            <a:ext cx="27201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dirty="0">
                <a:solidFill>
                  <a:schemeClr val="accent1"/>
                </a:solidFill>
                <a:latin typeface="+mj-ea"/>
                <a:ea typeface="+mj-ea"/>
                <a:sym typeface="+mn-ea"/>
              </a:rPr>
              <a:t>Dataset </a:t>
            </a:r>
            <a:r>
              <a:rPr lang="en-US" altLang="zh-CN" sz="2000" dirty="0">
                <a:solidFill>
                  <a:schemeClr val="accent1"/>
                </a:solidFill>
                <a:latin typeface="+mj-ea"/>
                <a:ea typeface="+mj-ea"/>
                <a:sym typeface="+mn-ea"/>
              </a:rPr>
              <a:t>I</a:t>
            </a:r>
            <a:r>
              <a:rPr lang="zh-CN" altLang="en-US" sz="2000" dirty="0">
                <a:solidFill>
                  <a:schemeClr val="accent1"/>
                </a:solidFill>
                <a:latin typeface="+mj-ea"/>
                <a:ea typeface="+mj-ea"/>
                <a:sym typeface="+mn-ea"/>
              </a:rPr>
              <a:t>ntroduction</a:t>
            </a:r>
            <a:endParaRPr lang="en-US" altLang="zh-CN" sz="2000" b="1" dirty="0">
              <a:solidFill>
                <a:schemeClr val="accent1"/>
              </a:solidFill>
              <a:latin typeface="方正兰亭黑_GBK"/>
              <a:ea typeface="方正兰亭黑_GBK"/>
            </a:endParaRPr>
          </a:p>
        </p:txBody>
      </p:sp>
      <p:sp>
        <p:nvSpPr>
          <p:cNvPr id="11" name="矩形 10"/>
          <p:cNvSpPr/>
          <p:nvPr/>
        </p:nvSpPr>
        <p:spPr>
          <a:xfrm>
            <a:off x="758578" y="840806"/>
            <a:ext cx="7924732" cy="3291840"/>
          </a:xfrm>
          <a:prstGeom prst="rect">
            <a:avLst/>
          </a:prstGeom>
        </p:spPr>
        <p:txBody>
          <a:bodyPr wrap="square">
            <a:spAutoFit/>
          </a:bodyPr>
          <a:lstStyle/>
          <a:p>
            <a:r>
              <a:rPr altLang="zh-CN" sz="2800" b="1" dirty="0"/>
              <a:t>Data set source</a:t>
            </a:r>
            <a:r>
              <a:rPr lang="zh-CN" sz="2800" b="1" dirty="0"/>
              <a:t>：</a:t>
            </a:r>
            <a:endParaRPr altLang="zh-CN" sz="2800" b="1" dirty="0"/>
          </a:p>
          <a:p>
            <a:endParaRPr altLang="zh-CN" sz="2800" dirty="0"/>
          </a:p>
          <a:p>
            <a:r>
              <a:rPr altLang="zh-CN" sz="2800" dirty="0"/>
              <a:t>https://www.kaggle.com/mohansacharya/graduate-admissions</a:t>
            </a:r>
            <a:endParaRPr altLang="zh-CN" sz="2800" dirty="0"/>
          </a:p>
          <a:p>
            <a:endParaRPr altLang="zh-CN" sz="2800" dirty="0"/>
          </a:p>
          <a:p>
            <a:r>
              <a:rPr altLang="zh-CN" sz="2800" dirty="0"/>
              <a:t> </a:t>
            </a:r>
            <a:r>
              <a:rPr altLang="zh-CN" sz="2000" i="1" dirty="0"/>
              <a:t>Mohan S Acharya, Asfia Armaan, Aneeta S Antony : A Comparison of Regression Models for Prediction of Graduate Admissions, IEEE International Conference on Computational Intelligence in Data Science 2019</a:t>
            </a:r>
            <a:endParaRPr altLang="zh-CN" sz="2000" i="1" dirty="0"/>
          </a:p>
        </p:txBody>
      </p:sp>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02</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3690698" y="3326107"/>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1187851" y="216861"/>
            <a:ext cx="27201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dirty="0">
                <a:solidFill>
                  <a:schemeClr val="accent1"/>
                </a:solidFill>
                <a:latin typeface="+mj-ea"/>
                <a:ea typeface="+mj-ea"/>
                <a:sym typeface="+mn-ea"/>
              </a:rPr>
              <a:t>Dataset </a:t>
            </a:r>
            <a:r>
              <a:rPr lang="en-US" altLang="zh-CN" sz="2000" dirty="0">
                <a:solidFill>
                  <a:schemeClr val="accent1"/>
                </a:solidFill>
                <a:latin typeface="+mj-ea"/>
                <a:ea typeface="+mj-ea"/>
                <a:sym typeface="+mn-ea"/>
              </a:rPr>
              <a:t>I</a:t>
            </a:r>
            <a:r>
              <a:rPr lang="zh-CN" altLang="en-US" sz="2000" dirty="0">
                <a:solidFill>
                  <a:schemeClr val="accent1"/>
                </a:solidFill>
                <a:latin typeface="+mj-ea"/>
                <a:ea typeface="+mj-ea"/>
                <a:sym typeface="+mn-ea"/>
              </a:rPr>
              <a:t>ntroduction</a:t>
            </a:r>
            <a:endParaRPr lang="en-US" altLang="zh-CN" sz="2000" b="1" dirty="0">
              <a:solidFill>
                <a:schemeClr val="accent1"/>
              </a:solidFill>
              <a:latin typeface="方正兰亭黑_GBK"/>
              <a:ea typeface="方正兰亭黑_GBK"/>
            </a:endParaRPr>
          </a:p>
        </p:txBody>
      </p:sp>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02</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pic>
        <p:nvPicPr>
          <p:cNvPr id="3" name="图片 2"/>
          <p:cNvPicPr>
            <a:picLocks noChangeAspect="1"/>
          </p:cNvPicPr>
          <p:nvPr/>
        </p:nvPicPr>
        <p:blipFill>
          <a:blip r:embed="rId1"/>
          <a:stretch>
            <a:fillRect/>
          </a:stretch>
        </p:blipFill>
        <p:spPr>
          <a:xfrm>
            <a:off x="493872" y="876905"/>
            <a:ext cx="5420995" cy="2339340"/>
          </a:xfrm>
          <a:prstGeom prst="rect">
            <a:avLst/>
          </a:prstGeom>
        </p:spPr>
      </p:pic>
      <p:pic>
        <p:nvPicPr>
          <p:cNvPr id="4" name="图片 3"/>
          <p:cNvPicPr>
            <a:picLocks noChangeAspect="1"/>
          </p:cNvPicPr>
          <p:nvPr/>
        </p:nvPicPr>
        <p:blipFill>
          <a:blip r:embed="rId2"/>
          <a:stretch>
            <a:fillRect/>
          </a:stretch>
        </p:blipFill>
        <p:spPr>
          <a:xfrm>
            <a:off x="3337557" y="2501882"/>
            <a:ext cx="5366385" cy="243078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DOC_GUID" val="{7ae9f7dc-52f0-44f1-ac85-df9feef034f9}"/>
</p:tagLst>
</file>

<file path=ppt/theme/theme1.xml><?xml version="1.0" encoding="utf-8"?>
<a:theme xmlns:a="http://schemas.openxmlformats.org/drawingml/2006/main" name="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蓝色沉稳">
      <a:dk1>
        <a:sysClr val="windowText" lastClr="000000"/>
      </a:dk1>
      <a:lt1>
        <a:sysClr val="window" lastClr="FFFFFF"/>
      </a:lt1>
      <a:dk2>
        <a:srgbClr val="44546A"/>
      </a:dk2>
      <a:lt2>
        <a:srgbClr val="E7E6E6"/>
      </a:lt2>
      <a:accent1>
        <a:srgbClr val="1F4E79"/>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1">
      <a:majorFont>
        <a:latin typeface="Calibri"/>
        <a:ea typeface="微软雅黑"/>
        <a:cs typeface=""/>
      </a:majorFont>
      <a:minorFont>
        <a:latin typeface="Calibr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8714</Words>
  <Application>WPS 演示</Application>
  <PresentationFormat>全屏显示(16:9)</PresentationFormat>
  <Paragraphs>351</Paragraphs>
  <Slides>33</Slides>
  <Notes>24</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33</vt:i4>
      </vt:variant>
    </vt:vector>
  </HeadingPairs>
  <TitlesOfParts>
    <vt:vector size="51" baseType="lpstr">
      <vt:lpstr>Arial</vt:lpstr>
      <vt:lpstr>宋体</vt:lpstr>
      <vt:lpstr>Wingdings</vt:lpstr>
      <vt:lpstr>Calibri Light</vt:lpstr>
      <vt:lpstr>方正宋刻本秀楷简体</vt:lpstr>
      <vt:lpstr>方正兰亭黑_GBK</vt:lpstr>
      <vt:lpstr>黑体</vt:lpstr>
      <vt:lpstr>微软雅黑</vt:lpstr>
      <vt:lpstr>Arial</vt:lpstr>
      <vt:lpstr>方正兰亭黑_GBK</vt:lpstr>
      <vt:lpstr>Calibri</vt:lpstr>
      <vt:lpstr>Gill Sans</vt:lpstr>
      <vt:lpstr>微软雅黑 Light</vt:lpstr>
      <vt:lpstr>Arial Unicode MS</vt:lpstr>
      <vt:lpstr>Times New Roman</vt:lpstr>
      <vt:lpstr>Segoe Print</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徐冰晨</dc:creator>
  <cp:lastModifiedBy>XBC</cp:lastModifiedBy>
  <cp:revision>93</cp:revision>
  <dcterms:created xsi:type="dcterms:W3CDTF">2016-04-24T15:52:00Z</dcterms:created>
  <dcterms:modified xsi:type="dcterms:W3CDTF">2019-04-18T07:57:04Z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