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66276" autoAdjust="0"/>
  </p:normalViewPr>
  <p:slideViewPr>
    <p:cSldViewPr snapToGrid="0">
      <p:cViewPr varScale="1">
        <p:scale>
          <a:sx n="168" d="100"/>
          <a:sy n="168" d="100"/>
        </p:scale>
        <p:origin x="232"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Reservation Management</a:t>
            </a:r>
            <a:br>
              <a:rPr lang="en-US" dirty="0"/>
            </a:br>
            <a:r>
              <a:rPr lang="en-US" dirty="0"/>
              <a:t>T</a:t>
            </a:r>
            <a:r>
              <a:rPr lang="en-US" b="0" i="0" u="none" strike="noStrike" dirty="0">
                <a:solidFill>
                  <a:srgbClr val="D1D5DB"/>
                </a:solidFill>
                <a:effectLst/>
                <a:latin typeface="Söhne"/>
              </a:rPr>
              <a:t>his feature is essential for customer interaction. It must be user-friendly and provide real-time updates on lesson availability.</a:t>
            </a:r>
          </a:p>
          <a:p>
            <a:endParaRPr lang="en-US" dirty="0"/>
          </a:p>
          <a:p>
            <a:r>
              <a:rPr lang="en-US" b="0" i="0" u="none" strike="noStrike" dirty="0">
                <a:solidFill>
                  <a:srgbClr val="D1D5DB"/>
                </a:solidFill>
                <a:effectLst/>
                <a:latin typeface="Söhne"/>
              </a:rPr>
              <a:t>Lesson Status Tracking</a:t>
            </a:r>
          </a:p>
          <a:p>
            <a:r>
              <a:rPr lang="en-US" b="0" i="0" u="none" strike="noStrike" dirty="0">
                <a:solidFill>
                  <a:srgbClr val="D1D5DB"/>
                </a:solidFill>
                <a:effectLst/>
                <a:latin typeface="Söhne"/>
              </a:rPr>
              <a:t>This functionality ensures the system remains up-to-date, reflecting the actual status of driving lessons, which is crucial for both management and customers.</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Scalability</a:t>
            </a:r>
            <a:br>
              <a:rPr lang="en-US" b="0" i="0" u="none" strike="noStrike" dirty="0">
                <a:solidFill>
                  <a:srgbClr val="D1D5DB"/>
                </a:solidFill>
                <a:effectLst/>
                <a:latin typeface="Söhne"/>
              </a:rPr>
            </a:br>
            <a:r>
              <a:rPr lang="en-US" b="0" i="0" u="none" strike="noStrike" dirty="0">
                <a:solidFill>
                  <a:srgbClr val="D1D5DB"/>
                </a:solidFill>
                <a:effectLst/>
                <a:latin typeface="Söhne"/>
              </a:rPr>
              <a:t>Scalability is key for future growth. The system should adapt to increased load without compromising user experience.</a:t>
            </a:r>
          </a:p>
          <a:p>
            <a:endParaRPr lang="en-US" b="0" i="0" u="none" strike="noStrike" dirty="0">
              <a:solidFill>
                <a:srgbClr val="D1D5DB"/>
              </a:solidFill>
              <a:effectLst/>
              <a:latin typeface="Söhne"/>
            </a:endParaRPr>
          </a:p>
          <a:p>
            <a:r>
              <a:rPr lang="en-US" b="0" i="0" u="none" strike="noStrike" dirty="0">
                <a:solidFill>
                  <a:srgbClr val="D1D5DB"/>
                </a:solidFill>
                <a:effectLst/>
                <a:latin typeface="Söhne"/>
              </a:rPr>
              <a:t>Security</a:t>
            </a:r>
            <a:br>
              <a:rPr lang="en-US" b="0" i="0" u="none" strike="noStrike" dirty="0">
                <a:solidFill>
                  <a:srgbClr val="D1D5DB"/>
                </a:solidFill>
                <a:effectLst/>
                <a:latin typeface="Söhne"/>
              </a:rPr>
            </a:br>
            <a:r>
              <a:rPr lang="en-US" b="0" i="0" u="none" strike="noStrike" dirty="0">
                <a:solidFill>
                  <a:srgbClr val="D1D5DB"/>
                </a:solidFill>
                <a:effectLst/>
                <a:latin typeface="Söhne"/>
              </a:rPr>
              <a:t>Security is paramount, given the sensitive nature of the data. The system must incorporate robust encryption and access controls.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This diagram includes classes for each actor (Customer, IT Officer, Secretary, Driver) and their respective use cases. The </a:t>
            </a:r>
            <a:r>
              <a:rPr lang="en-US" dirty="0"/>
              <a:t>System</a:t>
            </a:r>
            <a:r>
              <a:rPr lang="en-US" b="0" i="0" u="none" strike="noStrike" dirty="0">
                <a:solidFill>
                  <a:srgbClr val="D1D5DB"/>
                </a:solidFill>
                <a:effectLst/>
                <a:latin typeface="Söhne"/>
              </a:rPr>
              <a:t> class acts as a focal point, showing the interaction between the actors and the system. Each class represents a user role and their potential actions within the </a:t>
            </a:r>
            <a:r>
              <a:rPr lang="en-US" b="0" i="0" u="none" strike="noStrike" dirty="0" err="1">
                <a:solidFill>
                  <a:srgbClr val="D1D5DB"/>
                </a:solidFill>
                <a:effectLst/>
                <a:latin typeface="Söhne"/>
              </a:rPr>
              <a:t>DriverPass</a:t>
            </a:r>
            <a:r>
              <a:rPr lang="en-US" b="0" i="0" u="none" strike="noStrike" dirty="0">
                <a:solidFill>
                  <a:srgbClr val="D1D5DB"/>
                </a:solidFill>
                <a:effectLst/>
                <a:latin typeface="Söhne"/>
              </a:rPr>
              <a:t>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D1D5DB"/>
                </a:solidFill>
                <a:effectLst/>
                <a:latin typeface="Söhne"/>
              </a:rPr>
              <a:t>Customer Logs In (A):</a:t>
            </a:r>
            <a:r>
              <a:rPr lang="en-US" b="0" i="0" u="none" strike="noStrike" dirty="0">
                <a:solidFill>
                  <a:srgbClr val="D1D5DB"/>
                </a:solidFill>
                <a:effectLst/>
                <a:latin typeface="Söhne"/>
              </a:rPr>
              <a:t> The customer starts by logging into the system.</a:t>
            </a:r>
          </a:p>
          <a:p>
            <a:pPr algn="l">
              <a:buFont typeface="+mj-lt"/>
              <a:buAutoNum type="arabicPeriod"/>
            </a:pPr>
            <a:r>
              <a:rPr lang="en-US" b="1" i="0" u="none" strike="noStrike" dirty="0">
                <a:solidFill>
                  <a:srgbClr val="D1D5DB"/>
                </a:solidFill>
                <a:effectLst/>
                <a:latin typeface="Söhne"/>
              </a:rPr>
              <a:t>Select Lesson Type (B):</a:t>
            </a:r>
            <a:r>
              <a:rPr lang="en-US" b="0" i="0" u="none" strike="noStrike" dirty="0">
                <a:solidFill>
                  <a:srgbClr val="D1D5DB"/>
                </a:solidFill>
                <a:effectLst/>
                <a:latin typeface="Söhne"/>
              </a:rPr>
              <a:t> The customer then selects the type of driving lesson they want.</a:t>
            </a:r>
          </a:p>
          <a:p>
            <a:pPr algn="l">
              <a:buFont typeface="+mj-lt"/>
              <a:buAutoNum type="arabicPeriod"/>
            </a:pPr>
            <a:r>
              <a:rPr lang="en-US" b="1" i="0" u="none" strike="noStrike" dirty="0">
                <a:solidFill>
                  <a:srgbClr val="D1D5DB"/>
                </a:solidFill>
                <a:effectLst/>
                <a:latin typeface="Söhne"/>
              </a:rPr>
              <a:t>Choose Date and Time (C):</a:t>
            </a:r>
            <a:r>
              <a:rPr lang="en-US" b="0" i="0" u="none" strike="noStrike" dirty="0">
                <a:solidFill>
                  <a:srgbClr val="D1D5DB"/>
                </a:solidFill>
                <a:effectLst/>
                <a:latin typeface="Söhne"/>
              </a:rPr>
              <a:t> Next, they choose their preferred date and time for the lesson.</a:t>
            </a:r>
          </a:p>
          <a:p>
            <a:pPr algn="l">
              <a:buFont typeface="+mj-lt"/>
              <a:buAutoNum type="arabicPeriod"/>
            </a:pPr>
            <a:r>
              <a:rPr lang="en-US" b="1" i="0" u="none" strike="noStrike" dirty="0">
                <a:solidFill>
                  <a:srgbClr val="D1D5DB"/>
                </a:solidFill>
                <a:effectLst/>
                <a:latin typeface="Söhne"/>
              </a:rPr>
              <a:t>Check Availability (D):</a:t>
            </a:r>
            <a:r>
              <a:rPr lang="en-US" b="0" i="0" u="none" strike="noStrike" dirty="0">
                <a:solidFill>
                  <a:srgbClr val="D1D5DB"/>
                </a:solidFill>
                <a:effectLst/>
                <a:latin typeface="Söhne"/>
              </a:rPr>
              <a:t> The system checks if the selected time slot is available.</a:t>
            </a:r>
          </a:p>
          <a:p>
            <a:pPr algn="l">
              <a:buFont typeface="+mj-lt"/>
              <a:buAutoNum type="arabicPeriod"/>
            </a:pPr>
            <a:r>
              <a:rPr lang="en-US" b="1" i="0" u="none" strike="noStrike" dirty="0">
                <a:solidFill>
                  <a:srgbClr val="D1D5DB"/>
                </a:solidFill>
                <a:effectLst/>
                <a:latin typeface="Söhne"/>
              </a:rPr>
              <a:t>Branching:</a:t>
            </a:r>
            <a:endParaRPr lang="en-US" b="0" i="0" u="none" strike="noStrike" dirty="0">
              <a:solidFill>
                <a:srgbClr val="D1D5DB"/>
              </a:solidFill>
              <a:effectLst/>
              <a:latin typeface="Söhne"/>
            </a:endParaRPr>
          </a:p>
          <a:p>
            <a:pPr marL="742950" lvl="1" indent="-285750" algn="l">
              <a:buFont typeface="+mj-lt"/>
              <a:buAutoNum type="arabicPeriod"/>
            </a:pPr>
            <a:r>
              <a:rPr lang="en-US" b="0" i="0" u="none" strike="noStrike" dirty="0">
                <a:solidFill>
                  <a:srgbClr val="D1D5DB"/>
                </a:solidFill>
                <a:effectLst/>
                <a:latin typeface="Söhne"/>
              </a:rPr>
              <a:t>If available (D -- Available), it proceeds to </a:t>
            </a:r>
            <a:r>
              <a:rPr lang="en-US" b="1" i="0" u="none" strike="noStrike" dirty="0">
                <a:solidFill>
                  <a:srgbClr val="D1D5DB"/>
                </a:solidFill>
                <a:effectLst/>
                <a:latin typeface="Söhne"/>
              </a:rPr>
              <a:t>Confirm Reservation (E)</a:t>
            </a:r>
            <a:r>
              <a:rPr lang="en-US" b="0" i="0" u="none" strike="noStrike" dirty="0">
                <a:solidFill>
                  <a:srgbClr val="D1D5DB"/>
                </a:solidFill>
                <a:effectLst/>
                <a:latin typeface="Söhne"/>
              </a:rPr>
              <a:t>, where the system confirms the booking.</a:t>
            </a:r>
          </a:p>
          <a:p>
            <a:pPr marL="742950" lvl="1" indent="-285750" algn="l">
              <a:buFont typeface="+mj-lt"/>
              <a:buAutoNum type="arabicPeriod"/>
            </a:pPr>
            <a:r>
              <a:rPr lang="en-US" b="0" i="0" u="none" strike="noStrike" dirty="0">
                <a:solidFill>
                  <a:srgbClr val="D1D5DB"/>
                </a:solidFill>
                <a:effectLst/>
                <a:latin typeface="Söhne"/>
              </a:rPr>
              <a:t>If not available (D -- Not Available), it leads to </a:t>
            </a:r>
            <a:r>
              <a:rPr lang="en-US" b="1" i="0" u="none" strike="noStrike" dirty="0">
                <a:solidFill>
                  <a:srgbClr val="D1D5DB"/>
                </a:solidFill>
                <a:effectLst/>
                <a:latin typeface="Söhne"/>
              </a:rPr>
              <a:t>Notify Unavailability (F)</a:t>
            </a:r>
            <a:r>
              <a:rPr lang="en-US" b="0" i="0" u="none" strike="noStrike" dirty="0">
                <a:solidFill>
                  <a:srgbClr val="D1D5DB"/>
                </a:solidFill>
                <a:effectLst/>
                <a:latin typeface="Söhne"/>
              </a:rPr>
              <a:t>, where the customer is informed about the unavailability.</a:t>
            </a:r>
          </a:p>
          <a:p>
            <a:pPr algn="l">
              <a:buFont typeface="+mj-lt"/>
              <a:buAutoNum type="arabicPeriod"/>
            </a:pPr>
            <a:r>
              <a:rPr lang="en-US" b="1" i="0" u="none" strike="noStrike" dirty="0">
                <a:solidFill>
                  <a:srgbClr val="D1D5DB"/>
                </a:solidFill>
                <a:effectLst/>
                <a:latin typeface="Söhne"/>
              </a:rPr>
              <a:t>Update Schedule (G):</a:t>
            </a:r>
            <a:r>
              <a:rPr lang="en-US" b="0" i="0" u="none" strike="noStrike" dirty="0">
                <a:solidFill>
                  <a:srgbClr val="D1D5DB"/>
                </a:solidFill>
                <a:effectLst/>
                <a:latin typeface="Söhne"/>
              </a:rPr>
              <a:t> Once confirmed, the system updates the lesson schedule.</a:t>
            </a:r>
          </a:p>
          <a:p>
            <a:pPr algn="l">
              <a:buFont typeface="+mj-lt"/>
              <a:buAutoNum type="arabicPeriod"/>
            </a:pPr>
            <a:r>
              <a:rPr lang="en-US" b="1" i="0" u="none" strike="noStrike" dirty="0">
                <a:solidFill>
                  <a:srgbClr val="D1D5DB"/>
                </a:solidFill>
                <a:effectLst/>
                <a:latin typeface="Söhne"/>
              </a:rPr>
              <a:t>Notify Customer and Driver (H):</a:t>
            </a:r>
            <a:r>
              <a:rPr lang="en-US" b="0" i="0" u="none" strike="noStrike" dirty="0">
                <a:solidFill>
                  <a:srgbClr val="D1D5DB"/>
                </a:solidFill>
                <a:effectLst/>
                <a:latin typeface="Söhne"/>
              </a:rPr>
              <a:t> Finally, both the customer and the assigned driver are notified of the reservation.</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In designing the </a:t>
            </a:r>
            <a:r>
              <a:rPr lang="en-US" b="0" i="0" u="none" strike="noStrike" dirty="0" err="1">
                <a:solidFill>
                  <a:srgbClr val="D1D5DB"/>
                </a:solidFill>
                <a:effectLst/>
                <a:latin typeface="Söhne"/>
              </a:rPr>
              <a:t>DriverPass</a:t>
            </a:r>
            <a:r>
              <a:rPr lang="en-US" b="0" i="0" u="none" strike="noStrike" dirty="0">
                <a:solidFill>
                  <a:srgbClr val="D1D5DB"/>
                </a:solidFill>
                <a:effectLst/>
                <a:latin typeface="Söhne"/>
              </a:rPr>
              <a:t> system, security was a top priority. We made sure that personal information, like names and payment details, is well protected. Think of it like putting your valuables in a safe; we used similar measures to keep your data secure. This means only authorized people can access important information, and it's kept safe from anyone who shouldn't see it. We also ensured that our system can detect and prevent any unusual activities, much like a good security system in a house.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ECECF1"/>
                </a:solidFill>
                <a:effectLst/>
                <a:latin typeface="Söhne"/>
              </a:rPr>
              <a:t>The design of the </a:t>
            </a:r>
            <a:r>
              <a:rPr lang="en-US" b="0" i="0" u="none" strike="noStrike" dirty="0" err="1">
                <a:solidFill>
                  <a:srgbClr val="ECECF1"/>
                </a:solidFill>
                <a:effectLst/>
                <a:latin typeface="Söhne"/>
              </a:rPr>
              <a:t>DriverPass</a:t>
            </a:r>
            <a:r>
              <a:rPr lang="en-US" b="0" i="0" u="none" strike="noStrike" dirty="0">
                <a:solidFill>
                  <a:srgbClr val="ECECF1"/>
                </a:solidFill>
                <a:effectLst/>
                <a:latin typeface="Söhne"/>
              </a:rPr>
              <a:t> system, while robust, has a few limitations. First, it relies heavily on internet connectivity. </a:t>
            </a:r>
          </a:p>
          <a:p>
            <a:pPr algn="l"/>
            <a:r>
              <a:rPr lang="en-US" b="0" i="0" u="none" strike="noStrike" dirty="0">
                <a:solidFill>
                  <a:srgbClr val="ECECF1"/>
                </a:solidFill>
                <a:effectLst/>
                <a:latin typeface="Söhne"/>
              </a:rPr>
              <a:t>So, if you're in an area with poor internet, you might find it tricky to book lessons or update information</a:t>
            </a:r>
          </a:p>
          <a:p>
            <a:pPr algn="l"/>
            <a:r>
              <a:rPr lang="en-US" b="0" i="0" u="none" strike="noStrike" dirty="0">
                <a:solidFill>
                  <a:srgbClr val="ECECF1"/>
                </a:solidFill>
                <a:effectLst/>
                <a:latin typeface="Söhne"/>
              </a:rPr>
              <a:t> Secondly, our system is designed with certain features that might not cover every unique customer need or preference. Lastly, because it's a digital system, users who are less comfortable with technology might need some extra time to get used to it.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12/17/23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12/17/23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Michael Watkins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a:t>
            </a:r>
          </a:p>
          <a:p>
            <a:pPr lvl="1"/>
            <a:r>
              <a:rPr lang="en-US" sz="2000" dirty="0">
                <a:solidFill>
                  <a:srgbClr val="000000"/>
                </a:solidFill>
              </a:rPr>
              <a:t>Reservation management</a:t>
            </a:r>
          </a:p>
          <a:p>
            <a:pPr lvl="1"/>
            <a:r>
              <a:rPr lang="en-US" sz="2000" dirty="0">
                <a:solidFill>
                  <a:srgbClr val="000000"/>
                </a:solidFill>
              </a:rPr>
              <a:t>Lesson Status Tracking</a:t>
            </a:r>
          </a:p>
          <a:p>
            <a:endParaRPr lang="en-US" sz="2400" dirty="0">
              <a:solidFill>
                <a:srgbClr val="000000"/>
              </a:solidFill>
            </a:endParaRPr>
          </a:p>
          <a:p>
            <a:pPr marL="0" indent="0">
              <a:buNone/>
            </a:pPr>
            <a:r>
              <a:rPr lang="en-US" sz="2400" dirty="0">
                <a:solidFill>
                  <a:srgbClr val="000000"/>
                </a:solidFill>
              </a:rPr>
              <a:t>Nonfunctional Requirements</a:t>
            </a:r>
          </a:p>
          <a:p>
            <a:pPr marL="0" indent="0">
              <a:buNone/>
            </a:pPr>
            <a:r>
              <a:rPr lang="en-US" sz="2400" dirty="0">
                <a:solidFill>
                  <a:srgbClr val="000000"/>
                </a:solidFill>
              </a:rPr>
              <a:t>	Scalability</a:t>
            </a:r>
          </a:p>
          <a:p>
            <a:pPr marL="0" indent="0">
              <a:buNone/>
            </a:pPr>
            <a:endParaRPr lang="en-US" sz="2400" dirty="0">
              <a:solidFill>
                <a:srgbClr val="000000"/>
              </a:solidFill>
            </a:endParaRPr>
          </a:p>
          <a:p>
            <a:pPr marL="0" indent="0">
              <a:buNone/>
            </a:pPr>
            <a:r>
              <a:rPr lang="en-US" sz="2400" dirty="0">
                <a:solidFill>
                  <a:srgbClr val="000000"/>
                </a:solidFill>
              </a:rPr>
              <a:t>	Security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a:extLst>
              <a:ext uri="{FF2B5EF4-FFF2-40B4-BE49-F238E27FC236}">
                <a16:creationId xmlns:a16="http://schemas.microsoft.com/office/drawing/2014/main" id="{70D71F61-D50D-8239-03A0-C7A7B964C12E}"/>
              </a:ext>
            </a:extLst>
          </p:cNvPr>
          <p:cNvPicPr>
            <a:picLocks noChangeAspect="1"/>
          </p:cNvPicPr>
          <p:nvPr/>
        </p:nvPicPr>
        <p:blipFill>
          <a:blip r:embed="rId5"/>
          <a:stretch>
            <a:fillRect/>
          </a:stretch>
        </p:blipFill>
        <p:spPr>
          <a:xfrm>
            <a:off x="5882640" y="1030109"/>
            <a:ext cx="5943600" cy="502602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a:extLst>
              <a:ext uri="{FF2B5EF4-FFF2-40B4-BE49-F238E27FC236}">
                <a16:creationId xmlns:a16="http://schemas.microsoft.com/office/drawing/2014/main" id="{8A7E818D-2D4E-3936-735C-8E4D351DC9DD}"/>
              </a:ext>
            </a:extLst>
          </p:cNvPr>
          <p:cNvPicPr>
            <a:picLocks noChangeAspect="1"/>
          </p:cNvPicPr>
          <p:nvPr/>
        </p:nvPicPr>
        <p:blipFill>
          <a:blip r:embed="rId5"/>
          <a:stretch>
            <a:fillRect/>
          </a:stretch>
        </p:blipFill>
        <p:spPr>
          <a:xfrm>
            <a:off x="5958840" y="1030109"/>
            <a:ext cx="5943600" cy="502602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92500" lnSpcReduction="10000"/>
          </a:bodyPr>
          <a:lstStyle/>
          <a:p>
            <a:r>
              <a:rPr lang="en-US" sz="2400" dirty="0">
                <a:solidFill>
                  <a:srgbClr val="000000"/>
                </a:solidFill>
              </a:rPr>
              <a:t>User Authentication: Secure login process to ensure only authorized users access the system.</a:t>
            </a:r>
          </a:p>
          <a:p>
            <a:r>
              <a:rPr lang="en-US" sz="2400" dirty="0">
                <a:solidFill>
                  <a:srgbClr val="000000"/>
                </a:solidFill>
              </a:rPr>
              <a:t>Data Encryption: Protection of sensitive data, like personal and payment information, during transmission and storage.</a:t>
            </a:r>
          </a:p>
          <a:p>
            <a:r>
              <a:rPr lang="en-US" sz="2400" dirty="0">
                <a:solidFill>
                  <a:srgbClr val="000000"/>
                </a:solidFill>
              </a:rPr>
              <a:t>Access Control: Restricting system access based on user roles (e.g., customer, driver, admin) to prevent unauthorized data access.</a:t>
            </a:r>
          </a:p>
          <a:p>
            <a:r>
              <a:rPr lang="en-US" sz="2400" dirty="0">
                <a:solidFill>
                  <a:srgbClr val="000000"/>
                </a:solidFill>
              </a:rPr>
              <a:t>Regular Security Audits: Periodic checks to identify and fix any potential security vulnerabilities.</a:t>
            </a:r>
          </a:p>
          <a:p>
            <a:r>
              <a:rPr lang="en-US" sz="2400" dirty="0">
                <a:solidFill>
                  <a:srgbClr val="000000"/>
                </a:solidFill>
              </a:rPr>
              <a:t>Activity Monitoring: Tracking user activities within the system to detect and respond to suspicious actions quickly.</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fontScale="92500"/>
          </a:bodyPr>
          <a:lstStyle/>
          <a:p>
            <a:r>
              <a:rPr lang="en-US" sz="2400" dirty="0">
                <a:solidFill>
                  <a:srgbClr val="000000"/>
                </a:solidFill>
              </a:rPr>
              <a:t>Dependence on Internet: Requires a stable internet connection for optimal functionality.</a:t>
            </a:r>
          </a:p>
          <a:p>
            <a:r>
              <a:rPr lang="en-US" sz="2400" dirty="0">
                <a:solidFill>
                  <a:srgbClr val="000000"/>
                </a:solidFill>
              </a:rPr>
              <a:t>Limited Customization: The system may not cater to all specific user needs or preferences.</a:t>
            </a:r>
          </a:p>
          <a:p>
            <a:r>
              <a:rPr lang="en-US" sz="2400" dirty="0">
                <a:solidFill>
                  <a:srgbClr val="000000"/>
                </a:solidFill>
              </a:rPr>
              <a:t>Technological Familiarity Required: Users less comfortable with digital platforms may find it challenging to navigate.</a:t>
            </a:r>
          </a:p>
          <a:p>
            <a:r>
              <a:rPr lang="en-US" sz="2400" dirty="0">
                <a:solidFill>
                  <a:srgbClr val="000000"/>
                </a:solidFill>
              </a:rPr>
              <a:t>Scalability Constraints: Initially designed for a certain size, might need updates to handle significant growth.</a:t>
            </a:r>
          </a:p>
          <a:p>
            <a:r>
              <a:rPr lang="en-US" sz="2400" dirty="0">
                <a:solidFill>
                  <a:srgbClr val="000000"/>
                </a:solidFill>
              </a:rPr>
              <a:t>Maintenance and Updates: Requires regular updates and maintenance to keep the system running smoothly.</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1553</TotalTime>
  <Words>733</Words>
  <Application>Microsoft Macintosh PowerPoint</Application>
  <PresentationFormat>Widescreen</PresentationFormat>
  <Paragraphs>56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Watkins, Michael</cp:lastModifiedBy>
  <cp:revision>21</cp:revision>
  <dcterms:created xsi:type="dcterms:W3CDTF">2019-10-14T02:36:52Z</dcterms:created>
  <dcterms:modified xsi:type="dcterms:W3CDTF">2023-12-18T02:10:06Z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