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60" r:id="rId10"/>
    <p:sldId id="261" r:id="rId11"/>
    <p:sldId id="271" r:id="rId12"/>
    <p:sldId id="262" r:id="rId13"/>
    <p:sldId id="263" r:id="rId14"/>
    <p:sldId id="264" r:id="rId15"/>
    <p:sldId id="266" r:id="rId16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51586bc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51586bc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2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1586bc1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1586bc1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51586bc1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51586bc1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59b168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59b168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f40d41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4f40d41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f40d41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f40d41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59b1680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59b1680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5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2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59b168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59b168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51586bc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51586bc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1050" y="2993250"/>
            <a:ext cx="8759700" cy="19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Team Name: </a:t>
            </a:r>
            <a:r>
              <a:rPr lang="en-GB" sz="1500" dirty="0" err="1">
                <a:solidFill>
                  <a:schemeClr val="dk2"/>
                </a:solidFill>
              </a:rPr>
              <a:t>GeoVision</a:t>
            </a:r>
            <a:r>
              <a:rPr lang="en-GB" sz="1500" dirty="0">
                <a:solidFill>
                  <a:schemeClr val="dk2"/>
                </a:solidFill>
              </a:rPr>
              <a:t> Innovators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Name of College(s)/University(s): </a:t>
            </a:r>
            <a:r>
              <a:rPr lang="en-US" sz="1500" dirty="0">
                <a:solidFill>
                  <a:schemeClr val="dk2"/>
                </a:solidFill>
              </a:rPr>
              <a:t>Indian Institute Of Technology Madras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dk2"/>
                </a:solidFill>
              </a:rPr>
              <a:t>Team Member-1: [Nimish Shinde], [Role/Expertise]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dk2"/>
                </a:solidFill>
              </a:rPr>
              <a:t>Team Member-2: [Arka Dash], [Role/Expertise]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dk2"/>
                </a:solidFill>
              </a:rPr>
              <a:t>Team Member-3: [Ruchir </a:t>
            </a:r>
            <a:r>
              <a:rPr lang="en-GB" sz="1500" dirty="0" err="1">
                <a:solidFill>
                  <a:schemeClr val="dk2"/>
                </a:solidFill>
              </a:rPr>
              <a:t>Kalokhe</a:t>
            </a:r>
            <a:r>
              <a:rPr lang="en-GB" sz="1500" dirty="0">
                <a:solidFill>
                  <a:schemeClr val="dk2"/>
                </a:solidFill>
              </a:rPr>
              <a:t>], [Role/Expertise]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dk2"/>
                </a:solidFill>
              </a:rPr>
              <a:t>Team Member-4: [Suresh], [Role/Expertise]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4400" y="806350"/>
            <a:ext cx="8845200" cy="1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 of features offered by the solution</a:t>
            </a:r>
            <a:endParaRPr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It is always better to add a few visual representations (drawings/sketches/illustrations etc.) to your presentation, it adds to the power through which it reaches the audience.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4400" y="806350"/>
            <a:ext cx="8845200" cy="1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 of feature offered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5DB52-8EAD-3CF8-DF08-FEEB6935C844}"/>
              </a:ext>
            </a:extLst>
          </p:cNvPr>
          <p:cNvSpPr txBox="1"/>
          <p:nvPr/>
        </p:nvSpPr>
        <p:spPr>
          <a:xfrm>
            <a:off x="134399" y="1478247"/>
            <a:ext cx="80364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Automated extraction of ex-high tension towers, windmills, electric substations, brick kilns, and </a:t>
            </a:r>
            <a:r>
              <a:rPr lang="en-US" dirty="0" err="1"/>
              <a:t>farmbunds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Multi-temporal change detection and monitoring</a:t>
            </a:r>
          </a:p>
          <a:p>
            <a:pPr marL="342900" indent="-342900">
              <a:buAutoNum type="arabicPeriod"/>
            </a:pPr>
            <a:r>
              <a:rPr lang="en-US" dirty="0"/>
              <a:t>Integration with existing GIS systems</a:t>
            </a:r>
          </a:p>
          <a:p>
            <a:pPr marL="342900" indent="-342900">
              <a:buAutoNum type="arabicPeriod"/>
            </a:pPr>
            <a:r>
              <a:rPr lang="en-US" dirty="0"/>
              <a:t>Cloud-based processing for large-scale feature extraction</a:t>
            </a:r>
          </a:p>
          <a:p>
            <a:pPr marL="342900" indent="-342900">
              <a:buAutoNum type="arabicPeriod"/>
            </a:pPr>
            <a:r>
              <a:rPr lang="en-US" dirty="0"/>
              <a:t>User-friendly interface for result visualization and validation</a:t>
            </a:r>
          </a:p>
          <a:p>
            <a:pPr marL="342900" indent="-342900">
              <a:buAutoNum type="arabicPeriod"/>
            </a:pPr>
            <a:r>
              <a:rPr lang="en-US" dirty="0"/>
              <a:t>Active learning system for model improvement</a:t>
            </a:r>
          </a:p>
          <a:p>
            <a:pPr marL="342900" indent="-342900">
              <a:buAutoNum type="arabicPeriod"/>
            </a:pPr>
            <a:r>
              <a:rPr lang="en-US" dirty="0"/>
              <a:t>API for integration with other ISRO systems</a:t>
            </a:r>
          </a:p>
          <a:p>
            <a:pPr marL="342900" indent="-342900">
              <a:buAutoNum type="arabicPeriod"/>
            </a:pPr>
            <a:r>
              <a:rPr lang="en-US" dirty="0"/>
              <a:t>Customizable feature detection modules for future expansion</a:t>
            </a:r>
          </a:p>
          <a:p>
            <a:pPr marL="342900" indent="-342900">
              <a:buAutoNum type="arabicPeriod"/>
            </a:pPr>
            <a:r>
              <a:rPr lang="en-US" dirty="0"/>
              <a:t>Confidence scoring for extracted features</a:t>
            </a:r>
          </a:p>
          <a:p>
            <a:pPr marL="342900" indent="-342900">
              <a:buAutoNum type="arabicPeriod"/>
            </a:pPr>
            <a:r>
              <a:rPr lang="en-US" dirty="0"/>
              <a:t>Geospatial analytics dashboard for trend analysis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330822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-12900" y="574625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 flow diagram or Use-case diagram</a:t>
            </a:r>
            <a:endParaRPr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Add a flow diagram or a use case diagram or an architecture diagram.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A50166-A09B-F750-EABC-C205260A4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533" y="667387"/>
            <a:ext cx="6241767" cy="4386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Wireframes/Mock diagrams of the proposed solution (optional)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Solution Brief (Overall)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BDD93-613B-095B-AF27-D4611C15B88A}"/>
              </a:ext>
            </a:extLst>
          </p:cNvPr>
          <p:cNvSpPr txBox="1"/>
          <p:nvPr/>
        </p:nvSpPr>
        <p:spPr>
          <a:xfrm>
            <a:off x="148101" y="1414327"/>
            <a:ext cx="84537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advanced feature extraction system leverages cutting-edge machine learning techniques and domain-specific algorithms to accurately identify and monitor critical infrastructure elements in high-resolution satellite imagery. By combining multi-source data, temporal analysis, and contextual refinement, we provide a robust, scalable solution tailored to the unique challenges of Indian landscapes. Our system not only automates the extraction process but also enables continuous improvement through active learning, setting a new standard for geospatial intelligence in infrastructure monitoring and urban planning.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1503" y="695884"/>
            <a:ext cx="889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Detailed solution and Approach (250-300 words)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6C5F-66CF-2646-8C55-918209F71480}"/>
              </a:ext>
            </a:extLst>
          </p:cNvPr>
          <p:cNvSpPr txBox="1"/>
          <p:nvPr/>
        </p:nvSpPr>
        <p:spPr>
          <a:xfrm>
            <a:off x="99996" y="1591645"/>
            <a:ext cx="90440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solution proposes an innovative, multi-faceted approach to extract features such as ex-high tension towers, windmills, electric substations, brick kilns, and </a:t>
            </a:r>
            <a:r>
              <a:rPr lang="en-US" dirty="0" err="1"/>
              <a:t>farmbunds</a:t>
            </a:r>
            <a:r>
              <a:rPr lang="en-US" dirty="0"/>
              <a:t> from high-resolution remote sensing data in the Indian context. The core of our approach lies in combining advanced machine learning techniques with domain-specific algorithms tailored to each feature </a:t>
            </a:r>
            <a:r>
              <a:rPr lang="en-US" dirty="0" err="1"/>
              <a:t>type.We</a:t>
            </a:r>
            <a:r>
              <a:rPr lang="en-US" dirty="0"/>
              <a:t> start with comprehensive data collection, including multi-spectral imagery, SAR, and LiDAR data when available. Our preprocessing pipeline ensures data quality through atmospheric correction, radiometric calibration, and co-registration of multi-source </a:t>
            </a:r>
            <a:r>
              <a:rPr lang="en-US" dirty="0" err="1"/>
              <a:t>data.The</a:t>
            </a:r>
            <a:r>
              <a:rPr lang="en-US" dirty="0"/>
              <a:t> feature engineering phase leverages both traditional remote sensing indices and advanced texture analysis techniques. We employ multi-resolution segmentation to create object primitives, allowing for efficient and accurate feature </a:t>
            </a:r>
            <a:r>
              <a:rPr lang="en-US" dirty="0" err="1"/>
              <a:t>identification.Our</a:t>
            </a:r>
            <a:r>
              <a:rPr lang="en-US" dirty="0"/>
              <a:t> machine learning model integrates both traditional classifiers (e.g., Random Forests, SVM) and deep learning architectures (e.g., U-Net, Mask R-CNN) to achieve robust feature detection.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230D-8540-138D-DD01-DE112D99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2975-77D3-2C1A-156D-EAFDF344D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64;p14">
            <a:extLst>
              <a:ext uri="{FF2B5EF4-FFF2-40B4-BE49-F238E27FC236}">
                <a16:creationId xmlns:a16="http://schemas.microsoft.com/office/drawing/2014/main" id="{8275FA7A-8BA6-DB0B-E2F8-BF97D0462B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9EC1E164-9D9F-3679-290A-EA685A1F407B}"/>
              </a:ext>
            </a:extLst>
          </p:cNvPr>
          <p:cNvSpPr txBox="1"/>
          <p:nvPr/>
        </p:nvSpPr>
        <p:spPr>
          <a:xfrm>
            <a:off x="151503" y="695884"/>
            <a:ext cx="889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Detailed solution and Approach (250-300 words) continued..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A7CB9-347B-A40B-3383-5DA0FE140D17}"/>
              </a:ext>
            </a:extLst>
          </p:cNvPr>
          <p:cNvSpPr txBox="1"/>
          <p:nvPr/>
        </p:nvSpPr>
        <p:spPr>
          <a:xfrm>
            <a:off x="151503" y="1482164"/>
            <a:ext cx="84060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We've developed feature-specific algorithms, such as line detection for ex-high tension towers and circular Hough transform for windmills, to enhance </a:t>
            </a:r>
            <a:r>
              <a:rPr lang="en-US" dirty="0" err="1"/>
              <a:t>accuracy.A</a:t>
            </a:r>
            <a:r>
              <a:rPr lang="en-US" dirty="0"/>
              <a:t> key innovation is our multi-temporal analysis component, which uses LSTMs to differentiate between seasonal changes and infrastructure modifications. This is crucial for monitoring dynamic landscapes in </a:t>
            </a:r>
            <a:r>
              <a:rPr lang="en-US" dirty="0" err="1"/>
              <a:t>India.We've</a:t>
            </a:r>
            <a:r>
              <a:rPr lang="en-US" dirty="0"/>
              <a:t> also implemented contextual refinement using GIS data and spatial relationship analysis, significantly reducing false positives. Our solution includes a cloud-based processing pipeline for scalability and an active learning system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743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9950" y="81855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 and Technology Used (50 words)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78561-EE00-9253-012D-73B227B59F1C}"/>
              </a:ext>
            </a:extLst>
          </p:cNvPr>
          <p:cNvSpPr txBox="1"/>
          <p:nvPr/>
        </p:nvSpPr>
        <p:spPr>
          <a:xfrm>
            <a:off x="109951" y="1971190"/>
            <a:ext cx="8722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Python, TensorFlow, </a:t>
            </a:r>
            <a:r>
              <a:rPr lang="en-US" dirty="0" err="1"/>
              <a:t>PyTorch</a:t>
            </a:r>
            <a:r>
              <a:rPr lang="en-US" dirty="0"/>
              <a:t>, GDAL, scikit-learn, OpenCV, QGIS, Google Earth Engine, Apache Spark, Docker, Kubernetes, AWS/Azure Cloud Services, PostgreSQL/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Notebooks, Git for version control, and custom-built deep learning models and feature extraction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9950" y="81855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Opportunity should be able to explain the following:</a:t>
            </a:r>
            <a:endParaRPr sz="180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oppins"/>
              <a:buChar char="●"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How different is it from any of the other existing ideas?</a:t>
            </a:r>
            <a:endParaRPr sz="18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oppins"/>
              <a:buChar char="●"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How will it be able to solve the problem?</a:t>
            </a:r>
            <a:endParaRPr sz="18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oppins"/>
              <a:buChar char="●"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USP of the proposed solution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9950" y="81855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8F687-866A-0BF3-FC93-8D3D3BA36167}"/>
              </a:ext>
            </a:extLst>
          </p:cNvPr>
          <p:cNvSpPr txBox="1"/>
          <p:nvPr/>
        </p:nvSpPr>
        <p:spPr>
          <a:xfrm>
            <a:off x="756155" y="1764775"/>
            <a:ext cx="75810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solution differs from existing approaches in several key ways:</a:t>
            </a:r>
          </a:p>
          <a:p>
            <a:pPr marL="342900" indent="-342900">
              <a:buAutoNum type="arabicPeriod"/>
            </a:pPr>
            <a:r>
              <a:rPr lang="en-US" dirty="0"/>
              <a:t>Integration of multi-source data (optical, SAR, LiDAR) for comprehensive feature analysis</a:t>
            </a:r>
          </a:p>
          <a:p>
            <a:pPr marL="342900" indent="-342900">
              <a:buAutoNum type="arabicPeriod"/>
            </a:pPr>
            <a:r>
              <a:rPr lang="en-US" dirty="0"/>
              <a:t>Advanced multi-temporal analysis for dynamic landscape monitoring</a:t>
            </a:r>
          </a:p>
          <a:p>
            <a:pPr marL="342900" indent="-342900">
              <a:buAutoNum type="arabicPeriod"/>
            </a:pPr>
            <a:r>
              <a:rPr lang="en-US" dirty="0"/>
              <a:t>Contextual refinement using GIS data and spatial relationships</a:t>
            </a:r>
          </a:p>
          <a:p>
            <a:pPr marL="342900" indent="-342900">
              <a:buAutoNum type="arabicPeriod"/>
            </a:pPr>
            <a:r>
              <a:rPr lang="en-US" dirty="0"/>
              <a:t>Scalable cloud-based architecture with active learning for continuous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BE3F5-29A6-FC18-138E-CBF215159C8C}"/>
              </a:ext>
            </a:extLst>
          </p:cNvPr>
          <p:cNvSpPr txBox="1"/>
          <p:nvPr/>
        </p:nvSpPr>
        <p:spPr>
          <a:xfrm>
            <a:off x="756155" y="1161050"/>
            <a:ext cx="666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different is it from any of the other existing ideas?</a:t>
            </a:r>
          </a:p>
        </p:txBody>
      </p:sp>
    </p:spTree>
    <p:extLst>
      <p:ext uri="{BB962C8B-B14F-4D97-AF65-F5344CB8AC3E}">
        <p14:creationId xmlns:p14="http://schemas.microsoft.com/office/powerpoint/2010/main" val="36101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861576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BE3F5-29A6-FC18-138E-CBF215159C8C}"/>
              </a:ext>
            </a:extLst>
          </p:cNvPr>
          <p:cNvSpPr txBox="1"/>
          <p:nvPr/>
        </p:nvSpPr>
        <p:spPr>
          <a:xfrm>
            <a:off x="805070" y="1147926"/>
            <a:ext cx="666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How will it be able to solve the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AA521-7D61-8CD9-7FDC-A9FB6B1A2B0E}"/>
              </a:ext>
            </a:extLst>
          </p:cNvPr>
          <p:cNvSpPr txBox="1"/>
          <p:nvPr/>
        </p:nvSpPr>
        <p:spPr>
          <a:xfrm>
            <a:off x="805070" y="1742556"/>
            <a:ext cx="77450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solution addresses the challenge of extracting diverse infrastructure features from complex Indian landscapes by:</a:t>
            </a:r>
          </a:p>
          <a:p>
            <a:pPr marL="342900" indent="-342900">
              <a:buAutoNum type="arabicPeriod"/>
            </a:pPr>
            <a:r>
              <a:rPr lang="en-US" dirty="0"/>
              <a:t>Leveraging multi-spectral and multi-temporal data for robust feature identification</a:t>
            </a:r>
          </a:p>
          <a:p>
            <a:pPr marL="342900" indent="-342900">
              <a:buAutoNum type="arabicPeriod"/>
            </a:pPr>
            <a:r>
              <a:rPr lang="en-US" dirty="0"/>
              <a:t>Employing advanced ML techniques to handle variations in feature appearance and context</a:t>
            </a:r>
          </a:p>
          <a:p>
            <a:pPr marL="342900" indent="-342900">
              <a:buAutoNum type="arabicPeriod"/>
            </a:pPr>
            <a:r>
              <a:rPr lang="en-US" dirty="0"/>
              <a:t>Utilizing domain-specific algorithms to capture unique characteristics of each feature type</a:t>
            </a:r>
          </a:p>
          <a:p>
            <a:pPr marL="342900" indent="-342900">
              <a:buAutoNum type="arabicPeriod"/>
            </a:pPr>
            <a:r>
              <a:rPr lang="en-US" dirty="0"/>
              <a:t>Implementing contextual analysis to reduce false positives and improve accuracy</a:t>
            </a:r>
          </a:p>
          <a:p>
            <a:pPr marL="342900" indent="-342900">
              <a:buAutoNum type="arabicPeriod"/>
            </a:pPr>
            <a:r>
              <a:rPr lang="en-US" dirty="0"/>
              <a:t>Providing a scalable, automated system for processing large volumes of satellite imagery</a:t>
            </a:r>
          </a:p>
        </p:txBody>
      </p:sp>
    </p:spTree>
    <p:extLst>
      <p:ext uri="{BB962C8B-B14F-4D97-AF65-F5344CB8AC3E}">
        <p14:creationId xmlns:p14="http://schemas.microsoft.com/office/powerpoint/2010/main" val="167735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861576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BE3F5-29A6-FC18-138E-CBF215159C8C}"/>
              </a:ext>
            </a:extLst>
          </p:cNvPr>
          <p:cNvSpPr txBox="1"/>
          <p:nvPr/>
        </p:nvSpPr>
        <p:spPr>
          <a:xfrm>
            <a:off x="805070" y="1147926"/>
            <a:ext cx="666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USP of the 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AA521-7D61-8CD9-7FDC-A9FB6B1A2B0E}"/>
              </a:ext>
            </a:extLst>
          </p:cNvPr>
          <p:cNvSpPr txBox="1"/>
          <p:nvPr/>
        </p:nvSpPr>
        <p:spPr>
          <a:xfrm>
            <a:off x="805070" y="1742556"/>
            <a:ext cx="77450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Tailored to Indian landscape and infrastructure characteristics</a:t>
            </a:r>
          </a:p>
          <a:p>
            <a:pPr marL="342900" indent="-342900">
              <a:buAutoNum type="arabicPeriod"/>
            </a:pPr>
            <a:r>
              <a:rPr lang="en-US" dirty="0"/>
              <a:t>Multi-temporal analysis for change detection and monitoring</a:t>
            </a:r>
          </a:p>
          <a:p>
            <a:pPr marL="342900" indent="-342900">
              <a:buAutoNum type="arabicPeriod"/>
            </a:pPr>
            <a:r>
              <a:rPr lang="en-US" dirty="0"/>
              <a:t>Integration of traditional ML, deep learning, and domain-specific algorithms</a:t>
            </a:r>
          </a:p>
          <a:p>
            <a:pPr marL="342900" indent="-342900">
              <a:buAutoNum type="arabicPeriod"/>
            </a:pPr>
            <a:r>
              <a:rPr lang="en-US" dirty="0"/>
              <a:t>Scalable cloud-based architecture for processing massive datasets</a:t>
            </a:r>
          </a:p>
          <a:p>
            <a:pPr marL="342900" indent="-342900">
              <a:buAutoNum type="arabicPeriod"/>
            </a:pPr>
            <a:r>
              <a:rPr lang="en-US" dirty="0"/>
              <a:t>Active learning system for continuous improvement and adaptation to new data</a:t>
            </a:r>
          </a:p>
        </p:txBody>
      </p:sp>
    </p:spTree>
    <p:extLst>
      <p:ext uri="{BB962C8B-B14F-4D97-AF65-F5344CB8AC3E}">
        <p14:creationId xmlns:p14="http://schemas.microsoft.com/office/powerpoint/2010/main" val="14515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architecture/user diagram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47D52-62D5-78BB-0B20-761CB10C7BC6}"/>
              </a:ext>
            </a:extLst>
          </p:cNvPr>
          <p:cNvSpPr txBox="1"/>
          <p:nvPr/>
        </p:nvSpPr>
        <p:spPr>
          <a:xfrm>
            <a:off x="1227481" y="1972366"/>
            <a:ext cx="59088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[Insert a high-level architecture diagram here showing data flow from input imagery through preprocessing, feature extraction, ML models, to final output and user interface]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906</Words>
  <Application>Microsoft Office PowerPoint</Application>
  <PresentationFormat>On-screen Show (16:9)</PresentationFormat>
  <Paragraphs>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Poppins Medium</vt:lpstr>
      <vt:lpstr>Arial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nimo is alive</cp:lastModifiedBy>
  <cp:revision>3</cp:revision>
  <dcterms:modified xsi:type="dcterms:W3CDTF">2024-07-18T23:23:24Z</dcterms:modified>
</cp:coreProperties>
</file>