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91F0D-B381-4CAB-8082-FCFD9F1CB843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F9688-5B16-41FD-BF51-47DA808F5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833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oto Sans KR" panose="020B0200000000000000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Noto Sans KR" panose="020B0200000000000000" pitchFamily="50" charset="-127"/>
              </a:rPr>
              <a:t>3</a:t>
            </a:fld>
            <a:endParaRPr lang="en-US">
              <a:latin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603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oto Sans KR" panose="020B0200000000000000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Noto Sans KR" panose="020B0200000000000000" pitchFamily="50" charset="-127"/>
              </a:rPr>
              <a:t>12</a:t>
            </a:fld>
            <a:endParaRPr lang="en-US">
              <a:latin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4017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threshold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를 아무리 조정해도 하이라이트로 간주되는 구간이 없다는 결과가 나올 정도로 전체적인 스코어가 매우 낮게 나옴</a:t>
            </a:r>
          </a:p>
          <a:p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이건 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fine tuning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으로 해결되기엔 구조적으로 제한적이라고 판단</a:t>
            </a:r>
            <a:endParaRPr lang="en-US" dirty="0">
              <a:latin typeface="Noto Sans KR" panose="020B0200000000000000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Noto Sans KR" panose="020B0200000000000000" pitchFamily="50" charset="-127"/>
              </a:rPr>
              <a:t>13</a:t>
            </a:fld>
            <a:endParaRPr lang="en-US">
              <a:latin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791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threshold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를 아무리 조정해도 하이라이트로 간주되는 구간이 없다는 결과가 나올 정도로 전체적인 스코어가 매우 낮게 나옴</a:t>
            </a:r>
          </a:p>
          <a:p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이건 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fine tuning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으로 해결되기엔 구조적으로 제한적이라고 판단</a:t>
            </a:r>
            <a:endParaRPr lang="en-US" dirty="0">
              <a:latin typeface="Noto Sans KR" panose="020B0200000000000000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Noto Sans KR" panose="020B0200000000000000" pitchFamily="50" charset="-127"/>
              </a:rPr>
              <a:t>14</a:t>
            </a:fld>
            <a:endParaRPr lang="en-US">
              <a:latin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744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threshold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를 아무리 조정해도 하이라이트로 간주되는 구간이 없다는 결과가 나올 정도로 전체적인 스코어가 매우 낮게 나옴</a:t>
            </a:r>
          </a:p>
          <a:p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이건 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fine tuning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으로 해결되기엔 구조적으로 제한적이라고 판단</a:t>
            </a:r>
            <a:endParaRPr lang="en-US" dirty="0">
              <a:latin typeface="Noto Sans KR" panose="020B0200000000000000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Noto Sans KR" panose="020B0200000000000000" pitchFamily="50" charset="-127"/>
              </a:rPr>
              <a:t>15</a:t>
            </a:fld>
            <a:endParaRPr lang="en-US">
              <a:latin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771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threshold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를 아무리 조정해도 하이라이트로 간주되는 구간이 없다는 결과가 나올 정도로 전체적인 스코어가 매우 낮게 나옴</a:t>
            </a:r>
          </a:p>
          <a:p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이건 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fine tuning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으로 해결되기엔 구조적으로 제한적이라고 판단</a:t>
            </a:r>
            <a:endParaRPr lang="en-US" dirty="0">
              <a:latin typeface="Noto Sans KR" panose="020B0200000000000000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Noto Sans KR" panose="020B0200000000000000" pitchFamily="50" charset="-127"/>
              </a:rPr>
              <a:t>16</a:t>
            </a:fld>
            <a:endParaRPr lang="en-US">
              <a:latin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12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threshold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를 아무리 조정해도 하이라이트로 간주되는 구간이 없다는 결과가 나올 정도로 전체적인 스코어가 매우 낮게 나옴</a:t>
            </a:r>
          </a:p>
          <a:p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이건 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fine tuning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으로 해결되기엔 구조적으로 제한적이라고 판단</a:t>
            </a:r>
            <a:endParaRPr lang="en-US" dirty="0">
              <a:latin typeface="Noto Sans KR" panose="020B0200000000000000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Noto Sans KR" panose="020B0200000000000000" pitchFamily="50" charset="-127"/>
              </a:rPr>
              <a:t>17</a:t>
            </a:fld>
            <a:endParaRPr lang="en-US">
              <a:latin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902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threshold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를 아무리 조정해도 하이라이트로 간주되는 구간이 없다는 결과가 나올 정도로 전체적인 스코어가 매우 낮게 나옴</a:t>
            </a:r>
          </a:p>
          <a:p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이건 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fine tuning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으로 해결되기엔 구조적으로 제한적이라고 판단</a:t>
            </a:r>
            <a:endParaRPr lang="en-US" dirty="0">
              <a:latin typeface="Noto Sans KR" panose="020B0200000000000000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Noto Sans KR" panose="020B0200000000000000" pitchFamily="50" charset="-127"/>
              </a:rPr>
              <a:t>18</a:t>
            </a:fld>
            <a:endParaRPr lang="en-US">
              <a:latin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810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threshold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를 아무리 조정해도 하이라이트로 간주되는 구간이 없다는 결과가 나올 정도로 전체적인 스코어가 매우 낮게 나옴</a:t>
            </a:r>
          </a:p>
          <a:p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이건 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fine tuning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으로 해결되기엔 구조적으로 제한적이라고 판단</a:t>
            </a:r>
            <a:endParaRPr lang="en-US" dirty="0">
              <a:latin typeface="Noto Sans KR" panose="020B0200000000000000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Noto Sans KR" panose="020B0200000000000000" pitchFamily="50" charset="-127"/>
              </a:rPr>
              <a:t>19</a:t>
            </a:fld>
            <a:endParaRPr lang="en-US">
              <a:latin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597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threshold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를 아무리 조정해도 하이라이트로 간주되는 구간이 없다는 결과가 나올 정도로 전체적인 스코어가 매우 낮게 나옴</a:t>
            </a:r>
          </a:p>
          <a:p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이건 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fine tuning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으로 해결되기엔 구조적으로 제한적이라고 판단</a:t>
            </a:r>
            <a:endParaRPr lang="en-US" dirty="0">
              <a:latin typeface="Noto Sans KR" panose="020B0200000000000000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Noto Sans KR" panose="020B0200000000000000" pitchFamily="50" charset="-127"/>
              </a:rPr>
              <a:t>4</a:t>
            </a:fld>
            <a:endParaRPr lang="en-US">
              <a:latin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40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threshold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를 아무리 조정해도 하이라이트로 간주되는 구간이 없다는 결과가 나올 정도로 전체적인 스코어가 매우 낮게 나옴</a:t>
            </a:r>
          </a:p>
          <a:p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이건 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fine tuning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으로 해결되기엔 구조적으로 제한적이라고 판단</a:t>
            </a:r>
            <a:endParaRPr lang="en-US" dirty="0">
              <a:latin typeface="Noto Sans KR" panose="020B0200000000000000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Noto Sans KR" panose="020B0200000000000000" pitchFamily="50" charset="-127"/>
              </a:rPr>
              <a:t>5</a:t>
            </a:fld>
            <a:endParaRPr lang="en-US">
              <a:latin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844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threshold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를 아무리 조정해도 하이라이트로 간주되는 구간이 없다는 결과가 나올 정도로 전체적인 스코어가 매우 낮게 나옴</a:t>
            </a:r>
          </a:p>
          <a:p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이건 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fine tuning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으로 해결되기엔 구조적으로 제한적이라고 판단</a:t>
            </a:r>
            <a:endParaRPr lang="en-US" dirty="0">
              <a:latin typeface="Noto Sans KR" panose="020B0200000000000000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Noto Sans KR" panose="020B0200000000000000" pitchFamily="50" charset="-127"/>
              </a:rPr>
              <a:t>6</a:t>
            </a:fld>
            <a:endParaRPr lang="en-US">
              <a:latin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24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threshold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를 아무리 조정해도 하이라이트로 간주되는 구간이 없다는 결과가 나올 정도로 전체적인 스코어가 매우 낮게 나옴</a:t>
            </a:r>
          </a:p>
          <a:p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이건 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fine tuning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으로 해결되기엔 구조적으로 제한적이라고 판단</a:t>
            </a:r>
            <a:endParaRPr lang="en-US" dirty="0">
              <a:latin typeface="Noto Sans KR" panose="020B0200000000000000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Noto Sans KR" panose="020B0200000000000000" pitchFamily="50" charset="-127"/>
              </a:rPr>
              <a:t>7</a:t>
            </a:fld>
            <a:endParaRPr lang="en-US">
              <a:latin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5020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threshold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를 아무리 조정해도 하이라이트로 간주되는 구간이 없다는 결과가 나올 정도로 전체적인 스코어가 매우 낮게 나옴</a:t>
            </a:r>
          </a:p>
          <a:p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이건 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fine tuning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으로 해결되기엔 구조적으로 제한적이라고 판단</a:t>
            </a:r>
            <a:endParaRPr lang="en-US" dirty="0">
              <a:latin typeface="Noto Sans KR" panose="020B0200000000000000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Noto Sans KR" panose="020B0200000000000000" pitchFamily="50" charset="-127"/>
              </a:rPr>
              <a:t>8</a:t>
            </a:fld>
            <a:endParaRPr lang="en-US">
              <a:latin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826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threshold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를 아무리 조정해도 하이라이트로 간주되는 구간이 없다는 결과가 나올 정도로 전체적인 스코어가 매우 낮게 나옴</a:t>
            </a:r>
          </a:p>
          <a:p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이건 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fine tuning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으로 해결되기엔 구조적으로 제한적이라고 판단</a:t>
            </a:r>
            <a:endParaRPr lang="en-US" dirty="0">
              <a:latin typeface="Noto Sans KR" panose="020B0200000000000000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Noto Sans KR" panose="020B0200000000000000" pitchFamily="50" charset="-127"/>
              </a:rPr>
              <a:t>9</a:t>
            </a:fld>
            <a:endParaRPr lang="en-US">
              <a:latin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570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threshold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를 아무리 조정해도 하이라이트로 간주되는 구간이 없다는 결과가 나올 정도로 전체적인 스코어가 매우 낮게 나옴</a:t>
            </a:r>
          </a:p>
          <a:p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이건 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fine tuning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으로 해결되기엔 구조적으로 제한적이라고 판단</a:t>
            </a:r>
            <a:endParaRPr lang="en-US" dirty="0">
              <a:latin typeface="Noto Sans KR" panose="020B0200000000000000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Noto Sans KR" panose="020B0200000000000000" pitchFamily="50" charset="-127"/>
              </a:rPr>
              <a:t>10</a:t>
            </a:fld>
            <a:endParaRPr lang="en-US">
              <a:latin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185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threshold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를 아무리 조정해도 하이라이트로 간주되는 구간이 없다는 결과가 나올 정도로 전체적인 스코어가 매우 낮게 나옴</a:t>
            </a:r>
          </a:p>
          <a:p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이건 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fine tuning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으로 해결되기엔 구조적으로 제한적이라고 판단</a:t>
            </a:r>
            <a:endParaRPr lang="en-US" dirty="0">
              <a:latin typeface="Noto Sans KR" panose="020B0200000000000000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Noto Sans KR" panose="020B0200000000000000" pitchFamily="50" charset="-127"/>
              </a:rPr>
              <a:t>11</a:t>
            </a:fld>
            <a:endParaRPr lang="en-US">
              <a:latin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299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021-3B75-48B5-9B1E-211F46340FB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9D6-E739-429F-AB43-FD9D15A02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63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021-3B75-48B5-9B1E-211F46340FB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9D6-E739-429F-AB43-FD9D15A02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45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021-3B75-48B5-9B1E-211F46340FB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9D6-E739-429F-AB43-FD9D15A02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506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92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021-3B75-48B5-9B1E-211F46340FB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9D6-E739-429F-AB43-FD9D15A02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6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021-3B75-48B5-9B1E-211F46340FB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9D6-E739-429F-AB43-FD9D15A02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10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021-3B75-48B5-9B1E-211F46340FB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9D6-E739-429F-AB43-FD9D15A02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48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021-3B75-48B5-9B1E-211F46340FB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9D6-E739-429F-AB43-FD9D15A02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2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021-3B75-48B5-9B1E-211F46340FB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9D6-E739-429F-AB43-FD9D15A02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3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021-3B75-48B5-9B1E-211F46340FB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9D6-E739-429F-AB43-FD9D15A02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33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021-3B75-48B5-9B1E-211F46340FB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9D6-E739-429F-AB43-FD9D15A02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1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4021-3B75-48B5-9B1E-211F46340FB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19D6-E739-429F-AB43-FD9D15A02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88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4021-3B75-48B5-9B1E-211F46340FB6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19D6-E739-429F-AB43-FD9D15A02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0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40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25177" y="436905"/>
            <a:ext cx="1073140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Appendix – 3. LLM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이용하기 전의 과정들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(2) : 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요약문 생성</a:t>
            </a:r>
            <a:endParaRPr lang="en-US" altLang="ko-KR" sz="2667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906" y="1363131"/>
            <a:ext cx="11190768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전처리 과정에서 시간이 예상보다 오래 소요되었고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첫 시도에서 기대한 성과를 얻지 못하자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보다 안정적이고 즉각적인 성능 확보를 위해 </a:t>
            </a:r>
            <a:r>
              <a:rPr lang="en-US" altLang="ko-KR" sz="15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LLM(GPT API)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기반 접근으로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전환</a:t>
            </a:r>
            <a:endParaRPr lang="en-US" altLang="ko-KR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초기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시도는 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AI-Hub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요약문 및 </a:t>
            </a:r>
            <a:r>
              <a:rPr lang="ko-KR" altLang="en-US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레포트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생성 데이터를 활용하는 </a:t>
            </a:r>
            <a:r>
              <a:rPr lang="ko-KR" altLang="en-US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방식이었음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복수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문장으로 구성된 전문을 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feature,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그에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대응하는</a:t>
            </a:r>
            <a:endParaRPr lang="en-US" altLang="ko-KR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1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문장 요약을 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target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으로 설정하여 </a:t>
            </a:r>
            <a:r>
              <a:rPr lang="ko-KR" altLang="en-US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데이터셋을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구축</a:t>
            </a:r>
            <a:endParaRPr lang="en-US" altLang="ko-KR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feature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텍스트와 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target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텍스트 모두 </a:t>
            </a:r>
            <a:r>
              <a:rPr lang="ko-KR" altLang="en-US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토큰화를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수행한 후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길이 분포를 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EDA(Exploratory 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Data Analysis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통해 분석한 뒤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모델의 </a:t>
            </a:r>
            <a:r>
              <a:rPr lang="en-US" altLang="ko-KR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max_length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파라미터를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조정</a:t>
            </a:r>
            <a:endParaRPr lang="en-US" altLang="ko-KR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 </a:t>
            </a:r>
            <a:r>
              <a:rPr lang="ko-KR" altLang="en-US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데이터셋을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바탕으로 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ke-T5-small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모델을 </a:t>
            </a:r>
            <a:r>
              <a:rPr lang="ko-KR" altLang="en-US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파인튜닝하려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하였으나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모델의 구조적 특성상 학습 시 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GPU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메모리 부족 오류가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발생해</a:t>
            </a:r>
            <a:endParaRPr lang="en-US" altLang="ko-KR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정상적인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학습이 이루어지지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않음</a:t>
            </a:r>
            <a:endParaRPr lang="en-US" altLang="ko-KR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이러한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제약으로 인해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최종적으로 </a:t>
            </a:r>
            <a:r>
              <a:rPr lang="en-US" altLang="ko-KR" sz="15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OpenAI</a:t>
            </a:r>
            <a:r>
              <a:rPr lang="en-US" altLang="ko-KR" sz="15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GPT API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 활용한 요약 처리 방식으로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전환</a:t>
            </a:r>
            <a:endParaRPr lang="en-US" altLang="ko-KR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ko-KR" altLang="en-US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945" y="3713418"/>
            <a:ext cx="3448494" cy="30174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52402" y="6335397"/>
            <a:ext cx="11535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EDA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시각화</a:t>
            </a:r>
            <a:endParaRPr lang="ko-KR" altLang="en-US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5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25177" y="436905"/>
            <a:ext cx="1073140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Appendix – 4. </a:t>
            </a:r>
            <a:r>
              <a:rPr lang="en-US" altLang="ko-KR" sz="2667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BERTScore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와 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Cosine 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이외에 고려한 지표들은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4612" y="4703598"/>
            <a:ext cx="11332535" cy="1919372"/>
          </a:xfrm>
          <a:prstGeom prst="rect">
            <a:avLst/>
          </a:prstGeom>
          <a:solidFill>
            <a:srgbClr val="F0DCF0"/>
          </a:solidFill>
        </p:spPr>
        <p:txBody>
          <a:bodyPr wrap="square" rtlCol="0">
            <a:spAutoFit/>
          </a:bodyPr>
          <a:lstStyle/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상기한 표에서 보듯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‘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요약문’ 평가 면에서 가장 적합한 것은 </a:t>
            </a:r>
            <a:r>
              <a:rPr lang="en-US" altLang="ko-KR" sz="1583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BERTScore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임을 볼 수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있음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또한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ke-t5-small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모델을 튜닝하기 위한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데이터셋을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생성할 때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Whisper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 드물게 정확하게 인식한 문장을 제거하기 위해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BLEU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와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ROUGE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이용한 적이 있음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하지만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,(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쉼표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나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공백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처럼 사소한 것이 다를 경우에도 다른 문장으로 인식해버리는 등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경직된 모습을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보였기에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부적절하다고 판단함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75" y="1388873"/>
            <a:ext cx="5621808" cy="285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8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25177" y="436905"/>
            <a:ext cx="1073140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Appendix – 5. 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요약문을 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문장으로 만든 이유는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96188" y="1411232"/>
          <a:ext cx="11279373" cy="538184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06606">
                  <a:extLst>
                    <a:ext uri="{9D8B030D-6E8A-4147-A177-3AD203B41FA5}">
                      <a16:colId xmlns:a16="http://schemas.microsoft.com/office/drawing/2014/main" val="657196467"/>
                    </a:ext>
                  </a:extLst>
                </a:gridCol>
                <a:gridCol w="2468192">
                  <a:extLst>
                    <a:ext uri="{9D8B030D-6E8A-4147-A177-3AD203B41FA5}">
                      <a16:colId xmlns:a16="http://schemas.microsoft.com/office/drawing/2014/main" val="3242683035"/>
                    </a:ext>
                  </a:extLst>
                </a:gridCol>
                <a:gridCol w="2468192">
                  <a:extLst>
                    <a:ext uri="{9D8B030D-6E8A-4147-A177-3AD203B41FA5}">
                      <a16:colId xmlns:a16="http://schemas.microsoft.com/office/drawing/2014/main" val="36136399"/>
                    </a:ext>
                  </a:extLst>
                </a:gridCol>
                <a:gridCol w="2468192">
                  <a:extLst>
                    <a:ext uri="{9D8B030D-6E8A-4147-A177-3AD203B41FA5}">
                      <a16:colId xmlns:a16="http://schemas.microsoft.com/office/drawing/2014/main" val="3094324742"/>
                    </a:ext>
                  </a:extLst>
                </a:gridCol>
                <a:gridCol w="2468192">
                  <a:extLst>
                    <a:ext uri="{9D8B030D-6E8A-4147-A177-3AD203B41FA5}">
                      <a16:colId xmlns:a16="http://schemas.microsoft.com/office/drawing/2014/main" val="2954529213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endParaRPr lang="ko-KR" altLang="en-US" sz="13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1300" dirty="0" err="1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문장짜리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요약문과 원문의 각 문장 비교 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단일 대 단일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3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k</a:t>
                      </a:r>
                      <a:r>
                        <a:rPr lang="ko-KR" altLang="en-US" sz="1300" b="1" dirty="0" err="1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문장짜리</a:t>
                      </a:r>
                      <a:r>
                        <a:rPr lang="ko-KR" altLang="en-US" sz="13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요약문 전체와</a:t>
                      </a:r>
                      <a:endParaRPr lang="en-US" altLang="ko-KR" sz="1300" b="1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3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원문의 각 문장 비교 </a:t>
                      </a:r>
                      <a:r>
                        <a:rPr lang="en-US" altLang="ko-KR" sz="13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13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다대일</a:t>
                      </a:r>
                      <a:r>
                        <a:rPr lang="en-US" altLang="ko-KR" sz="13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3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k</a:t>
                      </a:r>
                      <a:r>
                        <a:rPr lang="ko-KR" altLang="en-US" sz="1300" dirty="0" err="1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문장짜리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요약문 전체와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원문의 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k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문장 비교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슬라이딩 윈도우 기반 다대다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3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k</a:t>
                      </a:r>
                      <a:r>
                        <a:rPr lang="ko-KR" altLang="en-US" sz="1300" dirty="0" err="1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문장짜리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요약문의 각 문장과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원문의 각 문장 비교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다대다 개별 비교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3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544125521"/>
                  </a:ext>
                </a:extLst>
              </a:tr>
              <a:tr h="11700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방식</a:t>
                      </a:r>
                      <a:endParaRPr lang="ko-KR" altLang="en-US" sz="13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요약이 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문장으로 주어졌을 때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원문 내의 각 문장과 개별적으로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300" dirty="0" err="1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유사도를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비교하여 가장 유사한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문장을 선택</a:t>
                      </a:r>
                      <a:endParaRPr lang="ko-KR" altLang="en-US" sz="13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여러 문장으로 이루어진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요약 전체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(1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 텍스트 블록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를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원문 내 각 문장과 비교</a:t>
                      </a:r>
                      <a:endParaRPr lang="ko-KR" altLang="en-US" sz="13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원문을 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k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문장씩 슬라이딩 윈도우로 잘라가며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요약문 전체 블록과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의미적으로 가장 유사한 문장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묶음을 탐색</a:t>
                      </a:r>
                      <a:endParaRPr lang="ko-KR" altLang="en-US" sz="13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요약문의 각 문장을 원문 각 문장과 하나하나 비교하여 가장 유사한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문장을 찾고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여러 하이라이트를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도출</a:t>
                      </a:r>
                      <a:endParaRPr lang="ko-KR" altLang="en-US" sz="13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57623223"/>
                  </a:ext>
                </a:extLst>
              </a:tr>
              <a:tr h="1266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장점</a:t>
                      </a:r>
                      <a:endParaRPr lang="ko-KR" altLang="en-US" sz="13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1. 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가장 간단한 방식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2.</a:t>
                      </a:r>
                      <a:r>
                        <a:rPr lang="en-US" altLang="ko-KR" sz="1300" baseline="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300" dirty="0" err="1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계산량이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적고 구현이 쉬움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3.</a:t>
                      </a:r>
                      <a:r>
                        <a:rPr lang="en-US" altLang="ko-KR" sz="1300" baseline="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Whisper 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등에서 추출한 원문에 바로 적용 가능</a:t>
                      </a:r>
                      <a:endParaRPr lang="ko-KR" altLang="en-US" sz="13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요약 전체의 핵심 주제를 반영하여 한 문장을 찾을 수 있음</a:t>
                      </a:r>
                      <a:endParaRPr lang="ko-KR" altLang="en-US" sz="13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lnSpc>
                          <a:spcPct val="125000"/>
                        </a:lnSpc>
                        <a:buAutoNum type="arabicPeriod"/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원문 내에서 요약과 의미적으로 유사한 “문단 수준의 </a:t>
                      </a:r>
                      <a:r>
                        <a:rPr lang="ko-KR" altLang="en-US" sz="1300" dirty="0" err="1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덩어리”를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indent="0" algn="ctr" latinLnBrk="1">
                        <a:lnSpc>
                          <a:spcPct val="125000"/>
                        </a:lnSpc>
                        <a:buNone/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찾아낼 수 있음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2. 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보다 구조적인 요약 매핑 가능</a:t>
                      </a:r>
                      <a:endParaRPr lang="ko-KR" altLang="en-US" sz="13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lnSpc>
                          <a:spcPct val="125000"/>
                        </a:lnSpc>
                        <a:buAutoNum type="arabicPeriod"/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요약문의 구성 요소 하나하나를 원문에 매핑하므로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보다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indent="0" algn="ctr" latinLnBrk="1">
                        <a:lnSpc>
                          <a:spcPct val="125000"/>
                        </a:lnSpc>
                        <a:buNone/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세밀한</a:t>
                      </a:r>
                      <a:r>
                        <a:rPr lang="en-US" altLang="ko-KR" sz="1300" baseline="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하이라이트 구성 가능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  <a:p>
                      <a:pPr marL="342900" indent="-342900" algn="ctr" latinLnBrk="1">
                        <a:lnSpc>
                          <a:spcPct val="125000"/>
                        </a:lnSpc>
                        <a:buAutoNum type="arabicPeriod" startAt="2"/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뉴스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강의 영상 요약 등 다중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indent="0" algn="ctr" latinLnBrk="1">
                        <a:lnSpc>
                          <a:spcPct val="125000"/>
                        </a:lnSpc>
                        <a:buNone/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하이라이트 구성에 적합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3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744136378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단점</a:t>
                      </a:r>
                      <a:endParaRPr lang="ko-KR" altLang="en-US" sz="13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요약문이 너무 압축되어 있으면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의미 매칭이 애매할 수 있음</a:t>
                      </a:r>
                      <a:endParaRPr lang="ko-KR" altLang="en-US" sz="13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lnSpc>
                          <a:spcPct val="125000"/>
                        </a:lnSpc>
                        <a:buAutoNum type="arabicPeriod"/>
                      </a:pPr>
                      <a:r>
                        <a:rPr lang="ko-KR" altLang="en-US" sz="13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정보량 불균형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</a:t>
                      </a:r>
                    </a:p>
                    <a:p>
                      <a:pPr marL="0" indent="0" algn="ctr" latinLnBrk="1">
                        <a:lnSpc>
                          <a:spcPct val="125000"/>
                        </a:lnSpc>
                        <a:buNone/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요약은 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k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문장이지만 원문은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indent="0" algn="ctr" latinLnBrk="1">
                        <a:lnSpc>
                          <a:spcPct val="125000"/>
                        </a:lnSpc>
                        <a:buNone/>
                      </a:pP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문장이므로 유사도 측정 기준이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indent="0" algn="ctr" latinLnBrk="1">
                        <a:lnSpc>
                          <a:spcPct val="125000"/>
                        </a:lnSpc>
                        <a:buNone/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왜곡됨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2. </a:t>
                      </a:r>
                      <a:r>
                        <a:rPr lang="ko-KR" altLang="en-US" sz="13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의미 희석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요약문 전체의 의미가 한 문장에 잘 </a:t>
                      </a:r>
                      <a:r>
                        <a:rPr lang="ko-KR" altLang="en-US" sz="1300" dirty="0" err="1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매핑되지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않음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3. 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문장 레벨로 하이라이트 구간을 추출하기 </a:t>
                      </a:r>
                      <a:r>
                        <a:rPr lang="ko-KR" altLang="en-US" sz="13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어려움</a:t>
                      </a:r>
                      <a:endParaRPr lang="ko-KR" altLang="en-US" sz="13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lnSpc>
                          <a:spcPct val="125000"/>
                        </a:lnSpc>
                        <a:buAutoNum type="arabicPeriod"/>
                      </a:pPr>
                      <a:r>
                        <a:rPr lang="ko-KR" altLang="en-US" sz="1300" b="1" dirty="0" err="1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계산량</a:t>
                      </a:r>
                      <a:r>
                        <a:rPr lang="ko-KR" altLang="en-US" sz="13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폭증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슬라이딩 윈도우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indent="0" algn="ctr" latinLnBrk="1">
                        <a:lnSpc>
                          <a:spcPct val="125000"/>
                        </a:lnSpc>
                        <a:buNone/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비교 횟수가 많아짐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2. </a:t>
                      </a:r>
                      <a:r>
                        <a:rPr lang="ko-KR" altLang="en-US" sz="13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토큰 수 제한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BERT, SBERT, GPT 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기반 </a:t>
                      </a:r>
                      <a:r>
                        <a:rPr lang="ko-KR" altLang="en-US" sz="1300" dirty="0" err="1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임베딩에서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문장 블록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길이에 따라 추론 불가능할 수 있음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3. </a:t>
                      </a:r>
                      <a:r>
                        <a:rPr lang="ko-KR" altLang="en-US" sz="1300" dirty="0" err="1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임베딩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비교 시 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batch 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구성과 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padding 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고려 필요</a:t>
                      </a:r>
                      <a:endParaRPr lang="ko-KR" altLang="en-US" sz="13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5000"/>
                        </a:lnSpc>
                      </a:pP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1. </a:t>
                      </a:r>
                      <a:r>
                        <a:rPr lang="ko-KR" altLang="en-US" sz="13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반복 횟수 많음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k × n 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유사도 계산 필요 → 속도 저하 및 비용 증가</a:t>
                      </a:r>
                    </a:p>
                    <a:p>
                      <a:pPr marL="342900" indent="-342900" algn="ctr" latinLnBrk="1">
                        <a:lnSpc>
                          <a:spcPct val="125000"/>
                        </a:lnSpc>
                        <a:buAutoNum type="arabicPeriod" startAt="2"/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단일 핵심 문장만 뽑고 싶은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indent="0" algn="ctr" latinLnBrk="1">
                        <a:lnSpc>
                          <a:spcPct val="125000"/>
                        </a:lnSpc>
                        <a:buNone/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경우에는 </a:t>
                      </a:r>
                      <a:r>
                        <a:rPr lang="ko-KR" altLang="en-US" sz="13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불필요하게 과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도한 계산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342900" indent="-342900" algn="ctr" latinLnBrk="1">
                        <a:lnSpc>
                          <a:spcPct val="125000"/>
                        </a:lnSpc>
                        <a:buAutoNum type="arabicPeriod" startAt="3"/>
                      </a:pPr>
                      <a:r>
                        <a:rPr lang="ko-KR" altLang="en-US" sz="1300" b="1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중복 또는 과도한 </a:t>
                      </a: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하이라이트</a:t>
                      </a:r>
                      <a:endParaRPr lang="en-US" altLang="ko-KR" sz="1300" dirty="0" smtClean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indent="0" algn="ctr" latinLnBrk="1">
                        <a:lnSpc>
                          <a:spcPct val="125000"/>
                        </a:lnSpc>
                        <a:buNone/>
                      </a:pPr>
                      <a:r>
                        <a:rPr lang="ko-KR" altLang="en-US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발생 가능성 있음</a:t>
                      </a:r>
                      <a:r>
                        <a:rPr lang="en-US" altLang="ko-KR" sz="1300" dirty="0" smtClean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3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4187847865"/>
                  </a:ext>
                </a:extLst>
              </a:tr>
            </a:tbl>
          </a:graphicData>
        </a:graphic>
      </p:graphicFrame>
      <p:sp>
        <p:nvSpPr>
          <p:cNvPr id="5" name="위로 굽은 화살표 4"/>
          <p:cNvSpPr/>
          <p:nvPr/>
        </p:nvSpPr>
        <p:spPr>
          <a:xfrm rot="10800000">
            <a:off x="2411506" y="1065851"/>
            <a:ext cx="358588" cy="29259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7" name="TextBox 6"/>
          <p:cNvSpPr txBox="1"/>
          <p:nvPr/>
        </p:nvSpPr>
        <p:spPr>
          <a:xfrm>
            <a:off x="2770095" y="1050672"/>
            <a:ext cx="12138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선택한 방법</a:t>
            </a:r>
            <a:endParaRPr lang="ko-KR" altLang="en-US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31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25177" y="436905"/>
            <a:ext cx="1073140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Appendix – 5. 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요약문을 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문장으로 만든 이유는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5176" y="2480930"/>
            <a:ext cx="11466824" cy="374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첫번째 방법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일대일 비교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선택한 이유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정보량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불균형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토큰 수 제한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과도한 계산 횟수 등의 이슈를 피할 수 있으며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구현이 간단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하고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Whisper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로부터 획득한 문장 단위 </a:t>
            </a:r>
            <a:r>
              <a:rPr lang="ko-KR" altLang="en-US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타임스탬프를 그대로 활용할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수 있어 영상 편집에도 효과적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세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번째 방식을 선택하지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않은 추가적인 이유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슬라이딩 윈도우는 연속된 구간을 찾아내는 방법으로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우리가 추구하는 ‘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숏폼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’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양식과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달라서 이용하는 것이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부적절하다고 판단함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또한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개를 선택한 이유는 </a:t>
            </a:r>
            <a:r>
              <a:rPr lang="en-US" altLang="ko-KR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Rule of </a:t>
            </a:r>
            <a:r>
              <a:rPr lang="en-US" altLang="ko-KR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Three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일반적으로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사람들은 정보를 세 가지 단위로 나눌 때 가장 자연스럽고 기억하기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쉽게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받아들인다는 법칙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 기반하고 있음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반면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문장은 요약 효과가 약할 수 있으며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영상에서 </a:t>
            </a:r>
            <a:r>
              <a:rPr lang="ko-KR" altLang="en-US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맥락 연결이 부족하게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느껴질 수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있음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문장 이상으로 늘어날 경우에는 </a:t>
            </a:r>
            <a:r>
              <a:rPr lang="ko-KR" altLang="en-US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요약 효과가 희석되고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영상 길이가 늘어나서 ‘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숏폼’이라고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부르기 힘들 수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있음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또한 핵심만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뽑는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느낌이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줄어들 가능성도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존재함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다만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함수 자체에서 추출할 문장의 수를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파라미터로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줄 수 있도록 코드를 작성했기에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필요하다면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로직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변환도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가능</a:t>
            </a:r>
            <a:endParaRPr lang="ko-KR" altLang="en-US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7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25177" y="436905"/>
            <a:ext cx="1073140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Appendix – 6. </a:t>
            </a:r>
            <a:r>
              <a:rPr lang="ko-KR" altLang="en-US" sz="2667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숏폼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영상을 제작할 때 준 옵션이 있다면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1130" y="2642177"/>
            <a:ext cx="10979498" cy="1919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초기 계획은 요약문에 </a:t>
            </a:r>
            <a:r>
              <a:rPr lang="en-US" altLang="ko-KR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gTTS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라이브러리를 이용해 생성한 음성을 영상에 삽입하는 것이었지만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해당 음성이 영상을 더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부자연스럽게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만든다는 팀원들의 평가에 의해 폐기됨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TTS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라이브러리를 이용하지 않게 됨에 따라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음성도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문장별로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끊기는 방식으로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숏츠를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만들어야 했고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따라서 최대한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자연스럽게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클립들을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잇는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방안이 필요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팀원들의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제안에 따라서 영상에 자주 쓰이는 기법 중 하나인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Fade-Out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기법을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이용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0.3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초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0.4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초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0.5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초를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Fade-Out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옵션의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파라미터로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삼아서 영상을 제작했고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팀원들의 평가에 따라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0.3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초를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선택</a:t>
            </a:r>
            <a:endParaRPr lang="ko-KR" altLang="en-US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7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25177" y="436905"/>
            <a:ext cx="1073140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Appendix – 7. 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향후 발전 과정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(1)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2667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캐싱</a:t>
            </a:r>
            <a:endParaRPr lang="en-US" altLang="ko-KR" sz="2667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687" y="1160781"/>
            <a:ext cx="9287149" cy="3682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영상 생성 파이프라인에서는 동일한 입력에 대해 매번 결과물을 </a:t>
            </a:r>
            <a:r>
              <a:rPr lang="ko-KR" altLang="en-US" sz="133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재생성하는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것은 비효율적일 뿐만 아니라</a:t>
            </a:r>
            <a: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</a:p>
          <a:p>
            <a:pPr>
              <a:lnSpc>
                <a:spcPct val="125000"/>
              </a:lnSpc>
            </a:pP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 </a:t>
            </a:r>
            <a:r>
              <a:rPr lang="ko-KR" altLang="en-US" sz="133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시간 </a:t>
            </a:r>
            <a:r>
              <a:rPr lang="ko-KR" altLang="en-US" sz="133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및 자원의 낭비로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이어질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가능성 존재</a:t>
            </a:r>
            <a:endParaRPr lang="en-US" altLang="ko-KR" sz="133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특히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이미 존재하는 데이터에 대해 불필요하게 </a:t>
            </a:r>
            <a: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Whisper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전사나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클립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생성 과정을 반복하게 되면</a:t>
            </a:r>
            <a: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</a:p>
          <a:p>
            <a:pPr>
              <a:lnSpc>
                <a:spcPct val="125000"/>
              </a:lnSpc>
            </a:pP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 </a:t>
            </a:r>
            <a:r>
              <a:rPr lang="ko-KR" altLang="en-US" sz="133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처리 </a:t>
            </a:r>
            <a:r>
              <a:rPr lang="ko-KR" altLang="en-US" sz="133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시간 증가</a:t>
            </a:r>
            <a:r>
              <a:rPr lang="en-US" altLang="ko-KR" sz="133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33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비용 발생</a:t>
            </a:r>
            <a:r>
              <a:rPr lang="en-US" altLang="ko-KR" sz="133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(AWS, GPU </a:t>
            </a:r>
            <a:r>
              <a:rPr lang="ko-KR" altLang="en-US" sz="133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연산 등</a:t>
            </a:r>
            <a:r>
              <a:rPr lang="en-US" altLang="ko-KR" sz="133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), </a:t>
            </a:r>
            <a:r>
              <a:rPr lang="ko-KR" altLang="en-US" sz="133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오류 발생 가능성이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함께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증가</a:t>
            </a:r>
            <a:endParaRPr lang="en-US" altLang="ko-KR" sz="133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이러한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문제를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방지하고자</a:t>
            </a:r>
            <a: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33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숏폼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파일의 존재 여부를 판단해 </a:t>
            </a:r>
            <a:r>
              <a:rPr lang="ko-KR" altLang="en-US" sz="133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작업 흐름을 다르게 분기하는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33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캐싱</a:t>
            </a:r>
            <a: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(cache) </a:t>
            </a:r>
            <a:r>
              <a:rPr lang="ko-KR" altLang="en-US" sz="133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로직을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도입</a:t>
            </a:r>
            <a:endParaRPr lang="en-US" altLang="ko-KR" sz="133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전체 구조 </a:t>
            </a:r>
            <a: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시스템은 먼저 입력된 날짜와 장르 정보를 기반으로</a:t>
            </a:r>
            <a: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33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목표 </a:t>
            </a:r>
            <a:r>
              <a:rPr lang="ko-KR" altLang="en-US" sz="1333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숏폼</a:t>
            </a:r>
            <a:r>
              <a:rPr lang="ko-KR" altLang="en-US" sz="133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영상 파일이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이미 존재하는지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확인</a:t>
            </a:r>
            <a: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→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만약 해당 영상이 존재한다면 전체 과정을 생략하고 즉시 해당 경로를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반환</a:t>
            </a:r>
            <a: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→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존재하지 않을 경우</a:t>
            </a:r>
            <a: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333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숏폼</a:t>
            </a:r>
            <a:r>
              <a:rPr lang="ko-KR" altLang="en-US" sz="133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생성에 필요한 중간 데이터</a:t>
            </a:r>
            <a: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예</a:t>
            </a:r>
            <a: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타임스탬프</a:t>
            </a:r>
            <a: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요약 정보 등</a:t>
            </a:r>
            <a: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존재 여부를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확인</a:t>
            </a:r>
            <a: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→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중간 데이터가 존재하면 해당 데이터를 활용하여 </a:t>
            </a:r>
            <a:r>
              <a:rPr lang="ko-KR" altLang="en-US" sz="133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숏폼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영상을 새로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생성</a:t>
            </a:r>
            <a: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→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중간 데이터마저 존재하지 않는 경우에는 </a:t>
            </a:r>
            <a:r>
              <a:rPr lang="en-US" altLang="ko-KR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Whisper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전사부터 전체 파이프라인을 순차적으로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수행</a:t>
            </a:r>
            <a:endParaRPr lang="en-US" altLang="ko-KR" sz="133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이러한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조건 분기 구조를 통해 </a:t>
            </a:r>
            <a:r>
              <a:rPr lang="ko-KR" altLang="en-US" sz="133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시스템의 처리 효율성과 안정성을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높이는 것이 </a:t>
            </a: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목표</a:t>
            </a:r>
            <a:endParaRPr lang="ko-KR" altLang="en-US" sz="133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ko-KR" altLang="en-US" sz="1333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sz="133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04" y="4004930"/>
            <a:ext cx="4788083" cy="26758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12457" y="3697154"/>
            <a:ext cx="20999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캐싱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적용시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예상 구조</a:t>
            </a:r>
            <a:endParaRPr lang="ko-KR" altLang="en-US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05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25177" y="436905"/>
            <a:ext cx="1073140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Appendix – 7. 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향후 발전 과정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(2)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en-US" altLang="ko-KR" sz="2667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LangChain</a:t>
            </a:r>
            <a:endParaRPr lang="en-US" altLang="ko-KR" sz="2667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177" y="2465294"/>
            <a:ext cx="10731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165" y="1715908"/>
            <a:ext cx="11125200" cy="4659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LangChain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: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다양한 외부 도구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예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검색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DB, API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등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와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LLM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연결해 복잡한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멀티스텝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작업을 체계적으로 구성하고 실행할 수 있게 해주는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프레임워크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현재는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뉴스 클립을 기반으로 한 요약 및 영상 추출 기능에 초점을 맞추고 있으나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향후 </a:t>
            </a:r>
            <a:r>
              <a:rPr lang="ko-KR" altLang="en-US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실제 서비스로 확장할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경우 드라마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예능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등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다양한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콘텐츠 유형 처리가 필수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따라서 콘텐츠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유형별로 </a:t>
            </a:r>
            <a:r>
              <a:rPr lang="ko-KR" altLang="en-US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유연하게 대응할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 있는 프롬프트 설계와 흐름 제어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로직이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필수적이며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이를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위해 </a:t>
            </a:r>
            <a:r>
              <a:rPr lang="en-US" altLang="ko-KR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LangChain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</a:t>
            </a:r>
            <a:r>
              <a:rPr lang="en-US" altLang="ko-KR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PromptTemplate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및 </a:t>
            </a:r>
            <a:r>
              <a:rPr lang="en-US" altLang="ko-KR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SequentialChain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활용한 구조 설계를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고려</a:t>
            </a:r>
            <a:endParaRPr lang="ko-KR" altLang="en-US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현재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서비스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파이프라인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STT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전사 및 전처리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→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기사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요약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→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유사도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기반 하이라이트 문장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추출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→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숏츠용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타임스탬프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결정 후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제작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LangChain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기반으로 재구성할 경우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각 단계를 </a:t>
            </a:r>
            <a:r>
              <a:rPr lang="en-US" altLang="ko-KR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PromptTemplate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+ </a:t>
            </a:r>
            <a:r>
              <a:rPr lang="en-US" altLang="ko-KR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LLMChain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단위로 분리하여 체계적으로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구성할 예정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Ex)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각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단계별 </a:t>
            </a:r>
            <a:r>
              <a:rPr lang="en-US" altLang="ko-KR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PromptTemplate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역할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: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     문장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교정용 프롬프트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STT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결과의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오탈자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및 비문 정정</a:t>
            </a:r>
          </a:p>
          <a:p>
            <a:pPr>
              <a:lnSpc>
                <a:spcPct val="125000"/>
              </a:lnSpc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     요약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프롬프트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콘텐츠의 특성에 따라 분할된 텍스트를 적절히 요약</a:t>
            </a:r>
          </a:p>
          <a:p>
            <a:pPr>
              <a:lnSpc>
                <a:spcPct val="125000"/>
              </a:lnSpc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     유사도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추출용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프롬프트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embedding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모듈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(ex. sentence-transformers)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통해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summary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와 원문 간 유사도 측정</a:t>
            </a:r>
          </a:p>
          <a:p>
            <a:pPr>
              <a:lnSpc>
                <a:spcPct val="125000"/>
              </a:lnSpc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     타임스탬프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추출용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프롬프트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추출된 주요 문장과 전사 결과를 연결하여 타임스탬프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결정</a:t>
            </a:r>
            <a:endParaRPr lang="ko-KR" altLang="en-US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또한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위 단계 중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LLM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 직접적으로 필요하지 않은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로직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(Ex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문자열 전처리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영상 제작 등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은 외부 함수로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모듈화하여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호출하는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방식으로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처리할 계획</a:t>
            </a:r>
            <a:endParaRPr lang="ko-KR" altLang="en-US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2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25177" y="436905"/>
            <a:ext cx="1073140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Appendix – 7. 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향후 발전 과정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(2)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en-US" altLang="ko-KR" sz="2667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LangChain</a:t>
            </a:r>
            <a:endParaRPr lang="en-US" altLang="ko-KR" sz="2667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5177" y="2465294"/>
            <a:ext cx="10731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165" y="2501154"/>
            <a:ext cx="11125200" cy="313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각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단계별로 생성되는 데이터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(Ex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STT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전사 단계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각 기사의 끝을 나타내는 인덱스 번호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각 기사의 시작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종료 지점을 나타내는 시간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정보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교정된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뉴스 전문 등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</a:t>
            </a:r>
            <a:r>
              <a:rPr lang="en-US" altLang="ko-KR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LangChain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상에서 </a:t>
            </a:r>
            <a:r>
              <a:rPr lang="en-US" altLang="ko-KR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output_variables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로 설정되며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이는 곧 다음 단계의 </a:t>
            </a:r>
            <a:r>
              <a:rPr lang="en-US" altLang="ko-KR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input_variables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로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전달되는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구조로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연결</a:t>
            </a:r>
            <a:endParaRPr lang="ko-KR" altLang="en-US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이러한 설계는 체인 간의 </a:t>
            </a:r>
            <a:r>
              <a:rPr lang="ko-KR" altLang="en-US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데이터 흐름을 명확히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하고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각 처리 단계를 </a:t>
            </a:r>
            <a:r>
              <a:rPr lang="ko-KR" altLang="en-US" sz="1583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모듈화하여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관리할 수 있는 장점을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제공할 것으로 기대됨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또한 프롬프트는 콘텐츠 유형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예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기사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/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드라마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/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예능 등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 따라 그 설계 방식이 달라지므로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en-US" altLang="ko-KR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PromptTemplate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</a:t>
            </a:r>
            <a:r>
              <a:rPr lang="ko-KR" altLang="en-US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콘텐츠</a:t>
            </a:r>
            <a:r>
              <a:rPr lang="en-US" altLang="ko-KR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유형별로</a:t>
            </a:r>
            <a:r>
              <a:rPr lang="en-US" altLang="ko-KR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분기하여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저장이 가능</a:t>
            </a:r>
            <a:endParaRPr lang="ko-KR" altLang="en-US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이후 </a:t>
            </a:r>
            <a:r>
              <a:rPr lang="en-US" altLang="ko-KR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PromptSelector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또는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커스텀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조건문을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이용하면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입력값에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따라 적절한 템플릿을 선택해주는 자동 분기 구조도 구현할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 있을 것으로 기대</a:t>
            </a:r>
            <a:endParaRPr lang="ko-KR" altLang="en-US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69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25177" y="436905"/>
            <a:ext cx="1073140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Appendix – 7. 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향후 발전 과정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(3)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RAG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5177" y="2465294"/>
            <a:ext cx="10731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165" y="2321859"/>
            <a:ext cx="11125200" cy="313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Retrieval-Augmented Generation(RAG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외부 지식 저장소에서 관련 정보를 검색한 뒤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이를 바탕으로 더 정확하고 문맥에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맞는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답변이나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생성 결과를 만들어내는 방식의 자연어 처리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기법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콘텐츠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명칭에 따라 적절한 프롬프트 템플릿을 </a:t>
            </a:r>
            <a:r>
              <a:rPr lang="ko-KR" altLang="en-US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자동으로 선택하거나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STT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또는 사용자 입력 텍스트에서 발생할 수 있는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오인식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문제를 </a:t>
            </a:r>
            <a:r>
              <a:rPr lang="ko-KR" altLang="en-US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문맥 기반으로 보정하기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위한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접근을 가능하게 해줄 것으로 기대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E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x 1)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입력값이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"MBC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뉴스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경우 뉴스 전용 템플릿을 적용하고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"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반지의 제왕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일 경우 영화용 템플릿을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적용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Ex 2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입력값이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음바쿠가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골을 넣는 장면을 보여줘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라고 요청한 경우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‘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음바쿠’는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영화 블랙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팬서의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등장인물이지만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실제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의도는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축구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선수 ‘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음바페’일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가능성이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높음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이처럼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문맥적 오류나 혼동을 외부 지식 기반과 결합해 자동으로 감지하고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정정이 가능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3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25177" y="436905"/>
            <a:ext cx="1073140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Appendix – 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8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회고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2667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로직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개발자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5177" y="2465294"/>
            <a:ext cx="107314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165" y="1547173"/>
            <a:ext cx="11125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5177" y="3021833"/>
            <a:ext cx="10265553" cy="2223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각 함수들을 모듈로 만들고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클래스 형태로 제공하지 못한 것이 아쉬운 점 중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하나</a:t>
            </a:r>
            <a:endParaRPr lang="ko-KR" altLang="en-US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또한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GPT API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트래픽이 몰렸을 경우처럼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즉 자사 외부의 문제로 인해 서비스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제공시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오류가 발생했을 때를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고려한다면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장기적으로는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GPT API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대신 자사의 모델을 개발하고 이용하는 방식으로 개선해나가야 할 필요가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있음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LG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경우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EXAONE 3.0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이용할 수 있을 것으로 기대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오타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교정 단계와 관련한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아이디어 제안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Whisper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 집어넣는 음성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데이터셋의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정답 텍스트 데이터와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Whisper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에서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산출된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텍스트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데이터의 토큰을 이용해서 새로운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모델 생성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Whisper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에서 산출된 텍스트 데이터를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feature,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정답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텍스트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데이터를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target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으로 만든 후 동일한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토크나이저로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토큰화해서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트랜스포머 모델에 넣고 파인튜닝하는 방법을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제안</a:t>
            </a:r>
            <a:endParaRPr lang="ko-KR" altLang="en-US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48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0174" y="1252513"/>
            <a:ext cx="9287565" cy="5015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33" dirty="0">
                <a:latin typeface="gg sans"/>
              </a:rPr>
              <a:t>저희 시스템은 </a:t>
            </a:r>
            <a:r>
              <a:rPr lang="ko-KR" altLang="en-US" sz="1333" dirty="0" err="1">
                <a:latin typeface="gg sans"/>
              </a:rPr>
              <a:t>클라우드</a:t>
            </a:r>
            <a:r>
              <a:rPr lang="ko-KR" altLang="en-US" sz="1333" dirty="0">
                <a:latin typeface="gg sans"/>
              </a:rPr>
              <a:t> </a:t>
            </a:r>
            <a:r>
              <a:rPr lang="ko-KR" altLang="en-US" sz="1333" dirty="0" err="1">
                <a:latin typeface="gg sans"/>
              </a:rPr>
              <a:t>네이티브</a:t>
            </a:r>
            <a:r>
              <a:rPr lang="ko-KR" altLang="en-US" sz="1333" dirty="0">
                <a:latin typeface="gg sans"/>
              </a:rPr>
              <a:t> 마이크로서비스 아키텍처를 기반으로 설계되었습니다</a:t>
            </a:r>
            <a:r>
              <a:rPr lang="en-US" altLang="ko-KR" sz="1333" dirty="0">
                <a:latin typeface="gg sans"/>
              </a:rPr>
              <a:t>. </a:t>
            </a:r>
            <a:endParaRPr lang="en-US" altLang="ko-KR" sz="1333" dirty="0">
              <a:latin typeface="gg sans"/>
            </a:endParaRPr>
          </a:p>
          <a:p>
            <a:pPr>
              <a:lnSpc>
                <a:spcPct val="150000"/>
              </a:lnSpc>
            </a:pPr>
            <a:r>
              <a:rPr lang="ko-KR" altLang="en-US" sz="1333" dirty="0">
                <a:latin typeface="gg sans"/>
              </a:rPr>
              <a:t>각 </a:t>
            </a:r>
            <a:r>
              <a:rPr lang="ko-KR" altLang="en-US" sz="1333" dirty="0">
                <a:latin typeface="gg sans"/>
              </a:rPr>
              <a:t>컴포넌트는 독립적으로 동작하며</a:t>
            </a:r>
            <a:r>
              <a:rPr lang="en-US" altLang="ko-KR" sz="1333" dirty="0">
                <a:latin typeface="gg sans"/>
              </a:rPr>
              <a:t>, </a:t>
            </a:r>
            <a:r>
              <a:rPr lang="ko-KR" altLang="en-US" sz="1333" dirty="0">
                <a:latin typeface="gg sans"/>
              </a:rPr>
              <a:t>확장성과 유지보수성이 뛰어난 구조를 가지고 있습니다</a:t>
            </a:r>
            <a:r>
              <a:rPr lang="en-US" altLang="ko-KR" sz="1333" dirty="0">
                <a:latin typeface="gg sans"/>
              </a:rPr>
              <a:t>. </a:t>
            </a:r>
            <a:endParaRPr lang="en-US" altLang="ko-KR" sz="1333" dirty="0">
              <a:latin typeface="gg sans"/>
            </a:endParaRPr>
          </a:p>
          <a:p>
            <a:pPr>
              <a:lnSpc>
                <a:spcPct val="150000"/>
              </a:lnSpc>
            </a:pPr>
            <a:r>
              <a:rPr lang="ko-KR" altLang="en-US" sz="1333" dirty="0">
                <a:latin typeface="gg sans"/>
              </a:rPr>
              <a:t>필요한 </a:t>
            </a:r>
            <a:r>
              <a:rPr lang="ko-KR" altLang="en-US" sz="1333" dirty="0">
                <a:latin typeface="gg sans"/>
              </a:rPr>
              <a:t>영상은 수동으로 검색하여 수집합니다</a:t>
            </a:r>
            <a:r>
              <a:rPr lang="en-US" altLang="ko-KR" sz="1333" dirty="0">
                <a:latin typeface="gg sans"/>
              </a:rPr>
              <a:t>. </a:t>
            </a:r>
            <a:r>
              <a:rPr lang="ko-KR" altLang="en-US" sz="1333" dirty="0">
                <a:latin typeface="gg sans"/>
              </a:rPr>
              <a:t>수집한 원본 영상은 </a:t>
            </a:r>
            <a:r>
              <a:rPr lang="en-US" altLang="ko-KR" sz="1333" dirty="0">
                <a:latin typeface="gg sans"/>
              </a:rPr>
              <a:t>Amazon S3</a:t>
            </a:r>
            <a:r>
              <a:rPr lang="ko-KR" altLang="en-US" sz="1333" dirty="0">
                <a:latin typeface="gg sans"/>
              </a:rPr>
              <a:t>에 안전하게 저장되어</a:t>
            </a:r>
            <a:r>
              <a:rPr lang="en-US" altLang="ko-KR" sz="1333" dirty="0">
                <a:latin typeface="gg sans"/>
              </a:rPr>
              <a:t>, </a:t>
            </a:r>
            <a:endParaRPr lang="en-US" altLang="ko-KR" sz="1333" dirty="0">
              <a:latin typeface="gg sans"/>
            </a:endParaRPr>
          </a:p>
          <a:p>
            <a:pPr>
              <a:lnSpc>
                <a:spcPct val="150000"/>
              </a:lnSpc>
            </a:pPr>
            <a:r>
              <a:rPr lang="ko-KR" altLang="en-US" sz="1333" dirty="0">
                <a:latin typeface="gg sans"/>
              </a:rPr>
              <a:t>이후 </a:t>
            </a:r>
            <a:r>
              <a:rPr lang="ko-KR" altLang="en-US" sz="1333" dirty="0">
                <a:latin typeface="gg sans"/>
              </a:rPr>
              <a:t>분석 및 처리를 위한 기반이 됩니다</a:t>
            </a:r>
            <a:r>
              <a:rPr lang="en-US" altLang="ko-KR" sz="1333" dirty="0">
                <a:latin typeface="gg sans"/>
              </a:rPr>
              <a:t>. </a:t>
            </a:r>
            <a:endParaRPr lang="en-US" altLang="ko-KR" sz="1333" dirty="0">
              <a:latin typeface="gg sans"/>
            </a:endParaRPr>
          </a:p>
          <a:p>
            <a:pPr>
              <a:lnSpc>
                <a:spcPct val="150000"/>
              </a:lnSpc>
            </a:pPr>
            <a:endParaRPr lang="en-US" altLang="ko-KR" sz="1333" dirty="0">
              <a:latin typeface="gg sans"/>
            </a:endParaRPr>
          </a:p>
          <a:p>
            <a:pPr>
              <a:lnSpc>
                <a:spcPct val="150000"/>
              </a:lnSpc>
            </a:pPr>
            <a:r>
              <a:rPr lang="ko-KR" altLang="en-US" sz="1333" dirty="0">
                <a:latin typeface="gg sans"/>
              </a:rPr>
              <a:t>영상에서 </a:t>
            </a:r>
            <a:r>
              <a:rPr lang="ko-KR" altLang="en-US" sz="1333" dirty="0">
                <a:latin typeface="gg sans"/>
              </a:rPr>
              <a:t>추출한 </a:t>
            </a:r>
            <a:r>
              <a:rPr lang="ko-KR" altLang="en-US" sz="1333" b="1" dirty="0">
                <a:latin typeface="inherit"/>
              </a:rPr>
              <a:t>메타데이터</a:t>
            </a:r>
            <a:r>
              <a:rPr lang="en-US" altLang="ko-KR" sz="1333" b="1" dirty="0">
                <a:latin typeface="inherit"/>
              </a:rPr>
              <a:t>(</a:t>
            </a:r>
            <a:r>
              <a:rPr lang="ko-KR" altLang="en-US" sz="1333" b="1" dirty="0">
                <a:latin typeface="inherit"/>
              </a:rPr>
              <a:t>방영일</a:t>
            </a:r>
            <a:r>
              <a:rPr lang="en-US" altLang="ko-KR" sz="1333" b="1" dirty="0">
                <a:latin typeface="inherit"/>
              </a:rPr>
              <a:t>, </a:t>
            </a:r>
            <a:r>
              <a:rPr lang="ko-KR" altLang="en-US" sz="1333" b="1" dirty="0">
                <a:latin typeface="inherit"/>
              </a:rPr>
              <a:t>등장인물</a:t>
            </a:r>
            <a:r>
              <a:rPr lang="en-US" altLang="ko-KR" sz="1333" b="1" dirty="0">
                <a:latin typeface="inherit"/>
              </a:rPr>
              <a:t>, </a:t>
            </a:r>
            <a:r>
              <a:rPr lang="ko-KR" altLang="en-US" sz="1333" b="1" dirty="0">
                <a:latin typeface="inherit"/>
              </a:rPr>
              <a:t>영상 길이 등등</a:t>
            </a:r>
            <a:r>
              <a:rPr lang="en-US" altLang="ko-KR" sz="1333" b="1" dirty="0">
                <a:latin typeface="inherit"/>
              </a:rPr>
              <a:t>)</a:t>
            </a:r>
            <a:r>
              <a:rPr lang="ko-KR" altLang="en-US" sz="1333" dirty="0">
                <a:latin typeface="gg sans"/>
              </a:rPr>
              <a:t>를 </a:t>
            </a:r>
            <a:r>
              <a:rPr lang="ko-KR" altLang="en-US" sz="1333" dirty="0" err="1">
                <a:latin typeface="gg sans"/>
              </a:rPr>
              <a:t>전처리하여</a:t>
            </a:r>
            <a:r>
              <a:rPr lang="ko-KR" altLang="en-US" sz="1333" dirty="0">
                <a:latin typeface="gg sans"/>
              </a:rPr>
              <a:t> </a:t>
            </a:r>
            <a:r>
              <a:rPr lang="ko-KR" altLang="en-US" sz="1333" dirty="0" err="1">
                <a:latin typeface="gg sans"/>
              </a:rPr>
              <a:t>구조화합니다</a:t>
            </a:r>
            <a:r>
              <a:rPr lang="en-US" altLang="ko-KR" sz="1333" dirty="0">
                <a:latin typeface="gg sans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33" dirty="0">
                <a:latin typeface="gg sans"/>
              </a:rPr>
              <a:t>이 </a:t>
            </a:r>
            <a:r>
              <a:rPr lang="ko-KR" altLang="en-US" sz="1333" dirty="0">
                <a:latin typeface="gg sans"/>
              </a:rPr>
              <a:t>구조화된 데이터는 </a:t>
            </a:r>
            <a:r>
              <a:rPr lang="en-US" altLang="ko-KR" sz="1333" b="1" dirty="0">
                <a:latin typeface="inherit"/>
              </a:rPr>
              <a:t>RDS(Relational Database Service)</a:t>
            </a:r>
            <a:r>
              <a:rPr lang="ko-KR" altLang="en-US" sz="1333" dirty="0">
                <a:latin typeface="gg sans"/>
              </a:rPr>
              <a:t>에 저장되어</a:t>
            </a:r>
            <a:r>
              <a:rPr lang="en-US" altLang="ko-KR" sz="1333" dirty="0">
                <a:latin typeface="gg sans"/>
              </a:rPr>
              <a:t>, </a:t>
            </a:r>
            <a:r>
              <a:rPr lang="ko-KR" altLang="en-US" sz="1333" dirty="0">
                <a:latin typeface="gg sans"/>
              </a:rPr>
              <a:t>검색과 </a:t>
            </a:r>
            <a:r>
              <a:rPr lang="ko-KR" altLang="en-US" sz="1333" dirty="0">
                <a:latin typeface="gg sans"/>
              </a:rPr>
              <a:t>통계 분석에 활용됩니다</a:t>
            </a:r>
            <a:r>
              <a:rPr lang="en-US" altLang="ko-KR" sz="1333" dirty="0">
                <a:latin typeface="gg sans"/>
              </a:rPr>
              <a:t>. </a:t>
            </a:r>
            <a:endParaRPr lang="en-US" altLang="ko-KR" sz="1333" dirty="0">
              <a:latin typeface="gg sans"/>
            </a:endParaRPr>
          </a:p>
          <a:p>
            <a:pPr>
              <a:lnSpc>
                <a:spcPct val="150000"/>
              </a:lnSpc>
            </a:pPr>
            <a:r>
              <a:rPr lang="ko-KR" altLang="en-US" sz="1333" dirty="0">
                <a:latin typeface="gg sans"/>
              </a:rPr>
              <a:t>모든 </a:t>
            </a:r>
            <a:r>
              <a:rPr lang="ko-KR" altLang="en-US" sz="1333" dirty="0">
                <a:latin typeface="gg sans"/>
              </a:rPr>
              <a:t>애플리케이션은 </a:t>
            </a:r>
            <a:r>
              <a:rPr lang="en-US" altLang="ko-KR" sz="1333" dirty="0">
                <a:latin typeface="gg sans"/>
              </a:rPr>
              <a:t>EC2 </a:t>
            </a:r>
            <a:r>
              <a:rPr lang="ko-KR" altLang="en-US" sz="1333" dirty="0">
                <a:latin typeface="gg sans"/>
              </a:rPr>
              <a:t>인스턴스에서 실행되며</a:t>
            </a:r>
            <a:r>
              <a:rPr lang="en-US" altLang="ko-KR" sz="1333" dirty="0">
                <a:latin typeface="gg sans"/>
              </a:rPr>
              <a:t>, Docker </a:t>
            </a:r>
            <a:r>
              <a:rPr lang="ko-KR" altLang="en-US" sz="1333" dirty="0">
                <a:latin typeface="gg sans"/>
              </a:rPr>
              <a:t>컨테이너를 통해 각각 독립적으로 관리됩니다</a:t>
            </a:r>
            <a:r>
              <a:rPr lang="en-US" altLang="ko-KR" sz="1333" dirty="0">
                <a:latin typeface="gg sans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333" dirty="0">
              <a:latin typeface="gg sans"/>
            </a:endParaRPr>
          </a:p>
          <a:p>
            <a:pPr>
              <a:lnSpc>
                <a:spcPct val="150000"/>
              </a:lnSpc>
            </a:pPr>
            <a:r>
              <a:rPr lang="en-US" altLang="ko-KR" sz="1333" dirty="0">
                <a:latin typeface="gg sans"/>
              </a:rPr>
              <a:t>Django</a:t>
            </a:r>
            <a:r>
              <a:rPr lang="ko-KR" altLang="en-US" sz="1333" dirty="0">
                <a:latin typeface="gg sans"/>
              </a:rPr>
              <a:t>는 </a:t>
            </a:r>
            <a:r>
              <a:rPr lang="ko-KR" altLang="en-US" sz="1333" dirty="0" err="1">
                <a:latin typeface="gg sans"/>
              </a:rPr>
              <a:t>백엔드</a:t>
            </a:r>
            <a:r>
              <a:rPr lang="ko-KR" altLang="en-US" sz="1333" dirty="0">
                <a:latin typeface="gg sans"/>
              </a:rPr>
              <a:t> </a:t>
            </a:r>
            <a:r>
              <a:rPr lang="en-US" altLang="ko-KR" sz="1333" dirty="0">
                <a:latin typeface="gg sans"/>
              </a:rPr>
              <a:t>REST API </a:t>
            </a:r>
            <a:r>
              <a:rPr lang="ko-KR" altLang="en-US" sz="1333" dirty="0">
                <a:latin typeface="gg sans"/>
              </a:rPr>
              <a:t>서버</a:t>
            </a:r>
            <a:r>
              <a:rPr lang="en-US" altLang="ko-KR" sz="1333" dirty="0">
                <a:latin typeface="gg sans"/>
              </a:rPr>
              <a:t>, React</a:t>
            </a:r>
            <a:r>
              <a:rPr lang="ko-KR" altLang="en-US" sz="1333" dirty="0">
                <a:latin typeface="gg sans"/>
              </a:rPr>
              <a:t>는 </a:t>
            </a:r>
            <a:r>
              <a:rPr lang="ko-KR" altLang="en-US" sz="1333" dirty="0" err="1">
                <a:latin typeface="gg sans"/>
              </a:rPr>
              <a:t>프론트엔드</a:t>
            </a:r>
            <a:r>
              <a:rPr lang="ko-KR" altLang="en-US" sz="1333" dirty="0">
                <a:latin typeface="gg sans"/>
              </a:rPr>
              <a:t> 싱글 페이지 어플리케이션</a:t>
            </a:r>
            <a:r>
              <a:rPr lang="en-US" altLang="ko-KR" sz="1333" dirty="0">
                <a:latin typeface="gg sans"/>
              </a:rPr>
              <a:t>(SPA) </a:t>
            </a:r>
            <a:r>
              <a:rPr lang="ko-KR" altLang="en-US" sz="1333" dirty="0">
                <a:latin typeface="gg sans"/>
              </a:rPr>
              <a:t>버전 관리는 </a:t>
            </a:r>
            <a:r>
              <a:rPr lang="en-US" altLang="ko-KR" sz="1333" dirty="0" err="1">
                <a:latin typeface="gg sans"/>
              </a:rPr>
              <a:t>Git</a:t>
            </a:r>
            <a:r>
              <a:rPr lang="ko-KR" altLang="en-US" sz="1333" dirty="0">
                <a:latin typeface="gg sans"/>
              </a:rPr>
              <a:t>을 사용하며</a:t>
            </a:r>
            <a:r>
              <a:rPr lang="en-US" altLang="ko-KR" sz="1333" dirty="0">
                <a:latin typeface="gg sans"/>
              </a:rPr>
              <a:t>, </a:t>
            </a:r>
            <a:r>
              <a:rPr lang="ko-KR" altLang="en-US" sz="1333" dirty="0">
                <a:latin typeface="gg sans"/>
              </a:rPr>
              <a:t>이러한 컨테이너 구조를 통해 빠른 배포</a:t>
            </a:r>
            <a:r>
              <a:rPr lang="en-US" altLang="ko-KR" sz="1333" dirty="0">
                <a:latin typeface="gg sans"/>
              </a:rPr>
              <a:t>, </a:t>
            </a:r>
            <a:r>
              <a:rPr lang="ko-KR" altLang="en-US" sz="1333" dirty="0">
                <a:latin typeface="gg sans"/>
              </a:rPr>
              <a:t>롤백</a:t>
            </a:r>
            <a:r>
              <a:rPr lang="en-US" altLang="ko-KR" sz="1333" dirty="0">
                <a:latin typeface="gg sans"/>
              </a:rPr>
              <a:t>, </a:t>
            </a:r>
            <a:r>
              <a:rPr lang="ko-KR" altLang="en-US" sz="1333" dirty="0">
                <a:latin typeface="gg sans"/>
              </a:rPr>
              <a:t>스케일링을 가능하게 합니다</a:t>
            </a:r>
            <a:r>
              <a:rPr lang="en-US" altLang="ko-KR" sz="1333" dirty="0">
                <a:latin typeface="gg sans"/>
              </a:rPr>
              <a:t>. </a:t>
            </a:r>
            <a:endParaRPr lang="en-US" altLang="ko-KR" sz="1333" dirty="0">
              <a:latin typeface="gg sans"/>
            </a:endParaRPr>
          </a:p>
          <a:p>
            <a:pPr>
              <a:lnSpc>
                <a:spcPct val="150000"/>
              </a:lnSpc>
            </a:pPr>
            <a:r>
              <a:rPr lang="ko-KR" altLang="en-US" sz="1333" dirty="0">
                <a:latin typeface="gg sans"/>
              </a:rPr>
              <a:t>클라이언트 </a:t>
            </a:r>
            <a:r>
              <a:rPr lang="ko-KR" altLang="en-US" sz="1333" dirty="0">
                <a:latin typeface="gg sans"/>
              </a:rPr>
              <a:t>요청은 먼저 </a:t>
            </a:r>
            <a:r>
              <a:rPr lang="en-US" altLang="ko-KR" sz="1333" dirty="0">
                <a:latin typeface="gg sans"/>
              </a:rPr>
              <a:t>Nginx</a:t>
            </a:r>
            <a:r>
              <a:rPr lang="ko-KR" altLang="en-US" sz="1333" dirty="0">
                <a:latin typeface="gg sans"/>
              </a:rPr>
              <a:t>를 통해 들어옵니다</a:t>
            </a:r>
            <a:r>
              <a:rPr lang="en-US" altLang="ko-KR" sz="1333" dirty="0">
                <a:latin typeface="gg sans"/>
              </a:rPr>
              <a:t>. Nginx</a:t>
            </a:r>
            <a:r>
              <a:rPr lang="ko-KR" altLang="en-US" sz="1333" dirty="0">
                <a:latin typeface="gg sans"/>
              </a:rPr>
              <a:t>는 </a:t>
            </a:r>
            <a:r>
              <a:rPr lang="en-US" altLang="ko-KR" sz="1333" dirty="0">
                <a:latin typeface="gg sans"/>
              </a:rPr>
              <a:t>SSL </a:t>
            </a:r>
            <a:r>
              <a:rPr lang="ko-KR" altLang="en-US" sz="1333" dirty="0">
                <a:latin typeface="gg sans"/>
              </a:rPr>
              <a:t>인증서 관리</a:t>
            </a:r>
            <a:r>
              <a:rPr lang="en-US" altLang="ko-KR" sz="1333" dirty="0">
                <a:latin typeface="gg sans"/>
              </a:rPr>
              <a:t>, </a:t>
            </a:r>
            <a:r>
              <a:rPr lang="ko-KR" altLang="en-US" sz="1333" dirty="0">
                <a:latin typeface="gg sans"/>
              </a:rPr>
              <a:t>로드 </a:t>
            </a:r>
            <a:r>
              <a:rPr lang="ko-KR" altLang="en-US" sz="1333" dirty="0" err="1">
                <a:latin typeface="gg sans"/>
              </a:rPr>
              <a:t>밸런싱</a:t>
            </a:r>
            <a:r>
              <a:rPr lang="en-US" altLang="ko-KR" sz="1333" dirty="0">
                <a:latin typeface="gg sans"/>
              </a:rPr>
              <a:t>, </a:t>
            </a:r>
            <a:r>
              <a:rPr lang="ko-KR" altLang="en-US" sz="1333" dirty="0">
                <a:latin typeface="gg sans"/>
              </a:rPr>
              <a:t>그리고 요청을 각 서비스로 적절하게 분배하는 역할을 합니다</a:t>
            </a:r>
            <a:r>
              <a:rPr lang="en-US" altLang="ko-KR" sz="1333" dirty="0">
                <a:latin typeface="gg sans"/>
              </a:rPr>
              <a:t>. </a:t>
            </a:r>
            <a:r>
              <a:rPr lang="ko-KR" altLang="en-US" sz="1333" dirty="0">
                <a:latin typeface="gg sans"/>
              </a:rPr>
              <a:t>이를 통해 성능과 보안을 동시에 확보했습니다</a:t>
            </a:r>
            <a:r>
              <a:rPr lang="en-US" altLang="ko-KR" sz="1333" dirty="0">
                <a:latin typeface="gg sans"/>
              </a:rPr>
              <a:t>. </a:t>
            </a:r>
            <a:endParaRPr lang="en-US" altLang="ko-KR" sz="1333" dirty="0">
              <a:latin typeface="gg sans"/>
            </a:endParaRPr>
          </a:p>
          <a:p>
            <a:pPr>
              <a:lnSpc>
                <a:spcPct val="150000"/>
              </a:lnSpc>
            </a:pPr>
            <a:endParaRPr lang="en-US" altLang="ko-KR" sz="1333" dirty="0">
              <a:latin typeface="gg sans"/>
            </a:endParaRPr>
          </a:p>
          <a:p>
            <a:pPr>
              <a:lnSpc>
                <a:spcPct val="150000"/>
              </a:lnSpc>
            </a:pPr>
            <a:r>
              <a:rPr lang="en-US" altLang="ko-KR" sz="1333" dirty="0">
                <a:latin typeface="gg sans"/>
              </a:rPr>
              <a:t>AWS </a:t>
            </a:r>
            <a:r>
              <a:rPr lang="en-US" altLang="ko-KR" sz="1333" dirty="0" err="1">
                <a:latin typeface="gg sans"/>
              </a:rPr>
              <a:t>CloudWatch</a:t>
            </a:r>
            <a:r>
              <a:rPr lang="ko-KR" altLang="en-US" sz="1333" dirty="0">
                <a:latin typeface="gg sans"/>
              </a:rPr>
              <a:t>를 활용해 전체 시스템의 상태를 실시간으로 모니터링합니다</a:t>
            </a:r>
            <a:r>
              <a:rPr lang="en-US" altLang="ko-KR" sz="1333" dirty="0">
                <a:latin typeface="gg sans"/>
              </a:rPr>
              <a:t>. </a:t>
            </a:r>
            <a:r>
              <a:rPr lang="ko-KR" altLang="en-US" sz="1333" dirty="0" err="1">
                <a:latin typeface="gg sans"/>
              </a:rPr>
              <a:t>서비스별</a:t>
            </a:r>
            <a:r>
              <a:rPr lang="ko-KR" altLang="en-US" sz="1333" dirty="0">
                <a:latin typeface="gg sans"/>
              </a:rPr>
              <a:t> </a:t>
            </a:r>
            <a:r>
              <a:rPr lang="ko-KR" altLang="en-US" sz="1333" dirty="0">
                <a:latin typeface="gg sans"/>
              </a:rPr>
              <a:t>로그 집계 및 오류 발생시 자동 알림 설정을 통하여 서비스 이상 징후를 빠르게 탐지하고 대응할 수 </a:t>
            </a:r>
            <a:r>
              <a:rPr lang="ko-KR" altLang="en-US" sz="1333" dirty="0">
                <a:latin typeface="gg sans"/>
              </a:rPr>
              <a:t>있습니다</a:t>
            </a:r>
            <a:r>
              <a:rPr lang="en-US" altLang="ko-KR" sz="1333" dirty="0">
                <a:latin typeface="gg sans"/>
              </a:rPr>
              <a:t>.</a:t>
            </a:r>
            <a:endParaRPr lang="ko-KR" altLang="en-US" sz="1333" dirty="0"/>
          </a:p>
        </p:txBody>
      </p:sp>
      <p:sp>
        <p:nvSpPr>
          <p:cNvPr id="3" name="TextBox 2"/>
          <p:cNvSpPr txBox="1"/>
          <p:nvPr/>
        </p:nvSpPr>
        <p:spPr>
          <a:xfrm>
            <a:off x="530087" y="404008"/>
            <a:ext cx="8801652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33" b="1" dirty="0"/>
              <a:t>시스템 아키텍처 부가 설명</a:t>
            </a:r>
            <a:endParaRPr lang="ko-KR" altLang="en-US" sz="3333" b="1" dirty="0"/>
          </a:p>
        </p:txBody>
      </p:sp>
    </p:spTree>
    <p:extLst>
      <p:ext uri="{BB962C8B-B14F-4D97-AF65-F5344CB8AC3E}">
        <p14:creationId xmlns:p14="http://schemas.microsoft.com/office/powerpoint/2010/main" val="26511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25177" y="436905"/>
            <a:ext cx="1073140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Appendix – 0. Whisper Segments </a:t>
            </a:r>
            <a:r>
              <a:rPr lang="ko-KR" altLang="en-US" sz="2667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전처리를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어떻게 했는가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326" y="1196163"/>
            <a:ext cx="11332535" cy="3106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Whisper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segments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기본적으로 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 { "id" : 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"seek": 0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"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start": 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10.68, "end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": 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14.6,  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"text": " 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이곳에서 어떤 메시지를 내놓았는지 또 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모두</a:t>
            </a:r>
            <a:endParaRPr lang="en-US" altLang="ko-KR" sz="1417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대구를 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선택한 이유는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",  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"tokens": [(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생략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)], "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temperature": 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0.0, "</a:t>
            </a:r>
            <a:r>
              <a:rPr lang="en-US" altLang="ko-KR" sz="1417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avg_logprob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": -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0.3808247415642989, "</a:t>
            </a:r>
            <a:r>
              <a:rPr lang="en-US" altLang="ko-KR" sz="1417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compression_ratio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": 1.446236559139785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"</a:t>
            </a:r>
            <a:r>
              <a:rPr lang="en-US" altLang="ko-KR" sz="1417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no_speech_prob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": 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0.012809974141418934 } 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와 같은 </a:t>
            </a:r>
            <a:r>
              <a:rPr lang="ko-KR" altLang="en-US" sz="1417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딕셔너리를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원소로 가지는 리스트 형태를 취하고 있음</a:t>
            </a:r>
            <a:endParaRPr lang="en-US" altLang="ko-KR" sz="1417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 중 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"text"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온전한 문장으로 구성될 때도 있지만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단위 시간 기준으로 분할해서 변환하는 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Whisper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특성상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예시로 든 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text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처럼 문장이 분할되어</a:t>
            </a:r>
            <a:endParaRPr lang="en-US" altLang="ko-KR" sz="1417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 추출된 경우도 존재함</a:t>
            </a:r>
            <a:endParaRPr lang="en-US" altLang="ko-KR" sz="1417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따라서 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segments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0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번째 원소에 속한 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"text"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 시작점으로 삼고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endParaRPr lang="en-US" altLang="ko-KR" sz="1417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     r</a:t>
            </a:r>
            <a:r>
              <a:rPr lang="en-US" altLang="ko-KR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"(?:</a:t>
            </a:r>
            <a:r>
              <a:rPr lang="ko-KR" altLang="en-US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</a:t>
            </a:r>
            <a:r>
              <a:rPr lang="en-US" altLang="ko-KR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</a:t>
            </a:r>
            <a:r>
              <a:rPr lang="ko-KR" altLang="en-US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요</a:t>
            </a:r>
            <a:r>
              <a:rPr lang="en-US" altLang="ko-KR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</a:t>
            </a:r>
            <a:r>
              <a:rPr lang="ko-KR" altLang="en-US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죠</a:t>
            </a:r>
            <a:r>
              <a:rPr lang="en-US" altLang="ko-KR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</a:t>
            </a:r>
            <a:r>
              <a:rPr lang="ko-KR" altLang="en-US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냐</a:t>
            </a:r>
            <a:r>
              <a:rPr lang="en-US" altLang="ko-KR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</a:t>
            </a:r>
            <a:r>
              <a:rPr lang="ko-KR" altLang="en-US" sz="1417" dirty="0" err="1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니다</a:t>
            </a:r>
            <a:r>
              <a:rPr lang="en-US" altLang="ko-KR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</a:t>
            </a:r>
            <a:r>
              <a:rPr lang="ko-KR" altLang="en-US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니까</a:t>
            </a:r>
            <a:r>
              <a:rPr lang="en-US" altLang="ko-KR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</a:t>
            </a:r>
            <a:r>
              <a:rPr lang="ko-KR" altLang="en-US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네</a:t>
            </a:r>
            <a:r>
              <a:rPr lang="en-US" altLang="ko-KR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</a:t>
            </a:r>
            <a:r>
              <a:rPr lang="ko-KR" altLang="en-US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군요</a:t>
            </a:r>
            <a:r>
              <a:rPr lang="en-US" altLang="ko-KR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</a:t>
            </a:r>
            <a:r>
              <a:rPr lang="ko-KR" altLang="en-US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랍니다</a:t>
            </a:r>
            <a:r>
              <a:rPr lang="en-US" altLang="ko-KR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</a:t>
            </a:r>
            <a:r>
              <a:rPr lang="ko-KR" altLang="en-US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래요</a:t>
            </a:r>
            <a:r>
              <a:rPr lang="en-US" altLang="ko-KR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</a:t>
            </a:r>
            <a:r>
              <a:rPr lang="ko-KR" altLang="en-US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에요</a:t>
            </a:r>
            <a:r>
              <a:rPr lang="en-US" altLang="ko-KR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</a:t>
            </a:r>
            <a:r>
              <a:rPr lang="ko-KR" altLang="en-US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예요</a:t>
            </a:r>
            <a:r>
              <a:rPr lang="en-US" altLang="ko-KR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</a:t>
            </a:r>
            <a:r>
              <a:rPr lang="ko-KR" altLang="en-US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네요</a:t>
            </a:r>
            <a:r>
              <a:rPr lang="en-US" altLang="ko-KR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</a:t>
            </a:r>
            <a:r>
              <a:rPr lang="ko-KR" altLang="en-US" sz="1417" dirty="0" err="1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십시오</a:t>
            </a:r>
            <a:r>
              <a:rPr lang="en-US" altLang="ko-KR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</a:t>
            </a:r>
            <a:r>
              <a:rPr lang="ko-KR" altLang="en-US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세요</a:t>
            </a:r>
            <a:r>
              <a:rPr lang="en-US" altLang="ko-KR" sz="1417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)[\.\?]?$" 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와 같은 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Regular Expression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이용해 문장의 끝을 찾은 후</a:t>
            </a:r>
            <a:endParaRPr lang="en-US" altLang="ko-KR" sz="1417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 해당 텍스트와 합쳐서 온전한 문장을 생성함</a:t>
            </a:r>
            <a:endParaRPr lang="en-US" altLang="ko-KR" sz="1417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또한 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0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번째 원소의 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"start"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와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해당 문장의 끝에 해당하는 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"text"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 속한 </a:t>
            </a:r>
            <a:r>
              <a:rPr lang="ko-KR" altLang="en-US" sz="1417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딕셔너리의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원소 중 </a:t>
            </a:r>
            <a:r>
              <a:rPr lang="en-US" altLang="ko-KR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"end"</a:t>
            </a:r>
            <a:r>
              <a:rPr lang="ko-KR" altLang="en-US" sz="1417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 각각 새롭게 생성된 온전한 문장의 타임스탬프로 생성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26" y="3938668"/>
            <a:ext cx="6138168" cy="9846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26" y="4923173"/>
            <a:ext cx="4962943" cy="9528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27" y="5992347"/>
            <a:ext cx="8382000" cy="746076"/>
          </a:xfrm>
          <a:prstGeom prst="rect">
            <a:avLst/>
          </a:prstGeom>
        </p:spPr>
      </p:pic>
      <p:sp>
        <p:nvSpPr>
          <p:cNvPr id="3" name="굽은 화살표 2"/>
          <p:cNvSpPr/>
          <p:nvPr/>
        </p:nvSpPr>
        <p:spPr>
          <a:xfrm rot="5400000">
            <a:off x="5874489" y="5333683"/>
            <a:ext cx="558209" cy="55946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7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25177" y="436906"/>
            <a:ext cx="10731405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Appendix – 0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Whisper Segments </a:t>
            </a:r>
            <a:r>
              <a:rPr lang="ko-KR" altLang="en-US" sz="2667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전처리를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어떻게 했는가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  <a:p>
            <a:endParaRPr lang="en-US" altLang="ko-KR" sz="2667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5177" y="1729262"/>
            <a:ext cx="11332535" cy="1919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Whisper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 이용해 추출한 텍스트들은 오타 및 비문이 많음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이런 텍스트들을 이용해서 요약문을 추출할 경우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동일한 단어가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(ex.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산불이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다른 단어들로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산부리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산뿌리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인식되어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토큰화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과정에서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데이터가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왜곡되어 처리될 가능성이 존재할 거라고 판단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따라서 생성된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{"text" :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문장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"start" : float, "end" : float}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형태의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딕셔너리를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LLM(GPT API)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이용해 오타를 교정한 후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"start"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value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와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"end"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value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 리스트 형태로 합쳐 타임스탬프 생성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({"text" :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문장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"timestamp" : [12.34, 20.56])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527739" y="3933133"/>
            <a:ext cx="8382000" cy="2500770"/>
            <a:chOff x="870212" y="4794257"/>
            <a:chExt cx="10058400" cy="300092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12" y="6539843"/>
              <a:ext cx="10058400" cy="1255338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12" y="4794257"/>
              <a:ext cx="10058400" cy="893035"/>
            </a:xfrm>
            <a:prstGeom prst="rect">
              <a:avLst/>
            </a:prstGeom>
          </p:spPr>
        </p:pic>
        <p:sp>
          <p:nvSpPr>
            <p:cNvPr id="4" name="아래쪽 화살표 3"/>
            <p:cNvSpPr/>
            <p:nvPr/>
          </p:nvSpPr>
          <p:spPr>
            <a:xfrm>
              <a:off x="5626250" y="5844626"/>
              <a:ext cx="710004" cy="53788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319445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25177" y="436906"/>
            <a:ext cx="10731405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Appendix – 0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Whisper Segments </a:t>
            </a:r>
            <a:r>
              <a:rPr lang="ko-KR" altLang="en-US" sz="2667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전처리를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어떻게 했는가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  <a:p>
            <a:endParaRPr lang="en-US" altLang="ko-KR" sz="2667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612" y="1463496"/>
            <a:ext cx="11332535" cy="1614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전체 영상 타임스탬프를 이용해 동영상을 만들었을 때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프레임 및 음성이 누락되는 것을 확인했기에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각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기사별로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영상을 분할한 후에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 해당 영상에서 하이라이트 구간들로 분할한 후 병합하는 과정이 필요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따라서 </a:t>
            </a:r>
            <a:r>
              <a:rPr lang="en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교정된 문장을 split_indices를 이용해 기사별로 분할하며 기사 전문에서의 위치 인덱스를 부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여한 후 </a:t>
            </a:r>
            <a:r>
              <a:rPr lang="en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기사별 </a:t>
            </a:r>
            <a:r>
              <a:rPr lang="en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문장의</a:t>
            </a:r>
          </a:p>
          <a:p>
            <a:pPr>
              <a:lnSpc>
                <a:spcPct val="125000"/>
              </a:lnSpc>
            </a:pPr>
            <a:r>
              <a:rPr lang="en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타임스탬프를 해당 </a:t>
            </a:r>
            <a:r>
              <a:rPr lang="en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뉴스별 영상에서의 타임스탬프로 </a:t>
            </a:r>
            <a:r>
              <a:rPr lang="en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초기화</a:t>
            </a: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또한 각 기사들의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"text"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들을 합쳐서 교정된 기사 문자열을 생성함으로써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LLM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이용해 요약문을 추출할 때 사용할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input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값 생성</a:t>
            </a:r>
            <a:endParaRPr lang="en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63" y="3458624"/>
            <a:ext cx="6034031" cy="16980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90" y="5082847"/>
            <a:ext cx="5814592" cy="1624378"/>
          </a:xfrm>
          <a:prstGeom prst="rect">
            <a:avLst/>
          </a:prstGeom>
        </p:spPr>
      </p:pic>
      <p:sp>
        <p:nvSpPr>
          <p:cNvPr id="4" name="위로 굽은 화살표 3"/>
          <p:cNvSpPr/>
          <p:nvPr/>
        </p:nvSpPr>
        <p:spPr>
          <a:xfrm rot="5400000">
            <a:off x="5506811" y="5436277"/>
            <a:ext cx="549349" cy="51390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5669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25176" y="436905"/>
            <a:ext cx="1128752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Appendix – 1. 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기사 분할에 이용한 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Regular Expression 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패턴과 그 이유는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326" y="2068329"/>
            <a:ext cx="11332535" cy="4817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이용한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Regular Expression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패턴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en-US" altLang="ko-KR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r"([A-Z]{2,5}\s*</a:t>
            </a:r>
            <a:r>
              <a:rPr lang="ko-KR" altLang="en-US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뉴스</a:t>
            </a:r>
            <a:r>
              <a:rPr lang="en-US" altLang="ko-KR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\s*[^\.]{2,11}</a:t>
            </a:r>
            <a:r>
              <a:rPr lang="ko-KR" altLang="en-US" sz="1583" dirty="0" err="1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니다</a:t>
            </a:r>
            <a:r>
              <a:rPr lang="en-US" altLang="ko-KR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</a:t>
            </a:r>
            <a:r>
              <a:rPr lang="ko-KR" altLang="en-US" sz="1583" dirty="0" err="1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은비신유사입니다</a:t>
            </a:r>
            <a:r>
              <a:rPr lang="en-US" altLang="ko-KR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</a:t>
            </a:r>
            <a:r>
              <a:rPr lang="ko-KR" altLang="en-US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</a:t>
            </a:r>
            <a:r>
              <a:rPr lang="en-US" altLang="ko-KR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\s*</a:t>
            </a:r>
            <a:r>
              <a:rPr lang="ko-KR" altLang="en-US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소식입니다</a:t>
            </a:r>
            <a:r>
              <a:rPr lang="en-US" altLang="ko-KR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</a:t>
            </a:r>
            <a:r>
              <a:rPr lang="ko-KR" altLang="en-US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은비</a:t>
            </a:r>
            <a:r>
              <a:rPr lang="en-US" altLang="ko-KR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\s*</a:t>
            </a:r>
            <a:r>
              <a:rPr lang="ko-KR" altLang="en-US" sz="1583" dirty="0" err="1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신유스</a:t>
            </a:r>
            <a:r>
              <a:rPr lang="en-US" altLang="ko-KR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</a:t>
            </a:r>
          </a:p>
          <a:p>
            <a:pPr>
              <a:lnSpc>
                <a:spcPct val="125000"/>
              </a:lnSpc>
            </a:pPr>
            <a:r>
              <a:rPr lang="en-US" altLang="ko-KR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    </a:t>
            </a:r>
            <a:r>
              <a:rPr lang="ko-KR" altLang="en-US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도</a:t>
            </a:r>
            <a:r>
              <a:rPr lang="en-US" altLang="ko-KR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\s*</a:t>
            </a:r>
            <a:r>
              <a:rPr lang="ko-KR" altLang="en-US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알아보겠습니다</a:t>
            </a:r>
            <a:r>
              <a:rPr lang="en-US" altLang="ko-KR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</a:t>
            </a:r>
            <a:r>
              <a:rPr lang="ko-KR" altLang="en-US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스포츠</a:t>
            </a:r>
            <a:r>
              <a:rPr lang="en-US" altLang="ko-KR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\s*</a:t>
            </a:r>
            <a:r>
              <a:rPr lang="ko-KR" altLang="en-US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뉴스입니다</a:t>
            </a:r>
            <a:r>
              <a:rPr lang="en-US" altLang="ko-KR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</a:t>
            </a:r>
            <a:r>
              <a:rPr lang="ko-KR" altLang="en-US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지금까지</a:t>
            </a:r>
            <a:r>
              <a:rPr lang="en-US" altLang="ko-KR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\s*.+?</a:t>
            </a:r>
            <a:r>
              <a:rPr lang="ko-KR" altLang="en-US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에서</a:t>
            </a:r>
            <a:r>
              <a:rPr lang="en-US" altLang="ko-KR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\s*.+?</a:t>
            </a:r>
            <a:r>
              <a:rPr lang="ko-KR" altLang="en-US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습니다</a:t>
            </a:r>
            <a:r>
              <a:rPr lang="en-US" altLang="ko-KR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|</a:t>
            </a:r>
            <a:r>
              <a:rPr lang="ko-KR" altLang="en-US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기자</a:t>
            </a:r>
            <a:r>
              <a:rPr lang="en-US" altLang="ko-KR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\s*</a:t>
            </a:r>
            <a:r>
              <a:rPr lang="ko-KR" altLang="en-US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잘</a:t>
            </a:r>
            <a:r>
              <a:rPr lang="en-US" altLang="ko-KR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\s*.{1,5}</a:t>
            </a:r>
            <a:r>
              <a:rPr lang="ko-KR" altLang="en-US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습니다</a:t>
            </a:r>
            <a:r>
              <a:rPr lang="en-US" altLang="ko-KR" sz="1583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)"</a:t>
            </a:r>
            <a:endParaRPr lang="ko-KR" altLang="en-US" sz="1583" dirty="0"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일반적으로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뉴스를 마칠 때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“xxx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뉴스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xxx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입니다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”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“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xxx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에서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xxx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였습니다”라는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패턴이 나타남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“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다음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소식입니다”라는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문구 또는 “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~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도 알아보겠습니다” 같은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문구로 기사의 시작을 알리기도 함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따라서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정규표현식을 이용해서 “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가변변수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뉴스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가변변수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입니다”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,”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다음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가변변수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소식입니다”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,”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도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가변변수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알아보겠습니다”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 “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지금까지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가변변수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에서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가변변수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였습니다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.”, “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기자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가변변수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잘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가변변수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습니다” 등의 패턴이 나올 경우 해당 문장을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기준으로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  기사의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처음과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끝을 나눔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“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은비신유사입니다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” 같은 경우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Whisper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낮은 인식률로 인해 “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MBC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뉴스 유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00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입니다”를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해당 문장처럼 인식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해당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서비스를 드라마나 예능 등으로 확장할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경우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정규표현식보다는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Whisper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segments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에서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‘</a:t>
            </a:r>
            <a:r>
              <a:rPr lang="en-US" altLang="ko-KR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no_speech_prob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’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값을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이용해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말소리가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끊기는 타이밍을 찾아내는 방식을 이용해야 할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것으로 보임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no_speech_prob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: Whisper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segments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에서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‘STT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결과가 실제로 음성이 아니라 무음일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확률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’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나타냄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값이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0.5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이상이면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Whisper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"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 부분은 말소리가 아닐 가능성이 높다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"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고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판단한 것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3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25177" y="436905"/>
            <a:ext cx="1073140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Appendix – 2. 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텍스트를 </a:t>
            </a:r>
            <a:r>
              <a:rPr lang="ko-KR" altLang="en-US" sz="2667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기사별로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나눈 이유는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326" y="2307786"/>
            <a:ext cx="11332535" cy="374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GPT-4</a:t>
            </a:r>
            <a:r>
              <a:rPr lang="ko-KR" altLang="en-US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입력</a:t>
            </a:r>
            <a:r>
              <a:rPr lang="en-US" altLang="ko-KR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출력 합산 토큰 수에는 제한이 </a:t>
            </a:r>
            <a:r>
              <a:rPr lang="ko-KR" altLang="en-US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존재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GPT-4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입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출력 토큰은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8K/32K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context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window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라는 제한이 존재함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따라서 전체 스크립트를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한 번에 교정하거나 요약하려 할 경우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토큰 초과로 인해 오류 발생 또는 정보 손실이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발생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실제로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개발 중 데이터를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잘못 넣어서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2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만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자를 초과하는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full text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보냈을 때 토큰 수를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초과해 작동이 멈춘 적도 존재함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따라서 기사 단위로 분할해서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API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사용함으로서 모델의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성능을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안정적으로 유지하고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처리할 수 있게 함</a:t>
            </a:r>
            <a:endParaRPr lang="ko-KR" altLang="en-US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기사별</a:t>
            </a:r>
            <a:r>
              <a:rPr lang="ko-KR" altLang="en-US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요약의 유연성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세부적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요약 가능성 확보 관점에서 해당 방법이 더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효율적이라고 판단함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기사 전문을 한 번에 요약하는 방식은 요약의 정확성과 디테일을 희생할 수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있음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더군다나 다양한 카테고리의 기사가 섞여있을 경우에는 맥락 파악이 더 복잡해질 수도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있음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 반면 각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기사마다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개별적인 요약을 수행하면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더 섬세한 정보 압축이 가능하고 하이라이트 추출에도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유리함</a:t>
            </a:r>
            <a:endParaRPr lang="ko-KR" altLang="en-US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장르 또는 키워드 기반 기사 선택의 자유도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기사별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분할로 인해 카테고리나 키워드 기반 기사 선택의 유연성을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확보 가능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전체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스크립트에서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특정 키워드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(ex. ‘AI’, ‘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기후’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‘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정책’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 들어간 문장을 찾는 것보다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기사별로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메타데이터를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태깅하거나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필터링하는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것이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효율적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/>
            </a:r>
            <a:b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endParaRPr lang="ko-KR" altLang="en-US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3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25177" y="436905"/>
            <a:ext cx="1073140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Appendix – 3. LLM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이용하기 전의 과정들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(1) : 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오타 교정</a:t>
            </a:r>
            <a:endParaRPr lang="en-US" altLang="ko-KR" sz="2667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5958" y="1396889"/>
            <a:ext cx="11190768" cy="2689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오타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교정 역시 일종의 생성 작업이라고 판단하여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판별형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(discriminative)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모델인 </a:t>
            </a:r>
            <a:r>
              <a:rPr lang="en-US" altLang="ko-KR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KoELECTRA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배제하고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생성형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(generative)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모델 중 한국어에 특화된 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ke-T5-small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사용함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모델은 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ko-T5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등에 비해 </a:t>
            </a:r>
            <a:r>
              <a:rPr lang="ko-KR" altLang="en-US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경량화되어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연산 자원이 제한된 환경에서도 실용적이라는 장점이 있어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채택함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첫번째 시도 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Whisper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로 추출한 텍스트를 문장 단위로 분할한 뒤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해당 문장과 정답 문장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뉴스데스크 스크립트 기준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각각 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feature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와 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target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으로 하여 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500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쌍의 </a:t>
            </a:r>
            <a:r>
              <a:rPr lang="ko-KR" altLang="en-US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데이터셋을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구성함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그러나 데이터의 양이 부족하고 기사 내용의 주제 범위가 좁아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en-US" altLang="ko-KR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CrossEntropyLoss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기준으로 최소값이 </a:t>
            </a:r>
            <a:r>
              <a:rPr lang="en-US" altLang="ko-KR" sz="15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48.61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 불과할 정도로 성능이 좋지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못했음</a:t>
            </a:r>
            <a:endParaRPr lang="en-US" altLang="ko-KR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두번째 시도 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 AI-Hub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‘한국인 </a:t>
            </a:r>
            <a:r>
              <a:rPr lang="ko-KR" altLang="en-US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대화음성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데이터</a:t>
            </a:r>
            <a:r>
              <a:rPr lang="ko-KR" altLang="en-US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’에서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오답 문장을 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feature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로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정답 문장을 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target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으로 하는 </a:t>
            </a:r>
            <a:r>
              <a:rPr lang="ko-KR" altLang="en-US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데이터셋을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json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파싱을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통해 새로 구성하고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동일한 종류의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모델을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학습시킴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초기 </a:t>
            </a:r>
            <a:r>
              <a:rPr lang="en-US" altLang="ko-KR" sz="15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CrossEntropyLoss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</a:t>
            </a:r>
            <a:r>
              <a:rPr lang="en-US" altLang="ko-KR" sz="15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3.08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에서 시작해 </a:t>
            </a:r>
            <a:r>
              <a:rPr lang="en-US" altLang="ko-KR" sz="15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1.5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수준까지 낮아졌으나</a:t>
            </a:r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실제 생성된 문장은 여전히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오류가 많았음</a:t>
            </a:r>
            <a:endParaRPr lang="en-US" altLang="ko-KR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958834" y="4233224"/>
            <a:ext cx="8264091" cy="2340919"/>
            <a:chOff x="2350600" y="5079869"/>
            <a:chExt cx="9916909" cy="280910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600" y="6866642"/>
              <a:ext cx="9916909" cy="495369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0600" y="5079869"/>
              <a:ext cx="9259592" cy="103837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350600" y="6270796"/>
              <a:ext cx="4553710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첫번째 시도의 결과물</a:t>
              </a:r>
              <a:endPara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50600" y="7501173"/>
              <a:ext cx="2521574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두번째 시도의 결과물</a:t>
              </a:r>
              <a:endPara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20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725177" y="436905"/>
            <a:ext cx="1073140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Appendix – 3. LLM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을 이용하기 전의 과정들</a:t>
            </a:r>
            <a:r>
              <a:rPr lang="en-US" altLang="ko-KR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(1) : </a:t>
            </a:r>
            <a:r>
              <a:rPr lang="ko-KR" altLang="en-US" sz="2667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오타 교정</a:t>
            </a:r>
            <a:endParaRPr lang="en-US" altLang="ko-KR" sz="2667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3906" y="1692350"/>
            <a:ext cx="11190768" cy="1310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마지막 시도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데이터셋을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토큰화한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후 길이 분포를 분석하는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EDA(Exploratory 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Data Analysis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를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수행하고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이를 기반으로 모델의 </a:t>
            </a:r>
            <a:r>
              <a:rPr lang="en-US" altLang="ko-KR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max_length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파라미터를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조정함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그러나 이 접근에서도 성능은 </a:t>
            </a:r>
            <a:r>
              <a:rPr lang="en-US" altLang="ko-KR" sz="1583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CrossEntropyLoss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기준 </a:t>
            </a:r>
            <a:r>
              <a:rPr lang="en-US" altLang="ko-KR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1.4 </a:t>
            </a:r>
            <a:r>
              <a:rPr lang="ko-KR" altLang="en-US" sz="1583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이상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으로 내려가지 못했고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결과물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역시</a:t>
            </a:r>
            <a:r>
              <a:rPr lang="en-US" altLang="ko-KR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기대에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미치지 </a:t>
            </a:r>
            <a:r>
              <a:rPr lang="ko-KR" altLang="en-US" sz="1583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못했음</a:t>
            </a:r>
            <a:endParaRPr lang="en-US" altLang="ko-KR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38115" indent="-238115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ko-KR" altLang="en-US" sz="1583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6" y="2790088"/>
            <a:ext cx="1914244" cy="34179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031" y="4703216"/>
            <a:ext cx="4842551" cy="428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70406" y="6352954"/>
            <a:ext cx="10990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EDA </a:t>
            </a:r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시각화</a:t>
            </a:r>
            <a:endParaRPr lang="ko-KR" altLang="en-US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56698" y="5298558"/>
            <a:ext cx="1834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세번째 시도의 결과물</a:t>
            </a:r>
            <a:endParaRPr lang="ko-KR" altLang="en-US" sz="15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14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3292</Words>
  <Application>Microsoft Office PowerPoint</Application>
  <PresentationFormat>와이드스크린</PresentationFormat>
  <Paragraphs>259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gg sans</vt:lpstr>
      <vt:lpstr>inherit</vt:lpstr>
      <vt:lpstr>Noto Sans KR</vt:lpstr>
      <vt:lpstr>맑은 고딕</vt:lpstr>
      <vt:lpstr>Arial</vt:lpstr>
      <vt:lpstr>Office 테마</vt:lpstr>
      <vt:lpstr>Appendix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</dc:title>
  <dc:creator>Admin</dc:creator>
  <cp:lastModifiedBy>Admin</cp:lastModifiedBy>
  <cp:revision>1</cp:revision>
  <dcterms:created xsi:type="dcterms:W3CDTF">2025-05-24T07:01:18Z</dcterms:created>
  <dcterms:modified xsi:type="dcterms:W3CDTF">2025-05-24T07:01:33Z</dcterms:modified>
</cp:coreProperties>
</file>