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B319-A336-1E3B-2A8B-B54D82507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8048A-4A06-7CE7-1FD5-9735DCB82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3D3F4-E793-2D03-EA6F-BDBDCB5B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ADF00-27F3-8216-4E66-BA4E7D9E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29F0C-37AE-4E1F-0CAC-A96D9C83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7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BC8F1-23A9-718D-F0F3-81C88E22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B56027-E03F-4C45-6C4D-6C1B9CC5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730476-DA06-EF07-D5D8-BB46F748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E1212-CED8-E041-0600-37E34E6C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4C4882-9C63-F3C8-59B8-FC53C648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13433A-7C72-73A6-2F47-513292AD6F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A255B1-9C8E-D0B1-5A9A-0D4501E6E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4DEF5F-AF66-E38E-D9B5-83E256297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C49BD-F872-0D2A-350D-ECB7A580A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28E795-4945-7152-BF5D-FC7702FF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41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484B1-D077-1E4C-1E18-CF77471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E4885-483B-09D9-2AB7-0C810714B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DB057-FB89-F189-155C-7E39FD67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341DB-EC9D-91BA-FA39-ADF8EC678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ACCEF5-D20D-B8BA-0947-D7834D9F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0DC24-7BFD-60D4-0637-1E220F3E5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96A5D-96BA-6710-0E26-394819E42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66A8D-73E9-B63A-FBBD-39868F764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84F01-0F60-A076-3FCD-9EDC99AA4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4F538-422D-FED7-435D-253927E1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5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2B78C-87F3-01ED-B5B2-6536C2D4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DE9FE9-12F1-6A92-414A-10D3D69F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CFC062-ADBC-9AFD-730D-D453ECCE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FD087-0468-B5E4-F79A-004B4C78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1F1F5-66BB-2781-E125-394D9055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7CCAFF-0F21-2D88-D1D2-AE18035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24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79293-5160-6681-EA50-1154EB43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57659-7D91-0A88-5256-F8D029EE4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F4A8D7-6F6B-85F9-E651-068489A39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AA215FC-0C61-7952-4ED1-4F19244B5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142A9F-C6E6-CF61-4265-6D4133F9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A8E11BE-A882-A5B9-18C8-47FDAC27E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BDE33A-6D90-EF53-F953-3D212E8C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9058789-D915-B65C-ED6F-FF156FAA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87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87462-3A29-330D-A544-58A230B9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1088EA-26C7-96FF-D23F-62F77F20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3F4515-219B-AE4C-052D-1985E999D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CA070-D0BA-56CF-9609-18E3C687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5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90E9F9-4C87-5927-7833-D5C17FEE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13D555-4A2F-F791-7CFA-2BFBB09F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9D47F7-6113-D170-BFBA-132D4A8C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5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BB71E-42A5-305F-CEEB-B06669A61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6718D8-B78F-E79D-6448-4F20134A9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C97850-91B0-FB87-06C7-433997E71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F5B4A-7DD4-1A70-9184-1E1BE852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140501-46CD-BC18-1EED-65F59176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4F0B59-3110-56F5-4E51-F6F74B95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3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E2D83-CB62-02B1-6BA8-A3CF0275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170505-1466-6D9E-99BC-1AA6B494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F80C7C-2244-BF4B-641E-2860326C2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946AAD-4AA9-4CC9-AF23-73B02BDF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CA3AC-E6EE-8A6A-04AE-8475D8CE4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9FAD52-9DC8-ED40-DAA9-23BD03A0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707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86F1A9-14DA-4520-D63F-824EE4996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DD0A6-D10B-CB88-B661-88CF10B6B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8C9AD1-ECB9-D3C6-3EB4-345D6D8A32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2108E-5EF8-46D5-940E-7C6783F54F6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BB171-19A2-E308-03A0-7784F4434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CDEA3-3AE2-B5B7-3E4B-F948E4DED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83A0-A2EE-479E-B833-1643F00216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24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918FE-D9D8-38EA-0E3E-B74C2B2B1767}"/>
              </a:ext>
            </a:extLst>
          </p:cNvPr>
          <p:cNvSpPr txBox="1"/>
          <p:nvPr/>
        </p:nvSpPr>
        <p:spPr>
          <a:xfrm>
            <a:off x="2432176" y="2644170"/>
            <a:ext cx="732764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이미지 유사도 딥러닝 하이브리드 모델</a:t>
            </a:r>
            <a:endParaRPr lang="en-US" altLang="ko-KR" sz="3200" dirty="0"/>
          </a:p>
          <a:p>
            <a:r>
              <a:rPr lang="en-US" altLang="ko-KR" sz="3200" dirty="0"/>
              <a:t>                        &amp;</a:t>
            </a:r>
          </a:p>
          <a:p>
            <a:r>
              <a:rPr lang="ko-KR" altLang="en-US" sz="3200" dirty="0"/>
              <a:t>       콘텐츠 하이브리드 추천 모델</a:t>
            </a:r>
          </a:p>
        </p:txBody>
      </p:sp>
    </p:spTree>
    <p:extLst>
      <p:ext uri="{BB962C8B-B14F-4D97-AF65-F5344CB8AC3E}">
        <p14:creationId xmlns:p14="http://schemas.microsoft.com/office/powerpoint/2010/main" val="821909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189F9D-8C03-A97D-BCE3-BA8FD807A4D9}"/>
              </a:ext>
            </a:extLst>
          </p:cNvPr>
          <p:cNvSpPr txBox="1"/>
          <p:nvPr/>
        </p:nvSpPr>
        <p:spPr>
          <a:xfrm>
            <a:off x="481263" y="52939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분석 및 시사점</a:t>
            </a: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907D8-E39A-B4A9-3B08-4E9FC42277FE}"/>
              </a:ext>
            </a:extLst>
          </p:cNvPr>
          <p:cNvSpPr txBox="1"/>
          <p:nvPr/>
        </p:nvSpPr>
        <p:spPr>
          <a:xfrm>
            <a:off x="481263" y="1490928"/>
            <a:ext cx="89346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기존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 단독</a:t>
            </a:r>
            <a:r>
              <a:rPr lang="en-US" altLang="ko-KR" sz="2000" dirty="0"/>
              <a:t>/TF-IDF</a:t>
            </a:r>
            <a:r>
              <a:rPr lang="ko-KR" altLang="en-US" sz="2000" dirty="0"/>
              <a:t>만 사용</a:t>
            </a:r>
            <a:r>
              <a:rPr lang="en-US" altLang="ko-KR" sz="2000" dirty="0"/>
              <a:t>) </a:t>
            </a:r>
            <a:r>
              <a:rPr lang="ko-KR" altLang="en-US" sz="2000" dirty="0"/>
              <a:t>모델 한계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키워드 </a:t>
            </a:r>
            <a:r>
              <a:rPr lang="ko-KR" altLang="en-US" sz="2000" dirty="0" err="1"/>
              <a:t>일치율</a:t>
            </a:r>
            <a:r>
              <a:rPr lang="ko-KR" altLang="en-US" sz="2000" dirty="0"/>
              <a:t> 낮고</a:t>
            </a:r>
            <a:r>
              <a:rPr lang="en-US" altLang="ko-KR" sz="2000" dirty="0"/>
              <a:t>, </a:t>
            </a:r>
            <a:r>
              <a:rPr lang="ko-KR" altLang="en-US" sz="2000" dirty="0"/>
              <a:t>소문자</a:t>
            </a:r>
            <a:r>
              <a:rPr lang="en-US" altLang="ko-KR" sz="2000" dirty="0"/>
              <a:t>/</a:t>
            </a:r>
            <a:r>
              <a:rPr lang="ko-KR" altLang="en-US" sz="2000" dirty="0"/>
              <a:t>한글 줄거리의 태생적 한계로 의미 잡아내지    못함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결과적으로 추천 품질 저하 및 단조로움</a:t>
            </a:r>
            <a:endParaRPr lang="en-US" altLang="ko-KR" sz="2000" dirty="0"/>
          </a:p>
          <a:p>
            <a:pPr lvl="1"/>
            <a:endParaRPr lang="ko-KR" altLang="en-US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하이브리드</a:t>
            </a:r>
            <a:r>
              <a:rPr lang="en-US" altLang="ko-KR" sz="2000" dirty="0"/>
              <a:t>(ResNet50+KoBERT) </a:t>
            </a:r>
            <a:r>
              <a:rPr lang="ko-KR" altLang="en-US" sz="2000" dirty="0"/>
              <a:t>구조 강점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표면</a:t>
            </a:r>
            <a:r>
              <a:rPr lang="en-US" altLang="ko-KR" sz="2000" dirty="0"/>
              <a:t>(</a:t>
            </a:r>
            <a:r>
              <a:rPr lang="ko-KR" altLang="en-US" sz="2000" dirty="0"/>
              <a:t>썸네일</a:t>
            </a:r>
            <a:r>
              <a:rPr lang="en-US" altLang="ko-KR" sz="2000" dirty="0"/>
              <a:t>, </a:t>
            </a:r>
            <a:r>
              <a:rPr lang="ko-KR" altLang="en-US" sz="2000" dirty="0"/>
              <a:t>장르</a:t>
            </a:r>
            <a:r>
              <a:rPr lang="en-US" altLang="ko-KR" sz="2000" dirty="0"/>
              <a:t>) + </a:t>
            </a:r>
            <a:r>
              <a:rPr lang="ko-KR" altLang="en-US" sz="2000" dirty="0"/>
              <a:t>의미 정보</a:t>
            </a:r>
            <a:r>
              <a:rPr lang="en-US" altLang="ko-KR" sz="2000" dirty="0"/>
              <a:t>(</a:t>
            </a:r>
            <a:r>
              <a:rPr lang="ko-KR" altLang="en-US" sz="2000" dirty="0"/>
              <a:t>줄거리 </a:t>
            </a:r>
            <a:r>
              <a:rPr lang="en-US" altLang="ko-KR" sz="2000" dirty="0"/>
              <a:t>BERT) </a:t>
            </a:r>
            <a:r>
              <a:rPr lang="ko-KR" altLang="en-US" sz="2000" dirty="0"/>
              <a:t>결합 시 추천 다양성 및 품질 대폭 향상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의미 신호</a:t>
            </a:r>
            <a:r>
              <a:rPr lang="en-US" altLang="ko-KR" sz="2000" dirty="0"/>
              <a:t>(</a:t>
            </a:r>
            <a:r>
              <a:rPr lang="ko-KR" altLang="en-US" sz="2000" dirty="0"/>
              <a:t>스토리</a:t>
            </a:r>
            <a:r>
              <a:rPr lang="en-US" altLang="ko-KR" sz="2000" dirty="0"/>
              <a:t>·</a:t>
            </a:r>
            <a:r>
              <a:rPr lang="ko-KR" altLang="en-US" sz="2000" dirty="0"/>
              <a:t>상황</a:t>
            </a:r>
            <a:r>
              <a:rPr lang="en-US" altLang="ko-KR" sz="2000" dirty="0"/>
              <a:t>·</a:t>
            </a:r>
            <a:r>
              <a:rPr lang="ko-KR" altLang="en-US" sz="2000" dirty="0"/>
              <a:t>정서</a:t>
            </a:r>
            <a:r>
              <a:rPr lang="en-US" altLang="ko-KR" sz="2000" dirty="0"/>
              <a:t>)</a:t>
            </a:r>
            <a:r>
              <a:rPr lang="ko-KR" altLang="en-US" sz="2000" dirty="0"/>
              <a:t>를 효과적으로 반영하여 실제 </a:t>
            </a:r>
            <a:r>
              <a:rPr lang="en-US" altLang="ko-KR" sz="2000" dirty="0"/>
              <a:t>'</a:t>
            </a:r>
            <a:r>
              <a:rPr lang="ko-KR" altLang="en-US" sz="2000" dirty="0"/>
              <a:t>비슷하게 느껴지는</a:t>
            </a:r>
            <a:r>
              <a:rPr lang="en-US" altLang="ko-KR" sz="2000" dirty="0"/>
              <a:t>' </a:t>
            </a:r>
            <a:r>
              <a:rPr lang="ko-KR" altLang="en-US" sz="2000" dirty="0"/>
              <a:t>작품 추천 정확도 향상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추천 대상의 “장르 쏠림” 해소를 위해 </a:t>
            </a:r>
            <a:r>
              <a:rPr lang="en-US" altLang="ko-KR" sz="2000" dirty="0"/>
              <a:t>BERT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신호의 조절 필요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줄거리 품질</a:t>
            </a:r>
            <a:r>
              <a:rPr lang="en-US" altLang="ko-KR" sz="2000" dirty="0"/>
              <a:t>(</a:t>
            </a:r>
            <a:r>
              <a:rPr lang="ko-KR" altLang="en-US" sz="2000" dirty="0"/>
              <a:t>요약문 길이</a:t>
            </a:r>
            <a:r>
              <a:rPr lang="en-US" altLang="ko-KR" sz="2000" dirty="0"/>
              <a:t>/</a:t>
            </a:r>
            <a:r>
              <a:rPr lang="ko-KR" altLang="en-US" sz="2000" dirty="0"/>
              <a:t>완성도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성능 좌우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5636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09236A-2148-63BB-0BE9-6614E2CA315A}"/>
              </a:ext>
            </a:extLst>
          </p:cNvPr>
          <p:cNvSpPr txBox="1"/>
          <p:nvPr/>
        </p:nvSpPr>
        <p:spPr>
          <a:xfrm>
            <a:off x="481263" y="52939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향후 발전 방향</a:t>
            </a: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1885E-D15A-F9DC-D0AC-84C764038E54}"/>
              </a:ext>
            </a:extLst>
          </p:cNvPr>
          <p:cNvSpPr txBox="1"/>
          <p:nvPr/>
        </p:nvSpPr>
        <p:spPr>
          <a:xfrm>
            <a:off x="481263" y="1536174"/>
            <a:ext cx="972151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  <a:latin typeface="fkGroteskNeue"/>
              </a:rPr>
              <a:t>알고리즘 개선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>
                <a:effectLst/>
                <a:latin typeface="fkGroteskNeue"/>
              </a:rPr>
              <a:t>BERT </a:t>
            </a:r>
            <a:r>
              <a:rPr lang="ko-KR" altLang="en-US" sz="2000" b="0" i="0" dirty="0" err="1">
                <a:effectLst/>
                <a:latin typeface="fkGroteskNeue"/>
              </a:rPr>
              <a:t>임베딩</a:t>
            </a:r>
            <a:r>
              <a:rPr lang="ko-KR" altLang="en-US" sz="2000" b="0" i="0" dirty="0">
                <a:effectLst/>
                <a:latin typeface="fkGroteskNeue"/>
              </a:rPr>
              <a:t> 이외에 감독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주연배우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제작사 등 추가 메타데이터 피처 가중치 설계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  <a:latin typeface="fkGroteskNeue"/>
              </a:rPr>
              <a:t>가중치 </a:t>
            </a:r>
            <a:r>
              <a:rPr lang="en-US" altLang="ko-KR" sz="2000" b="0" i="0" dirty="0">
                <a:effectLst/>
                <a:latin typeface="fkGroteskNeue"/>
              </a:rPr>
              <a:t>Hyperparameter </a:t>
            </a:r>
            <a:r>
              <a:rPr lang="ko-KR" altLang="en-US" sz="2000" b="0" i="0" dirty="0">
                <a:effectLst/>
                <a:latin typeface="fkGroteskNeue"/>
              </a:rPr>
              <a:t>튜닝 및 사용자별 </a:t>
            </a:r>
            <a:r>
              <a:rPr lang="en-US" altLang="ko-KR" sz="2000" b="0" i="0" dirty="0">
                <a:effectLst/>
                <a:latin typeface="fkGroteskNeue"/>
              </a:rPr>
              <a:t>weight </a:t>
            </a:r>
            <a:r>
              <a:rPr lang="ko-KR" altLang="en-US" sz="2000" b="0" i="0" dirty="0">
                <a:effectLst/>
                <a:latin typeface="fkGroteskNeue"/>
              </a:rPr>
              <a:t>커스터마이징</a:t>
            </a:r>
            <a:endParaRPr lang="en-US" altLang="ko-KR" sz="2000" b="0" i="0" dirty="0">
              <a:effectLst/>
              <a:latin typeface="fkGroteskNeue"/>
            </a:endParaRPr>
          </a:p>
          <a:p>
            <a:pPr algn="l"/>
            <a:endParaRPr lang="ko-KR" altLang="en-US" sz="2000" b="0" i="0" dirty="0">
              <a:effectLst/>
              <a:latin typeface="fkGroteskNeue"/>
            </a:endParaRP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2. </a:t>
            </a:r>
            <a:r>
              <a:rPr lang="ko-KR" altLang="en-US" sz="2000" b="0" i="0" dirty="0">
                <a:effectLst/>
                <a:latin typeface="fkGroteskNeue"/>
              </a:rPr>
              <a:t>데이터 품질 강화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  <a:latin typeface="fkGroteskNeue"/>
              </a:rPr>
              <a:t>줄거리 요약문 다양성 개선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 err="1">
                <a:effectLst/>
                <a:latin typeface="fkGroteskNeue"/>
              </a:rPr>
              <a:t>결측치</a:t>
            </a:r>
            <a:r>
              <a:rPr lang="ko-KR" altLang="en-US" sz="2000" b="0" i="0" dirty="0">
                <a:effectLst/>
                <a:latin typeface="fkGroteskNeue"/>
              </a:rPr>
              <a:t> 처리 체계 강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  <a:latin typeface="fkGroteskNeue"/>
              </a:rPr>
              <a:t>공식 요약이 단조롭거나 누락된 작품에 대해 별도 </a:t>
            </a:r>
            <a:r>
              <a:rPr lang="ko-KR" altLang="en-US" sz="2000" b="0" i="0" dirty="0" err="1">
                <a:effectLst/>
                <a:latin typeface="fkGroteskNeue"/>
              </a:rPr>
              <a:t>전처리</a:t>
            </a:r>
            <a:r>
              <a:rPr lang="ko-KR" altLang="en-US" sz="2000" b="0" i="0" dirty="0">
                <a:effectLst/>
                <a:latin typeface="fkGroteskNeue"/>
              </a:rPr>
              <a:t> 채널 확보</a:t>
            </a:r>
            <a:endParaRPr lang="en-US" altLang="ko-KR" sz="2000" b="0" i="0" dirty="0">
              <a:effectLst/>
              <a:latin typeface="fkGroteskNeue"/>
            </a:endParaRPr>
          </a:p>
          <a:p>
            <a:pPr algn="l"/>
            <a:endParaRPr lang="ko-KR" altLang="en-US" sz="2000" b="0" i="0" dirty="0">
              <a:effectLst/>
              <a:latin typeface="fkGroteskNeue"/>
            </a:endParaRP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3. </a:t>
            </a:r>
            <a:r>
              <a:rPr lang="ko-KR" altLang="en-US" sz="2000" b="0" i="0" dirty="0">
                <a:effectLst/>
                <a:latin typeface="fkGroteskNeue"/>
              </a:rPr>
              <a:t>적용 및 확장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 err="1">
                <a:effectLst/>
                <a:latin typeface="fkGroteskNeue"/>
              </a:rPr>
              <a:t>DataFrame</a:t>
            </a:r>
            <a:r>
              <a:rPr lang="en-US" altLang="ko-KR" sz="2000" b="0" i="0" dirty="0">
                <a:effectLst/>
                <a:latin typeface="fkGroteskNeue"/>
              </a:rPr>
              <a:t> </a:t>
            </a:r>
            <a:r>
              <a:rPr lang="ko-KR" altLang="en-US" sz="2000" b="0" i="0" dirty="0">
                <a:effectLst/>
                <a:latin typeface="fkGroteskNeue"/>
              </a:rPr>
              <a:t>기반 실시간</a:t>
            </a:r>
            <a:r>
              <a:rPr lang="en-US" altLang="ko-KR" sz="2000" b="0" i="0" dirty="0">
                <a:effectLst/>
                <a:latin typeface="fkGroteskNeue"/>
              </a:rPr>
              <a:t>/</a:t>
            </a:r>
            <a:r>
              <a:rPr lang="ko-KR" altLang="en-US" sz="2000" b="0" i="0" dirty="0">
                <a:effectLst/>
                <a:latin typeface="fkGroteskNeue"/>
              </a:rPr>
              <a:t>배치 추천 시스템에 연동 용이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  <a:latin typeface="fkGroteskNeue"/>
              </a:rPr>
              <a:t>사용자 시청 이력</a:t>
            </a:r>
            <a:r>
              <a:rPr lang="en-US" altLang="ko-KR" sz="2000" b="0" i="0" dirty="0">
                <a:effectLst/>
                <a:latin typeface="fkGroteskNeue"/>
              </a:rPr>
              <a:t>/</a:t>
            </a:r>
            <a:r>
              <a:rPr lang="ko-KR" altLang="en-US" sz="2000" b="0" i="0" dirty="0">
                <a:effectLst/>
                <a:latin typeface="fkGroteskNeue"/>
              </a:rPr>
              <a:t>평가</a:t>
            </a:r>
            <a:r>
              <a:rPr lang="en-US" altLang="ko-KR" sz="2000" b="0" i="0" dirty="0">
                <a:effectLst/>
                <a:latin typeface="fkGroteskNeue"/>
              </a:rPr>
              <a:t>/</a:t>
            </a:r>
            <a:r>
              <a:rPr lang="ko-KR" altLang="en-US" sz="2000" b="0" i="0" dirty="0">
                <a:effectLst/>
                <a:latin typeface="fkGroteskNeue"/>
              </a:rPr>
              <a:t>피드백 연동한 개인화 추천 시스템 적용</a:t>
            </a:r>
            <a:endParaRPr lang="en-US" altLang="ko-KR" sz="2000" b="0" i="0" dirty="0">
              <a:effectLst/>
              <a:latin typeface="fkGroteskNeue"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  <a:latin typeface="fkGroteskNeue"/>
              </a:rPr>
              <a:t>추천 </a:t>
            </a:r>
            <a:r>
              <a:rPr lang="en-US" altLang="ko-KR" sz="2000" b="0" i="0" dirty="0">
                <a:effectLst/>
                <a:latin typeface="fkGroteskNeue"/>
              </a:rPr>
              <a:t>diversity(</a:t>
            </a:r>
            <a:r>
              <a:rPr lang="ko-KR" altLang="en-US" sz="2000" b="0" i="0" dirty="0">
                <a:effectLst/>
                <a:latin typeface="fkGroteskNeue"/>
              </a:rPr>
              <a:t>비슷한 것만 아니라 관련성 있는 다양한 작품</a:t>
            </a:r>
            <a:r>
              <a:rPr lang="en-US" altLang="ko-KR" sz="2000" b="0" i="0" dirty="0">
                <a:effectLst/>
                <a:latin typeface="fkGroteskNeue"/>
              </a:rPr>
              <a:t>) </a:t>
            </a:r>
            <a:r>
              <a:rPr lang="ko-KR" altLang="en-US" sz="2000" b="0" i="0" dirty="0">
                <a:effectLst/>
                <a:latin typeface="fkGroteskNeue"/>
              </a:rPr>
              <a:t>강화</a:t>
            </a:r>
          </a:p>
        </p:txBody>
      </p:sp>
    </p:spTree>
    <p:extLst>
      <p:ext uri="{BB962C8B-B14F-4D97-AF65-F5344CB8AC3E}">
        <p14:creationId xmlns:p14="http://schemas.microsoft.com/office/powerpoint/2010/main" val="20176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B834F9-0320-3AFF-4542-29A21D5F497F}"/>
              </a:ext>
            </a:extLst>
          </p:cNvPr>
          <p:cNvSpPr txBox="1"/>
          <p:nvPr/>
        </p:nvSpPr>
        <p:spPr>
          <a:xfrm>
            <a:off x="878412" y="1314199"/>
            <a:ext cx="45320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콘텐츠 하이브리드 추천 모델 목차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059B6-4688-A87B-394D-86E251CFA675}"/>
              </a:ext>
            </a:extLst>
          </p:cNvPr>
          <p:cNvSpPr txBox="1"/>
          <p:nvPr/>
        </p:nvSpPr>
        <p:spPr>
          <a:xfrm>
            <a:off x="878412" y="2068305"/>
            <a:ext cx="224933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배경 및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평가 대상 선정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평가 항목 선정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테스트 결과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분석 및 시사점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향후 발전 방향</a:t>
            </a:r>
          </a:p>
        </p:txBody>
      </p:sp>
    </p:spTree>
    <p:extLst>
      <p:ext uri="{BB962C8B-B14F-4D97-AF65-F5344CB8AC3E}">
        <p14:creationId xmlns:p14="http://schemas.microsoft.com/office/powerpoint/2010/main" val="1013063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E73D63-51F5-69AE-12EC-31D8B420810B}"/>
              </a:ext>
            </a:extLst>
          </p:cNvPr>
          <p:cNvSpPr txBox="1"/>
          <p:nvPr/>
        </p:nvSpPr>
        <p:spPr>
          <a:xfrm>
            <a:off x="497305" y="51426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배경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28CBAA-6AED-D2BA-F5E9-2BCF6D55E836}"/>
              </a:ext>
            </a:extLst>
          </p:cNvPr>
          <p:cNvSpPr txBox="1"/>
          <p:nvPr/>
        </p:nvSpPr>
        <p:spPr>
          <a:xfrm>
            <a:off x="497305" y="1536174"/>
            <a:ext cx="85504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추천 시스템의 필요성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실시간 방송</a:t>
            </a:r>
            <a:r>
              <a:rPr lang="en-US" altLang="ko-KR" sz="2000" dirty="0"/>
              <a:t>(Live)</a:t>
            </a:r>
            <a:r>
              <a:rPr lang="ko-KR" altLang="en-US" sz="2000" dirty="0"/>
              <a:t>과 </a:t>
            </a:r>
            <a:r>
              <a:rPr lang="en-US" altLang="ko-KR" sz="2000" dirty="0"/>
              <a:t>VOD</a:t>
            </a:r>
            <a:r>
              <a:rPr lang="ko-KR" altLang="en-US" sz="2000" dirty="0"/>
              <a:t>가 혼재된 </a:t>
            </a:r>
            <a:r>
              <a:rPr lang="en-US" altLang="ko-KR" sz="2000" dirty="0"/>
              <a:t>IFITV </a:t>
            </a:r>
            <a:r>
              <a:rPr lang="ko-KR" altLang="en-US" sz="2000" dirty="0"/>
              <a:t>환경에서 사용자의 선택 피로도를 줄이고</a:t>
            </a:r>
            <a:r>
              <a:rPr lang="en-US" altLang="ko-KR" sz="2000" dirty="0"/>
              <a:t>, </a:t>
            </a:r>
            <a:r>
              <a:rPr lang="ko-KR" altLang="en-US" sz="2000" dirty="0"/>
              <a:t>개인별 선호도를 반영한 맞춤형 추천을 제공하는 것이 목표입니다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하이브리드 접근법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단순 협업 기반 또는 콘텐츠 기반만으로는 한계가 있어</a:t>
            </a:r>
            <a:r>
              <a:rPr lang="en-US" altLang="ko-KR" sz="2000" dirty="0"/>
              <a:t>, </a:t>
            </a:r>
            <a:r>
              <a:rPr lang="ko-KR" altLang="en-US" sz="2000" dirty="0"/>
              <a:t>두 가지 방식을 결합하여 추천의 정확도와 활용성을 극대화하고자 했습니다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문서 목적</a:t>
            </a:r>
            <a:endParaRPr lang="en-US" altLang="ko-KR" sz="2000" dirty="0"/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개발</a:t>
            </a:r>
            <a:r>
              <a:rPr lang="en-US" altLang="ko-KR" sz="2000" dirty="0"/>
              <a:t>·</a:t>
            </a:r>
            <a:r>
              <a:rPr lang="ko-KR" altLang="en-US" sz="2000" dirty="0"/>
              <a:t>배포</a:t>
            </a:r>
            <a:r>
              <a:rPr lang="en-US" altLang="ko-KR" sz="2000" dirty="0"/>
              <a:t>·</a:t>
            </a:r>
            <a:r>
              <a:rPr lang="ko-KR" altLang="en-US" sz="2000" dirty="0"/>
              <a:t>평가 과정을 투명하게 정리하여</a:t>
            </a:r>
            <a:r>
              <a:rPr lang="en-US" altLang="ko-KR" sz="2000" dirty="0"/>
              <a:t>, </a:t>
            </a:r>
            <a:r>
              <a:rPr lang="ko-KR" altLang="en-US" sz="2000" dirty="0"/>
              <a:t>재현성 있는 개발과 개선이 가능하도록 설계</a:t>
            </a:r>
            <a:r>
              <a:rPr lang="en-US" altLang="ko-KR" sz="2000" dirty="0"/>
              <a:t>·</a:t>
            </a:r>
            <a:r>
              <a:rPr lang="ko-KR" altLang="en-US" sz="2000" dirty="0"/>
              <a:t>성과를 공유합니다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564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AC3B7-C1A4-3907-D4FB-8895B9CE1AAB}"/>
              </a:ext>
            </a:extLst>
          </p:cNvPr>
          <p:cNvSpPr txBox="1"/>
          <p:nvPr/>
        </p:nvSpPr>
        <p:spPr>
          <a:xfrm>
            <a:off x="705853" y="396342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평가 대상 선정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8CFF8-C1FB-2487-1EE9-E27AFF8597EB}"/>
              </a:ext>
            </a:extLst>
          </p:cNvPr>
          <p:cNvSpPr txBox="1"/>
          <p:nvPr/>
        </p:nvSpPr>
        <p:spPr>
          <a:xfrm>
            <a:off x="705853" y="1427747"/>
            <a:ext cx="72378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원본 메타데이터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TVING VOD </a:t>
            </a:r>
            <a:r>
              <a:rPr lang="ko-KR" altLang="en-US" sz="2000" dirty="0"/>
              <a:t>메타</a:t>
            </a:r>
            <a:r>
              <a:rPr lang="en-US" altLang="ko-KR" sz="2000" dirty="0"/>
              <a:t>(tving_df_for_eval.csv)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실시간 편성표 </a:t>
            </a:r>
            <a:r>
              <a:rPr lang="en-US" altLang="ko-KR" sz="2000" dirty="0"/>
              <a:t>: </a:t>
            </a:r>
            <a:r>
              <a:rPr lang="ko-KR" altLang="en-US" sz="2000" dirty="0"/>
              <a:t>방송 채널</a:t>
            </a:r>
            <a:r>
              <a:rPr lang="en-US" altLang="ko-KR" sz="2000" dirty="0"/>
              <a:t>, </a:t>
            </a:r>
            <a:r>
              <a:rPr lang="ko-KR" altLang="en-US" sz="2000" dirty="0"/>
              <a:t>편성 시간</a:t>
            </a:r>
            <a:r>
              <a:rPr lang="en-US" altLang="ko-KR" sz="2000" dirty="0"/>
              <a:t>, </a:t>
            </a:r>
            <a:r>
              <a:rPr lang="ko-KR" altLang="en-US" sz="2000" dirty="0"/>
              <a:t>방송 제목</a:t>
            </a:r>
            <a:r>
              <a:rPr lang="en-US" altLang="ko-KR" sz="2000" dirty="0"/>
              <a:t>, </a:t>
            </a:r>
            <a:r>
              <a:rPr lang="ko-KR" altLang="en-US" sz="2000" dirty="0"/>
              <a:t>장르 정보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A64E6-753D-457E-0CAC-E82A5E8714C8}"/>
              </a:ext>
            </a:extLst>
          </p:cNvPr>
          <p:cNvSpPr txBox="1"/>
          <p:nvPr/>
        </p:nvSpPr>
        <p:spPr>
          <a:xfrm>
            <a:off x="705853" y="3013150"/>
            <a:ext cx="5251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사용자 로그</a:t>
            </a:r>
            <a:r>
              <a:rPr lang="en-US" altLang="ko-KR" sz="2000" dirty="0"/>
              <a:t>(</a:t>
            </a:r>
            <a:r>
              <a:rPr lang="ko-KR" altLang="en-US" sz="2000" dirty="0"/>
              <a:t>더미 데이터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- user1_2.csv</a:t>
            </a:r>
            <a:r>
              <a:rPr lang="ko-KR" altLang="en-US" sz="2000" dirty="0"/>
              <a:t>에 </a:t>
            </a:r>
            <a:r>
              <a:rPr lang="en-US" altLang="ko-KR" sz="2000" dirty="0"/>
              <a:t>2</a:t>
            </a:r>
            <a:r>
              <a:rPr lang="ko-KR" altLang="en-US" sz="2000" dirty="0"/>
              <a:t>명 가상 사용자 로그 </a:t>
            </a:r>
            <a:r>
              <a:rPr lang="en-US" altLang="ko-KR" sz="2000" dirty="0"/>
              <a:t>600</a:t>
            </a:r>
            <a:r>
              <a:rPr lang="ko-KR" altLang="en-US" sz="2000" dirty="0"/>
              <a:t>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06D07-5CBD-411B-8FE5-3383E7A282DF}"/>
              </a:ext>
            </a:extLst>
          </p:cNvPr>
          <p:cNvSpPr txBox="1"/>
          <p:nvPr/>
        </p:nvSpPr>
        <p:spPr>
          <a:xfrm>
            <a:off x="705853" y="4290776"/>
            <a:ext cx="10367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3.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데이터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TF-IDF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tving_tfidf.npz</a:t>
            </a:r>
            <a:r>
              <a:rPr lang="en-US" altLang="ko-KR" sz="2000" dirty="0"/>
              <a:t>(</a:t>
            </a:r>
            <a:r>
              <a:rPr lang="ko-KR" altLang="en-US" sz="2000" dirty="0"/>
              <a:t>희소행렬 저장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tving_tfidf.pkl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백터라이저</a:t>
            </a:r>
            <a:r>
              <a:rPr lang="ko-KR" altLang="en-US" sz="2000" dirty="0"/>
              <a:t> 객체 직렬화</a:t>
            </a:r>
            <a:r>
              <a:rPr lang="en-US" altLang="ko-KR" sz="2000" dirty="0"/>
              <a:t>)</a:t>
            </a:r>
          </a:p>
          <a:p>
            <a:pPr marL="342900" indent="-342900">
              <a:buFontTx/>
              <a:buChar char="-"/>
            </a:pPr>
            <a:r>
              <a:rPr lang="en-US" altLang="ko-KR" sz="2000" dirty="0"/>
              <a:t>KoBERT </a:t>
            </a:r>
            <a:r>
              <a:rPr lang="ko-KR" altLang="en-US" sz="2000" dirty="0" err="1"/>
              <a:t>임베딩</a:t>
            </a:r>
            <a:r>
              <a:rPr lang="ko-KR" altLang="en-US" sz="2000" dirty="0"/>
              <a:t>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tving_kobert.npy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7393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DD40C6-8BEC-FECB-7970-E0B6096980D2}"/>
              </a:ext>
            </a:extLst>
          </p:cNvPr>
          <p:cNvSpPr txBox="1"/>
          <p:nvPr/>
        </p:nvSpPr>
        <p:spPr>
          <a:xfrm>
            <a:off x="705853" y="588847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평가 항목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47529A-2C51-FEA7-A23B-9BD725A2285C}"/>
              </a:ext>
            </a:extLst>
          </p:cNvPr>
          <p:cNvSpPr txBox="1"/>
          <p:nvPr/>
        </p:nvSpPr>
        <p:spPr>
          <a:xfrm>
            <a:off x="705853" y="1690062"/>
            <a:ext cx="88231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</a:rPr>
              <a:t>정량적 성능 지표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>
                <a:effectLst/>
              </a:rPr>
              <a:t>HR@10 (Hit Rate@10) : </a:t>
            </a:r>
            <a:r>
              <a:rPr lang="ko-KR" altLang="en-US" sz="2000" b="0" i="0" dirty="0">
                <a:effectLst/>
              </a:rPr>
              <a:t>추천 </a:t>
            </a:r>
            <a:r>
              <a:rPr lang="en-US" altLang="ko-KR" sz="2000" b="0" i="0" dirty="0">
                <a:effectLst/>
              </a:rPr>
              <a:t>Top-10 </a:t>
            </a:r>
            <a:r>
              <a:rPr lang="ko-KR" altLang="en-US" sz="2000" b="0" i="0" dirty="0">
                <a:effectLst/>
              </a:rPr>
              <a:t>중 실제 선호 아이템 포함 여부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>
                <a:effectLst/>
              </a:rPr>
              <a:t>NDCG@10 : </a:t>
            </a:r>
            <a:r>
              <a:rPr lang="ko-KR" altLang="en-US" sz="2000" b="0" i="0" dirty="0">
                <a:effectLst/>
              </a:rPr>
              <a:t>추천 순위의 적절성을 반영한 정규화 누적 이득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>
                <a:effectLst/>
              </a:rPr>
              <a:t>MRR@10 : </a:t>
            </a:r>
            <a:r>
              <a:rPr lang="ko-KR" altLang="en-US" sz="2000" b="0" i="0" dirty="0">
                <a:effectLst/>
              </a:rPr>
              <a:t>사용자가 정답 아이템을 만나는 첫 번째 순위의 역수 평균</a:t>
            </a:r>
            <a:endParaRPr lang="en-US" altLang="ko-KR" sz="2000" b="0" i="0" dirty="0">
              <a:effectLst/>
            </a:endParaRPr>
          </a:p>
          <a:p>
            <a:pPr algn="l"/>
            <a:endParaRPr lang="ko-KR" altLang="en-US" sz="2000" b="0" i="0" dirty="0">
              <a:effectLst/>
            </a:endParaRPr>
          </a:p>
          <a:p>
            <a:pPr algn="l"/>
            <a:r>
              <a:rPr lang="en-US" altLang="ko-KR" sz="2000" b="0" i="0" dirty="0">
                <a:effectLst/>
              </a:rPr>
              <a:t>2. </a:t>
            </a:r>
            <a:r>
              <a:rPr lang="ko-KR" altLang="en-US" sz="2000" b="0" i="0" dirty="0">
                <a:effectLst/>
              </a:rPr>
              <a:t>평가 방법론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>
                <a:effectLst/>
              </a:rPr>
              <a:t>Leave-One-Out Cross-Validation(LOOCV) : </a:t>
            </a:r>
            <a:r>
              <a:rPr lang="ko-KR" altLang="en-US" sz="2000" b="0" i="0" dirty="0">
                <a:effectLst/>
              </a:rPr>
              <a:t>사용자별로 </a:t>
            </a:r>
            <a:r>
              <a:rPr lang="ko-KR" altLang="en-US" sz="2000" b="0" i="0" dirty="0" err="1">
                <a:effectLst/>
              </a:rPr>
              <a:t>찜한</a:t>
            </a:r>
            <a:r>
              <a:rPr lang="ko-KR" altLang="en-US" sz="2000" b="0" i="0" dirty="0">
                <a:effectLst/>
              </a:rPr>
              <a:t> 아이템</a:t>
            </a:r>
            <a:r>
              <a:rPr lang="en-US" altLang="ko-KR" sz="2000" b="0" i="0" dirty="0">
                <a:effectLst/>
              </a:rPr>
              <a:t>(</a:t>
            </a:r>
            <a:r>
              <a:rPr lang="ko-KR" altLang="en-US" sz="2000" b="0" i="0" dirty="0">
                <a:effectLst/>
              </a:rPr>
              <a:t>긍정</a:t>
            </a:r>
            <a:r>
              <a:rPr lang="en-US" altLang="ko-KR" sz="2000" b="0" i="0" dirty="0">
                <a:effectLst/>
              </a:rPr>
              <a:t>) 1</a:t>
            </a:r>
            <a:r>
              <a:rPr lang="ko-KR" altLang="en-US" sz="2000" b="0" i="0" dirty="0">
                <a:effectLst/>
              </a:rPr>
              <a:t>개만 남기고 학습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이를 제외한 나머지로 추천 성능 측정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</a:rPr>
              <a:t>학습</a:t>
            </a:r>
            <a:r>
              <a:rPr lang="en-US" altLang="ko-KR" sz="2000" b="0" i="0" dirty="0">
                <a:effectLst/>
              </a:rPr>
              <a:t>/</a:t>
            </a:r>
            <a:r>
              <a:rPr lang="ko-KR" altLang="en-US" sz="2000" b="0" i="0" dirty="0">
                <a:effectLst/>
              </a:rPr>
              <a:t>검증 분할 및 </a:t>
            </a:r>
            <a:r>
              <a:rPr lang="en-US" altLang="ko-KR" sz="2000" b="0" i="0" dirty="0" err="1">
                <a:effectLst/>
              </a:rPr>
              <a:t>StandardScaler</a:t>
            </a:r>
            <a:r>
              <a:rPr lang="en-US" altLang="ko-KR" sz="2000" b="0" i="0" dirty="0">
                <a:effectLst/>
              </a:rPr>
              <a:t> </a:t>
            </a:r>
            <a:r>
              <a:rPr lang="ko-KR" altLang="en-US" sz="2000" b="0" i="0" dirty="0" err="1">
                <a:effectLst/>
              </a:rPr>
              <a:t>전처리</a:t>
            </a:r>
            <a:r>
              <a:rPr lang="en-US" altLang="ko-KR" sz="2000" b="0" i="0" dirty="0">
                <a:effectLst/>
              </a:rPr>
              <a:t>, </a:t>
            </a:r>
            <a:r>
              <a:rPr lang="en-US" altLang="ko-KR" sz="2000" b="0" i="0" dirty="0" err="1">
                <a:effectLst/>
              </a:rPr>
              <a:t>LogisticRegression</a:t>
            </a:r>
            <a:r>
              <a:rPr lang="en-US" altLang="ko-KR" sz="2000" b="0" i="0" dirty="0">
                <a:effectLst/>
              </a:rPr>
              <a:t>(L2 norm) </a:t>
            </a:r>
            <a:r>
              <a:rPr lang="ko-KR" altLang="en-US" sz="2000" b="0" i="0" dirty="0">
                <a:effectLst/>
              </a:rPr>
              <a:t>사용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 err="1">
                <a:effectLst/>
              </a:rPr>
              <a:t>하이퍼파라미터</a:t>
            </a:r>
            <a:r>
              <a:rPr lang="ko-KR" altLang="en-US" sz="2000" b="0" i="0" dirty="0">
                <a:effectLst/>
              </a:rPr>
              <a:t> 튜닝</a:t>
            </a:r>
            <a:r>
              <a:rPr lang="en-US" altLang="ko-KR" sz="2000" b="0" i="0" dirty="0">
                <a:effectLst/>
              </a:rPr>
              <a:t>(</a:t>
            </a:r>
            <a:r>
              <a:rPr lang="en-US" altLang="ko-KR" sz="2000" b="0" i="0" dirty="0" err="1">
                <a:effectLst/>
              </a:rPr>
              <a:t>GridSearchCV</a:t>
            </a:r>
            <a:r>
              <a:rPr lang="en-US" altLang="ko-KR" sz="2000" b="0" i="0" dirty="0"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3212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AD827D-E3FD-34F1-3AA3-467BC9F277B9}"/>
              </a:ext>
            </a:extLst>
          </p:cNvPr>
          <p:cNvSpPr txBox="1"/>
          <p:nvPr/>
        </p:nvSpPr>
        <p:spPr>
          <a:xfrm>
            <a:off x="705853" y="588847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테스트 결과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85E7F3-BC5A-1229-5563-5820E127E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0009"/>
              </p:ext>
            </p:extLst>
          </p:nvPr>
        </p:nvGraphicFramePr>
        <p:xfrm>
          <a:off x="705853" y="1432389"/>
          <a:ext cx="10780296" cy="24406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5074">
                  <a:extLst>
                    <a:ext uri="{9D8B030D-6E8A-4147-A177-3AD203B41FA5}">
                      <a16:colId xmlns:a16="http://schemas.microsoft.com/office/drawing/2014/main" val="1972325919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1826286372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3456366426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1829275050"/>
                    </a:ext>
                  </a:extLst>
                </a:gridCol>
              </a:tblGrid>
              <a:tr h="81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모델 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HR@10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NDCG@10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MRR@10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315931"/>
                  </a:ext>
                </a:extLst>
              </a:tr>
              <a:tr h="8135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초기 하이브리드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베타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altLang="ko-KR" b="1" dirty="0">
                          <a:effectLst/>
                        </a:rPr>
                        <a:t>0.1667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altLang="ko-KR" b="1" dirty="0">
                          <a:effectLst/>
                        </a:rPr>
                        <a:t>0.0482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altLang="ko-KR" b="1" dirty="0">
                          <a:effectLst/>
                        </a:rPr>
                        <a:t>0.0382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1926682511"/>
                  </a:ext>
                </a:extLst>
              </a:tr>
              <a:tr h="813543"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ko-KR" altLang="en-US" dirty="0">
                          <a:effectLst/>
                        </a:rPr>
                        <a:t>최종 하이브리드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altLang="ko-KR" b="1" dirty="0">
                          <a:effectLst/>
                        </a:rPr>
                        <a:t>0.8899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altLang="ko-KR" b="1" dirty="0">
                          <a:effectLst/>
                        </a:rPr>
                        <a:t>0.7613</a:t>
                      </a:r>
                    </a:p>
                  </a:txBody>
                  <a:tcPr marL="76200" marR="76200" anchor="ctr"/>
                </a:tc>
                <a:tc>
                  <a:txBody>
                    <a:bodyPr/>
                    <a:lstStyle/>
                    <a:p>
                      <a:pPr algn="ctr" fontAlgn="base" latinLnBrk="0">
                        <a:buNone/>
                      </a:pPr>
                      <a:r>
                        <a:rPr lang="en-US" altLang="ko-KR" b="1" dirty="0">
                          <a:effectLst/>
                        </a:rPr>
                        <a:t>0.7211</a:t>
                      </a:r>
                    </a:p>
                  </a:txBody>
                  <a:tcPr marL="76200" marR="76200" anchor="ctr"/>
                </a:tc>
                <a:extLst>
                  <a:ext uri="{0D108BD9-81ED-4DB2-BD59-A6C34878D82A}">
                    <a16:rowId xmlns:a16="http://schemas.microsoft.com/office/drawing/2014/main" val="542978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CE36F-F30A-6FCA-5997-FA0C18412899}"/>
              </a:ext>
            </a:extLst>
          </p:cNvPr>
          <p:cNvSpPr txBox="1"/>
          <p:nvPr/>
        </p:nvSpPr>
        <p:spPr>
          <a:xfrm>
            <a:off x="705853" y="4254895"/>
            <a:ext cx="3008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/>
              <a:t>개선 비율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HR@10: </a:t>
            </a:r>
            <a:r>
              <a:rPr lang="ko-KR" altLang="en-US" sz="2000" dirty="0"/>
              <a:t>약 </a:t>
            </a:r>
            <a:r>
              <a:rPr lang="en-US" altLang="ko-KR" sz="2000" dirty="0"/>
              <a:t>5.3</a:t>
            </a:r>
            <a:r>
              <a:rPr lang="ko-KR" altLang="en-US" sz="2000" dirty="0"/>
              <a:t>배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NDCG@10: </a:t>
            </a:r>
            <a:r>
              <a:rPr lang="ko-KR" altLang="en-US" sz="2000" dirty="0"/>
              <a:t>약 </a:t>
            </a:r>
            <a:r>
              <a:rPr lang="en-US" altLang="ko-KR" sz="2000" dirty="0"/>
              <a:t>15.8</a:t>
            </a:r>
            <a:r>
              <a:rPr lang="ko-KR" altLang="en-US" sz="2000" dirty="0"/>
              <a:t>배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MRR@10: </a:t>
            </a:r>
            <a:r>
              <a:rPr lang="ko-KR" altLang="en-US" sz="2000" dirty="0"/>
              <a:t>약 </a:t>
            </a:r>
            <a:r>
              <a:rPr lang="en-US" altLang="ko-KR" sz="2000" dirty="0"/>
              <a:t>18.9</a:t>
            </a:r>
            <a:r>
              <a:rPr lang="ko-KR" altLang="en-US" sz="2000" dirty="0"/>
              <a:t>배</a:t>
            </a:r>
          </a:p>
        </p:txBody>
      </p:sp>
    </p:spTree>
    <p:extLst>
      <p:ext uri="{BB962C8B-B14F-4D97-AF65-F5344CB8AC3E}">
        <p14:creationId xmlns:p14="http://schemas.microsoft.com/office/powerpoint/2010/main" val="1852060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44E062-1148-8281-07FF-56789E4B010B}"/>
              </a:ext>
            </a:extLst>
          </p:cNvPr>
          <p:cNvSpPr txBox="1"/>
          <p:nvPr/>
        </p:nvSpPr>
        <p:spPr>
          <a:xfrm>
            <a:off x="705853" y="588847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5. </a:t>
            </a:r>
            <a:r>
              <a:rPr lang="ko-KR" altLang="en-US" sz="2400" dirty="0"/>
              <a:t>분석 및 시사점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96AE8-3F65-64AC-C74A-30F73F0EFCEF}"/>
              </a:ext>
            </a:extLst>
          </p:cNvPr>
          <p:cNvSpPr txBox="1"/>
          <p:nvPr/>
        </p:nvSpPr>
        <p:spPr>
          <a:xfrm>
            <a:off x="705853" y="1568259"/>
            <a:ext cx="689810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</a:rPr>
              <a:t>의미 기반 </a:t>
            </a:r>
            <a:r>
              <a:rPr lang="ko-KR" altLang="en-US" sz="2000" b="0" i="0" dirty="0" err="1">
                <a:effectLst/>
              </a:rPr>
              <a:t>임베딩</a:t>
            </a:r>
            <a:r>
              <a:rPr lang="ko-KR" altLang="en-US" sz="2000" b="0" i="0" dirty="0">
                <a:effectLst/>
              </a:rPr>
              <a:t> 도입 효과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en-US" altLang="ko-KR" sz="2000" b="0" i="0" dirty="0">
                <a:effectLst/>
              </a:rPr>
              <a:t>TF–IDF(</a:t>
            </a:r>
            <a:r>
              <a:rPr lang="ko-KR" altLang="en-US" sz="2000" b="0" i="0" dirty="0">
                <a:effectLst/>
              </a:rPr>
              <a:t>텍스트 기반</a:t>
            </a:r>
            <a:r>
              <a:rPr lang="en-US" altLang="ko-KR" sz="2000" b="0" i="0" dirty="0">
                <a:effectLst/>
              </a:rPr>
              <a:t>)</a:t>
            </a:r>
            <a:r>
              <a:rPr lang="ko-KR" altLang="en-US" sz="2000" b="0" i="0" dirty="0">
                <a:effectLst/>
              </a:rPr>
              <a:t>와 </a:t>
            </a:r>
            <a:r>
              <a:rPr lang="en-US" altLang="ko-KR" sz="2000" b="0" i="0" dirty="0">
                <a:effectLst/>
              </a:rPr>
              <a:t>KoBERT(</a:t>
            </a:r>
            <a:r>
              <a:rPr lang="ko-KR" altLang="en-US" sz="2000" b="0" i="0" dirty="0">
                <a:effectLst/>
              </a:rPr>
              <a:t>문장 의미 기반</a:t>
            </a:r>
            <a:r>
              <a:rPr lang="en-US" altLang="ko-KR" sz="2000" b="0" i="0" dirty="0">
                <a:effectLst/>
              </a:rPr>
              <a:t>) </a:t>
            </a:r>
            <a:r>
              <a:rPr lang="ko-KR" altLang="en-US" sz="2000" b="0" i="0" dirty="0" err="1">
                <a:effectLst/>
              </a:rPr>
              <a:t>임베딩을</a:t>
            </a:r>
            <a:r>
              <a:rPr lang="ko-KR" altLang="en-US" sz="2000" b="0" i="0" dirty="0">
                <a:effectLst/>
              </a:rPr>
              <a:t> 결합하여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단순 단어 매칭 한계를 극복하고 맞춤형 추천 정밀도가 상승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/>
            <a:endParaRPr lang="en-US" altLang="ko-KR" sz="2000" b="0" i="0" dirty="0">
              <a:effectLst/>
            </a:endParaRPr>
          </a:p>
          <a:p>
            <a:pPr algn="l"/>
            <a:r>
              <a:rPr lang="en-US" altLang="ko-KR" sz="2000" b="0" i="0" dirty="0">
                <a:effectLst/>
              </a:rPr>
              <a:t>2. </a:t>
            </a:r>
            <a:r>
              <a:rPr lang="ko-KR" altLang="en-US" sz="2000" b="0" i="0" dirty="0">
                <a:effectLst/>
              </a:rPr>
              <a:t>행동 피처 추가의 효과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</a:rPr>
              <a:t>사용자의 시청 이력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선호 장르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출연진</a:t>
            </a:r>
            <a:r>
              <a:rPr lang="en-US" altLang="ko-KR" sz="2000" b="0" i="0" dirty="0">
                <a:effectLst/>
              </a:rPr>
              <a:t>·</a:t>
            </a:r>
            <a:r>
              <a:rPr lang="ko-KR" altLang="en-US" sz="2000" b="0" i="0" dirty="0">
                <a:effectLst/>
              </a:rPr>
              <a:t>감독 선호도 등 다양한 행동 데이터를 결합함으로써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단순 유사도 기반보다 개인화 수준이 대폭 향상</a:t>
            </a:r>
            <a:r>
              <a:rPr lang="en-US" altLang="ko-KR" sz="2000" b="0" i="0" dirty="0">
                <a:effectLst/>
              </a:rPr>
              <a:t>.</a:t>
            </a:r>
          </a:p>
          <a:p>
            <a:pPr algn="l"/>
            <a:endParaRPr lang="en-US" altLang="ko-KR" sz="2000" b="0" i="0" dirty="0">
              <a:effectLst/>
            </a:endParaRPr>
          </a:p>
          <a:p>
            <a:pPr algn="l"/>
            <a:r>
              <a:rPr lang="en-US" altLang="ko-KR" sz="2000" b="0" i="0" dirty="0">
                <a:effectLst/>
              </a:rPr>
              <a:t>3. Leave-One-Out </a:t>
            </a:r>
            <a:r>
              <a:rPr lang="ko-KR" altLang="en-US" sz="2000" b="0" i="0" dirty="0">
                <a:effectLst/>
              </a:rPr>
              <a:t>평가의 타당성</a:t>
            </a:r>
            <a:endParaRPr lang="en-US" altLang="ko-KR" sz="2000" b="0" i="0" dirty="0">
              <a:effectLst/>
            </a:endParaRPr>
          </a:p>
          <a:p>
            <a:pPr marL="342900" indent="-342900" algn="l">
              <a:buFontTx/>
              <a:buChar char="-"/>
            </a:pPr>
            <a:r>
              <a:rPr lang="ko-KR" altLang="en-US" sz="2000" b="0" i="0" dirty="0">
                <a:effectLst/>
              </a:rPr>
              <a:t>현실에서 실제 신규 추천 상황과 가장 유사한 환경을 모사하여 성능 신뢰도를 높임</a:t>
            </a:r>
            <a:r>
              <a:rPr lang="en-US" altLang="ko-KR" sz="20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203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8BAA9B-E386-F9B2-2459-2EE494C4D90C}"/>
              </a:ext>
            </a:extLst>
          </p:cNvPr>
          <p:cNvSpPr txBox="1"/>
          <p:nvPr/>
        </p:nvSpPr>
        <p:spPr>
          <a:xfrm>
            <a:off x="705853" y="588847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6. </a:t>
            </a:r>
            <a:r>
              <a:rPr lang="ko-KR" altLang="en-US" sz="2400" dirty="0"/>
              <a:t>향후 발전 방향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26C09-EC48-579D-C198-A81EF23F80C8}"/>
              </a:ext>
            </a:extLst>
          </p:cNvPr>
          <p:cNvSpPr txBox="1"/>
          <p:nvPr/>
        </p:nvSpPr>
        <p:spPr>
          <a:xfrm>
            <a:off x="705853" y="1797585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</a:rPr>
              <a:t>대상 데이터 확장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실제 사용자 및 다양한 컨텐츠로 모델 검증 범위를 확대</a:t>
            </a:r>
            <a:r>
              <a:rPr lang="en-US" altLang="ko-KR" sz="2000" b="0" i="0" dirty="0">
                <a:effectLst/>
              </a:rPr>
              <a:t>.</a:t>
            </a:r>
            <a:r>
              <a:rPr lang="en-US" altLang="ko-KR" sz="2000" dirty="0"/>
              <a:t> </a:t>
            </a:r>
          </a:p>
          <a:p>
            <a:pPr marL="457200" indent="-457200" algn="l">
              <a:buAutoNum type="arabicPeriod"/>
            </a:pPr>
            <a:endParaRPr lang="en-US" altLang="ko-KR" sz="2000" b="0" i="0" dirty="0">
              <a:effectLst/>
            </a:endParaRPr>
          </a:p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</a:rPr>
              <a:t>딥러닝 엔진 통합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보다 복잡한 패턴 인식을 위한 딥러닝</a:t>
            </a:r>
            <a:r>
              <a:rPr lang="en-US" altLang="ko-KR" sz="2000" b="0" i="0" dirty="0">
                <a:effectLst/>
              </a:rPr>
              <a:t>(Transformer, GNN </a:t>
            </a:r>
            <a:r>
              <a:rPr lang="ko-KR" altLang="en-US" sz="2000" b="0" i="0" dirty="0">
                <a:effectLst/>
              </a:rPr>
              <a:t>등</a:t>
            </a:r>
            <a:r>
              <a:rPr lang="en-US" altLang="ko-KR" sz="2000" b="0" i="0" dirty="0">
                <a:effectLst/>
              </a:rPr>
              <a:t>) </a:t>
            </a:r>
            <a:r>
              <a:rPr lang="ko-KR" altLang="en-US" sz="2000" b="0" i="0" dirty="0">
                <a:effectLst/>
              </a:rPr>
              <a:t>기반 모델과 하이브리드 구조 검토</a:t>
            </a:r>
            <a:r>
              <a:rPr lang="en-US" altLang="ko-KR" sz="2000" b="0" i="0" dirty="0">
                <a:effectLst/>
              </a:rPr>
              <a:t>.</a:t>
            </a:r>
            <a:endParaRPr lang="en-US" altLang="ko-KR" sz="2000" dirty="0"/>
          </a:p>
          <a:p>
            <a:pPr marL="457200" indent="-457200" algn="l">
              <a:buAutoNum type="arabicPeriod"/>
            </a:pPr>
            <a:endParaRPr lang="en-US" altLang="ko-KR" sz="2000" b="0" i="0" dirty="0">
              <a:effectLst/>
            </a:endParaRPr>
          </a:p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</a:rPr>
              <a:t>실시간 피드백 반영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사용자의 실시간 반응</a:t>
            </a:r>
            <a:r>
              <a:rPr lang="en-US" altLang="ko-KR" sz="2000" b="0" i="0" dirty="0">
                <a:effectLst/>
              </a:rPr>
              <a:t>(</a:t>
            </a:r>
            <a:r>
              <a:rPr lang="ko-KR" altLang="en-US" sz="2000" b="0" i="0" dirty="0">
                <a:effectLst/>
              </a:rPr>
              <a:t>클릭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시청 완료 등</a:t>
            </a:r>
            <a:r>
              <a:rPr lang="en-US" altLang="ko-KR" sz="2000" b="0" i="0" dirty="0">
                <a:effectLst/>
              </a:rPr>
              <a:t>)</a:t>
            </a:r>
            <a:r>
              <a:rPr lang="ko-KR" altLang="en-US" sz="2000" b="0" i="0" dirty="0">
                <a:effectLst/>
              </a:rPr>
              <a:t>을 반영한 온라인 학습 기능 추가</a:t>
            </a:r>
            <a:r>
              <a:rPr lang="en-US" altLang="ko-KR" sz="2000" b="0" i="0" dirty="0">
                <a:effectLst/>
              </a:rPr>
              <a:t>. </a:t>
            </a:r>
          </a:p>
          <a:p>
            <a:pPr marL="457200" indent="-457200" algn="l">
              <a:buAutoNum type="arabicPeriod"/>
            </a:pPr>
            <a:endParaRPr lang="en-US" altLang="ko-KR" sz="2000" dirty="0"/>
          </a:p>
          <a:p>
            <a:pPr marL="457200" indent="-457200" algn="l">
              <a:buAutoNum type="arabicPeriod"/>
            </a:pPr>
            <a:r>
              <a:rPr lang="ko-KR" altLang="en-US" sz="2000" b="0" i="0" dirty="0">
                <a:effectLst/>
              </a:rPr>
              <a:t>다양한 평가 지표 도입</a:t>
            </a:r>
            <a:r>
              <a:rPr lang="en-US" altLang="ko-KR" sz="2000" b="0" i="0" dirty="0">
                <a:effectLst/>
              </a:rPr>
              <a:t>: </a:t>
            </a:r>
            <a:r>
              <a:rPr lang="ko-KR" altLang="en-US" sz="2000" b="0" i="0" dirty="0">
                <a:effectLst/>
              </a:rPr>
              <a:t>만족도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다양성</a:t>
            </a:r>
            <a:r>
              <a:rPr lang="en-US" altLang="ko-KR" sz="2000" b="0" i="0" dirty="0">
                <a:effectLst/>
              </a:rPr>
              <a:t>, </a:t>
            </a:r>
            <a:r>
              <a:rPr lang="ko-KR" altLang="en-US" sz="2000" b="0" i="0" dirty="0">
                <a:effectLst/>
              </a:rPr>
              <a:t>신뢰성 등 사용자 경험 중심 추가 지표 적용</a:t>
            </a:r>
            <a:r>
              <a:rPr lang="en-US" altLang="ko-KR" sz="2000" b="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695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A798B8-261D-5646-7B6C-315407924EB9}"/>
              </a:ext>
            </a:extLst>
          </p:cNvPr>
          <p:cNvSpPr txBox="1"/>
          <p:nvPr/>
        </p:nvSpPr>
        <p:spPr>
          <a:xfrm>
            <a:off x="807227" y="1217946"/>
            <a:ext cx="5759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이미지 유사도 딥러닝 하이브리드 모델 목차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D6D52-21EB-EFEF-164C-F7DE7C6AD03B}"/>
              </a:ext>
            </a:extLst>
          </p:cNvPr>
          <p:cNvSpPr txBox="1"/>
          <p:nvPr/>
        </p:nvSpPr>
        <p:spPr>
          <a:xfrm>
            <a:off x="807227" y="1969674"/>
            <a:ext cx="224933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dirty="0"/>
              <a:t>배경 및 목적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평가 대상 선정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3. </a:t>
            </a:r>
            <a:r>
              <a:rPr lang="ko-KR" altLang="en-US" sz="2000" dirty="0"/>
              <a:t>평가 항목 선정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4. </a:t>
            </a:r>
            <a:r>
              <a:rPr lang="ko-KR" altLang="en-US" sz="2000" dirty="0"/>
              <a:t>테스트 결과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5. </a:t>
            </a:r>
            <a:r>
              <a:rPr lang="ko-KR" altLang="en-US" sz="2000" dirty="0"/>
              <a:t>분석 및 시사점</a:t>
            </a:r>
            <a:endParaRPr lang="en-US" altLang="ko-KR" sz="2000" dirty="0"/>
          </a:p>
          <a:p>
            <a:pPr marL="342900" indent="-342900">
              <a:buAutoNum type="arabicPeriod"/>
            </a:pPr>
            <a:endParaRPr lang="en-US" altLang="ko-KR" sz="2000" dirty="0"/>
          </a:p>
          <a:p>
            <a:r>
              <a:rPr lang="en-US" altLang="ko-KR" sz="2000" dirty="0"/>
              <a:t>6. </a:t>
            </a:r>
            <a:r>
              <a:rPr lang="ko-KR" altLang="en-US" sz="2000" dirty="0"/>
              <a:t>향후 발전 방향</a:t>
            </a:r>
          </a:p>
        </p:txBody>
      </p:sp>
    </p:spTree>
    <p:extLst>
      <p:ext uri="{BB962C8B-B14F-4D97-AF65-F5344CB8AC3E}">
        <p14:creationId xmlns:p14="http://schemas.microsoft.com/office/powerpoint/2010/main" val="425566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8290D-48D8-9836-3ABE-8F30AC801004}"/>
              </a:ext>
            </a:extLst>
          </p:cNvPr>
          <p:cNvSpPr txBox="1"/>
          <p:nvPr/>
        </p:nvSpPr>
        <p:spPr>
          <a:xfrm>
            <a:off x="497305" y="289679"/>
            <a:ext cx="2287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배경 및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DBD2E-C57D-64F3-E443-0FF2D5A932BB}"/>
              </a:ext>
            </a:extLst>
          </p:cNvPr>
          <p:cNvSpPr txBox="1"/>
          <p:nvPr/>
        </p:nvSpPr>
        <p:spPr>
          <a:xfrm>
            <a:off x="497305" y="1120676"/>
            <a:ext cx="513347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0" i="0" dirty="0">
                <a:effectLst/>
                <a:latin typeface="fkGroteskNeue"/>
              </a:rPr>
              <a:t>1. </a:t>
            </a:r>
            <a:r>
              <a:rPr lang="ko-KR" altLang="en-US" sz="2000" b="0" i="0" dirty="0">
                <a:effectLst/>
                <a:latin typeface="fkGroteskNeue"/>
              </a:rPr>
              <a:t>콘텐츠 추천의 고도화 필요성</a:t>
            </a:r>
            <a:br>
              <a:rPr lang="ko-KR" altLang="en-US" sz="2000" b="0" i="0" dirty="0">
                <a:effectLst/>
                <a:latin typeface="fkGroteskNeue"/>
              </a:rPr>
            </a:br>
            <a:r>
              <a:rPr lang="en-US" altLang="ko-KR" sz="2000" b="0" i="0" dirty="0">
                <a:effectLst/>
                <a:latin typeface="fkGroteskNeue"/>
              </a:rPr>
              <a:t>- </a:t>
            </a:r>
            <a:r>
              <a:rPr lang="ko-KR" altLang="en-US" sz="2000" b="0" i="0" dirty="0">
                <a:effectLst/>
                <a:latin typeface="fkGroteskNeue"/>
              </a:rPr>
              <a:t>미디어 콘텐츠 플랫폼에서는 각 사용자 취향에 맞는 콘텐츠를 찾아주는 맞춤형 추천 시스템이 요구되고 있습니다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기존의 이미지 기반</a:t>
            </a:r>
            <a:r>
              <a:rPr lang="en-US" altLang="ko-KR" sz="2000" b="0" i="0" dirty="0">
                <a:effectLst/>
                <a:latin typeface="fkGroteskNeue"/>
              </a:rPr>
              <a:t>(ResNet50) </a:t>
            </a:r>
            <a:r>
              <a:rPr lang="ko-KR" altLang="en-US" sz="2000" b="0" i="0" dirty="0">
                <a:effectLst/>
                <a:latin typeface="fkGroteskNeue"/>
              </a:rPr>
              <a:t>추천은 시각적 유사성을 바탕으로 한 콘텐츠 노출에만 치중하여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작품의 실제</a:t>
            </a:r>
            <a:r>
              <a:rPr lang="en-US" altLang="ko-KR" sz="2000" dirty="0">
                <a:latin typeface="fkGroteskNeue"/>
              </a:rPr>
              <a:t> </a:t>
            </a:r>
            <a:r>
              <a:rPr lang="ko-KR" altLang="en-US" sz="2000" b="0" i="0" dirty="0">
                <a:effectLst/>
                <a:latin typeface="fkGroteskNeue"/>
              </a:rPr>
              <a:t>맥락이나 스토리적 연관성은 간과되는 한계가 있습니다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sz="2000" b="0" i="0" dirty="0">
              <a:effectLst/>
              <a:latin typeface="fkGroteskNeue"/>
            </a:endParaRP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2. </a:t>
            </a:r>
            <a:r>
              <a:rPr lang="ko-KR" altLang="en-US" sz="2000" b="0" i="0" dirty="0">
                <a:effectLst/>
                <a:latin typeface="fkGroteskNeue"/>
              </a:rPr>
              <a:t>텍스트</a:t>
            </a:r>
            <a:r>
              <a:rPr lang="en-US" altLang="ko-KR" sz="2000" b="0" i="0" dirty="0">
                <a:effectLst/>
                <a:latin typeface="fkGroteskNeue"/>
              </a:rPr>
              <a:t>(</a:t>
            </a:r>
            <a:r>
              <a:rPr lang="ko-KR" altLang="en-US" sz="2000" b="0" i="0" dirty="0">
                <a:effectLst/>
                <a:latin typeface="fkGroteskNeue"/>
              </a:rPr>
              <a:t>줄거리</a:t>
            </a:r>
            <a:r>
              <a:rPr lang="en-US" altLang="ko-KR" sz="2000" b="0" i="0" dirty="0">
                <a:effectLst/>
                <a:latin typeface="fkGroteskNeue"/>
              </a:rPr>
              <a:t>) </a:t>
            </a:r>
            <a:r>
              <a:rPr lang="ko-KR" altLang="en-US" sz="2000" b="0" i="0" dirty="0" err="1">
                <a:effectLst/>
                <a:latin typeface="fkGroteskNeue"/>
              </a:rPr>
              <a:t>임베딩의</a:t>
            </a:r>
            <a:r>
              <a:rPr lang="ko-KR" altLang="en-US" sz="2000" b="0" i="0" dirty="0">
                <a:effectLst/>
                <a:latin typeface="fkGroteskNeue"/>
              </a:rPr>
              <a:t> 필요성</a:t>
            </a:r>
            <a:br>
              <a:rPr lang="ko-KR" altLang="en-US" sz="2000" b="0" i="0" dirty="0">
                <a:effectLst/>
                <a:latin typeface="fkGroteskNeue"/>
              </a:rPr>
            </a:br>
            <a:r>
              <a:rPr lang="en-US" altLang="ko-KR" sz="2000" b="0" i="0" dirty="0">
                <a:effectLst/>
                <a:latin typeface="fkGroteskNeue"/>
              </a:rPr>
              <a:t>- </a:t>
            </a:r>
            <a:r>
              <a:rPr lang="ko-KR" altLang="en-US" sz="2000" b="0" i="0" dirty="0">
                <a:effectLst/>
                <a:latin typeface="fkGroteskNeue"/>
              </a:rPr>
              <a:t>작품의 줄거리</a:t>
            </a:r>
            <a:r>
              <a:rPr lang="en-US" altLang="ko-KR" sz="2000" b="0" i="0" dirty="0">
                <a:effectLst/>
                <a:latin typeface="fkGroteskNeue"/>
              </a:rPr>
              <a:t>(description) </a:t>
            </a:r>
            <a:r>
              <a:rPr lang="ko-KR" altLang="en-US" sz="2000" b="0" i="0" dirty="0">
                <a:effectLst/>
                <a:latin typeface="fkGroteskNeue"/>
              </a:rPr>
              <a:t>등 텍스트 기반 정보를 활용하면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사용자의 심층적 선호나 상세 맥락까지 반영할 수 있는</a:t>
            </a:r>
            <a:r>
              <a:rPr lang="en-US" altLang="ko-KR" sz="2000" dirty="0">
                <a:latin typeface="fkGroteskNeue"/>
              </a:rPr>
              <a:t> </a:t>
            </a:r>
            <a:r>
              <a:rPr lang="ko-KR" altLang="en-US" sz="2000" b="0" i="0" dirty="0">
                <a:effectLst/>
                <a:latin typeface="fkGroteskNeue"/>
              </a:rPr>
              <a:t>추천 시스템 개발이 가능해집니다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이를 위해 딥러닝 기반 </a:t>
            </a:r>
            <a:r>
              <a:rPr lang="en-US" altLang="ko-KR" sz="2000" b="0" i="0" dirty="0">
                <a:effectLst/>
                <a:latin typeface="fkGroteskNeue"/>
              </a:rPr>
              <a:t>KoBERT </a:t>
            </a:r>
            <a:r>
              <a:rPr lang="ko-KR" altLang="en-US" sz="2000" b="0" i="0" dirty="0" err="1">
                <a:effectLst/>
                <a:latin typeface="fkGroteskNeue"/>
              </a:rPr>
              <a:t>임베딩을</a:t>
            </a:r>
            <a:r>
              <a:rPr lang="ko-KR" altLang="en-US" sz="2000" b="0" i="0" dirty="0">
                <a:effectLst/>
                <a:latin typeface="fkGroteskNeue"/>
              </a:rPr>
              <a:t> 도입하였습니다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E53A5-E75D-F541-F5A2-56A48CB1CB64}"/>
              </a:ext>
            </a:extLst>
          </p:cNvPr>
          <p:cNvSpPr txBox="1"/>
          <p:nvPr/>
        </p:nvSpPr>
        <p:spPr>
          <a:xfrm>
            <a:off x="6933939" y="1120676"/>
            <a:ext cx="45842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fkGroteskNeue"/>
              </a:rPr>
              <a:t>3. </a:t>
            </a:r>
            <a:r>
              <a:rPr lang="ko-KR" altLang="en-US" sz="2000" dirty="0">
                <a:latin typeface="fkGroteskNeue"/>
              </a:rPr>
              <a:t>의미 기반 </a:t>
            </a:r>
            <a:r>
              <a:rPr lang="ko-KR" altLang="en-US" sz="2000" dirty="0" err="1">
                <a:latin typeface="fkGroteskNeue"/>
              </a:rPr>
              <a:t>임베딩의</a:t>
            </a:r>
            <a:r>
              <a:rPr lang="ko-KR" altLang="en-US" sz="2000" dirty="0">
                <a:latin typeface="fkGroteskNeue"/>
              </a:rPr>
              <a:t> 필요성</a:t>
            </a:r>
          </a:p>
          <a:p>
            <a:r>
              <a:rPr lang="en-US" altLang="ko-KR" sz="2000" dirty="0">
                <a:latin typeface="fkGroteskNeue"/>
              </a:rPr>
              <a:t>- TF-IDF </a:t>
            </a:r>
            <a:r>
              <a:rPr lang="ko-KR" altLang="en-US" sz="2000" dirty="0">
                <a:latin typeface="fkGroteskNeue"/>
              </a:rPr>
              <a:t>기반 줄거리 </a:t>
            </a:r>
            <a:r>
              <a:rPr lang="ko-KR" altLang="en-US" sz="2000" dirty="0" err="1">
                <a:latin typeface="fkGroteskNeue"/>
              </a:rPr>
              <a:t>임베딩의</a:t>
            </a:r>
            <a:r>
              <a:rPr lang="ko-KR" altLang="en-US" sz="2000" dirty="0">
                <a:latin typeface="fkGroteskNeue"/>
              </a:rPr>
              <a:t> 현실적 한계를 극복하기 위하여</a:t>
            </a:r>
            <a:r>
              <a:rPr lang="en-US" altLang="ko-KR" sz="2000" dirty="0">
                <a:latin typeface="fkGroteskNeue"/>
              </a:rPr>
              <a:t>, </a:t>
            </a:r>
            <a:r>
              <a:rPr lang="ko-KR" altLang="en-US" sz="2000" dirty="0">
                <a:latin typeface="fkGroteskNeue"/>
              </a:rPr>
              <a:t>텍스트의 표면 </a:t>
            </a:r>
            <a:r>
              <a:rPr lang="ko-KR" altLang="en-US" sz="2000" dirty="0" err="1">
                <a:latin typeface="fkGroteskNeue"/>
              </a:rPr>
              <a:t>정보뿐</a:t>
            </a:r>
            <a:r>
              <a:rPr lang="ko-KR" altLang="en-US" sz="2000" dirty="0">
                <a:latin typeface="fkGroteskNeue"/>
              </a:rPr>
              <a:t> 아니라 문맥과 의미까지 이해하는 </a:t>
            </a:r>
            <a:r>
              <a:rPr lang="en-US" altLang="ko-KR" sz="2000" dirty="0">
                <a:latin typeface="fkGroteskNeue"/>
              </a:rPr>
              <a:t>BERT </a:t>
            </a:r>
            <a:r>
              <a:rPr lang="ko-KR" altLang="en-US" sz="2000" dirty="0">
                <a:latin typeface="fkGroteskNeue"/>
              </a:rPr>
              <a:t>계열</a:t>
            </a:r>
            <a:r>
              <a:rPr lang="en-US" altLang="ko-KR" sz="2000" dirty="0">
                <a:latin typeface="fkGroteskNeue"/>
              </a:rPr>
              <a:t>(</a:t>
            </a:r>
            <a:r>
              <a:rPr lang="ko-KR" altLang="en-US" sz="2000" dirty="0">
                <a:latin typeface="fkGroteskNeue"/>
              </a:rPr>
              <a:t>특히 </a:t>
            </a:r>
            <a:r>
              <a:rPr lang="en-US" altLang="ko-KR" sz="2000" dirty="0">
                <a:latin typeface="fkGroteskNeue"/>
              </a:rPr>
              <a:t>KoBERT)</a:t>
            </a:r>
            <a:r>
              <a:rPr lang="ko-KR" altLang="en-US" sz="2000" dirty="0">
                <a:latin typeface="fkGroteskNeue"/>
              </a:rPr>
              <a:t>의 딥러닝 </a:t>
            </a:r>
            <a:r>
              <a:rPr lang="ko-KR" altLang="en-US" sz="2000" dirty="0" err="1">
                <a:latin typeface="fkGroteskNeue"/>
              </a:rPr>
              <a:t>임베딩</a:t>
            </a:r>
            <a:r>
              <a:rPr lang="ko-KR" altLang="en-US" sz="2000" dirty="0">
                <a:latin typeface="fkGroteskNeue"/>
              </a:rPr>
              <a:t> 모델을 활용해 더욱 “정확하고 다양성 있는 </a:t>
            </a:r>
            <a:r>
              <a:rPr lang="ko-KR" altLang="en-US" sz="2000" dirty="0" err="1">
                <a:latin typeface="fkGroteskNeue"/>
              </a:rPr>
              <a:t>추천”을</a:t>
            </a:r>
            <a:r>
              <a:rPr lang="ko-KR" altLang="en-US" sz="2000" dirty="0">
                <a:latin typeface="fkGroteskNeue"/>
              </a:rPr>
              <a:t> 실현하고자 하였습니다</a:t>
            </a:r>
            <a:r>
              <a:rPr lang="en-US" altLang="ko-KR" sz="2000" dirty="0">
                <a:latin typeface="fkGroteskNeue"/>
              </a:rPr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57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5724D8-E039-CDE3-E487-2BFECB613F20}"/>
              </a:ext>
            </a:extLst>
          </p:cNvPr>
          <p:cNvSpPr txBox="1"/>
          <p:nvPr/>
        </p:nvSpPr>
        <p:spPr>
          <a:xfrm>
            <a:off x="433136" y="1151743"/>
            <a:ext cx="1031507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0" i="0" dirty="0">
                <a:effectLst/>
                <a:latin typeface="fkGroteskNeue"/>
              </a:rPr>
              <a:t>전통적으로 많이 쓰여온 줄거리 </a:t>
            </a:r>
            <a:r>
              <a:rPr lang="en-US" altLang="ko-KR" sz="2000" b="0" i="0" dirty="0">
                <a:effectLst/>
                <a:latin typeface="fkGroteskNeue"/>
              </a:rPr>
              <a:t>TF-IDF </a:t>
            </a:r>
            <a:r>
              <a:rPr lang="ko-KR" altLang="en-US" sz="2000" b="0" i="0" dirty="0" err="1">
                <a:effectLst/>
                <a:latin typeface="fkGroteskNeue"/>
              </a:rPr>
              <a:t>임베딩</a:t>
            </a:r>
            <a:r>
              <a:rPr lang="ko-KR" altLang="en-US" sz="2000" b="0" i="0" dirty="0">
                <a:effectLst/>
                <a:latin typeface="fkGroteskNeue"/>
              </a:rPr>
              <a:t> 방식은 다음과 같은 문제점이 확인되었습니다 </a:t>
            </a:r>
            <a:r>
              <a:rPr lang="en-US" altLang="ko-KR" sz="2000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en-US" altLang="ko-KR" sz="2000" dirty="0">
                <a:latin typeface="fkGroteskNeue"/>
              </a:rPr>
              <a:t>- </a:t>
            </a:r>
            <a:r>
              <a:rPr lang="ko-KR" altLang="en-US" sz="2000" b="0" i="0" dirty="0">
                <a:effectLst/>
                <a:latin typeface="fkGroteskNeue"/>
              </a:rPr>
              <a:t>표면적 단어 일치 의존</a:t>
            </a:r>
            <a:r>
              <a:rPr lang="en-US" altLang="ko-KR" sz="2000" b="0" i="0" dirty="0">
                <a:effectLst/>
                <a:latin typeface="fkGroteskNeue"/>
              </a:rPr>
              <a:t>: TF-IDF</a:t>
            </a:r>
            <a:r>
              <a:rPr lang="ko-KR" altLang="en-US" sz="2000" b="0" i="0" dirty="0">
                <a:effectLst/>
                <a:latin typeface="fkGroteskNeue"/>
              </a:rPr>
              <a:t>는 각 줄거리 내 단어 빈도</a:t>
            </a:r>
            <a:r>
              <a:rPr lang="en-US" altLang="ko-KR" sz="2000" b="0" i="0" dirty="0">
                <a:effectLst/>
                <a:latin typeface="fkGroteskNeue"/>
              </a:rPr>
              <a:t>(Term Frequency)</a:t>
            </a:r>
            <a:r>
              <a:rPr lang="ko-KR" altLang="en-US" sz="2000" b="0" i="0" dirty="0">
                <a:effectLst/>
                <a:latin typeface="fkGroteskNeue"/>
              </a:rPr>
              <a:t>와 전체 데이터 내 단어의 </a:t>
            </a:r>
            <a:r>
              <a:rPr lang="ko-KR" altLang="en-US" sz="2000" b="0" i="0" dirty="0" err="1">
                <a:effectLst/>
                <a:latin typeface="fkGroteskNeue"/>
              </a:rPr>
              <a:t>희귀성</a:t>
            </a:r>
            <a:r>
              <a:rPr lang="en-US" altLang="ko-KR" sz="2000" b="0" i="0" dirty="0">
                <a:effectLst/>
                <a:latin typeface="fkGroteskNeue"/>
              </a:rPr>
              <a:t>(Inverse Document Frequency)</a:t>
            </a:r>
            <a:r>
              <a:rPr lang="ko-KR" altLang="en-US" sz="2000" b="0" i="0" dirty="0">
                <a:effectLst/>
                <a:latin typeface="fkGroteskNeue"/>
              </a:rPr>
              <a:t>에 따라 유사도를 계산하지만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실제로 다양한 작품에서 같은 키워드가 반복될 확률이 낮아 유사도 값이 극히 낮게 나옵니다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fkGroteskNeue"/>
            </a:endParaRP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- </a:t>
            </a:r>
            <a:r>
              <a:rPr lang="ko-KR" altLang="en-US" sz="2000" b="0" i="0" dirty="0">
                <a:effectLst/>
                <a:latin typeface="fkGroteskNeue"/>
              </a:rPr>
              <a:t>한국어 문장 다양성 문제</a:t>
            </a:r>
            <a:r>
              <a:rPr lang="en-US" altLang="ko-KR" sz="2000" b="0" i="0" dirty="0">
                <a:effectLst/>
                <a:latin typeface="fkGroteskNeue"/>
              </a:rPr>
              <a:t>: </a:t>
            </a:r>
            <a:r>
              <a:rPr lang="ko-KR" altLang="en-US" sz="2000" b="0" i="0" dirty="0">
                <a:effectLst/>
                <a:latin typeface="fkGroteskNeue"/>
              </a:rPr>
              <a:t>공식 줄거리 요약문은 짧고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다양한 표현이 혼합되어 표면 키워드의 일치 가능성이 매우 낮아집니다</a:t>
            </a:r>
            <a:r>
              <a:rPr lang="en-US" altLang="ko-KR" sz="2000" b="0" i="0" dirty="0">
                <a:effectLst/>
                <a:latin typeface="fkGroteskNeue"/>
              </a:rPr>
              <a:t>. </a:t>
            </a:r>
            <a:r>
              <a:rPr lang="ko-KR" altLang="en-US" sz="2000" b="0" i="0" dirty="0">
                <a:effectLst/>
                <a:latin typeface="fkGroteskNeue"/>
              </a:rPr>
              <a:t>이에 따라 “실제 서사</a:t>
            </a:r>
            <a:r>
              <a:rPr lang="en-US" altLang="ko-KR" sz="2000" b="0" i="0" dirty="0">
                <a:effectLst/>
                <a:latin typeface="fkGroteskNeue"/>
              </a:rPr>
              <a:t>/</a:t>
            </a:r>
            <a:r>
              <a:rPr lang="ko-KR" altLang="en-US" sz="2000" b="0" i="0" dirty="0">
                <a:effectLst/>
                <a:latin typeface="fkGroteskNeue"/>
              </a:rPr>
              <a:t>상황</a:t>
            </a:r>
            <a:r>
              <a:rPr lang="en-US" altLang="ko-KR" sz="2000" b="0" i="0" dirty="0">
                <a:effectLst/>
                <a:latin typeface="fkGroteskNeue"/>
              </a:rPr>
              <a:t>/</a:t>
            </a:r>
            <a:r>
              <a:rPr lang="ko-KR" altLang="en-US" sz="2000" b="0" i="0" dirty="0" err="1">
                <a:effectLst/>
                <a:latin typeface="fkGroteskNeue"/>
              </a:rPr>
              <a:t>주제”가</a:t>
            </a:r>
            <a:r>
              <a:rPr lang="ko-KR" altLang="en-US" sz="2000" b="0" i="0" dirty="0">
                <a:effectLst/>
                <a:latin typeface="fkGroteskNeue"/>
              </a:rPr>
              <a:t> 닮아 있어도 </a:t>
            </a:r>
            <a:r>
              <a:rPr lang="en-US" altLang="ko-KR" sz="2000" b="0" i="0" dirty="0">
                <a:effectLst/>
                <a:latin typeface="fkGroteskNeue"/>
              </a:rPr>
              <a:t>TF-IDF </a:t>
            </a:r>
            <a:r>
              <a:rPr lang="ko-KR" altLang="en-US" sz="2000" b="0" i="0" dirty="0">
                <a:effectLst/>
                <a:latin typeface="fkGroteskNeue"/>
              </a:rPr>
              <a:t>점수는 거의 </a:t>
            </a:r>
            <a:r>
              <a:rPr lang="en-US" altLang="ko-KR" sz="2000" b="0" i="0" dirty="0">
                <a:effectLst/>
                <a:latin typeface="fkGroteskNeue"/>
              </a:rPr>
              <a:t>0~0.05, </a:t>
            </a:r>
            <a:r>
              <a:rPr lang="ko-KR" altLang="en-US" sz="2000" b="0" i="0" dirty="0">
                <a:effectLst/>
                <a:latin typeface="fkGroteskNeue"/>
              </a:rPr>
              <a:t>높아도 </a:t>
            </a:r>
            <a:r>
              <a:rPr lang="en-US" altLang="ko-KR" sz="2000" b="0" i="0" dirty="0">
                <a:effectLst/>
                <a:latin typeface="fkGroteskNeue"/>
              </a:rPr>
              <a:t>0.3</a:t>
            </a:r>
            <a:r>
              <a:rPr lang="ko-KR" altLang="en-US" sz="2000" b="0" i="0" dirty="0">
                <a:effectLst/>
                <a:latin typeface="fkGroteskNeue"/>
              </a:rPr>
              <a:t>선에 머무는 경우가 많아 추천 품질이 향상되지 않습니다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fkGroteskNeue"/>
            </a:endParaRP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- </a:t>
            </a:r>
            <a:r>
              <a:rPr lang="ko-KR" altLang="en-US" sz="2000" b="0" i="0" dirty="0">
                <a:effectLst/>
                <a:latin typeface="fkGroteskNeue"/>
              </a:rPr>
              <a:t>문맥 및 의미 반영 불가</a:t>
            </a:r>
            <a:r>
              <a:rPr lang="en-US" altLang="ko-KR" sz="2000" b="0" i="0" dirty="0">
                <a:effectLst/>
                <a:latin typeface="fkGroteskNeue"/>
              </a:rPr>
              <a:t>: TF-IDF</a:t>
            </a:r>
            <a:r>
              <a:rPr lang="ko-KR" altLang="en-US" sz="2000" b="0" i="0" dirty="0">
                <a:effectLst/>
                <a:latin typeface="fkGroteskNeue"/>
              </a:rPr>
              <a:t>는 단순 문자 기반 분포만 반영하므로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두 작품이 유사한 분위기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감정선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플롯을 가져도 그 의미적 유사성을 인식하지 못합니다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2000" b="0" i="0" dirty="0">
              <a:effectLst/>
              <a:latin typeface="fkGroteskNeue"/>
            </a:endParaRPr>
          </a:p>
          <a:p>
            <a:pPr algn="l"/>
            <a:r>
              <a:rPr lang="en-US" altLang="ko-KR" sz="2000" b="0" i="0" dirty="0">
                <a:effectLst/>
                <a:latin typeface="fkGroteskNeue"/>
              </a:rPr>
              <a:t>- </a:t>
            </a:r>
            <a:r>
              <a:rPr lang="ko-KR" altLang="en-US" sz="2000" b="0" i="0" dirty="0">
                <a:effectLst/>
                <a:latin typeface="fkGroteskNeue"/>
              </a:rPr>
              <a:t>실험 결과의 한계 확인</a:t>
            </a:r>
            <a:r>
              <a:rPr lang="en-US" altLang="ko-KR" sz="2000" b="0" i="0" dirty="0">
                <a:effectLst/>
                <a:latin typeface="fkGroteskNeue"/>
              </a:rPr>
              <a:t>: </a:t>
            </a:r>
            <a:r>
              <a:rPr lang="ko-KR" altLang="en-US" sz="2000" b="0" i="0" dirty="0">
                <a:effectLst/>
                <a:latin typeface="fkGroteskNeue"/>
              </a:rPr>
              <a:t>실제 실험에서 </a:t>
            </a:r>
            <a:r>
              <a:rPr lang="en-US" altLang="ko-KR" sz="2000" b="0" i="0" dirty="0">
                <a:effectLst/>
                <a:latin typeface="fkGroteskNeue"/>
              </a:rPr>
              <a:t>TF-IDF </a:t>
            </a:r>
            <a:r>
              <a:rPr lang="ko-KR" altLang="en-US" sz="2000" b="0" i="0" dirty="0">
                <a:effectLst/>
                <a:latin typeface="fkGroteskNeue"/>
              </a:rPr>
              <a:t>유사도만을 사용한 추천 결과는 텍스트가 유사함에도 불구하고 낮은 점수를 받으며</a:t>
            </a:r>
            <a:r>
              <a:rPr lang="en-US" altLang="ko-KR" sz="2000" b="0" i="0" dirty="0">
                <a:effectLst/>
                <a:latin typeface="fkGroteskNeue"/>
              </a:rPr>
              <a:t>, </a:t>
            </a:r>
            <a:r>
              <a:rPr lang="ko-KR" altLang="en-US" sz="2000" b="0" i="0" dirty="0">
                <a:effectLst/>
                <a:latin typeface="fkGroteskNeue"/>
              </a:rPr>
              <a:t>그로 인해 추천 품질에 한계가 있음이 반복적으로 관찰되었습니다</a:t>
            </a:r>
            <a:r>
              <a:rPr lang="en-US" altLang="ko-KR" sz="2000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0A46C-E2BA-3407-3850-879595A850BA}"/>
              </a:ext>
            </a:extLst>
          </p:cNvPr>
          <p:cNvSpPr txBox="1"/>
          <p:nvPr/>
        </p:nvSpPr>
        <p:spPr>
          <a:xfrm>
            <a:off x="433136" y="458666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1-1. TF-IDF</a:t>
            </a:r>
            <a:r>
              <a:rPr lang="ko-KR" altLang="en-US" sz="2400" dirty="0"/>
              <a:t> 기반 줄거리 </a:t>
            </a:r>
            <a:r>
              <a:rPr lang="ko-KR" altLang="en-US" sz="2400" dirty="0" err="1"/>
              <a:t>임베딩의</a:t>
            </a:r>
            <a:r>
              <a:rPr lang="ko-KR" altLang="en-US" sz="2400" dirty="0"/>
              <a:t> 한계</a:t>
            </a:r>
          </a:p>
        </p:txBody>
      </p:sp>
    </p:spTree>
    <p:extLst>
      <p:ext uri="{BB962C8B-B14F-4D97-AF65-F5344CB8AC3E}">
        <p14:creationId xmlns:p14="http://schemas.microsoft.com/office/powerpoint/2010/main" val="2744811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CA1312-799D-38A9-1171-83EFC807CF4E}"/>
              </a:ext>
            </a:extLst>
          </p:cNvPr>
          <p:cNvSpPr txBox="1"/>
          <p:nvPr/>
        </p:nvSpPr>
        <p:spPr>
          <a:xfrm>
            <a:off x="705853" y="396342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평가 대상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E60BB-C19A-4BF8-DA26-741ABD6DA281}"/>
              </a:ext>
            </a:extLst>
          </p:cNvPr>
          <p:cNvSpPr txBox="1"/>
          <p:nvPr/>
        </p:nvSpPr>
        <p:spPr>
          <a:xfrm>
            <a:off x="705853" y="1427747"/>
            <a:ext cx="532062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메타 데이터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데이터 원본 </a:t>
            </a:r>
            <a:r>
              <a:rPr lang="en-US" altLang="ko-KR" dirty="0"/>
              <a:t>: </a:t>
            </a:r>
            <a:r>
              <a:rPr lang="en-US" altLang="ko-KR" dirty="0" err="1"/>
              <a:t>tving_all_merged</a:t>
            </a:r>
            <a:r>
              <a:rPr lang="en-US" altLang="ko-KR" dirty="0"/>
              <a:t>_</a:t>
            </a:r>
            <a:r>
              <a:rPr lang="ko-KR" altLang="en-US" sz="2000" dirty="0"/>
              <a:t>줄거리까지</a:t>
            </a:r>
            <a:r>
              <a:rPr lang="en-US" altLang="ko-KR" dirty="0"/>
              <a:t>.csv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40C6F-38D1-AC24-EBCF-5636A489B07A}"/>
              </a:ext>
            </a:extLst>
          </p:cNvPr>
          <p:cNvSpPr txBox="1"/>
          <p:nvPr/>
        </p:nvSpPr>
        <p:spPr>
          <a:xfrm>
            <a:off x="705853" y="3244334"/>
            <a:ext cx="5311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임베딩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: all_embeds..</a:t>
            </a:r>
            <a:r>
              <a:rPr lang="en-US" altLang="ko-KR" dirty="0" err="1"/>
              <a:t>npy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텍스트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kobert_embedding_matrix.npy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274F5B-1ADD-76EF-7C32-CF940DB9BB16}"/>
              </a:ext>
            </a:extLst>
          </p:cNvPr>
          <p:cNvSpPr txBox="1"/>
          <p:nvPr/>
        </p:nvSpPr>
        <p:spPr>
          <a:xfrm>
            <a:off x="705853" y="5057183"/>
            <a:ext cx="6039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평가 모델</a:t>
            </a:r>
            <a:endParaRPr lang="en-US" altLang="ko-KR" dirty="0"/>
          </a:p>
          <a:p>
            <a:r>
              <a:rPr lang="en-US" altLang="ko-KR" dirty="0"/>
              <a:t>- ResNet50 + KoBERT + </a:t>
            </a:r>
            <a:r>
              <a:rPr lang="ko-KR" altLang="en-US" dirty="0"/>
              <a:t>장르</a:t>
            </a:r>
            <a:r>
              <a:rPr lang="en-US" altLang="ko-KR" dirty="0"/>
              <a:t>/</a:t>
            </a:r>
            <a:r>
              <a:rPr lang="ko-KR" altLang="en-US" dirty="0"/>
              <a:t>서브장르 하이브리드 구조</a:t>
            </a:r>
          </a:p>
        </p:txBody>
      </p:sp>
    </p:spTree>
    <p:extLst>
      <p:ext uri="{BB962C8B-B14F-4D97-AF65-F5344CB8AC3E}">
        <p14:creationId xmlns:p14="http://schemas.microsoft.com/office/powerpoint/2010/main" val="4200232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364AFC-EB44-0E1A-AE81-53AA658439A3}"/>
              </a:ext>
            </a:extLst>
          </p:cNvPr>
          <p:cNvSpPr txBox="1"/>
          <p:nvPr/>
        </p:nvSpPr>
        <p:spPr>
          <a:xfrm>
            <a:off x="481263" y="55017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</a:t>
            </a:r>
            <a:r>
              <a:rPr lang="ko-KR" altLang="en-US" sz="2400" dirty="0"/>
              <a:t>평가 항목 선정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D6F901-6F31-0213-6D5F-A851FFD2E36B}"/>
              </a:ext>
            </a:extLst>
          </p:cNvPr>
          <p:cNvSpPr txBox="1"/>
          <p:nvPr/>
        </p:nvSpPr>
        <p:spPr>
          <a:xfrm>
            <a:off x="481263" y="1925053"/>
            <a:ext cx="9272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주요 지표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최종 유사도</a:t>
            </a:r>
            <a:r>
              <a:rPr lang="en-US" altLang="ko-KR" dirty="0"/>
              <a:t>(</a:t>
            </a:r>
            <a:r>
              <a:rPr lang="en-US" altLang="ko-KR" dirty="0" err="1"/>
              <a:t>final_score</a:t>
            </a:r>
            <a:r>
              <a:rPr lang="en-US" altLang="ko-KR" dirty="0"/>
              <a:t>) : </a:t>
            </a:r>
            <a:r>
              <a:rPr lang="ko-KR" altLang="en-US" dirty="0"/>
              <a:t>썸네일</a:t>
            </a:r>
            <a:r>
              <a:rPr lang="en-US" altLang="ko-KR" dirty="0"/>
              <a:t>(0.3) + </a:t>
            </a:r>
            <a:r>
              <a:rPr lang="ko-KR" altLang="en-US" dirty="0"/>
              <a:t>장르</a:t>
            </a:r>
            <a:r>
              <a:rPr lang="en-US" altLang="ko-KR" dirty="0"/>
              <a:t>(0.2) + </a:t>
            </a:r>
            <a:r>
              <a:rPr lang="ko-KR" altLang="en-US" dirty="0"/>
              <a:t>서브장르</a:t>
            </a:r>
            <a:r>
              <a:rPr lang="en-US" altLang="ko-KR" dirty="0"/>
              <a:t>(0.2) + </a:t>
            </a:r>
            <a:r>
              <a:rPr lang="ko-KR" altLang="en-US" dirty="0"/>
              <a:t>줄거리 </a:t>
            </a:r>
            <a:r>
              <a:rPr lang="en-US" altLang="ko-KR" dirty="0"/>
              <a:t>BERT(0.3)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부분</a:t>
            </a:r>
            <a:r>
              <a:rPr lang="en-US" altLang="ko-KR" dirty="0"/>
              <a:t> </a:t>
            </a:r>
            <a:r>
              <a:rPr lang="ko-KR" altLang="en-US" dirty="0"/>
              <a:t>유사도 </a:t>
            </a:r>
            <a:r>
              <a:rPr lang="en-US" altLang="ko-KR" dirty="0"/>
              <a:t>: </a:t>
            </a:r>
            <a:r>
              <a:rPr lang="en-US" altLang="ko-KR" dirty="0" err="1"/>
              <a:t>thumb__sim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), </a:t>
            </a:r>
            <a:r>
              <a:rPr lang="en-US" altLang="ko-KR" dirty="0" err="1"/>
              <a:t>genre_sim</a:t>
            </a:r>
            <a:r>
              <a:rPr lang="en-US" altLang="ko-KR" dirty="0"/>
              <a:t>, </a:t>
            </a:r>
            <a:r>
              <a:rPr lang="en-US" altLang="ko-KR" dirty="0" err="1"/>
              <a:t>subgenre_sim</a:t>
            </a:r>
            <a:r>
              <a:rPr lang="en-US" altLang="ko-KR" dirty="0"/>
              <a:t>, </a:t>
            </a:r>
            <a:r>
              <a:rPr lang="en-US" altLang="ko-KR" dirty="0" err="1"/>
              <a:t>summary_bert_sim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추천 </a:t>
            </a:r>
            <a:r>
              <a:rPr lang="en-US" altLang="ko-KR" dirty="0"/>
              <a:t>Top-N</a:t>
            </a:r>
            <a:r>
              <a:rPr lang="ko-KR" altLang="en-US" dirty="0"/>
              <a:t>에 실제 유사</a:t>
            </a:r>
            <a:r>
              <a:rPr lang="en-US" altLang="ko-KR" dirty="0"/>
              <a:t>/</a:t>
            </a:r>
            <a:r>
              <a:rPr lang="ko-KR" altLang="en-US" dirty="0"/>
              <a:t>관련 작품이 포함되는지 검증</a:t>
            </a:r>
            <a:r>
              <a:rPr lang="en-US" altLang="ko-KR" dirty="0"/>
              <a:t>(</a:t>
            </a:r>
            <a:r>
              <a:rPr lang="ko-KR" altLang="en-US" dirty="0"/>
              <a:t>실제 사용성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39961-5173-434A-754A-1324F41A138B}"/>
              </a:ext>
            </a:extLst>
          </p:cNvPr>
          <p:cNvSpPr txBox="1"/>
          <p:nvPr/>
        </p:nvSpPr>
        <p:spPr>
          <a:xfrm>
            <a:off x="481263" y="4038600"/>
            <a:ext cx="94691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실험 방식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단일 모델</a:t>
            </a:r>
            <a:r>
              <a:rPr lang="en-US" altLang="ko-KR" dirty="0"/>
              <a:t>(</a:t>
            </a:r>
            <a:r>
              <a:rPr lang="ko-KR" altLang="en-US" dirty="0"/>
              <a:t>썸네일 단독</a:t>
            </a:r>
            <a:r>
              <a:rPr lang="en-US" altLang="ko-KR" dirty="0"/>
              <a:t>) vs </a:t>
            </a:r>
            <a:r>
              <a:rPr lang="ko-KR" altLang="en-US" dirty="0"/>
              <a:t>장르</a:t>
            </a:r>
            <a:r>
              <a:rPr lang="en-US" altLang="ko-KR" dirty="0"/>
              <a:t>/</a:t>
            </a:r>
            <a:r>
              <a:rPr lang="ko-KR" altLang="en-US" dirty="0"/>
              <a:t>서브장르 추가 </a:t>
            </a:r>
            <a:r>
              <a:rPr lang="en-US" altLang="ko-KR" dirty="0"/>
              <a:t>vs TF-IDF </a:t>
            </a:r>
            <a:r>
              <a:rPr lang="ko-KR" altLang="en-US" dirty="0"/>
              <a:t>추가 </a:t>
            </a:r>
            <a:r>
              <a:rPr lang="en-US" altLang="ko-KR" dirty="0"/>
              <a:t>vs</a:t>
            </a:r>
            <a:r>
              <a:rPr lang="ko-KR" altLang="en-US" dirty="0"/>
              <a:t> </a:t>
            </a:r>
            <a:r>
              <a:rPr lang="en-US" altLang="ko-KR" dirty="0"/>
              <a:t>KoBERT </a:t>
            </a:r>
            <a:r>
              <a:rPr lang="ko-KR" altLang="en-US" dirty="0"/>
              <a:t>추가모델 비교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TF-IDF </a:t>
            </a:r>
            <a:r>
              <a:rPr lang="ko-KR" altLang="en-US" dirty="0" err="1"/>
              <a:t>임베딩</a:t>
            </a:r>
            <a:r>
              <a:rPr lang="ko-KR" altLang="en-US" dirty="0"/>
              <a:t> 대비 </a:t>
            </a:r>
            <a:r>
              <a:rPr lang="en-US" altLang="ko-KR" dirty="0"/>
              <a:t>BERT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ko-KR" altLang="en-US" dirty="0" err="1"/>
              <a:t>유의미성</a:t>
            </a:r>
            <a:r>
              <a:rPr lang="ko-KR" altLang="en-US" dirty="0"/>
              <a:t> 비교</a:t>
            </a:r>
          </a:p>
        </p:txBody>
      </p:sp>
    </p:spTree>
    <p:extLst>
      <p:ext uri="{BB962C8B-B14F-4D97-AF65-F5344CB8AC3E}">
        <p14:creationId xmlns:p14="http://schemas.microsoft.com/office/powerpoint/2010/main" val="1754267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E99D78-7671-CCB2-B86D-F5ED2F1F8601}"/>
              </a:ext>
            </a:extLst>
          </p:cNvPr>
          <p:cNvSpPr txBox="1"/>
          <p:nvPr/>
        </p:nvSpPr>
        <p:spPr>
          <a:xfrm>
            <a:off x="481263" y="529390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</a:t>
            </a:r>
            <a:r>
              <a:rPr lang="ko-KR" altLang="en-US" sz="2400" dirty="0"/>
              <a:t>테스트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402B3-89F5-F3A4-6B59-4D8BA3909FD6}"/>
              </a:ext>
            </a:extLst>
          </p:cNvPr>
          <p:cNvSpPr txBox="1"/>
          <p:nvPr/>
        </p:nvSpPr>
        <p:spPr>
          <a:xfrm>
            <a:off x="481263" y="1536174"/>
            <a:ext cx="920431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dirty="0"/>
              <a:t>ResNet50</a:t>
            </a:r>
            <a:r>
              <a:rPr lang="ko-KR" altLang="en-US" sz="2000" dirty="0"/>
              <a:t>만 사용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외형</a:t>
            </a:r>
            <a:r>
              <a:rPr lang="en-US" altLang="ko-KR" sz="2000" dirty="0"/>
              <a:t>(</a:t>
            </a:r>
            <a:r>
              <a:rPr lang="ko-KR" altLang="en-US" sz="2000" dirty="0"/>
              <a:t>썸네일</a:t>
            </a:r>
            <a:r>
              <a:rPr lang="en-US" altLang="ko-KR" sz="2000" dirty="0"/>
              <a:t>)</a:t>
            </a:r>
            <a:r>
              <a:rPr lang="ko-KR" altLang="en-US" sz="2000" dirty="0"/>
              <a:t>만 닮은 콘텐츠 반복 추천 </a:t>
            </a:r>
            <a:r>
              <a:rPr lang="en-US" altLang="ko-KR" sz="2000" dirty="0"/>
              <a:t>-&gt; </a:t>
            </a:r>
            <a:r>
              <a:rPr lang="ko-KR" altLang="en-US" sz="2000" dirty="0"/>
              <a:t>실제 시청자 취향과 괴리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2. </a:t>
            </a:r>
            <a:r>
              <a:rPr lang="ko-KR" altLang="en-US" sz="2000" dirty="0"/>
              <a:t>하이브리드</a:t>
            </a:r>
            <a:r>
              <a:rPr lang="en-US" altLang="ko-KR" sz="2000" dirty="0"/>
              <a:t>(</a:t>
            </a:r>
            <a:r>
              <a:rPr lang="ko-KR" altLang="en-US" sz="2000" dirty="0"/>
              <a:t>장르</a:t>
            </a:r>
            <a:r>
              <a:rPr lang="en-US" altLang="ko-KR" sz="2000" dirty="0"/>
              <a:t>/</a:t>
            </a:r>
            <a:r>
              <a:rPr lang="ko-KR" altLang="en-US" sz="2000" dirty="0"/>
              <a:t>서브장르 추가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장르</a:t>
            </a:r>
            <a:r>
              <a:rPr lang="en-US" altLang="ko-KR" sz="2000" dirty="0"/>
              <a:t>/</a:t>
            </a:r>
            <a:r>
              <a:rPr lang="ko-KR" altLang="en-US" sz="2000" dirty="0"/>
              <a:t>서브장르가 일치하면 유사도 </a:t>
            </a:r>
            <a:r>
              <a:rPr lang="en-US" altLang="ko-KR" sz="2000" dirty="0"/>
              <a:t>score </a:t>
            </a:r>
            <a:r>
              <a:rPr lang="ko-KR" altLang="en-US" sz="2000" dirty="0"/>
              <a:t>급상승 </a:t>
            </a:r>
            <a:r>
              <a:rPr lang="en-US" altLang="ko-KR" sz="2000" dirty="0"/>
              <a:t>-&gt; </a:t>
            </a:r>
            <a:r>
              <a:rPr lang="ko-KR" altLang="en-US" sz="2000" dirty="0"/>
              <a:t>추천 대상 그룹 단조로움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3. TF-IDF(</a:t>
            </a:r>
            <a:r>
              <a:rPr lang="ko-KR" altLang="en-US" sz="2000" dirty="0"/>
              <a:t>줄거리 추가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짧은 공식 소개문</a:t>
            </a:r>
            <a:r>
              <a:rPr lang="en-US" altLang="ko-KR" sz="2000" dirty="0"/>
              <a:t>, </a:t>
            </a:r>
            <a:r>
              <a:rPr lang="ko-KR" altLang="en-US" sz="2000" dirty="0"/>
              <a:t>다양한 요약 방식</a:t>
            </a:r>
            <a:r>
              <a:rPr lang="en-US" altLang="ko-KR" sz="2000" dirty="0"/>
              <a:t>, </a:t>
            </a:r>
            <a:r>
              <a:rPr lang="ko-KR" altLang="en-US" sz="2000" dirty="0"/>
              <a:t>키워드 불일치로 유사도가 극히 낮음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4. KoBERT </a:t>
            </a:r>
            <a:r>
              <a:rPr lang="ko-KR" altLang="en-US" sz="2000" dirty="0"/>
              <a:t>결합</a:t>
            </a:r>
            <a:r>
              <a:rPr lang="en-US" altLang="ko-KR" sz="2000" dirty="0"/>
              <a:t>(</a:t>
            </a:r>
            <a:r>
              <a:rPr lang="ko-KR" altLang="en-US" sz="2000" dirty="0"/>
              <a:t>최종 구조</a:t>
            </a:r>
            <a:r>
              <a:rPr lang="en-US" altLang="ko-KR" sz="20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2000" dirty="0"/>
              <a:t>줄거리의 문맥</a:t>
            </a:r>
            <a:r>
              <a:rPr lang="en-US" altLang="ko-KR" sz="2000" dirty="0"/>
              <a:t>, </a:t>
            </a:r>
            <a:r>
              <a:rPr lang="ko-KR" altLang="en-US" sz="2000" dirty="0"/>
              <a:t>감정</a:t>
            </a:r>
            <a:r>
              <a:rPr lang="en-US" altLang="ko-KR" sz="2000" dirty="0"/>
              <a:t>, </a:t>
            </a:r>
            <a:r>
              <a:rPr lang="ko-KR" altLang="en-US" sz="2000" dirty="0"/>
              <a:t>상황을 반영</a:t>
            </a:r>
            <a:r>
              <a:rPr lang="en-US" altLang="ko-KR" sz="2000" dirty="0"/>
              <a:t>, </a:t>
            </a:r>
            <a:r>
              <a:rPr lang="ko-KR" altLang="en-US" sz="2000" dirty="0"/>
              <a:t>실제 시청 습관과 비슷한 결과</a:t>
            </a:r>
            <a:endParaRPr lang="en-US" altLang="ko-KR" sz="2000" dirty="0"/>
          </a:p>
          <a:p>
            <a:pPr marL="285750" indent="-285750">
              <a:buFontTx/>
              <a:buChar char="-"/>
            </a:pPr>
            <a:r>
              <a:rPr lang="en-US" altLang="ko-KR" sz="2000" dirty="0"/>
              <a:t>TF-IDF</a:t>
            </a:r>
            <a:r>
              <a:rPr lang="ko-KR" altLang="en-US" sz="2000" dirty="0"/>
              <a:t>와 달리 </a:t>
            </a:r>
            <a:r>
              <a:rPr lang="en-US" altLang="ko-KR" sz="2000" dirty="0"/>
              <a:t>BERT </a:t>
            </a:r>
            <a:r>
              <a:rPr lang="ko-KR" altLang="en-US" sz="2000" dirty="0" err="1"/>
              <a:t>임베딩에서만</a:t>
            </a:r>
            <a:r>
              <a:rPr lang="ko-KR" altLang="en-US" sz="2000" dirty="0"/>
              <a:t> 높은 의미 유사 반영 가능</a:t>
            </a:r>
          </a:p>
        </p:txBody>
      </p:sp>
    </p:spTree>
    <p:extLst>
      <p:ext uri="{BB962C8B-B14F-4D97-AF65-F5344CB8AC3E}">
        <p14:creationId xmlns:p14="http://schemas.microsoft.com/office/powerpoint/2010/main" val="122451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DDDF4E9-87E9-9070-2A4D-2348765C1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60776"/>
              </p:ext>
            </p:extLst>
          </p:nvPr>
        </p:nvGraphicFramePr>
        <p:xfrm>
          <a:off x="1122947" y="1136761"/>
          <a:ext cx="3743160" cy="515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580">
                  <a:extLst>
                    <a:ext uri="{9D8B030D-6E8A-4147-A177-3AD203B41FA5}">
                      <a16:colId xmlns:a16="http://schemas.microsoft.com/office/drawing/2014/main" val="3777542345"/>
                    </a:ext>
                  </a:extLst>
                </a:gridCol>
                <a:gridCol w="1871580">
                  <a:extLst>
                    <a:ext uri="{9D8B030D-6E8A-4147-A177-3AD203B41FA5}">
                      <a16:colId xmlns:a16="http://schemas.microsoft.com/office/drawing/2014/main" val="2427829575"/>
                    </a:ext>
                  </a:extLst>
                </a:gridCol>
              </a:tblGrid>
              <a:tr h="75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Final_score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3827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파이널 판타지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0.853277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486268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빠담빠담</a:t>
                      </a:r>
                      <a:r>
                        <a:rPr lang="en-US" altLang="ko-KR" dirty="0"/>
                        <a:t>… </a:t>
                      </a:r>
                      <a:r>
                        <a:rPr lang="ko-KR" altLang="en-US" dirty="0"/>
                        <a:t>그와 그녀의 심장박동소리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0.853079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05649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윤희에게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0.850360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58532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백령담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0.849408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5407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03517E9-A6A7-BA6F-3DBD-6839AB570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350750"/>
              </p:ext>
            </p:extLst>
          </p:nvPr>
        </p:nvGraphicFramePr>
        <p:xfrm>
          <a:off x="7325893" y="1136761"/>
          <a:ext cx="3743160" cy="515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580">
                  <a:extLst>
                    <a:ext uri="{9D8B030D-6E8A-4147-A177-3AD203B41FA5}">
                      <a16:colId xmlns:a16="http://schemas.microsoft.com/office/drawing/2014/main" val="3777542345"/>
                    </a:ext>
                  </a:extLst>
                </a:gridCol>
                <a:gridCol w="1871580">
                  <a:extLst>
                    <a:ext uri="{9D8B030D-6E8A-4147-A177-3AD203B41FA5}">
                      <a16:colId xmlns:a16="http://schemas.microsoft.com/office/drawing/2014/main" val="2427829575"/>
                    </a:ext>
                  </a:extLst>
                </a:gridCol>
              </a:tblGrid>
              <a:tr h="75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Final_score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3827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파이널 판타지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0.941322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486268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빠담빠담</a:t>
                      </a:r>
                      <a:r>
                        <a:rPr lang="en-US" altLang="ko-KR" dirty="0"/>
                        <a:t>… </a:t>
                      </a:r>
                      <a:r>
                        <a:rPr lang="ko-KR" altLang="en-US" dirty="0"/>
                        <a:t>그와 그녀의 심장박동소리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0.941230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05649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다시 나를 찾아와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0.937623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58532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곡주부인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0.934206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5407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B3187D-EFD4-502B-997A-217EA3D55387}"/>
              </a:ext>
            </a:extLst>
          </p:cNvPr>
          <p:cNvSpPr txBox="1"/>
          <p:nvPr/>
        </p:nvSpPr>
        <p:spPr>
          <a:xfrm>
            <a:off x="1823629" y="436583"/>
            <a:ext cx="23417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ResNet50</a:t>
            </a:r>
            <a:r>
              <a:rPr lang="ko-KR" altLang="en-US" sz="2200" dirty="0"/>
              <a:t>만 사용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15F5D-D0C4-8865-4BAD-8FE88491C2E2}"/>
              </a:ext>
            </a:extLst>
          </p:cNvPr>
          <p:cNvSpPr txBox="1"/>
          <p:nvPr/>
        </p:nvSpPr>
        <p:spPr>
          <a:xfrm>
            <a:off x="7078944" y="436582"/>
            <a:ext cx="4237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/>
              <a:t>하이브리드</a:t>
            </a:r>
            <a:r>
              <a:rPr lang="en-US" altLang="ko-KR" sz="2200" dirty="0"/>
              <a:t>(</a:t>
            </a:r>
            <a:r>
              <a:rPr lang="ko-KR" altLang="en-US" sz="2200" dirty="0"/>
              <a:t>장르</a:t>
            </a:r>
            <a:r>
              <a:rPr lang="en-US" altLang="ko-KR" sz="2200" dirty="0"/>
              <a:t>/</a:t>
            </a:r>
            <a:r>
              <a:rPr lang="ko-KR" altLang="en-US" sz="2200" dirty="0"/>
              <a:t>서브장르 추가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CCBD9-CA2A-4172-C3F2-6EA1080F5BB1}"/>
              </a:ext>
            </a:extLst>
          </p:cNvPr>
          <p:cNvSpPr txBox="1"/>
          <p:nvPr/>
        </p:nvSpPr>
        <p:spPr>
          <a:xfrm>
            <a:off x="0" y="1959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작품 예시 </a:t>
            </a:r>
            <a:r>
              <a:rPr lang="en-US" altLang="ko-KR" dirty="0"/>
              <a:t>: </a:t>
            </a:r>
            <a:r>
              <a:rPr lang="ko-KR" altLang="en-US" dirty="0"/>
              <a:t>도깨비</a:t>
            </a:r>
          </a:p>
        </p:txBody>
      </p:sp>
    </p:spTree>
    <p:extLst>
      <p:ext uri="{BB962C8B-B14F-4D97-AF65-F5344CB8AC3E}">
        <p14:creationId xmlns:p14="http://schemas.microsoft.com/office/powerpoint/2010/main" val="1511232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A0F7F-54CD-2B6B-BC06-32E3EA225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EA00B8-F06B-E6D4-10AC-AFB452954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05093"/>
              </p:ext>
            </p:extLst>
          </p:nvPr>
        </p:nvGraphicFramePr>
        <p:xfrm>
          <a:off x="1122947" y="1136761"/>
          <a:ext cx="3743160" cy="515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580">
                  <a:extLst>
                    <a:ext uri="{9D8B030D-6E8A-4147-A177-3AD203B41FA5}">
                      <a16:colId xmlns:a16="http://schemas.microsoft.com/office/drawing/2014/main" val="3777542345"/>
                    </a:ext>
                  </a:extLst>
                </a:gridCol>
                <a:gridCol w="1871580">
                  <a:extLst>
                    <a:ext uri="{9D8B030D-6E8A-4147-A177-3AD203B41FA5}">
                      <a16:colId xmlns:a16="http://schemas.microsoft.com/office/drawing/2014/main" val="2427829575"/>
                    </a:ext>
                  </a:extLst>
                </a:gridCol>
              </a:tblGrid>
              <a:tr h="75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Final_score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3827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tvN</a:t>
                      </a:r>
                      <a:r>
                        <a:rPr lang="en-US" altLang="ko-KR" dirty="0"/>
                        <a:t> &lt;</a:t>
                      </a:r>
                      <a:r>
                        <a:rPr lang="ko-KR" altLang="en-US" dirty="0"/>
                        <a:t>도깨비</a:t>
                      </a:r>
                      <a:r>
                        <a:rPr lang="en-US" altLang="ko-KR" dirty="0"/>
                        <a:t>_</a:t>
                      </a:r>
                      <a:r>
                        <a:rPr lang="ko-KR" altLang="en-US" dirty="0" err="1"/>
                        <a:t>소환편</a:t>
                      </a:r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0.690873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486268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빠담빠담</a:t>
                      </a:r>
                      <a:r>
                        <a:rPr lang="en-US" altLang="ko-KR" dirty="0"/>
                        <a:t>… </a:t>
                      </a:r>
                      <a:r>
                        <a:rPr lang="ko-KR" altLang="en-US" dirty="0"/>
                        <a:t>그와 그녀의 심장박동소리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0.656797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05649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영역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파이널 판타지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0.656064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58532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다시 나를 찾아와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0.651959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5407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EB1B3-C73D-2AFB-B2CC-0C40187E8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51725"/>
              </p:ext>
            </p:extLst>
          </p:nvPr>
        </p:nvGraphicFramePr>
        <p:xfrm>
          <a:off x="7325893" y="1136761"/>
          <a:ext cx="3743160" cy="5151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580">
                  <a:extLst>
                    <a:ext uri="{9D8B030D-6E8A-4147-A177-3AD203B41FA5}">
                      <a16:colId xmlns:a16="http://schemas.microsoft.com/office/drawing/2014/main" val="3777542345"/>
                    </a:ext>
                  </a:extLst>
                </a:gridCol>
                <a:gridCol w="1871580">
                  <a:extLst>
                    <a:ext uri="{9D8B030D-6E8A-4147-A177-3AD203B41FA5}">
                      <a16:colId xmlns:a16="http://schemas.microsoft.com/office/drawing/2014/main" val="2427829575"/>
                    </a:ext>
                  </a:extLst>
                </a:gridCol>
              </a:tblGrid>
              <a:tr h="755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Title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Final_score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93827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그녀는 거짓말을 너무 사랑해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0.899490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486268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다시 나를 찾아와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0.891833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056497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로맨스가 필요해 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0.890949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958532"/>
                  </a:ext>
                </a:extLst>
              </a:tr>
              <a:tr h="10990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터널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0.890632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5407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AABCC98-0530-9BD8-6337-994D3515E92A}"/>
              </a:ext>
            </a:extLst>
          </p:cNvPr>
          <p:cNvSpPr txBox="1"/>
          <p:nvPr/>
        </p:nvSpPr>
        <p:spPr>
          <a:xfrm>
            <a:off x="1647042" y="466718"/>
            <a:ext cx="26949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TF-IDF(</a:t>
            </a:r>
            <a:r>
              <a:rPr lang="ko-KR" altLang="en-US" sz="2200" dirty="0"/>
              <a:t>줄거리 추가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CB111-4AFE-216B-0929-40F3CFB68FAF}"/>
              </a:ext>
            </a:extLst>
          </p:cNvPr>
          <p:cNvSpPr txBox="1"/>
          <p:nvPr/>
        </p:nvSpPr>
        <p:spPr>
          <a:xfrm>
            <a:off x="7594598" y="466718"/>
            <a:ext cx="3205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dirty="0"/>
              <a:t>KoBERT </a:t>
            </a:r>
            <a:r>
              <a:rPr lang="ko-KR" altLang="en-US" sz="2200" dirty="0"/>
              <a:t>결합</a:t>
            </a:r>
            <a:r>
              <a:rPr lang="en-US" altLang="ko-KR" sz="2200" dirty="0"/>
              <a:t>(</a:t>
            </a:r>
            <a:r>
              <a:rPr lang="ko-KR" altLang="en-US" sz="2200" dirty="0"/>
              <a:t>최종 구조</a:t>
            </a:r>
            <a:r>
              <a:rPr lang="en-US" altLang="ko-KR" sz="2200" dirty="0"/>
              <a:t>)</a:t>
            </a:r>
            <a:endParaRPr lang="ko-KR" alt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BEC338-8B79-82BD-A767-C26C3EF13AD6}"/>
              </a:ext>
            </a:extLst>
          </p:cNvPr>
          <p:cNvSpPr txBox="1"/>
          <p:nvPr/>
        </p:nvSpPr>
        <p:spPr>
          <a:xfrm>
            <a:off x="0" y="19597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작품 예시 </a:t>
            </a:r>
            <a:r>
              <a:rPr lang="en-US" altLang="ko-KR" dirty="0"/>
              <a:t>: </a:t>
            </a:r>
            <a:r>
              <a:rPr lang="ko-KR" altLang="en-US" dirty="0"/>
              <a:t>도깨비</a:t>
            </a:r>
          </a:p>
        </p:txBody>
      </p:sp>
    </p:spTree>
    <p:extLst>
      <p:ext uri="{BB962C8B-B14F-4D97-AF65-F5344CB8AC3E}">
        <p14:creationId xmlns:p14="http://schemas.microsoft.com/office/powerpoint/2010/main" val="39667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1443</Words>
  <Application>Microsoft Office PowerPoint</Application>
  <PresentationFormat>와이드스크린</PresentationFormat>
  <Paragraphs>202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fkGroteskNeue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26</cp:revision>
  <dcterms:created xsi:type="dcterms:W3CDTF">2025-07-23T06:46:56Z</dcterms:created>
  <dcterms:modified xsi:type="dcterms:W3CDTF">2025-07-25T06:19:13Z</dcterms:modified>
</cp:coreProperties>
</file>