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1"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an Ghosh" initials="RG" lastIdx="1" clrIdx="0">
    <p:extLst>
      <p:ext uri="{19B8F6BF-5375-455C-9EA6-DF929625EA0E}">
        <p15:presenceInfo xmlns:p15="http://schemas.microsoft.com/office/powerpoint/2012/main" userId="1d1ab3981c9362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62" autoAdjust="0"/>
    <p:restoredTop sz="94660"/>
  </p:normalViewPr>
  <p:slideViewPr>
    <p:cSldViewPr snapToGrid="0">
      <p:cViewPr varScale="1">
        <p:scale>
          <a:sx n="109" d="100"/>
          <a:sy n="109" d="100"/>
        </p:scale>
        <p:origin x="4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5-13T21:30:27.272" idx="1">
    <p:pos x="7680" y="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39E79-ABFB-17E5-3794-178E9F98C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0F64F4-15B4-B200-9FDD-D25C331DB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4E9B09-5A5A-CF56-2DDD-0589F18C5355}"/>
              </a:ext>
            </a:extLst>
          </p:cNvPr>
          <p:cNvSpPr>
            <a:spLocks noGrp="1"/>
          </p:cNvSpPr>
          <p:nvPr>
            <p:ph type="dt" sz="half" idx="10"/>
          </p:nvPr>
        </p:nvSpPr>
        <p:spPr/>
        <p:txBody>
          <a:bodyPr/>
          <a:lstStyle/>
          <a:p>
            <a:fld id="{0E6ED3D5-17EA-4896-A044-A31655834100}" type="datetimeFigureOut">
              <a:rPr lang="en-US" smtClean="0"/>
              <a:t>2/16/25</a:t>
            </a:fld>
            <a:endParaRPr lang="en-US"/>
          </a:p>
        </p:txBody>
      </p:sp>
      <p:sp>
        <p:nvSpPr>
          <p:cNvPr id="5" name="Footer Placeholder 4">
            <a:extLst>
              <a:ext uri="{FF2B5EF4-FFF2-40B4-BE49-F238E27FC236}">
                <a16:creationId xmlns:a16="http://schemas.microsoft.com/office/drawing/2014/main" id="{D429687E-D6FA-51CC-B055-DBC8DD1C1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ACFEF-C441-330A-17A7-215B84761E50}"/>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252939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2D0F-5177-1EE5-C18B-26EEB8D2A0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C21C52-0772-9ECA-85C4-A2C1AD1290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23ED9D-8748-931F-1F97-BDA5880943F6}"/>
              </a:ext>
            </a:extLst>
          </p:cNvPr>
          <p:cNvSpPr>
            <a:spLocks noGrp="1"/>
          </p:cNvSpPr>
          <p:nvPr>
            <p:ph type="dt" sz="half" idx="10"/>
          </p:nvPr>
        </p:nvSpPr>
        <p:spPr/>
        <p:txBody>
          <a:bodyPr/>
          <a:lstStyle/>
          <a:p>
            <a:fld id="{0E6ED3D5-17EA-4896-A044-A31655834100}" type="datetimeFigureOut">
              <a:rPr lang="en-US" smtClean="0"/>
              <a:t>2/16/25</a:t>
            </a:fld>
            <a:endParaRPr lang="en-US"/>
          </a:p>
        </p:txBody>
      </p:sp>
      <p:sp>
        <p:nvSpPr>
          <p:cNvPr id="5" name="Footer Placeholder 4">
            <a:extLst>
              <a:ext uri="{FF2B5EF4-FFF2-40B4-BE49-F238E27FC236}">
                <a16:creationId xmlns:a16="http://schemas.microsoft.com/office/drawing/2014/main" id="{3F452FD7-2763-A6B1-3416-8BA9A39F4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5BE65D-DF98-1913-2030-7155029D83AC}"/>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416737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315BB9-245D-6567-C28C-E15B0F09C4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2108A-5D6C-482E-6ECC-6D657DFC5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6347B-DD73-5011-6781-09EA337FDD70}"/>
              </a:ext>
            </a:extLst>
          </p:cNvPr>
          <p:cNvSpPr>
            <a:spLocks noGrp="1"/>
          </p:cNvSpPr>
          <p:nvPr>
            <p:ph type="dt" sz="half" idx="10"/>
          </p:nvPr>
        </p:nvSpPr>
        <p:spPr/>
        <p:txBody>
          <a:bodyPr/>
          <a:lstStyle/>
          <a:p>
            <a:fld id="{0E6ED3D5-17EA-4896-A044-A31655834100}" type="datetimeFigureOut">
              <a:rPr lang="en-US" smtClean="0"/>
              <a:t>2/16/25</a:t>
            </a:fld>
            <a:endParaRPr lang="en-US"/>
          </a:p>
        </p:txBody>
      </p:sp>
      <p:sp>
        <p:nvSpPr>
          <p:cNvPr id="5" name="Footer Placeholder 4">
            <a:extLst>
              <a:ext uri="{FF2B5EF4-FFF2-40B4-BE49-F238E27FC236}">
                <a16:creationId xmlns:a16="http://schemas.microsoft.com/office/drawing/2014/main" id="{0E15949C-A108-F038-D093-BC22A6E97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5C24B-3498-C198-5DB1-DFD66F32BC57}"/>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664850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C6F5C-27D1-2F7D-E8B0-9D9819BDE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AE5E73-49A0-B275-598B-A8B7C94A0F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55557-235D-6063-831C-8A2BC6C9B406}"/>
              </a:ext>
            </a:extLst>
          </p:cNvPr>
          <p:cNvSpPr>
            <a:spLocks noGrp="1"/>
          </p:cNvSpPr>
          <p:nvPr>
            <p:ph type="dt" sz="half" idx="10"/>
          </p:nvPr>
        </p:nvSpPr>
        <p:spPr/>
        <p:txBody>
          <a:bodyPr/>
          <a:lstStyle/>
          <a:p>
            <a:fld id="{0E6ED3D5-17EA-4896-A044-A31655834100}" type="datetimeFigureOut">
              <a:rPr lang="en-US" smtClean="0"/>
              <a:t>2/16/25</a:t>
            </a:fld>
            <a:endParaRPr lang="en-US"/>
          </a:p>
        </p:txBody>
      </p:sp>
      <p:sp>
        <p:nvSpPr>
          <p:cNvPr id="5" name="Footer Placeholder 4">
            <a:extLst>
              <a:ext uri="{FF2B5EF4-FFF2-40B4-BE49-F238E27FC236}">
                <a16:creationId xmlns:a16="http://schemas.microsoft.com/office/drawing/2014/main" id="{BDAE8110-881D-974E-899F-D02CB19F6A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050F35-5BC4-9EFD-D37C-5517FF7D4E1F}"/>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165583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FF04-A697-8B78-D7BC-BB01910DA5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E8DF12-F8B0-2DB9-5CAB-442B1A045D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3AE770-CE38-B620-4B87-1CCEA93D222C}"/>
              </a:ext>
            </a:extLst>
          </p:cNvPr>
          <p:cNvSpPr>
            <a:spLocks noGrp="1"/>
          </p:cNvSpPr>
          <p:nvPr>
            <p:ph type="dt" sz="half" idx="10"/>
          </p:nvPr>
        </p:nvSpPr>
        <p:spPr/>
        <p:txBody>
          <a:bodyPr/>
          <a:lstStyle/>
          <a:p>
            <a:fld id="{0E6ED3D5-17EA-4896-A044-A31655834100}" type="datetimeFigureOut">
              <a:rPr lang="en-US" smtClean="0"/>
              <a:t>2/16/25</a:t>
            </a:fld>
            <a:endParaRPr lang="en-US"/>
          </a:p>
        </p:txBody>
      </p:sp>
      <p:sp>
        <p:nvSpPr>
          <p:cNvPr id="5" name="Footer Placeholder 4">
            <a:extLst>
              <a:ext uri="{FF2B5EF4-FFF2-40B4-BE49-F238E27FC236}">
                <a16:creationId xmlns:a16="http://schemas.microsoft.com/office/drawing/2014/main" id="{5781DD0C-CB9C-D16A-FE41-8D9E353D9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69562-050D-AFEC-A52D-A2FC72DB7D2E}"/>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116066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4C79-FF8F-1C39-436C-D947B69DB4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DC41A4-C9F2-EF51-D873-0714622CD4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38436B-9215-C24D-A71C-9DB3F164F9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A284C4-575C-8785-FD66-5C4BD57D46D8}"/>
              </a:ext>
            </a:extLst>
          </p:cNvPr>
          <p:cNvSpPr>
            <a:spLocks noGrp="1"/>
          </p:cNvSpPr>
          <p:nvPr>
            <p:ph type="dt" sz="half" idx="10"/>
          </p:nvPr>
        </p:nvSpPr>
        <p:spPr/>
        <p:txBody>
          <a:bodyPr/>
          <a:lstStyle/>
          <a:p>
            <a:fld id="{0E6ED3D5-17EA-4896-A044-A31655834100}" type="datetimeFigureOut">
              <a:rPr lang="en-US" smtClean="0"/>
              <a:t>2/16/25</a:t>
            </a:fld>
            <a:endParaRPr lang="en-US"/>
          </a:p>
        </p:txBody>
      </p:sp>
      <p:sp>
        <p:nvSpPr>
          <p:cNvPr id="6" name="Footer Placeholder 5">
            <a:extLst>
              <a:ext uri="{FF2B5EF4-FFF2-40B4-BE49-F238E27FC236}">
                <a16:creationId xmlns:a16="http://schemas.microsoft.com/office/drawing/2014/main" id="{7AA35210-334B-F7D2-EFD2-F08162D09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EB683C-A180-5487-D2A9-AB76A9E13D6F}"/>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2608954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9BED-1678-BA9B-4345-E0E51CE171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093A3D-6633-F1F9-EC4F-BAC593349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C637E0-1554-5A3D-1DF7-6F8A1D3E04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D14BE7-8196-C2C8-78A9-EEB9EE8C1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712DE0-61C2-ED5D-5E97-1DEEB8D217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3EC35D-315A-727B-CE24-3A56C7E66655}"/>
              </a:ext>
            </a:extLst>
          </p:cNvPr>
          <p:cNvSpPr>
            <a:spLocks noGrp="1"/>
          </p:cNvSpPr>
          <p:nvPr>
            <p:ph type="dt" sz="half" idx="10"/>
          </p:nvPr>
        </p:nvSpPr>
        <p:spPr/>
        <p:txBody>
          <a:bodyPr/>
          <a:lstStyle/>
          <a:p>
            <a:fld id="{0E6ED3D5-17EA-4896-A044-A31655834100}" type="datetimeFigureOut">
              <a:rPr lang="en-US" smtClean="0"/>
              <a:t>2/16/25</a:t>
            </a:fld>
            <a:endParaRPr lang="en-US"/>
          </a:p>
        </p:txBody>
      </p:sp>
      <p:sp>
        <p:nvSpPr>
          <p:cNvPr id="8" name="Footer Placeholder 7">
            <a:extLst>
              <a:ext uri="{FF2B5EF4-FFF2-40B4-BE49-F238E27FC236}">
                <a16:creationId xmlns:a16="http://schemas.microsoft.com/office/drawing/2014/main" id="{BA432F42-4CD5-E210-CFD6-CF0CD7CEED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2E411C-89D7-F3A4-6F6F-8CC15BC07722}"/>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294036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9568-2D23-F43D-D368-9A486BB8D3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760D19-CC4B-8305-24DE-33916AD910B7}"/>
              </a:ext>
            </a:extLst>
          </p:cNvPr>
          <p:cNvSpPr>
            <a:spLocks noGrp="1"/>
          </p:cNvSpPr>
          <p:nvPr>
            <p:ph type="dt" sz="half" idx="10"/>
          </p:nvPr>
        </p:nvSpPr>
        <p:spPr/>
        <p:txBody>
          <a:bodyPr/>
          <a:lstStyle/>
          <a:p>
            <a:fld id="{0E6ED3D5-17EA-4896-A044-A31655834100}" type="datetimeFigureOut">
              <a:rPr lang="en-US" smtClean="0"/>
              <a:t>2/16/25</a:t>
            </a:fld>
            <a:endParaRPr lang="en-US"/>
          </a:p>
        </p:txBody>
      </p:sp>
      <p:sp>
        <p:nvSpPr>
          <p:cNvPr id="4" name="Footer Placeholder 3">
            <a:extLst>
              <a:ext uri="{FF2B5EF4-FFF2-40B4-BE49-F238E27FC236}">
                <a16:creationId xmlns:a16="http://schemas.microsoft.com/office/drawing/2014/main" id="{084C96DF-164B-7280-1750-E490899777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B6FB3A-B363-B0AB-2CD0-6F02883AEADC}"/>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217073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5B3B4-FD92-C97B-3D7D-B9215D9DC61D}"/>
              </a:ext>
            </a:extLst>
          </p:cNvPr>
          <p:cNvSpPr>
            <a:spLocks noGrp="1"/>
          </p:cNvSpPr>
          <p:nvPr>
            <p:ph type="dt" sz="half" idx="10"/>
          </p:nvPr>
        </p:nvSpPr>
        <p:spPr/>
        <p:txBody>
          <a:bodyPr/>
          <a:lstStyle/>
          <a:p>
            <a:fld id="{0E6ED3D5-17EA-4896-A044-A31655834100}" type="datetimeFigureOut">
              <a:rPr lang="en-US" smtClean="0"/>
              <a:t>2/16/25</a:t>
            </a:fld>
            <a:endParaRPr lang="en-US"/>
          </a:p>
        </p:txBody>
      </p:sp>
      <p:sp>
        <p:nvSpPr>
          <p:cNvPr id="3" name="Footer Placeholder 2">
            <a:extLst>
              <a:ext uri="{FF2B5EF4-FFF2-40B4-BE49-F238E27FC236}">
                <a16:creationId xmlns:a16="http://schemas.microsoft.com/office/drawing/2014/main" id="{502D633F-5496-342C-1F0B-9F5D3D0A30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F1E666-BF11-35F8-7D88-57F6E5A1FC67}"/>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3423382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19BDA-8BB2-7E4A-B812-262329DC8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CAA370-13EB-D56B-276A-1A97D23D1C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D5071F-00BD-8FF0-B53E-BEAED992D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445E3-D97C-B207-1ECB-8FB6F1B5471E}"/>
              </a:ext>
            </a:extLst>
          </p:cNvPr>
          <p:cNvSpPr>
            <a:spLocks noGrp="1"/>
          </p:cNvSpPr>
          <p:nvPr>
            <p:ph type="dt" sz="half" idx="10"/>
          </p:nvPr>
        </p:nvSpPr>
        <p:spPr/>
        <p:txBody>
          <a:bodyPr/>
          <a:lstStyle/>
          <a:p>
            <a:fld id="{0E6ED3D5-17EA-4896-A044-A31655834100}" type="datetimeFigureOut">
              <a:rPr lang="en-US" smtClean="0"/>
              <a:t>2/16/25</a:t>
            </a:fld>
            <a:endParaRPr lang="en-US"/>
          </a:p>
        </p:txBody>
      </p:sp>
      <p:sp>
        <p:nvSpPr>
          <p:cNvPr id="6" name="Footer Placeholder 5">
            <a:extLst>
              <a:ext uri="{FF2B5EF4-FFF2-40B4-BE49-F238E27FC236}">
                <a16:creationId xmlns:a16="http://schemas.microsoft.com/office/drawing/2014/main" id="{41CEC384-1719-2542-CCD3-7748D658B3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87DB7-A65B-15F1-E86F-4DD9D291FC99}"/>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1461023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B708-9042-3645-72F6-8BDB0DAF9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191D9B-6A9F-5906-96B3-9D249BD12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2FEA32-9BEE-4620-A924-783D9FA91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1858D-69B6-E27C-64A7-769A028FF048}"/>
              </a:ext>
            </a:extLst>
          </p:cNvPr>
          <p:cNvSpPr>
            <a:spLocks noGrp="1"/>
          </p:cNvSpPr>
          <p:nvPr>
            <p:ph type="dt" sz="half" idx="10"/>
          </p:nvPr>
        </p:nvSpPr>
        <p:spPr/>
        <p:txBody>
          <a:bodyPr/>
          <a:lstStyle/>
          <a:p>
            <a:fld id="{0E6ED3D5-17EA-4896-A044-A31655834100}" type="datetimeFigureOut">
              <a:rPr lang="en-US" smtClean="0"/>
              <a:t>2/16/25</a:t>
            </a:fld>
            <a:endParaRPr lang="en-US"/>
          </a:p>
        </p:txBody>
      </p:sp>
      <p:sp>
        <p:nvSpPr>
          <p:cNvPr id="6" name="Footer Placeholder 5">
            <a:extLst>
              <a:ext uri="{FF2B5EF4-FFF2-40B4-BE49-F238E27FC236}">
                <a16:creationId xmlns:a16="http://schemas.microsoft.com/office/drawing/2014/main" id="{AEE051D6-8025-B656-7872-72D16314C7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E599E1-9A6D-395B-6311-DDE5E56E2792}"/>
              </a:ext>
            </a:extLst>
          </p:cNvPr>
          <p:cNvSpPr>
            <a:spLocks noGrp="1"/>
          </p:cNvSpPr>
          <p:nvPr>
            <p:ph type="sldNum" sz="quarter" idx="12"/>
          </p:nvPr>
        </p:nvSpPr>
        <p:spPr/>
        <p:txBody>
          <a:bodyPr/>
          <a:lstStyle/>
          <a:p>
            <a:fld id="{54FF0BFB-295E-4F1C-80A1-F954E7293EE8}" type="slidenum">
              <a:rPr lang="en-US" smtClean="0"/>
              <a:t>‹#›</a:t>
            </a:fld>
            <a:endParaRPr lang="en-US"/>
          </a:p>
        </p:txBody>
      </p:sp>
    </p:spTree>
    <p:extLst>
      <p:ext uri="{BB962C8B-B14F-4D97-AF65-F5344CB8AC3E}">
        <p14:creationId xmlns:p14="http://schemas.microsoft.com/office/powerpoint/2010/main" val="47378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54E98-B4DB-3B08-D16A-62F736A19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954AF8-759C-B90C-08B8-D46F65C2A5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7D62F-C07D-04A4-477C-C32E5FDFA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6ED3D5-17EA-4896-A044-A31655834100}" type="datetimeFigureOut">
              <a:rPr lang="en-US" smtClean="0"/>
              <a:t>2/16/25</a:t>
            </a:fld>
            <a:endParaRPr lang="en-US"/>
          </a:p>
        </p:txBody>
      </p:sp>
      <p:sp>
        <p:nvSpPr>
          <p:cNvPr id="5" name="Footer Placeholder 4">
            <a:extLst>
              <a:ext uri="{FF2B5EF4-FFF2-40B4-BE49-F238E27FC236}">
                <a16:creationId xmlns:a16="http://schemas.microsoft.com/office/drawing/2014/main" id="{1779A84F-8A6E-2CA7-AA33-19AA1AC91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A28097-8684-A1EE-BA10-466D8DDF58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F0BFB-295E-4F1C-80A1-F954E7293EE8}" type="slidenum">
              <a:rPr lang="en-US" smtClean="0"/>
              <a:t>‹#›</a:t>
            </a:fld>
            <a:endParaRPr lang="en-US"/>
          </a:p>
        </p:txBody>
      </p:sp>
    </p:spTree>
    <p:extLst>
      <p:ext uri="{BB962C8B-B14F-4D97-AF65-F5344CB8AC3E}">
        <p14:creationId xmlns:p14="http://schemas.microsoft.com/office/powerpoint/2010/main" val="1879937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bandoned Object Detection (AOD) With Video Surveillance | Video Analytics  Software">
            <a:extLst>
              <a:ext uri="{FF2B5EF4-FFF2-40B4-BE49-F238E27FC236}">
                <a16:creationId xmlns:a16="http://schemas.microsoft.com/office/drawing/2014/main" id="{7C06FCCA-4344-517F-14E4-502EA10450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6" y="73787"/>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5A5D2D-A7D9-6E39-90AA-EF36E5EA0A51}"/>
              </a:ext>
            </a:extLst>
          </p:cNvPr>
          <p:cNvSpPr>
            <a:spLocks noGrp="1"/>
          </p:cNvSpPr>
          <p:nvPr>
            <p:ph type="ctrTitle"/>
          </p:nvPr>
        </p:nvSpPr>
        <p:spPr>
          <a:xfrm>
            <a:off x="3975846" y="252009"/>
            <a:ext cx="4240306" cy="1178560"/>
          </a:xfrm>
        </p:spPr>
        <p:txBody>
          <a:bodyPr>
            <a:normAutofit fontScale="90000"/>
          </a:bodyPr>
          <a:lstStyle/>
          <a:p>
            <a:r>
              <a:rPr lang="en-US" sz="8000" b="1" u="sng" dirty="0">
                <a:solidFill>
                  <a:schemeClr val="accent4">
                    <a:lumMod val="60000"/>
                    <a:lumOff val="40000"/>
                  </a:schemeClr>
                </a:solidFill>
                <a:latin typeface="Calibri (Body)"/>
              </a:rPr>
              <a:t>Flex Lens</a:t>
            </a:r>
          </a:p>
        </p:txBody>
      </p:sp>
      <p:sp>
        <p:nvSpPr>
          <p:cNvPr id="3" name="Subtitle 2">
            <a:extLst>
              <a:ext uri="{FF2B5EF4-FFF2-40B4-BE49-F238E27FC236}">
                <a16:creationId xmlns:a16="http://schemas.microsoft.com/office/drawing/2014/main" id="{850535C3-1DA3-EAFE-2B85-F2F491736B03}"/>
              </a:ext>
            </a:extLst>
          </p:cNvPr>
          <p:cNvSpPr>
            <a:spLocks noGrp="1"/>
          </p:cNvSpPr>
          <p:nvPr>
            <p:ph type="subTitle" idx="1"/>
          </p:nvPr>
        </p:nvSpPr>
        <p:spPr>
          <a:xfrm>
            <a:off x="2587997" y="1569263"/>
            <a:ext cx="7016003" cy="3473822"/>
          </a:xfrm>
        </p:spPr>
        <p:txBody>
          <a:bodyPr>
            <a:noAutofit/>
          </a:bodyPr>
          <a:lstStyle/>
          <a:p>
            <a:r>
              <a:rPr lang="en-US" sz="5000" b="1" dirty="0">
                <a:solidFill>
                  <a:schemeClr val="bg1"/>
                </a:solidFill>
              </a:rPr>
              <a:t>Object Detection</a:t>
            </a:r>
          </a:p>
          <a:p>
            <a:r>
              <a:rPr lang="en-US" sz="5000" b="1" dirty="0">
                <a:solidFill>
                  <a:schemeClr val="bg1"/>
                </a:solidFill>
              </a:rPr>
              <a:t>&amp;</a:t>
            </a:r>
          </a:p>
          <a:p>
            <a:r>
              <a:rPr lang="en-US" sz="5000" b="1" dirty="0">
                <a:solidFill>
                  <a:schemeClr val="bg1"/>
                </a:solidFill>
              </a:rPr>
              <a:t>Handwriting Recognition</a:t>
            </a:r>
          </a:p>
          <a:p>
            <a:r>
              <a:rPr lang="en-US" sz="5000" b="1" dirty="0">
                <a:solidFill>
                  <a:schemeClr val="bg1"/>
                </a:solidFill>
              </a:rPr>
              <a:t>System</a:t>
            </a:r>
          </a:p>
        </p:txBody>
      </p:sp>
      <p:pic>
        <p:nvPicPr>
          <p:cNvPr id="5" name="Picture 6" descr="handwriting recognition deep learning for Sale OFF 68%">
            <a:extLst>
              <a:ext uri="{FF2B5EF4-FFF2-40B4-BE49-F238E27FC236}">
                <a16:creationId xmlns:a16="http://schemas.microsoft.com/office/drawing/2014/main" id="{CC319548-871D-2331-2EE2-955EC9303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0"/>
            <a:ext cx="2209800" cy="2066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ookuq Lens - Object Detection by SHARITEK VIETNAM COMPANY LIMITED">
            <a:extLst>
              <a:ext uri="{FF2B5EF4-FFF2-40B4-BE49-F238E27FC236}">
                <a16:creationId xmlns:a16="http://schemas.microsoft.com/office/drawing/2014/main" id="{2D903325-2E11-F840-5EA6-56C14156E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010025"/>
            <a:ext cx="1600200" cy="28479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5C9FE3-39F6-84AD-2E0C-1AC6CECC456F}"/>
              </a:ext>
            </a:extLst>
          </p:cNvPr>
          <p:cNvSpPr txBox="1"/>
          <p:nvPr/>
        </p:nvSpPr>
        <p:spPr>
          <a:xfrm>
            <a:off x="8628185" y="4791076"/>
            <a:ext cx="3563815" cy="553998"/>
          </a:xfrm>
          <a:prstGeom prst="rect">
            <a:avLst/>
          </a:prstGeom>
          <a:noFill/>
        </p:spPr>
        <p:txBody>
          <a:bodyPr wrap="square" rtlCol="0">
            <a:spAutoFit/>
          </a:bodyPr>
          <a:lstStyle/>
          <a:p>
            <a:r>
              <a:rPr lang="en-US" sz="3000" b="1" dirty="0">
                <a:ln w="10160">
                  <a:solidFill>
                    <a:schemeClr val="accent4"/>
                  </a:solidFill>
                  <a:prstDash val="solid"/>
                </a:ln>
                <a:solidFill>
                  <a:srgbClr val="FFFFFF"/>
                </a:solidFill>
                <a:effectLst>
                  <a:outerShdw blurRad="38100" dist="22860" dir="5400000" algn="tl" rotWithShape="0">
                    <a:srgbClr val="000000">
                      <a:alpha val="30000"/>
                    </a:srgbClr>
                  </a:outerShdw>
                </a:effectLst>
              </a:rPr>
              <a:t>- by ROHAN GHOSH</a:t>
            </a:r>
          </a:p>
        </p:txBody>
      </p:sp>
    </p:spTree>
    <p:extLst>
      <p:ext uri="{BB962C8B-B14F-4D97-AF65-F5344CB8AC3E}">
        <p14:creationId xmlns:p14="http://schemas.microsoft.com/office/powerpoint/2010/main" val="242169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 Agriculture Simple PowerPoint Background - CBEditz">
            <a:extLst>
              <a:ext uri="{FF2B5EF4-FFF2-40B4-BE49-F238E27FC236}">
                <a16:creationId xmlns:a16="http://schemas.microsoft.com/office/drawing/2014/main" id="{09E10508-BF7E-6C25-DFEA-B323B1747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0403"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B1FD37-AF86-4C6D-C1BF-09D8EAB48F0B}"/>
              </a:ext>
            </a:extLst>
          </p:cNvPr>
          <p:cNvSpPr>
            <a:spLocks noGrp="1"/>
          </p:cNvSpPr>
          <p:nvPr>
            <p:ph type="title"/>
          </p:nvPr>
        </p:nvSpPr>
        <p:spPr>
          <a:xfrm>
            <a:off x="4504764" y="470273"/>
            <a:ext cx="2819400" cy="836146"/>
          </a:xfrm>
        </p:spPr>
        <p:txBody>
          <a:bodyPr/>
          <a:lstStyle/>
          <a:p>
            <a:r>
              <a:rPr lang="en-US" b="1" dirty="0"/>
              <a:t>Outcomes</a:t>
            </a:r>
          </a:p>
        </p:txBody>
      </p:sp>
      <p:sp>
        <p:nvSpPr>
          <p:cNvPr id="3" name="Content Placeholder 2">
            <a:extLst>
              <a:ext uri="{FF2B5EF4-FFF2-40B4-BE49-F238E27FC236}">
                <a16:creationId xmlns:a16="http://schemas.microsoft.com/office/drawing/2014/main" id="{1F05B5B9-9054-96F6-FAA8-681A57D37615}"/>
              </a:ext>
            </a:extLst>
          </p:cNvPr>
          <p:cNvSpPr>
            <a:spLocks noGrp="1"/>
          </p:cNvSpPr>
          <p:nvPr>
            <p:ph idx="1"/>
          </p:nvPr>
        </p:nvSpPr>
        <p:spPr>
          <a:xfrm>
            <a:off x="838200" y="1290918"/>
            <a:ext cx="10152529" cy="3074894"/>
          </a:xfrm>
        </p:spPr>
        <p:txBody>
          <a:bodyPr>
            <a:normAutofit/>
          </a:bodyPr>
          <a:lstStyle/>
          <a:p>
            <a:r>
              <a:rPr lang="en-US" sz="1800" dirty="0">
                <a:effectLst/>
                <a:latin typeface="Times New Roman" panose="02020603050405020304" pitchFamily="18" charset="0"/>
                <a:ea typeface="Times New Roman" panose="02020603050405020304" pitchFamily="18" charset="0"/>
              </a:rPr>
              <a:t>Deep-learning based object detection has been a search hotspot in recent </a:t>
            </a:r>
          </a:p>
          <a:p>
            <a:pPr marL="0" indent="0">
              <a:buNone/>
            </a:pPr>
            <a:r>
              <a:rPr lang="en-US" sz="1800" dirty="0">
                <a:effectLst/>
                <a:latin typeface="Times New Roman" panose="02020603050405020304" pitchFamily="18" charset="0"/>
                <a:ea typeface="Times New Roman" panose="02020603050405020304" pitchFamily="18" charset="0"/>
              </a:rPr>
              <a:t>     years. This project starts on generic object detection pipelines which give </a:t>
            </a:r>
          </a:p>
          <a:p>
            <a:pPr marL="0" indent="0">
              <a:buNone/>
            </a:pPr>
            <a:r>
              <a:rPr lang="en-US" sz="1800" dirty="0">
                <a:effectLst/>
                <a:latin typeface="Times New Roman" panose="02020603050405020304" pitchFamily="18" charset="0"/>
                <a:ea typeface="Times New Roman" panose="02020603050405020304" pitchFamily="18" charset="0"/>
              </a:rPr>
              <a:t>     base architectures for other related tasks. With the assistance of this the</a:t>
            </a:r>
          </a:p>
          <a:p>
            <a:pPr marL="0" indent="0">
              <a:buNone/>
            </a:pPr>
            <a:r>
              <a:rPr lang="en-US" sz="1800" dirty="0">
                <a:effectLst/>
                <a:latin typeface="Times New Roman" panose="02020603050405020304" pitchFamily="18" charset="0"/>
                <a:ea typeface="Times New Roman" panose="02020603050405020304" pitchFamily="18" charset="0"/>
              </a:rPr>
              <a:t>    3 other common tasks, namely object detection, face detection and pedestrian detection, are often    </a:t>
            </a:r>
          </a:p>
          <a:p>
            <a:pPr marL="0" indent="0">
              <a:buNone/>
            </a:pPr>
            <a:r>
              <a:rPr lang="en-US" sz="180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accomplished</a:t>
            </a:r>
          </a:p>
          <a:p>
            <a:r>
              <a:rPr lang="en-US" sz="1800" dirty="0">
                <a:effectLst/>
                <a:latin typeface="Times New Roman" panose="02020603050405020304" pitchFamily="18" charset="0"/>
                <a:ea typeface="Times New Roman" panose="02020603050405020304" pitchFamily="18" charset="0"/>
              </a:rPr>
              <a:t>Object detection also finds use in tracking of objects through video sequence</a:t>
            </a:r>
          </a:p>
          <a:p>
            <a:pPr marL="0" indent="0">
              <a:buNone/>
            </a:pPr>
            <a:r>
              <a:rPr lang="en-US" sz="1800" dirty="0">
                <a:effectLst/>
                <a:latin typeface="Times New Roman" panose="02020603050405020304" pitchFamily="18" charset="0"/>
                <a:ea typeface="Times New Roman" panose="02020603050405020304" pitchFamily="18" charset="0"/>
              </a:rPr>
              <a:t>    like prediction of object’s future position after detecting it in the past video frames,</a:t>
            </a:r>
          </a:p>
          <a:p>
            <a:pPr marL="0" indent="0">
              <a:buNone/>
            </a:pPr>
            <a:r>
              <a:rPr lang="en-US" sz="1800" dirty="0">
                <a:effectLst/>
                <a:latin typeface="Times New Roman" panose="02020603050405020304" pitchFamily="18" charset="0"/>
                <a:ea typeface="Times New Roman" panose="02020603050405020304" pitchFamily="18" charset="0"/>
              </a:rPr>
              <a:t>     automatic annotating of faces in live video for further analysis (recognition and labelling) etc.</a:t>
            </a:r>
            <a:endParaRPr lang="en-US" dirty="0"/>
          </a:p>
        </p:txBody>
      </p:sp>
      <p:pic>
        <p:nvPicPr>
          <p:cNvPr id="5122" name="Picture 2" descr="OCR: Handwriting recognition with OpenCV, Keras, and TensorFlow -  PyImageSearch">
            <a:extLst>
              <a:ext uri="{FF2B5EF4-FFF2-40B4-BE49-F238E27FC236}">
                <a16:creationId xmlns:a16="http://schemas.microsoft.com/office/drawing/2014/main" id="{4C6061C7-A15F-8526-99BC-FE7F3EE41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65812"/>
            <a:ext cx="4370358" cy="180433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Object Detection with 10 lines of code | by Moses Olafenwa | Towards Data  Science">
            <a:extLst>
              <a:ext uri="{FF2B5EF4-FFF2-40B4-BE49-F238E27FC236}">
                <a16:creationId xmlns:a16="http://schemas.microsoft.com/office/drawing/2014/main" id="{D3473B9A-42B7-CB7E-1810-55D99B53C9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0283" y="365125"/>
            <a:ext cx="3379694" cy="202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25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Get started with object detection | Google Developers">
            <a:extLst>
              <a:ext uri="{FF2B5EF4-FFF2-40B4-BE49-F238E27FC236}">
                <a16:creationId xmlns:a16="http://schemas.microsoft.com/office/drawing/2014/main" id="{7C930EFF-6C97-44AA-7DF6-79B798E698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74C6536-3C88-6ACC-B58A-5081073F4475}"/>
              </a:ext>
            </a:extLst>
          </p:cNvPr>
          <p:cNvSpPr>
            <a:spLocks noGrp="1"/>
          </p:cNvSpPr>
          <p:nvPr>
            <p:ph idx="1"/>
          </p:nvPr>
        </p:nvSpPr>
        <p:spPr>
          <a:xfrm>
            <a:off x="838200" y="956048"/>
            <a:ext cx="10515600" cy="2773270"/>
          </a:xfrm>
        </p:spPr>
        <p:txBody>
          <a:bodyPr>
            <a:normAutofit/>
          </a:bodyPr>
          <a:lstStyle/>
          <a:p>
            <a:pPr marL="0" indent="0" algn="l">
              <a:lnSpc>
                <a:spcPct val="150000"/>
              </a:lnSpc>
              <a:buNone/>
            </a:pPr>
            <a:r>
              <a:rPr lang="en-US" sz="1800" b="1" i="0" u="none" strike="noStrike" baseline="0" dirty="0">
                <a:latin typeface="Arial" panose="020B0604020202020204" pitchFamily="34" charset="0"/>
              </a:rPr>
              <a:t>“</a:t>
            </a:r>
            <a:r>
              <a:rPr lang="en-US" sz="1800" b="1" i="0" u="none" strike="noStrike" baseline="0" dirty="0">
                <a:solidFill>
                  <a:schemeClr val="accent4"/>
                </a:solidFill>
                <a:latin typeface="Arial" panose="020B0604020202020204" pitchFamily="34" charset="0"/>
              </a:rPr>
              <a:t>Flex Lens</a:t>
            </a:r>
            <a:r>
              <a:rPr lang="en-US" sz="1800" b="1" i="0" u="none" strike="noStrike" baseline="0" dirty="0">
                <a:latin typeface="Arial" panose="020B0604020202020204" pitchFamily="34" charset="0"/>
              </a:rPr>
              <a:t>”</a:t>
            </a:r>
            <a:r>
              <a:rPr lang="en-US" sz="1800" dirty="0">
                <a:latin typeface="Arial" panose="020B0604020202020204" pitchFamily="34" charset="0"/>
              </a:rPr>
              <a:t> can</a:t>
            </a:r>
            <a:r>
              <a:rPr lang="en-US" sz="1800" b="0" i="0" u="none" strike="noStrike" baseline="0" dirty="0">
                <a:latin typeface="Arial" panose="020B0604020202020204" pitchFamily="34" charset="0"/>
              </a:rPr>
              <a:t> recognize handwritten stuffs and digitize them for use in various purpose in this superfast evolving environment, where Metaverse is pep talk. And object detection and recognition for faster processing of intermediatory tasks. It has a widefield application in security cameras, for developing systems for physically disabled peoples, etc.</a:t>
            </a:r>
          </a:p>
          <a:p>
            <a:pPr marL="0" indent="0" algn="l">
              <a:lnSpc>
                <a:spcPct val="150000"/>
              </a:lnSpc>
              <a:buNone/>
            </a:pPr>
            <a:r>
              <a:rPr lang="en-US" sz="1800" b="0" i="0" u="none" strike="noStrike" baseline="0" dirty="0">
                <a:latin typeface="Arial" panose="020B0604020202020204" pitchFamily="34" charset="0"/>
              </a:rPr>
              <a:t>Conclusively, “</a:t>
            </a:r>
            <a:r>
              <a:rPr lang="en-US" sz="1800" b="1" i="0" u="none" strike="noStrike" baseline="0" dirty="0">
                <a:solidFill>
                  <a:schemeClr val="accent4"/>
                </a:solidFill>
                <a:latin typeface="Arial" panose="020B0604020202020204" pitchFamily="34" charset="0"/>
              </a:rPr>
              <a:t>Flex Lens</a:t>
            </a:r>
            <a:r>
              <a:rPr lang="en-US" sz="1800" b="0" i="0" u="none" strike="noStrike" baseline="0" dirty="0">
                <a:latin typeface="Arial" panose="020B0604020202020204" pitchFamily="34" charset="0"/>
              </a:rPr>
              <a:t>” is a smarter, faster and better system for the flexibility in our day-to-day life. Hence, making the earth a better place.</a:t>
            </a:r>
            <a:endParaRPr lang="en-US" dirty="0"/>
          </a:p>
        </p:txBody>
      </p:sp>
      <p:sp>
        <p:nvSpPr>
          <p:cNvPr id="6" name="TextBox 5">
            <a:extLst>
              <a:ext uri="{FF2B5EF4-FFF2-40B4-BE49-F238E27FC236}">
                <a16:creationId xmlns:a16="http://schemas.microsoft.com/office/drawing/2014/main" id="{B6D867CB-C701-98F3-0123-92F31310CEC6}"/>
              </a:ext>
            </a:extLst>
          </p:cNvPr>
          <p:cNvSpPr txBox="1"/>
          <p:nvPr/>
        </p:nvSpPr>
        <p:spPr>
          <a:xfrm>
            <a:off x="551330" y="5440287"/>
            <a:ext cx="10376646" cy="1107996"/>
          </a:xfrm>
          <a:prstGeom prst="rect">
            <a:avLst/>
          </a:prstGeom>
          <a:noFill/>
        </p:spPr>
        <p:txBody>
          <a:bodyPr wrap="square" rtlCol="0">
            <a:spAutoFit/>
          </a:bodyPr>
          <a:lstStyle/>
          <a:p>
            <a:r>
              <a:rPr lang="en-US" sz="6600" b="1" dirty="0">
                <a:solidFill>
                  <a:schemeClr val="bg1"/>
                </a:solidFill>
              </a:rPr>
              <a:t>&amp; Handwriting Recognition</a:t>
            </a:r>
          </a:p>
        </p:txBody>
      </p:sp>
    </p:spTree>
    <p:extLst>
      <p:ext uri="{BB962C8B-B14F-4D97-AF65-F5344CB8AC3E}">
        <p14:creationId xmlns:p14="http://schemas.microsoft.com/office/powerpoint/2010/main" val="1976715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8" name="Picture 16" descr="Free download White Notebook Background Wallpaper for PowerPoint  Presentations [1600x1200] for your Desktop, Mobile &amp; Tablet | Explore 50+  The Notebook Wallpaper | Wallpaper for Notebook Laptop Free, Notebook  Wallpaper Free Download,">
            <a:extLst>
              <a:ext uri="{FF2B5EF4-FFF2-40B4-BE49-F238E27FC236}">
                <a16:creationId xmlns:a16="http://schemas.microsoft.com/office/drawing/2014/main" id="{0B7C3627-815A-B34D-7B4B-23FE72CDF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C209858-3A75-C212-7E64-C2ABD0493B74}"/>
              </a:ext>
            </a:extLst>
          </p:cNvPr>
          <p:cNvSpPr>
            <a:spLocks noGrp="1"/>
          </p:cNvSpPr>
          <p:nvPr>
            <p:ph idx="1"/>
          </p:nvPr>
        </p:nvSpPr>
        <p:spPr>
          <a:xfrm>
            <a:off x="838200" y="2594417"/>
            <a:ext cx="10515600" cy="3095999"/>
          </a:xfrm>
        </p:spPr>
        <p:txBody>
          <a:bodyPr>
            <a:normAutofit/>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323232"/>
                </a:solidFill>
                <a:effectLst/>
                <a:latin typeface="Times New Roman" panose="02020603050405020304" pitchFamily="18" charset="0"/>
                <a:ea typeface="Times New Roman" panose="02020603050405020304" pitchFamily="18" charset="0"/>
              </a:rPr>
              <a:t>It has broad application prospects in such areas such as road traffic accident prevention, warnings of dangerous goods in factories, military restricted area monitoring and advanced human–computer interaction. </a:t>
            </a:r>
            <a:endParaRPr lang="en-US" sz="1800" dirty="0">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323232"/>
                </a:solidFill>
                <a:effectLst/>
                <a:latin typeface="Times New Roman" panose="02020603050405020304" pitchFamily="18" charset="0"/>
                <a:ea typeface="Times New Roman" panose="02020603050405020304" pitchFamily="18" charset="0"/>
              </a:rPr>
              <a:t>Since the application scenarios of multi-target detection in the real world are usually complex and variable, balancing the relationship between accuracy </a:t>
            </a:r>
          </a:p>
          <a:p>
            <a:pPr marL="0" marR="0" lvl="0" indent="0" algn="just">
              <a:lnSpc>
                <a:spcPct val="150000"/>
              </a:lnSpc>
              <a:spcBef>
                <a:spcPts val="0"/>
              </a:spcBef>
              <a:spcAft>
                <a:spcPts val="0"/>
              </a:spcAft>
              <a:buNone/>
            </a:pPr>
            <a:r>
              <a:rPr lang="en-US" sz="1800" dirty="0">
                <a:solidFill>
                  <a:srgbClr val="323232"/>
                </a:solidFill>
                <a:latin typeface="Times New Roman" panose="02020603050405020304" pitchFamily="18" charset="0"/>
                <a:ea typeface="Times New Roman" panose="02020603050405020304" pitchFamily="18" charset="0"/>
              </a:rPr>
              <a:t>      </a:t>
            </a:r>
            <a:r>
              <a:rPr lang="en-US" sz="1800" dirty="0">
                <a:solidFill>
                  <a:srgbClr val="323232"/>
                </a:solidFill>
                <a:effectLst/>
                <a:latin typeface="Times New Roman" panose="02020603050405020304" pitchFamily="18" charset="0"/>
                <a:ea typeface="Times New Roman" panose="02020603050405020304" pitchFamily="18" charset="0"/>
              </a:rPr>
              <a:t>and computing costs is a difficult task.</a:t>
            </a:r>
            <a:endParaRPr lang="en-US" sz="1800" dirty="0">
              <a:effectLst/>
              <a:latin typeface="Times New Roman" panose="02020603050405020304" pitchFamily="18" charset="0"/>
              <a:ea typeface="Times New Roman" panose="02020603050405020304" pitchFamily="18" charset="0"/>
            </a:endParaRPr>
          </a:p>
        </p:txBody>
      </p:sp>
      <p:pic>
        <p:nvPicPr>
          <p:cNvPr id="3074" name="Picture 2" descr="Objectives Images, Stock Photos &amp; Vectors | Shutterstock">
            <a:extLst>
              <a:ext uri="{FF2B5EF4-FFF2-40B4-BE49-F238E27FC236}">
                <a16:creationId xmlns:a16="http://schemas.microsoft.com/office/drawing/2014/main" id="{A9B8A72F-CEC7-DDD8-FE19-715A2CF390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75" t="9533" b="21954"/>
          <a:stretch/>
        </p:blipFill>
        <p:spPr bwMode="auto">
          <a:xfrm>
            <a:off x="838200" y="608878"/>
            <a:ext cx="3427319" cy="18736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and Writing Recognition-AI(Premium) - Google Play پر موجود ایپس">
            <a:extLst>
              <a:ext uri="{FF2B5EF4-FFF2-40B4-BE49-F238E27FC236}">
                <a16:creationId xmlns:a16="http://schemas.microsoft.com/office/drawing/2014/main" id="{61BA1A36-B02C-C705-606D-C5C809DBE82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8041" b="17628"/>
          <a:stretch/>
        </p:blipFill>
        <p:spPr bwMode="auto">
          <a:xfrm>
            <a:off x="3993787" y="4714485"/>
            <a:ext cx="3536564" cy="17384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DC44DE-A8C4-E934-494A-16FF9E97DB9D}"/>
              </a:ext>
            </a:extLst>
          </p:cNvPr>
          <p:cNvSpPr txBox="1"/>
          <p:nvPr/>
        </p:nvSpPr>
        <p:spPr>
          <a:xfrm>
            <a:off x="4863352" y="608878"/>
            <a:ext cx="6490448" cy="2120068"/>
          </a:xfrm>
          <a:prstGeom prst="rect">
            <a:avLst/>
          </a:prstGeom>
          <a:noFill/>
        </p:spPr>
        <p:txBody>
          <a:bodyPr wrap="square" rtlCol="0">
            <a:spAutoFit/>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solidFill>
                  <a:srgbClr val="323232"/>
                </a:solidFill>
                <a:effectLst/>
                <a:latin typeface="Times New Roman" panose="02020603050405020304" pitchFamily="18" charset="0"/>
                <a:ea typeface="Times New Roman" panose="02020603050405020304" pitchFamily="18" charset="0"/>
              </a:rPr>
              <a:t>The main purpose of object detection is to identify and locate one or more effective targets from still image or video data. It comprehensively includes a variety of important techniques, such as image processing, pattern recognition, artificial intelligence and machine learning. </a:t>
            </a:r>
            <a:endParaRPr lang="en-US" sz="1800" dirty="0">
              <a:effectLst/>
              <a:latin typeface="Times New Roman" panose="02020603050405020304" pitchFamily="18" charset="0"/>
              <a:ea typeface="Times New Roman" panose="02020603050405020304" pitchFamily="18" charset="0"/>
            </a:endParaRPr>
          </a:p>
        </p:txBody>
      </p:sp>
      <p:pic>
        <p:nvPicPr>
          <p:cNvPr id="3086" name="Picture 14" descr="Beginner's Guide to Object Detection Algorithms | by Surya Remanan |  Analytics Vidhya | Medium">
            <a:extLst>
              <a:ext uri="{FF2B5EF4-FFF2-40B4-BE49-F238E27FC236}">
                <a16:creationId xmlns:a16="http://schemas.microsoft.com/office/drawing/2014/main" id="{17250458-E052-36EF-5AED-B47F2A6F4D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0352" y="4147057"/>
            <a:ext cx="3823447" cy="169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550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6" name="Picture 20" descr="White Backgrounds, Free White Powerpoint Background - SlideBackground">
            <a:extLst>
              <a:ext uri="{FF2B5EF4-FFF2-40B4-BE49-F238E27FC236}">
                <a16:creationId xmlns:a16="http://schemas.microsoft.com/office/drawing/2014/main" id="{0BAC6473-0ED9-DDFB-F15A-801D714FB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D4B31C1-4158-4E4A-1F27-F6B6F1A17EEE}"/>
              </a:ext>
            </a:extLst>
          </p:cNvPr>
          <p:cNvSpPr>
            <a:spLocks noGrp="1"/>
          </p:cNvSpPr>
          <p:nvPr>
            <p:ph type="title"/>
          </p:nvPr>
        </p:nvSpPr>
        <p:spPr>
          <a:xfrm>
            <a:off x="838200" y="365125"/>
            <a:ext cx="4083424" cy="1325563"/>
          </a:xfrm>
        </p:spPr>
        <p:txBody>
          <a:bodyPr/>
          <a:lstStyle/>
          <a:p>
            <a:r>
              <a:rPr lang="en-US" b="1" dirty="0"/>
              <a:t>Technology Used</a:t>
            </a:r>
          </a:p>
        </p:txBody>
      </p:sp>
      <p:sp>
        <p:nvSpPr>
          <p:cNvPr id="3" name="Content Placeholder 2">
            <a:extLst>
              <a:ext uri="{FF2B5EF4-FFF2-40B4-BE49-F238E27FC236}">
                <a16:creationId xmlns:a16="http://schemas.microsoft.com/office/drawing/2014/main" id="{E7371229-E90C-BAC3-FA5C-E9E00B7D2D35}"/>
              </a:ext>
            </a:extLst>
          </p:cNvPr>
          <p:cNvSpPr>
            <a:spLocks noGrp="1"/>
          </p:cNvSpPr>
          <p:nvPr>
            <p:ph idx="1"/>
          </p:nvPr>
        </p:nvSpPr>
        <p:spPr>
          <a:xfrm>
            <a:off x="838200" y="1386114"/>
            <a:ext cx="10515600" cy="4351338"/>
          </a:xfrm>
        </p:spPr>
        <p:txBody>
          <a:bodyPr>
            <a:normAutofit fontScale="70000" lnSpcReduction="20000"/>
          </a:bodyPr>
          <a:lstStyle/>
          <a:p>
            <a:pPr marL="0" indent="0" algn="l">
              <a:lnSpc>
                <a:spcPct val="150000"/>
              </a:lnSpc>
              <a:buNone/>
            </a:pPr>
            <a:r>
              <a:rPr lang="en-US" sz="2800" b="0" i="0" u="none" strike="noStrike" baseline="0" dirty="0">
                <a:solidFill>
                  <a:srgbClr val="000000"/>
                </a:solidFill>
                <a:latin typeface="Arial" panose="020B0604020202020204" pitchFamily="34" charset="0"/>
              </a:rPr>
              <a:t>The project, </a:t>
            </a:r>
            <a:r>
              <a:rPr lang="en-US" sz="2800" b="1" i="0" u="none" strike="noStrike" baseline="0" dirty="0">
                <a:solidFill>
                  <a:srgbClr val="000000"/>
                </a:solidFill>
                <a:latin typeface="Arial" panose="020B0604020202020204" pitchFamily="34" charset="0"/>
              </a:rPr>
              <a:t>Flex Lens </a:t>
            </a:r>
            <a:r>
              <a:rPr lang="en-US" sz="2800" b="0" i="0" u="none" strike="noStrike" baseline="0" dirty="0">
                <a:solidFill>
                  <a:srgbClr val="000000"/>
                </a:solidFill>
                <a:latin typeface="Arial" panose="020B0604020202020204" pitchFamily="34" charset="0"/>
              </a:rPr>
              <a:t>is based on Deep Learning. </a:t>
            </a:r>
            <a:r>
              <a:rPr lang="en-US" sz="2800" b="0" i="0" u="none" strike="noStrike" baseline="0" dirty="0">
                <a:solidFill>
                  <a:srgbClr val="2C2C2C"/>
                </a:solidFill>
                <a:latin typeface="Arial" panose="020B0604020202020204" pitchFamily="34" charset="0"/>
              </a:rPr>
              <a:t>We have introduced </a:t>
            </a:r>
          </a:p>
          <a:p>
            <a:pPr marL="0" indent="0" algn="l">
              <a:lnSpc>
                <a:spcPct val="150000"/>
              </a:lnSpc>
              <a:buNone/>
            </a:pPr>
            <a:r>
              <a:rPr lang="en-US" sz="2800" b="0" i="0" u="none" strike="noStrike" baseline="0" dirty="0">
                <a:solidFill>
                  <a:srgbClr val="2C2C2C"/>
                </a:solidFill>
                <a:latin typeface="Arial" panose="020B0604020202020204" pitchFamily="34" charset="0"/>
              </a:rPr>
              <a:t>the concept of Convolutional Neural Network (</a:t>
            </a:r>
            <a:r>
              <a:rPr lang="en-US" sz="2800" b="1" i="0" u="none" strike="noStrike" baseline="0" dirty="0">
                <a:solidFill>
                  <a:srgbClr val="2C2C2C"/>
                </a:solidFill>
                <a:latin typeface="Arial" panose="020B0604020202020204" pitchFamily="34" charset="0"/>
              </a:rPr>
              <a:t>CNN</a:t>
            </a:r>
            <a:r>
              <a:rPr lang="en-US" sz="2800" b="0" i="0" u="none" strike="noStrike" baseline="0" dirty="0">
                <a:solidFill>
                  <a:srgbClr val="2C2C2C"/>
                </a:solidFill>
                <a:latin typeface="Arial" panose="020B0604020202020204" pitchFamily="34" charset="0"/>
              </a:rPr>
              <a:t>) to make an AI system which can recognize handwriting and detect object, since it automatically detects the important features without any human supervision and has very high accuracy in image recognition problems. Using </a:t>
            </a:r>
            <a:r>
              <a:rPr lang="en-US" sz="2800" b="1" i="0" u="none" strike="noStrike" baseline="0" dirty="0" err="1">
                <a:solidFill>
                  <a:srgbClr val="2C2C2C"/>
                </a:solidFill>
                <a:latin typeface="Arial" panose="020B0604020202020204" pitchFamily="34" charset="0"/>
              </a:rPr>
              <a:t>Jupyter</a:t>
            </a:r>
            <a:r>
              <a:rPr lang="en-US" sz="2800" b="1" i="0" u="none" strike="noStrike" baseline="0" dirty="0">
                <a:solidFill>
                  <a:srgbClr val="2C2C2C"/>
                </a:solidFill>
                <a:latin typeface="Arial" panose="020B0604020202020204" pitchFamily="34" charset="0"/>
              </a:rPr>
              <a:t> Notebook </a:t>
            </a:r>
            <a:r>
              <a:rPr lang="en-US" sz="2800" b="0" i="0" u="none" strike="noStrike" baseline="0" dirty="0">
                <a:solidFill>
                  <a:srgbClr val="2C2C2C"/>
                </a:solidFill>
                <a:latin typeface="Arial" panose="020B0604020202020204" pitchFamily="34" charset="0"/>
              </a:rPr>
              <a:t>we have recorded our datasets and used </a:t>
            </a:r>
            <a:r>
              <a:rPr lang="en-US" sz="2800" b="1" i="0" u="none" strike="noStrike" baseline="0" dirty="0" err="1">
                <a:solidFill>
                  <a:srgbClr val="2C2C2C"/>
                </a:solidFill>
                <a:latin typeface="Arial" panose="020B0604020202020204" pitchFamily="34" charset="0"/>
              </a:rPr>
              <a:t>Tensorflow</a:t>
            </a:r>
            <a:r>
              <a:rPr lang="en-US" sz="2800" dirty="0">
                <a:solidFill>
                  <a:srgbClr val="2C2C2C"/>
                </a:solidFill>
                <a:latin typeface="Arial" panose="020B0604020202020204" pitchFamily="34" charset="0"/>
              </a:rPr>
              <a:t> </a:t>
            </a:r>
            <a:r>
              <a:rPr lang="en-US" sz="2800" b="0" i="0" u="none" strike="noStrike" baseline="0" dirty="0">
                <a:solidFill>
                  <a:srgbClr val="2C2C2C"/>
                </a:solidFill>
                <a:latin typeface="Arial" panose="020B0604020202020204" pitchFamily="34" charset="0"/>
              </a:rPr>
              <a:t>for storing image data and object detection.</a:t>
            </a:r>
          </a:p>
          <a:p>
            <a:pPr marL="0" indent="0" algn="l">
              <a:lnSpc>
                <a:spcPct val="150000"/>
              </a:lnSpc>
              <a:buNone/>
            </a:pPr>
            <a:r>
              <a:rPr lang="en-US" sz="2800" b="0" i="0" u="none" strike="noStrike" baseline="0" dirty="0">
                <a:solidFill>
                  <a:srgbClr val="000000"/>
                </a:solidFill>
                <a:latin typeface="Arial" panose="020B0604020202020204" pitchFamily="34" charset="0"/>
              </a:rPr>
              <a:t>Our system is capable of identifying objects based on pre-stored image sets. Moreover, it is capable of capturing, storing new image sets and identifying them. Since, it is a self-learning system </a:t>
            </a:r>
            <a:r>
              <a:rPr lang="en-US" sz="2800" b="0" i="0" u="none" strike="noStrike" baseline="0" dirty="0">
                <a:solidFill>
                  <a:srgbClr val="2C2C2C"/>
                </a:solidFill>
                <a:latin typeface="Arial" panose="020B0604020202020204" pitchFamily="34" charset="0"/>
              </a:rPr>
              <a:t>which will gather the experience for its self-development</a:t>
            </a:r>
            <a:r>
              <a:rPr lang="en-US" sz="2800" b="0" i="0" u="none" strike="noStrike" baseline="0" dirty="0">
                <a:solidFill>
                  <a:srgbClr val="000000"/>
                </a:solidFill>
                <a:latin typeface="Arial" panose="020B0604020202020204" pitchFamily="34" charset="0"/>
              </a:rPr>
              <a:t>.</a:t>
            </a:r>
            <a:endParaRPr lang="en-US" dirty="0"/>
          </a:p>
          <a:p>
            <a:pPr marL="0" indent="0">
              <a:buNone/>
            </a:pPr>
            <a:endParaRPr lang="en-US" dirty="0"/>
          </a:p>
        </p:txBody>
      </p:sp>
      <p:pic>
        <p:nvPicPr>
          <p:cNvPr id="4098" name="Picture 2" descr="5 Important Changes Coming with TensorFlow 2.0 | by George Seif | Level Up  Coding">
            <a:extLst>
              <a:ext uri="{FF2B5EF4-FFF2-40B4-BE49-F238E27FC236}">
                <a16:creationId xmlns:a16="http://schemas.microsoft.com/office/drawing/2014/main" id="{8242A974-48EE-4F8D-78D3-D47C509AC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9193" y="365125"/>
            <a:ext cx="1464607" cy="156584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naconda (Python distribution) - Wikipedia">
            <a:extLst>
              <a:ext uri="{FF2B5EF4-FFF2-40B4-BE49-F238E27FC236}">
                <a16:creationId xmlns:a16="http://schemas.microsoft.com/office/drawing/2014/main" id="{31E152C5-1DA1-7961-5DFA-F615AD397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6221" y="5192594"/>
            <a:ext cx="2377580" cy="118131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nstalling Jupyter Notebook. please refer to this article if you… | by  Chinmay s yalameli | Medium">
            <a:extLst>
              <a:ext uri="{FF2B5EF4-FFF2-40B4-BE49-F238E27FC236}">
                <a16:creationId xmlns:a16="http://schemas.microsoft.com/office/drawing/2014/main" id="{314E3047-A70E-B646-C270-E7CAABD19A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8184" b="15351"/>
          <a:stretch/>
        </p:blipFill>
        <p:spPr bwMode="auto">
          <a:xfrm>
            <a:off x="838199" y="5242498"/>
            <a:ext cx="1501589" cy="1330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821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Free Powerpoint Template Backgrounds! Professional Looking Lecture ...  Desktop Background">
            <a:extLst>
              <a:ext uri="{FF2B5EF4-FFF2-40B4-BE49-F238E27FC236}">
                <a16:creationId xmlns:a16="http://schemas.microsoft.com/office/drawing/2014/main" id="{97DC2A56-E7D7-1475-1760-C941A70D19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C061326-2489-4DAF-1736-C1CA0E3E4149}"/>
              </a:ext>
            </a:extLst>
          </p:cNvPr>
          <p:cNvSpPr>
            <a:spLocks noGrp="1"/>
          </p:cNvSpPr>
          <p:nvPr>
            <p:ph type="title"/>
          </p:nvPr>
        </p:nvSpPr>
        <p:spPr>
          <a:xfrm>
            <a:off x="838200" y="365125"/>
            <a:ext cx="2164976" cy="1325563"/>
          </a:xfrm>
        </p:spPr>
        <p:txBody>
          <a:bodyPr/>
          <a:lstStyle/>
          <a:p>
            <a:r>
              <a:rPr lang="en-US" b="1" dirty="0"/>
              <a:t>Designs</a:t>
            </a:r>
          </a:p>
        </p:txBody>
      </p:sp>
      <p:sp>
        <p:nvSpPr>
          <p:cNvPr id="3" name="Content Placeholder 2">
            <a:extLst>
              <a:ext uri="{FF2B5EF4-FFF2-40B4-BE49-F238E27FC236}">
                <a16:creationId xmlns:a16="http://schemas.microsoft.com/office/drawing/2014/main" id="{31EECA81-2CE4-2BD2-00F0-67BB04F08F26}"/>
              </a:ext>
            </a:extLst>
          </p:cNvPr>
          <p:cNvSpPr>
            <a:spLocks noGrp="1"/>
          </p:cNvSpPr>
          <p:nvPr>
            <p:ph idx="1"/>
          </p:nvPr>
        </p:nvSpPr>
        <p:spPr>
          <a:xfrm>
            <a:off x="838199" y="1362076"/>
            <a:ext cx="2164976" cy="5218018"/>
          </a:xfrm>
        </p:spPr>
        <p:txBody>
          <a:bodyPr vert="wordArtVert">
            <a:noAutofit/>
          </a:bodyPr>
          <a:lstStyle/>
          <a:p>
            <a:pPr marL="0" indent="0">
              <a:buNone/>
            </a:pPr>
            <a:r>
              <a:rPr lang="en-US" sz="3600" b="1" dirty="0">
                <a:solidFill>
                  <a:schemeClr val="accent2"/>
                </a:solidFill>
              </a:rPr>
              <a:t>DFD</a:t>
            </a:r>
          </a:p>
          <a:p>
            <a:pPr marL="0" indent="0">
              <a:buNone/>
            </a:pPr>
            <a:r>
              <a:rPr lang="en-US" sz="3600" b="1" dirty="0">
                <a:solidFill>
                  <a:schemeClr val="accent2"/>
                </a:solidFill>
              </a:rPr>
              <a:t>  MODEL</a:t>
            </a:r>
          </a:p>
        </p:txBody>
      </p:sp>
      <p:pic>
        <p:nvPicPr>
          <p:cNvPr id="7" name="Picture 6" descr="PDF] AUTOMATIC OBJECT DETECTION IN VIDEO SEQUENCES WITH CAMERA IN MOTION |  Semantic Scholar">
            <a:extLst>
              <a:ext uri="{FF2B5EF4-FFF2-40B4-BE49-F238E27FC236}">
                <a16:creationId xmlns:a16="http://schemas.microsoft.com/office/drawing/2014/main" id="{648591DF-BC4F-BCB9-7422-66CA3217FF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3300" y="102036"/>
            <a:ext cx="4645400" cy="6653927"/>
          </a:xfrm>
          <a:prstGeom prst="rect">
            <a:avLst/>
          </a:prstGeom>
          <a:noFill/>
          <a:ln>
            <a:noFill/>
          </a:ln>
        </p:spPr>
      </p:pic>
    </p:spTree>
    <p:extLst>
      <p:ext uri="{BB962C8B-B14F-4D97-AF65-F5344CB8AC3E}">
        <p14:creationId xmlns:p14="http://schemas.microsoft.com/office/powerpoint/2010/main" val="250180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6" name="Picture 8">
            <a:extLst>
              <a:ext uri="{FF2B5EF4-FFF2-40B4-BE49-F238E27FC236}">
                <a16:creationId xmlns:a16="http://schemas.microsoft.com/office/drawing/2014/main" id="{11F8E0AF-1D6F-5D4D-2135-F2B8C45C2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A8B8B13-E195-DEFC-3788-97D7F1F7C3B8}"/>
              </a:ext>
            </a:extLst>
          </p:cNvPr>
          <p:cNvSpPr>
            <a:spLocks noGrp="1"/>
          </p:cNvSpPr>
          <p:nvPr>
            <p:ph idx="1"/>
          </p:nvPr>
        </p:nvSpPr>
        <p:spPr>
          <a:xfrm>
            <a:off x="561975" y="623782"/>
            <a:ext cx="1000125" cy="5610433"/>
          </a:xfrm>
        </p:spPr>
        <p:txBody>
          <a:bodyPr vert="wordArtVert">
            <a:noAutofit/>
          </a:bodyPr>
          <a:lstStyle/>
          <a:p>
            <a:pPr marL="0" indent="0">
              <a:buNone/>
            </a:pPr>
            <a:r>
              <a:rPr lang="en-US" sz="3600" b="1" dirty="0"/>
              <a:t>ER MODEL</a:t>
            </a:r>
          </a:p>
        </p:txBody>
      </p:sp>
      <p:pic>
        <p:nvPicPr>
          <p:cNvPr id="4" name="Picture 3" descr="ER Diagram for customized smart object detection | Download Scientific  Diagram">
            <a:extLst>
              <a:ext uri="{FF2B5EF4-FFF2-40B4-BE49-F238E27FC236}">
                <a16:creationId xmlns:a16="http://schemas.microsoft.com/office/drawing/2014/main" id="{E8832401-DCE1-41FF-E9FB-E4F61E7103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095057"/>
            <a:ext cx="5943600" cy="4667885"/>
          </a:xfrm>
          <a:prstGeom prst="rect">
            <a:avLst/>
          </a:prstGeom>
          <a:noFill/>
          <a:ln>
            <a:noFill/>
          </a:ln>
        </p:spPr>
      </p:pic>
    </p:spTree>
    <p:extLst>
      <p:ext uri="{BB962C8B-B14F-4D97-AF65-F5344CB8AC3E}">
        <p14:creationId xmlns:p14="http://schemas.microsoft.com/office/powerpoint/2010/main" val="3040140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2" name="Picture 10" descr="White Backgrounds, Free White Powerpoint Background - SlideBackground">
            <a:extLst>
              <a:ext uri="{FF2B5EF4-FFF2-40B4-BE49-F238E27FC236}">
                <a16:creationId xmlns:a16="http://schemas.microsoft.com/office/drawing/2014/main" id="{6255CAFE-E0FE-1EE5-E7C2-CAC2C87D0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Sequence diagram of face recognition system | Download Scientific Diagram">
            <a:extLst>
              <a:ext uri="{FF2B5EF4-FFF2-40B4-BE49-F238E27FC236}">
                <a16:creationId xmlns:a16="http://schemas.microsoft.com/office/drawing/2014/main" id="{0A168654-CD75-6CE4-E2E2-58E7DB571A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5787" y="516040"/>
            <a:ext cx="8060426" cy="4644750"/>
          </a:xfrm>
          <a:prstGeom prst="rect">
            <a:avLst/>
          </a:prstGeom>
          <a:noFill/>
          <a:ln>
            <a:noFill/>
          </a:ln>
        </p:spPr>
      </p:pic>
      <p:sp>
        <p:nvSpPr>
          <p:cNvPr id="3" name="Content Placeholder 2">
            <a:extLst>
              <a:ext uri="{FF2B5EF4-FFF2-40B4-BE49-F238E27FC236}">
                <a16:creationId xmlns:a16="http://schemas.microsoft.com/office/drawing/2014/main" id="{09D2EC81-BCCF-2874-6B60-D2203CBCA3EE}"/>
              </a:ext>
            </a:extLst>
          </p:cNvPr>
          <p:cNvSpPr>
            <a:spLocks noGrp="1"/>
          </p:cNvSpPr>
          <p:nvPr>
            <p:ph idx="1"/>
          </p:nvPr>
        </p:nvSpPr>
        <p:spPr>
          <a:xfrm>
            <a:off x="231914" y="662746"/>
            <a:ext cx="1427922" cy="4351338"/>
          </a:xfrm>
        </p:spPr>
        <p:txBody>
          <a:bodyPr vert="wordArtVert"/>
          <a:lstStyle/>
          <a:p>
            <a:pPr marL="0" indent="0">
              <a:buNone/>
            </a:pPr>
            <a:r>
              <a:rPr lang="en-US" b="1" dirty="0">
                <a:solidFill>
                  <a:srgbClr val="FF0000"/>
                </a:solidFill>
              </a:rPr>
              <a:t>SEQUENCE DIAGRAM</a:t>
            </a:r>
          </a:p>
        </p:txBody>
      </p:sp>
    </p:spTree>
    <p:extLst>
      <p:ext uri="{BB962C8B-B14F-4D97-AF65-F5344CB8AC3E}">
        <p14:creationId xmlns:p14="http://schemas.microsoft.com/office/powerpoint/2010/main" val="399461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Light Grey Curves Graphic Backgrounds for Powerpoint Templates - PPT  Backgrounds">
            <a:extLst>
              <a:ext uri="{FF2B5EF4-FFF2-40B4-BE49-F238E27FC236}">
                <a16:creationId xmlns:a16="http://schemas.microsoft.com/office/drawing/2014/main" id="{8BACDF00-5986-F6F3-57D4-9B8185CD76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23"/>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7527E9-0440-7E97-4F80-1A57CC8B5E80}"/>
              </a:ext>
            </a:extLst>
          </p:cNvPr>
          <p:cNvSpPr>
            <a:spLocks noGrp="1"/>
          </p:cNvSpPr>
          <p:nvPr>
            <p:ph type="title"/>
          </p:nvPr>
        </p:nvSpPr>
        <p:spPr>
          <a:xfrm>
            <a:off x="371060" y="308113"/>
            <a:ext cx="2783541" cy="796166"/>
          </a:xfrm>
        </p:spPr>
        <p:txBody>
          <a:bodyPr>
            <a:normAutofit fontScale="90000"/>
          </a:bodyPr>
          <a:lstStyle/>
          <a:p>
            <a:r>
              <a:rPr lang="en-US" b="1" dirty="0"/>
              <a:t>Snapshot-1</a:t>
            </a:r>
          </a:p>
        </p:txBody>
      </p:sp>
      <p:pic>
        <p:nvPicPr>
          <p:cNvPr id="5" name="Content Placeholder 4">
            <a:extLst>
              <a:ext uri="{FF2B5EF4-FFF2-40B4-BE49-F238E27FC236}">
                <a16:creationId xmlns:a16="http://schemas.microsoft.com/office/drawing/2014/main" id="{A73A0D9F-B273-B844-03DB-0D2004B3D9E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b="6160"/>
          <a:stretch/>
        </p:blipFill>
        <p:spPr>
          <a:xfrm>
            <a:off x="1238250" y="1096641"/>
            <a:ext cx="9715500" cy="5128313"/>
          </a:xfrm>
        </p:spPr>
      </p:pic>
    </p:spTree>
    <p:extLst>
      <p:ext uri="{BB962C8B-B14F-4D97-AF65-F5344CB8AC3E}">
        <p14:creationId xmlns:p14="http://schemas.microsoft.com/office/powerpoint/2010/main" val="1734603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owerPoint Wallpapers - Top Free PowerPoint Backgrounds - WallpaperAccess">
            <a:extLst>
              <a:ext uri="{FF2B5EF4-FFF2-40B4-BE49-F238E27FC236}">
                <a16:creationId xmlns:a16="http://schemas.microsoft.com/office/drawing/2014/main" id="{5E596FF8-1E8B-E8DB-9780-D44EFE4FCD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11"/>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831D3CE-58FE-1E8B-8499-EB233206863B}"/>
              </a:ext>
            </a:extLst>
          </p:cNvPr>
          <p:cNvSpPr>
            <a:spLocks noGrp="1"/>
          </p:cNvSpPr>
          <p:nvPr>
            <p:ph type="title"/>
          </p:nvPr>
        </p:nvSpPr>
        <p:spPr/>
        <p:txBody>
          <a:bodyPr/>
          <a:lstStyle/>
          <a:p>
            <a:r>
              <a:rPr lang="en-US" b="1" dirty="0"/>
              <a:t>Snapshot-2</a:t>
            </a:r>
            <a:endParaRPr lang="en-US" dirty="0"/>
          </a:p>
        </p:txBody>
      </p:sp>
      <p:pic>
        <p:nvPicPr>
          <p:cNvPr id="5" name="Picture 4">
            <a:extLst>
              <a:ext uri="{FF2B5EF4-FFF2-40B4-BE49-F238E27FC236}">
                <a16:creationId xmlns:a16="http://schemas.microsoft.com/office/drawing/2014/main" id="{8EB39380-4B4F-8085-0594-44B317C61787}"/>
              </a:ext>
            </a:extLst>
          </p:cNvPr>
          <p:cNvPicPr>
            <a:picLocks noChangeAspect="1"/>
          </p:cNvPicPr>
          <p:nvPr/>
        </p:nvPicPr>
        <p:blipFill>
          <a:blip r:embed="rId3"/>
          <a:srcRect b="5793"/>
          <a:stretch/>
        </p:blipFill>
        <p:spPr>
          <a:xfrm>
            <a:off x="1645534" y="1463239"/>
            <a:ext cx="8900931" cy="4738269"/>
          </a:xfrm>
          <a:prstGeom prst="rect">
            <a:avLst/>
          </a:prstGeom>
        </p:spPr>
      </p:pic>
    </p:spTree>
    <p:extLst>
      <p:ext uri="{BB962C8B-B14F-4D97-AF65-F5344CB8AC3E}">
        <p14:creationId xmlns:p14="http://schemas.microsoft.com/office/powerpoint/2010/main" val="4212306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453</Words>
  <Application>Microsoft Macintosh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(Body)</vt:lpstr>
      <vt:lpstr>Calibri Light</vt:lpstr>
      <vt:lpstr>Symbol</vt:lpstr>
      <vt:lpstr>Times New Roman</vt:lpstr>
      <vt:lpstr>Office Theme</vt:lpstr>
      <vt:lpstr>Flex Lens</vt:lpstr>
      <vt:lpstr>PowerPoint Presentation</vt:lpstr>
      <vt:lpstr>PowerPoint Presentation</vt:lpstr>
      <vt:lpstr>Technology Used</vt:lpstr>
      <vt:lpstr>Designs</vt:lpstr>
      <vt:lpstr>PowerPoint Presentation</vt:lpstr>
      <vt:lpstr>PowerPoint Presentation</vt:lpstr>
      <vt:lpstr>Snapshot-1</vt:lpstr>
      <vt:lpstr>Snapshot-2</vt:lpstr>
      <vt:lpstr>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Ghosh</dc:creator>
  <cp:lastModifiedBy>Rohan Ghosh</cp:lastModifiedBy>
  <cp:revision>36</cp:revision>
  <dcterms:created xsi:type="dcterms:W3CDTF">2022-05-13T15:07:54Z</dcterms:created>
  <dcterms:modified xsi:type="dcterms:W3CDTF">2025-02-16T16:44:45Z</dcterms:modified>
</cp:coreProperties>
</file>