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an Ghosh" initials="RG" lastIdx="1" clrIdx="0">
    <p:extLst>
      <p:ext uri="{19B8F6BF-5375-455C-9EA6-DF929625EA0E}">
        <p15:presenceInfo xmlns:p15="http://schemas.microsoft.com/office/powerpoint/2012/main" userId="1d1ab3981c9362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2" autoAdjust="0"/>
    <p:restoredTop sz="94660"/>
  </p:normalViewPr>
  <p:slideViewPr>
    <p:cSldViewPr snapToGrid="0">
      <p:cViewPr varScale="1">
        <p:scale>
          <a:sx n="85" d="100"/>
          <a:sy n="85" d="100"/>
        </p:scale>
        <p:origin x="4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13T21:30:27.272" idx="1">
    <p:pos x="7680" y="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9E79-ABFB-17E5-3794-178E9F98CF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0F64F4-15B4-B200-9FDD-D25C331DB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4E9B09-5A5A-CF56-2DDD-0589F18C5355}"/>
              </a:ext>
            </a:extLst>
          </p:cNvPr>
          <p:cNvSpPr>
            <a:spLocks noGrp="1"/>
          </p:cNvSpPr>
          <p:nvPr>
            <p:ph type="dt" sz="half" idx="10"/>
          </p:nvPr>
        </p:nvSpPr>
        <p:spPr/>
        <p:txBody>
          <a:bodyPr/>
          <a:lstStyle/>
          <a:p>
            <a:fld id="{0E6ED3D5-17EA-4896-A044-A31655834100}" type="datetimeFigureOut">
              <a:rPr lang="en-US" smtClean="0"/>
              <a:t>11/15/2022</a:t>
            </a:fld>
            <a:endParaRPr lang="en-US"/>
          </a:p>
        </p:txBody>
      </p:sp>
      <p:sp>
        <p:nvSpPr>
          <p:cNvPr id="5" name="Footer Placeholder 4">
            <a:extLst>
              <a:ext uri="{FF2B5EF4-FFF2-40B4-BE49-F238E27FC236}">
                <a16:creationId xmlns:a16="http://schemas.microsoft.com/office/drawing/2014/main" id="{D429687E-D6FA-51CC-B055-DBC8DD1C1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ACFEF-C441-330A-17A7-215B84761E50}"/>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252939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2D0F-5177-1EE5-C18B-26EEB8D2A0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C21C52-0772-9ECA-85C4-A2C1AD1290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3ED9D-8748-931F-1F97-BDA5880943F6}"/>
              </a:ext>
            </a:extLst>
          </p:cNvPr>
          <p:cNvSpPr>
            <a:spLocks noGrp="1"/>
          </p:cNvSpPr>
          <p:nvPr>
            <p:ph type="dt" sz="half" idx="10"/>
          </p:nvPr>
        </p:nvSpPr>
        <p:spPr/>
        <p:txBody>
          <a:bodyPr/>
          <a:lstStyle/>
          <a:p>
            <a:fld id="{0E6ED3D5-17EA-4896-A044-A31655834100}" type="datetimeFigureOut">
              <a:rPr lang="en-US" smtClean="0"/>
              <a:t>11/15/2022</a:t>
            </a:fld>
            <a:endParaRPr lang="en-US"/>
          </a:p>
        </p:txBody>
      </p:sp>
      <p:sp>
        <p:nvSpPr>
          <p:cNvPr id="5" name="Footer Placeholder 4">
            <a:extLst>
              <a:ext uri="{FF2B5EF4-FFF2-40B4-BE49-F238E27FC236}">
                <a16:creationId xmlns:a16="http://schemas.microsoft.com/office/drawing/2014/main" id="{3F452FD7-2763-A6B1-3416-8BA9A39F4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BE65D-DF98-1913-2030-7155029D83AC}"/>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416737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315BB9-245D-6567-C28C-E15B0F09C4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2108A-5D6C-482E-6ECC-6D657DFC5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6347B-DD73-5011-6781-09EA337FDD70}"/>
              </a:ext>
            </a:extLst>
          </p:cNvPr>
          <p:cNvSpPr>
            <a:spLocks noGrp="1"/>
          </p:cNvSpPr>
          <p:nvPr>
            <p:ph type="dt" sz="half" idx="10"/>
          </p:nvPr>
        </p:nvSpPr>
        <p:spPr/>
        <p:txBody>
          <a:bodyPr/>
          <a:lstStyle/>
          <a:p>
            <a:fld id="{0E6ED3D5-17EA-4896-A044-A31655834100}" type="datetimeFigureOut">
              <a:rPr lang="en-US" smtClean="0"/>
              <a:t>11/15/2022</a:t>
            </a:fld>
            <a:endParaRPr lang="en-US"/>
          </a:p>
        </p:txBody>
      </p:sp>
      <p:sp>
        <p:nvSpPr>
          <p:cNvPr id="5" name="Footer Placeholder 4">
            <a:extLst>
              <a:ext uri="{FF2B5EF4-FFF2-40B4-BE49-F238E27FC236}">
                <a16:creationId xmlns:a16="http://schemas.microsoft.com/office/drawing/2014/main" id="{0E15949C-A108-F038-D093-BC22A6E97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5C24B-3498-C198-5DB1-DFD66F32BC57}"/>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66485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6F5C-27D1-2F7D-E8B0-9D9819BDE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AE5E73-49A0-B275-598B-A8B7C94A0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55557-235D-6063-831C-8A2BC6C9B406}"/>
              </a:ext>
            </a:extLst>
          </p:cNvPr>
          <p:cNvSpPr>
            <a:spLocks noGrp="1"/>
          </p:cNvSpPr>
          <p:nvPr>
            <p:ph type="dt" sz="half" idx="10"/>
          </p:nvPr>
        </p:nvSpPr>
        <p:spPr/>
        <p:txBody>
          <a:bodyPr/>
          <a:lstStyle/>
          <a:p>
            <a:fld id="{0E6ED3D5-17EA-4896-A044-A31655834100}" type="datetimeFigureOut">
              <a:rPr lang="en-US" smtClean="0"/>
              <a:t>11/15/2022</a:t>
            </a:fld>
            <a:endParaRPr lang="en-US"/>
          </a:p>
        </p:txBody>
      </p:sp>
      <p:sp>
        <p:nvSpPr>
          <p:cNvPr id="5" name="Footer Placeholder 4">
            <a:extLst>
              <a:ext uri="{FF2B5EF4-FFF2-40B4-BE49-F238E27FC236}">
                <a16:creationId xmlns:a16="http://schemas.microsoft.com/office/drawing/2014/main" id="{BDAE8110-881D-974E-899F-D02CB19F6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50F35-5BC4-9EFD-D37C-5517FF7D4E1F}"/>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1655831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FF04-A697-8B78-D7BC-BB01910DA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E8DF12-F8B0-2DB9-5CAB-442B1A045D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3AE770-CE38-B620-4B87-1CCEA93D222C}"/>
              </a:ext>
            </a:extLst>
          </p:cNvPr>
          <p:cNvSpPr>
            <a:spLocks noGrp="1"/>
          </p:cNvSpPr>
          <p:nvPr>
            <p:ph type="dt" sz="half" idx="10"/>
          </p:nvPr>
        </p:nvSpPr>
        <p:spPr/>
        <p:txBody>
          <a:bodyPr/>
          <a:lstStyle/>
          <a:p>
            <a:fld id="{0E6ED3D5-17EA-4896-A044-A31655834100}" type="datetimeFigureOut">
              <a:rPr lang="en-US" smtClean="0"/>
              <a:t>11/15/2022</a:t>
            </a:fld>
            <a:endParaRPr lang="en-US"/>
          </a:p>
        </p:txBody>
      </p:sp>
      <p:sp>
        <p:nvSpPr>
          <p:cNvPr id="5" name="Footer Placeholder 4">
            <a:extLst>
              <a:ext uri="{FF2B5EF4-FFF2-40B4-BE49-F238E27FC236}">
                <a16:creationId xmlns:a16="http://schemas.microsoft.com/office/drawing/2014/main" id="{5781DD0C-CB9C-D16A-FE41-8D9E353D9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69562-050D-AFEC-A52D-A2FC72DB7D2E}"/>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1160665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4C79-FF8F-1C39-436C-D947B69DB4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DC41A4-C9F2-EF51-D873-0714622CD4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38436B-9215-C24D-A71C-9DB3F164F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A284C4-575C-8785-FD66-5C4BD57D46D8}"/>
              </a:ext>
            </a:extLst>
          </p:cNvPr>
          <p:cNvSpPr>
            <a:spLocks noGrp="1"/>
          </p:cNvSpPr>
          <p:nvPr>
            <p:ph type="dt" sz="half" idx="10"/>
          </p:nvPr>
        </p:nvSpPr>
        <p:spPr/>
        <p:txBody>
          <a:bodyPr/>
          <a:lstStyle/>
          <a:p>
            <a:fld id="{0E6ED3D5-17EA-4896-A044-A31655834100}" type="datetimeFigureOut">
              <a:rPr lang="en-US" smtClean="0"/>
              <a:t>11/15/2022</a:t>
            </a:fld>
            <a:endParaRPr lang="en-US"/>
          </a:p>
        </p:txBody>
      </p:sp>
      <p:sp>
        <p:nvSpPr>
          <p:cNvPr id="6" name="Footer Placeholder 5">
            <a:extLst>
              <a:ext uri="{FF2B5EF4-FFF2-40B4-BE49-F238E27FC236}">
                <a16:creationId xmlns:a16="http://schemas.microsoft.com/office/drawing/2014/main" id="{7AA35210-334B-F7D2-EFD2-F08162D09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B683C-A180-5487-D2A9-AB76A9E13D6F}"/>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260895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9BED-1678-BA9B-4345-E0E51CE171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093A3D-6633-F1F9-EC4F-BAC593349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C637E0-1554-5A3D-1DF7-6F8A1D3E04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D14BE7-8196-C2C8-78A9-EEB9EE8C1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712DE0-61C2-ED5D-5E97-1DEEB8D217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3EC35D-315A-727B-CE24-3A56C7E66655}"/>
              </a:ext>
            </a:extLst>
          </p:cNvPr>
          <p:cNvSpPr>
            <a:spLocks noGrp="1"/>
          </p:cNvSpPr>
          <p:nvPr>
            <p:ph type="dt" sz="half" idx="10"/>
          </p:nvPr>
        </p:nvSpPr>
        <p:spPr/>
        <p:txBody>
          <a:bodyPr/>
          <a:lstStyle/>
          <a:p>
            <a:fld id="{0E6ED3D5-17EA-4896-A044-A31655834100}" type="datetimeFigureOut">
              <a:rPr lang="en-US" smtClean="0"/>
              <a:t>11/15/2022</a:t>
            </a:fld>
            <a:endParaRPr lang="en-US"/>
          </a:p>
        </p:txBody>
      </p:sp>
      <p:sp>
        <p:nvSpPr>
          <p:cNvPr id="8" name="Footer Placeholder 7">
            <a:extLst>
              <a:ext uri="{FF2B5EF4-FFF2-40B4-BE49-F238E27FC236}">
                <a16:creationId xmlns:a16="http://schemas.microsoft.com/office/drawing/2014/main" id="{BA432F42-4CD5-E210-CFD6-CF0CD7CEED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2E411C-89D7-F3A4-6F6F-8CC15BC07722}"/>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294036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9568-2D23-F43D-D368-9A486BB8D3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760D19-CC4B-8305-24DE-33916AD910B7}"/>
              </a:ext>
            </a:extLst>
          </p:cNvPr>
          <p:cNvSpPr>
            <a:spLocks noGrp="1"/>
          </p:cNvSpPr>
          <p:nvPr>
            <p:ph type="dt" sz="half" idx="10"/>
          </p:nvPr>
        </p:nvSpPr>
        <p:spPr/>
        <p:txBody>
          <a:bodyPr/>
          <a:lstStyle/>
          <a:p>
            <a:fld id="{0E6ED3D5-17EA-4896-A044-A31655834100}" type="datetimeFigureOut">
              <a:rPr lang="en-US" smtClean="0"/>
              <a:t>11/15/2022</a:t>
            </a:fld>
            <a:endParaRPr lang="en-US"/>
          </a:p>
        </p:txBody>
      </p:sp>
      <p:sp>
        <p:nvSpPr>
          <p:cNvPr id="4" name="Footer Placeholder 3">
            <a:extLst>
              <a:ext uri="{FF2B5EF4-FFF2-40B4-BE49-F238E27FC236}">
                <a16:creationId xmlns:a16="http://schemas.microsoft.com/office/drawing/2014/main" id="{084C96DF-164B-7280-1750-E490899777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B6FB3A-B363-B0AB-2CD0-6F02883AEADC}"/>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217073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5B3B4-FD92-C97B-3D7D-B9215D9DC61D}"/>
              </a:ext>
            </a:extLst>
          </p:cNvPr>
          <p:cNvSpPr>
            <a:spLocks noGrp="1"/>
          </p:cNvSpPr>
          <p:nvPr>
            <p:ph type="dt" sz="half" idx="10"/>
          </p:nvPr>
        </p:nvSpPr>
        <p:spPr/>
        <p:txBody>
          <a:bodyPr/>
          <a:lstStyle/>
          <a:p>
            <a:fld id="{0E6ED3D5-17EA-4896-A044-A31655834100}" type="datetimeFigureOut">
              <a:rPr lang="en-US" smtClean="0"/>
              <a:t>11/15/2022</a:t>
            </a:fld>
            <a:endParaRPr lang="en-US"/>
          </a:p>
        </p:txBody>
      </p:sp>
      <p:sp>
        <p:nvSpPr>
          <p:cNvPr id="3" name="Footer Placeholder 2">
            <a:extLst>
              <a:ext uri="{FF2B5EF4-FFF2-40B4-BE49-F238E27FC236}">
                <a16:creationId xmlns:a16="http://schemas.microsoft.com/office/drawing/2014/main" id="{502D633F-5496-342C-1F0B-9F5D3D0A30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F1E666-BF11-35F8-7D88-57F6E5A1FC67}"/>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3423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9BDA-8BB2-7E4A-B812-262329DC8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CAA370-13EB-D56B-276A-1A97D23D1C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D5071F-00BD-8FF0-B53E-BEAED992D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445E3-D97C-B207-1ECB-8FB6F1B5471E}"/>
              </a:ext>
            </a:extLst>
          </p:cNvPr>
          <p:cNvSpPr>
            <a:spLocks noGrp="1"/>
          </p:cNvSpPr>
          <p:nvPr>
            <p:ph type="dt" sz="half" idx="10"/>
          </p:nvPr>
        </p:nvSpPr>
        <p:spPr/>
        <p:txBody>
          <a:bodyPr/>
          <a:lstStyle/>
          <a:p>
            <a:fld id="{0E6ED3D5-17EA-4896-A044-A31655834100}" type="datetimeFigureOut">
              <a:rPr lang="en-US" smtClean="0"/>
              <a:t>11/15/2022</a:t>
            </a:fld>
            <a:endParaRPr lang="en-US"/>
          </a:p>
        </p:txBody>
      </p:sp>
      <p:sp>
        <p:nvSpPr>
          <p:cNvPr id="6" name="Footer Placeholder 5">
            <a:extLst>
              <a:ext uri="{FF2B5EF4-FFF2-40B4-BE49-F238E27FC236}">
                <a16:creationId xmlns:a16="http://schemas.microsoft.com/office/drawing/2014/main" id="{41CEC384-1719-2542-CCD3-7748D658B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87DB7-A65B-15F1-E86F-4DD9D291FC99}"/>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146102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B708-9042-3645-72F6-8BDB0DAF9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91D9B-6A9F-5906-96B3-9D249BD12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2FEA32-9BEE-4620-A924-783D9FA91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1858D-69B6-E27C-64A7-769A028FF048}"/>
              </a:ext>
            </a:extLst>
          </p:cNvPr>
          <p:cNvSpPr>
            <a:spLocks noGrp="1"/>
          </p:cNvSpPr>
          <p:nvPr>
            <p:ph type="dt" sz="half" idx="10"/>
          </p:nvPr>
        </p:nvSpPr>
        <p:spPr/>
        <p:txBody>
          <a:bodyPr/>
          <a:lstStyle/>
          <a:p>
            <a:fld id="{0E6ED3D5-17EA-4896-A044-A31655834100}" type="datetimeFigureOut">
              <a:rPr lang="en-US" smtClean="0"/>
              <a:t>11/15/2022</a:t>
            </a:fld>
            <a:endParaRPr lang="en-US"/>
          </a:p>
        </p:txBody>
      </p:sp>
      <p:sp>
        <p:nvSpPr>
          <p:cNvPr id="6" name="Footer Placeholder 5">
            <a:extLst>
              <a:ext uri="{FF2B5EF4-FFF2-40B4-BE49-F238E27FC236}">
                <a16:creationId xmlns:a16="http://schemas.microsoft.com/office/drawing/2014/main" id="{AEE051D6-8025-B656-7872-72D16314C7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E599E1-9A6D-395B-6311-DDE5E56E2792}"/>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47378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54E98-B4DB-3B08-D16A-62F736A19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954AF8-759C-B90C-08B8-D46F65C2A5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7D62F-C07D-04A4-477C-C32E5FDFA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ED3D5-17EA-4896-A044-A31655834100}" type="datetimeFigureOut">
              <a:rPr lang="en-US" smtClean="0"/>
              <a:t>11/15/2022</a:t>
            </a:fld>
            <a:endParaRPr lang="en-US"/>
          </a:p>
        </p:txBody>
      </p:sp>
      <p:sp>
        <p:nvSpPr>
          <p:cNvPr id="5" name="Footer Placeholder 4">
            <a:extLst>
              <a:ext uri="{FF2B5EF4-FFF2-40B4-BE49-F238E27FC236}">
                <a16:creationId xmlns:a16="http://schemas.microsoft.com/office/drawing/2014/main" id="{1779A84F-8A6E-2CA7-AA33-19AA1AC91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A28097-8684-A1EE-BA10-466D8DDF5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F0BFB-295E-4F1C-80A1-F954E7293EE8}" type="slidenum">
              <a:rPr lang="en-US" smtClean="0"/>
              <a:t>‹#›</a:t>
            </a:fld>
            <a:endParaRPr lang="en-US"/>
          </a:p>
        </p:txBody>
      </p:sp>
    </p:spTree>
    <p:extLst>
      <p:ext uri="{BB962C8B-B14F-4D97-AF65-F5344CB8AC3E}">
        <p14:creationId xmlns:p14="http://schemas.microsoft.com/office/powerpoint/2010/main" val="1879937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appinventiv.com/blog/impact-of-technology-on-eh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softwarequality/definition/build-tool"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theserverside.com/definition/NetBea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F077987-BA67-8444-BC5C-117BA0929CC3}"/>
              </a:ext>
            </a:extLst>
          </p:cNvPr>
          <p:cNvPicPr>
            <a:picLocks noChangeAspect="1"/>
          </p:cNvPicPr>
          <p:nvPr/>
        </p:nvPicPr>
        <p:blipFill>
          <a:blip r:embed="rId2"/>
          <a:stretch>
            <a:fillRect/>
          </a:stretch>
        </p:blipFill>
        <p:spPr>
          <a:xfrm>
            <a:off x="0" y="9488"/>
            <a:ext cx="12191997" cy="6858451"/>
          </a:xfrm>
          <a:prstGeom prst="rect">
            <a:avLst/>
          </a:prstGeom>
        </p:spPr>
      </p:pic>
      <p:sp>
        <p:nvSpPr>
          <p:cNvPr id="2" name="Title 1">
            <a:extLst>
              <a:ext uri="{FF2B5EF4-FFF2-40B4-BE49-F238E27FC236}">
                <a16:creationId xmlns:a16="http://schemas.microsoft.com/office/drawing/2014/main" id="{415A5D2D-A7D9-6E39-90AA-EF36E5EA0A51}"/>
              </a:ext>
            </a:extLst>
          </p:cNvPr>
          <p:cNvSpPr>
            <a:spLocks noGrp="1"/>
          </p:cNvSpPr>
          <p:nvPr>
            <p:ph type="ctrTitle"/>
          </p:nvPr>
        </p:nvSpPr>
        <p:spPr>
          <a:xfrm>
            <a:off x="4164496" y="-172178"/>
            <a:ext cx="4240306" cy="1178560"/>
          </a:xfrm>
        </p:spPr>
        <p:txBody>
          <a:bodyPr>
            <a:normAutofit fontScale="90000"/>
          </a:bodyPr>
          <a:lstStyle/>
          <a:p>
            <a:r>
              <a:rPr lang="en-US" sz="8000" b="1" u="sng" dirty="0" err="1">
                <a:solidFill>
                  <a:schemeClr val="accent2"/>
                </a:solidFill>
                <a:latin typeface="Calibri (Body)"/>
              </a:rPr>
              <a:t>Docter</a:t>
            </a:r>
            <a:r>
              <a:rPr lang="en-US" sz="8000" b="1" u="sng" dirty="0">
                <a:solidFill>
                  <a:schemeClr val="accent2"/>
                </a:solidFill>
                <a:latin typeface="Calibri (Body)"/>
              </a:rPr>
              <a:t> G</a:t>
            </a:r>
          </a:p>
        </p:txBody>
      </p:sp>
      <p:sp>
        <p:nvSpPr>
          <p:cNvPr id="3" name="Subtitle 2">
            <a:extLst>
              <a:ext uri="{FF2B5EF4-FFF2-40B4-BE49-F238E27FC236}">
                <a16:creationId xmlns:a16="http://schemas.microsoft.com/office/drawing/2014/main" id="{850535C3-1DA3-EAFE-2B85-F2F491736B03}"/>
              </a:ext>
            </a:extLst>
          </p:cNvPr>
          <p:cNvSpPr>
            <a:spLocks noGrp="1"/>
          </p:cNvSpPr>
          <p:nvPr>
            <p:ph type="subTitle" idx="1"/>
          </p:nvPr>
        </p:nvSpPr>
        <p:spPr>
          <a:xfrm>
            <a:off x="171863" y="5873472"/>
            <a:ext cx="11848270" cy="1096066"/>
          </a:xfrm>
        </p:spPr>
        <p:txBody>
          <a:bodyPr vert="horz" anchor="ctr">
            <a:noAutofit/>
          </a:bodyPr>
          <a:lstStyle/>
          <a:p>
            <a:r>
              <a:rPr lang="en-US" sz="4800" b="1" dirty="0"/>
              <a:t>Professional  Healthcare Mobile App on JAVA</a:t>
            </a:r>
          </a:p>
        </p:txBody>
      </p:sp>
      <p:graphicFrame>
        <p:nvGraphicFramePr>
          <p:cNvPr id="7" name="Table 5">
            <a:extLst>
              <a:ext uri="{FF2B5EF4-FFF2-40B4-BE49-F238E27FC236}">
                <a16:creationId xmlns:a16="http://schemas.microsoft.com/office/drawing/2014/main" id="{2316EB63-5CE5-0862-9537-E3E4B881D943}"/>
              </a:ext>
            </a:extLst>
          </p:cNvPr>
          <p:cNvGraphicFramePr>
            <a:graphicFrameLocks noGrp="1"/>
          </p:cNvGraphicFramePr>
          <p:nvPr>
            <p:extLst>
              <p:ext uri="{D42A27DB-BD31-4B8C-83A1-F6EECF244321}">
                <p14:modId xmlns:p14="http://schemas.microsoft.com/office/powerpoint/2010/main" val="2128775065"/>
              </p:ext>
            </p:extLst>
          </p:nvPr>
        </p:nvGraphicFramePr>
        <p:xfrm>
          <a:off x="9332839" y="2292162"/>
          <a:ext cx="2859157" cy="3581310"/>
        </p:xfrm>
        <a:graphic>
          <a:graphicData uri="http://schemas.openxmlformats.org/drawingml/2006/table">
            <a:tbl>
              <a:tblPr firstRow="1" bandRow="1">
                <a:tableStyleId>{08FB837D-C827-4EFA-A057-4D05807E0F7C}</a:tableStyleId>
              </a:tblPr>
              <a:tblGrid>
                <a:gridCol w="575070">
                  <a:extLst>
                    <a:ext uri="{9D8B030D-6E8A-4147-A177-3AD203B41FA5}">
                      <a16:colId xmlns:a16="http://schemas.microsoft.com/office/drawing/2014/main" val="1129193195"/>
                    </a:ext>
                  </a:extLst>
                </a:gridCol>
                <a:gridCol w="1138735">
                  <a:extLst>
                    <a:ext uri="{9D8B030D-6E8A-4147-A177-3AD203B41FA5}">
                      <a16:colId xmlns:a16="http://schemas.microsoft.com/office/drawing/2014/main" val="3745345874"/>
                    </a:ext>
                  </a:extLst>
                </a:gridCol>
                <a:gridCol w="1145352">
                  <a:extLst>
                    <a:ext uri="{9D8B030D-6E8A-4147-A177-3AD203B41FA5}">
                      <a16:colId xmlns:a16="http://schemas.microsoft.com/office/drawing/2014/main" val="2360999441"/>
                    </a:ext>
                  </a:extLst>
                </a:gridCol>
              </a:tblGrid>
              <a:tr h="342855">
                <a:tc gridSpan="3">
                  <a:txBody>
                    <a:bodyPr/>
                    <a:lstStyle/>
                    <a:p>
                      <a:pPr algn="ctr"/>
                      <a:r>
                        <a:rPr lang="en-US" sz="1600" dirty="0"/>
                        <a:t>TEAM MEMBERS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66944120"/>
                  </a:ext>
                </a:extLst>
              </a:tr>
              <a:tr h="342855">
                <a:tc>
                  <a:txBody>
                    <a:bodyPr/>
                    <a:lstStyle/>
                    <a:p>
                      <a:r>
                        <a:rPr lang="en-US" sz="1600" dirty="0"/>
                        <a:t>S. No.</a:t>
                      </a:r>
                    </a:p>
                  </a:txBody>
                  <a:tcPr/>
                </a:tc>
                <a:tc>
                  <a:txBody>
                    <a:bodyPr/>
                    <a:lstStyle/>
                    <a:p>
                      <a:r>
                        <a:rPr lang="en-US" sz="1600" dirty="0"/>
                        <a:t>Name</a:t>
                      </a:r>
                    </a:p>
                  </a:txBody>
                  <a:tcPr/>
                </a:tc>
                <a:tc>
                  <a:txBody>
                    <a:bodyPr/>
                    <a:lstStyle/>
                    <a:p>
                      <a:r>
                        <a:rPr lang="en-US" sz="1600" dirty="0"/>
                        <a:t>UID</a:t>
                      </a:r>
                    </a:p>
                  </a:txBody>
                  <a:tcPr/>
                </a:tc>
                <a:extLst>
                  <a:ext uri="{0D108BD9-81ED-4DB2-BD59-A6C34878D82A}">
                    <a16:rowId xmlns:a16="http://schemas.microsoft.com/office/drawing/2014/main" val="689490613"/>
                  </a:ext>
                </a:extLst>
              </a:tr>
              <a:tr h="464978">
                <a:tc>
                  <a:txBody>
                    <a:bodyPr/>
                    <a:lstStyle/>
                    <a:p>
                      <a:r>
                        <a:rPr lang="en-US" sz="1600" dirty="0"/>
                        <a:t>1.</a:t>
                      </a:r>
                    </a:p>
                  </a:txBody>
                  <a:tcPr/>
                </a:tc>
                <a:tc>
                  <a:txBody>
                    <a:bodyPr/>
                    <a:lstStyle/>
                    <a:p>
                      <a:r>
                        <a:rPr lang="en-US" sz="1600" dirty="0"/>
                        <a:t>ROHAN GHOSH</a:t>
                      </a:r>
                    </a:p>
                  </a:txBody>
                  <a:tcPr/>
                </a:tc>
                <a:tc>
                  <a:txBody>
                    <a:bodyPr/>
                    <a:lstStyle/>
                    <a:p>
                      <a:r>
                        <a:rPr lang="en-US" sz="1600" dirty="0"/>
                        <a:t>20BCS9671</a:t>
                      </a:r>
                    </a:p>
                  </a:txBody>
                  <a:tcPr/>
                </a:tc>
                <a:extLst>
                  <a:ext uri="{0D108BD9-81ED-4DB2-BD59-A6C34878D82A}">
                    <a16:rowId xmlns:a16="http://schemas.microsoft.com/office/drawing/2014/main" val="891804312"/>
                  </a:ext>
                </a:extLst>
              </a:tr>
              <a:tr h="342855">
                <a:tc>
                  <a:txBody>
                    <a:bodyPr/>
                    <a:lstStyle/>
                    <a:p>
                      <a:r>
                        <a:rPr lang="en-US" sz="1600" dirty="0"/>
                        <a:t>2.</a:t>
                      </a:r>
                    </a:p>
                  </a:txBody>
                  <a:tcPr/>
                </a:tc>
                <a:tc>
                  <a:txBody>
                    <a:bodyPr/>
                    <a:lstStyle/>
                    <a:p>
                      <a:r>
                        <a:rPr lang="en-US" sz="1600" dirty="0"/>
                        <a:t>KIRTI</a:t>
                      </a:r>
                    </a:p>
                  </a:txBody>
                  <a:tcPr/>
                </a:tc>
                <a:tc>
                  <a:txBody>
                    <a:bodyPr/>
                    <a:lstStyle/>
                    <a:p>
                      <a:r>
                        <a:rPr lang="en-US" sz="1600" dirty="0"/>
                        <a:t>20BCS7083</a:t>
                      </a:r>
                    </a:p>
                  </a:txBody>
                  <a:tcPr/>
                </a:tc>
                <a:extLst>
                  <a:ext uri="{0D108BD9-81ED-4DB2-BD59-A6C34878D82A}">
                    <a16:rowId xmlns:a16="http://schemas.microsoft.com/office/drawing/2014/main" val="2444965715"/>
                  </a:ext>
                </a:extLst>
              </a:tr>
              <a:tr h="342855">
                <a:tc>
                  <a:txBody>
                    <a:bodyPr/>
                    <a:lstStyle/>
                    <a:p>
                      <a:r>
                        <a:rPr lang="en-US" sz="1600" dirty="0"/>
                        <a:t>3.</a:t>
                      </a:r>
                    </a:p>
                  </a:txBody>
                  <a:tcPr/>
                </a:tc>
                <a:tc>
                  <a:txBody>
                    <a:bodyPr/>
                    <a:lstStyle/>
                    <a:p>
                      <a:r>
                        <a:rPr lang="en-US" sz="1600" dirty="0"/>
                        <a:t>LIZA SHARMA</a:t>
                      </a:r>
                    </a:p>
                  </a:txBody>
                  <a:tcPr/>
                </a:tc>
                <a:tc>
                  <a:txBody>
                    <a:bodyPr/>
                    <a:lstStyle/>
                    <a:p>
                      <a:r>
                        <a:rPr lang="en-US" sz="1600" dirty="0"/>
                        <a:t>20BCS7097</a:t>
                      </a:r>
                    </a:p>
                  </a:txBody>
                  <a:tcPr/>
                </a:tc>
                <a:extLst>
                  <a:ext uri="{0D108BD9-81ED-4DB2-BD59-A6C34878D82A}">
                    <a16:rowId xmlns:a16="http://schemas.microsoft.com/office/drawing/2014/main" val="1076973826"/>
                  </a:ext>
                </a:extLst>
              </a:tr>
              <a:tr h="342855">
                <a:tc>
                  <a:txBody>
                    <a:bodyPr/>
                    <a:lstStyle/>
                    <a:p>
                      <a:r>
                        <a:rPr lang="en-US" sz="1600" dirty="0"/>
                        <a:t>4.</a:t>
                      </a:r>
                    </a:p>
                  </a:txBody>
                  <a:tcPr/>
                </a:tc>
                <a:tc>
                  <a:txBody>
                    <a:bodyPr/>
                    <a:lstStyle/>
                    <a:p>
                      <a:r>
                        <a:rPr lang="en-US" sz="1600" dirty="0"/>
                        <a:t>Md. Badruddin</a:t>
                      </a:r>
                    </a:p>
                  </a:txBody>
                  <a:tcPr/>
                </a:tc>
                <a:tc>
                  <a:txBody>
                    <a:bodyPr/>
                    <a:lstStyle/>
                    <a:p>
                      <a:r>
                        <a:rPr lang="en-US" sz="1600" dirty="0"/>
                        <a:t>20BCS5907</a:t>
                      </a:r>
                    </a:p>
                  </a:txBody>
                  <a:tcPr/>
                </a:tc>
                <a:extLst>
                  <a:ext uri="{0D108BD9-81ED-4DB2-BD59-A6C34878D82A}">
                    <a16:rowId xmlns:a16="http://schemas.microsoft.com/office/drawing/2014/main" val="3156553785"/>
                  </a:ext>
                </a:extLst>
              </a:tr>
              <a:tr h="342855">
                <a:tc>
                  <a:txBody>
                    <a:bodyPr/>
                    <a:lstStyle/>
                    <a:p>
                      <a:r>
                        <a:rPr lang="en-US" sz="1600" dirty="0"/>
                        <a:t>5.</a:t>
                      </a:r>
                    </a:p>
                  </a:txBody>
                  <a:tcPr/>
                </a:tc>
                <a:tc>
                  <a:txBody>
                    <a:bodyPr/>
                    <a:lstStyle/>
                    <a:p>
                      <a:r>
                        <a:rPr lang="en-US" sz="1600" dirty="0"/>
                        <a:t>JAI BUDHRAJA</a:t>
                      </a:r>
                    </a:p>
                  </a:txBody>
                  <a:tcPr/>
                </a:tc>
                <a:tc>
                  <a:txBody>
                    <a:bodyPr/>
                    <a:lstStyle/>
                    <a:p>
                      <a:r>
                        <a:rPr lang="en-US" sz="1600" dirty="0"/>
                        <a:t>20BCS5816</a:t>
                      </a:r>
                    </a:p>
                  </a:txBody>
                  <a:tcPr/>
                </a:tc>
                <a:extLst>
                  <a:ext uri="{0D108BD9-81ED-4DB2-BD59-A6C34878D82A}">
                    <a16:rowId xmlns:a16="http://schemas.microsoft.com/office/drawing/2014/main" val="888877767"/>
                  </a:ext>
                </a:extLst>
              </a:tr>
            </a:tbl>
          </a:graphicData>
        </a:graphic>
      </p:graphicFrame>
      <p:pic>
        <p:nvPicPr>
          <p:cNvPr id="1026" name="Picture 2" descr="Healthcare App Development: Cost, Types &amp; More (2022 Guide)">
            <a:extLst>
              <a:ext uri="{FF2B5EF4-FFF2-40B4-BE49-F238E27FC236}">
                <a16:creationId xmlns:a16="http://schemas.microsoft.com/office/drawing/2014/main" id="{A31C4018-AD90-31CB-FCC1-D34016E39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164496" cy="159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691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 Agriculture Simple PowerPoint Background - CBEditz">
            <a:extLst>
              <a:ext uri="{FF2B5EF4-FFF2-40B4-BE49-F238E27FC236}">
                <a16:creationId xmlns:a16="http://schemas.microsoft.com/office/drawing/2014/main" id="{09E10508-BF7E-6C25-DFEA-B323B1747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148"/>
            <a:ext cx="1220040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B1FD37-AF86-4C6D-C1BF-09D8EAB48F0B}"/>
              </a:ext>
            </a:extLst>
          </p:cNvPr>
          <p:cNvSpPr>
            <a:spLocks noGrp="1"/>
          </p:cNvSpPr>
          <p:nvPr>
            <p:ph type="title"/>
          </p:nvPr>
        </p:nvSpPr>
        <p:spPr>
          <a:xfrm>
            <a:off x="4504764" y="470273"/>
            <a:ext cx="2819400" cy="836146"/>
          </a:xfrm>
        </p:spPr>
        <p:txBody>
          <a:bodyPr/>
          <a:lstStyle/>
          <a:p>
            <a:r>
              <a:rPr lang="en-US" b="1" dirty="0"/>
              <a:t>Outcomes</a:t>
            </a:r>
          </a:p>
        </p:txBody>
      </p:sp>
      <p:sp>
        <p:nvSpPr>
          <p:cNvPr id="3" name="Content Placeholder 2">
            <a:extLst>
              <a:ext uri="{FF2B5EF4-FFF2-40B4-BE49-F238E27FC236}">
                <a16:creationId xmlns:a16="http://schemas.microsoft.com/office/drawing/2014/main" id="{1F05B5B9-9054-96F6-FAA8-681A57D37615}"/>
              </a:ext>
            </a:extLst>
          </p:cNvPr>
          <p:cNvSpPr>
            <a:spLocks noGrp="1"/>
          </p:cNvSpPr>
          <p:nvPr>
            <p:ph idx="1"/>
          </p:nvPr>
        </p:nvSpPr>
        <p:spPr>
          <a:xfrm>
            <a:off x="838199" y="1290916"/>
            <a:ext cx="10152529" cy="4096091"/>
          </a:xfrm>
        </p:spPr>
        <p:txBody>
          <a:bodyPr>
            <a:noAutofit/>
          </a:bodyPr>
          <a:lstStyle/>
          <a:p>
            <a:r>
              <a:rPr lang="en-US" sz="1700" b="1" i="0" dirty="0">
                <a:effectLst/>
                <a:latin typeface="Arial" panose="020B0604020202020204" pitchFamily="34" charset="0"/>
                <a:cs typeface="Arial" panose="020B0604020202020204" pitchFamily="34" charset="0"/>
              </a:rPr>
              <a:t>Faster decision making-</a:t>
            </a:r>
            <a:r>
              <a:rPr lang="en-US" sz="1700" b="0" i="0" dirty="0">
                <a:effectLst/>
                <a:latin typeface="Arial" panose="020B0604020202020204" pitchFamily="34" charset="0"/>
                <a:cs typeface="Arial" panose="020B0604020202020204" pitchFamily="34" charset="0"/>
              </a:rPr>
              <a:t> When professionals have integrated medical records of patients through healthcare apps, they are faster with decisions and prescriptions.</a:t>
            </a:r>
          </a:p>
          <a:p>
            <a:pPr algn="l">
              <a:buFont typeface="Arial" panose="020B0604020202020204" pitchFamily="34" charset="0"/>
              <a:buChar char="•"/>
            </a:pPr>
            <a:r>
              <a:rPr lang="en-IN" sz="1700" b="1" i="0" dirty="0">
                <a:effectLst/>
                <a:latin typeface="Arial" panose="020B0604020202020204" pitchFamily="34" charset="0"/>
                <a:cs typeface="Arial" panose="020B0604020202020204" pitchFamily="34" charset="0"/>
              </a:rPr>
              <a:t>Accurate diagnosis-</a:t>
            </a:r>
            <a:r>
              <a:rPr lang="en-IN" sz="1700" b="0" i="0" dirty="0">
                <a:effectLst/>
                <a:latin typeface="Arial" panose="020B0604020202020204" pitchFamily="34" charset="0"/>
                <a:cs typeface="Arial" panose="020B0604020202020204" pitchFamily="34" charset="0"/>
              </a:rPr>
              <a:t> With accurate diagnosis comes better treatment plans, timely healthcare delivery and effective outcomes. For instance, </a:t>
            </a:r>
            <a:r>
              <a:rPr lang="en-IN" sz="1700" b="0" i="0" u="none" strike="noStrike" dirty="0">
                <a:effectLst/>
                <a:latin typeface="Arial" panose="020B0604020202020204" pitchFamily="34" charset="0"/>
                <a:cs typeface="Arial" panose="020B0604020202020204" pitchFamily="34" charset="0"/>
              </a:rPr>
              <a:t>VisualDx</a:t>
            </a:r>
            <a:r>
              <a:rPr lang="en-IN" sz="1700" b="0" i="0" dirty="0">
                <a:effectLst/>
                <a:latin typeface="Arial" panose="020B0604020202020204" pitchFamily="34" charset="0"/>
                <a:cs typeface="Arial" panose="020B0604020202020204" pitchFamily="34" charset="0"/>
              </a:rPr>
              <a:t> is among top diagnostic support systems and healthcare apps for personalized guidance.</a:t>
            </a:r>
          </a:p>
          <a:p>
            <a:pPr algn="l">
              <a:buFont typeface="Arial" panose="020B0604020202020204" pitchFamily="34" charset="0"/>
              <a:buChar char="•"/>
            </a:pPr>
            <a:br>
              <a:rPr lang="en-IN" sz="1700" dirty="0">
                <a:latin typeface="Arial" panose="020B0604020202020204" pitchFamily="34" charset="0"/>
                <a:cs typeface="Arial" panose="020B0604020202020204" pitchFamily="34" charset="0"/>
              </a:rPr>
            </a:br>
            <a:r>
              <a:rPr lang="en-US" sz="1700" b="1" i="0" dirty="0">
                <a:effectLst/>
                <a:latin typeface="Arial" panose="020B0604020202020204" pitchFamily="34" charset="0"/>
                <a:cs typeface="Arial" panose="020B0604020202020204" pitchFamily="34" charset="0"/>
              </a:rPr>
              <a:t>Improved communication-</a:t>
            </a:r>
            <a:r>
              <a:rPr lang="en-US" sz="1700" b="0" i="0" dirty="0">
                <a:effectLst/>
                <a:latin typeface="Arial" panose="020B0604020202020204" pitchFamily="34" charset="0"/>
                <a:cs typeface="Arial" panose="020B0604020202020204" pitchFamily="34" charset="0"/>
              </a:rPr>
              <a:t> Various telehealth application platforms help doctors connect with each other remotely for important consultations and discussions.</a:t>
            </a:r>
          </a:p>
          <a:p>
            <a:pPr algn="l">
              <a:buFont typeface="Arial" panose="020B0604020202020204" pitchFamily="34" charset="0"/>
              <a:buChar char="•"/>
            </a:pPr>
            <a:br>
              <a:rPr lang="en-US" sz="1700" dirty="0">
                <a:latin typeface="Arial" panose="020B0604020202020204" pitchFamily="34" charset="0"/>
                <a:cs typeface="Arial" panose="020B0604020202020204" pitchFamily="34" charset="0"/>
              </a:rPr>
            </a:br>
            <a:r>
              <a:rPr lang="en-US" sz="1700" b="1" i="0" dirty="0">
                <a:effectLst/>
                <a:latin typeface="Arial" panose="020B0604020202020204" pitchFamily="34" charset="0"/>
                <a:cs typeface="Arial" panose="020B0604020202020204" pitchFamily="34" charset="0"/>
              </a:rPr>
              <a:t>Overall reduced cost of healthcare provision</a:t>
            </a:r>
            <a:r>
              <a:rPr lang="en-US" sz="1700" b="0" i="0" dirty="0">
                <a:effectLst/>
                <a:latin typeface="Arial" panose="020B0604020202020204" pitchFamily="34" charset="0"/>
                <a:cs typeface="Arial" panose="020B0604020202020204" pitchFamily="34" charset="0"/>
              </a:rPr>
              <a:t> – All the benefits mentioned above, add up to the overall cost reduction of healthcare provision and service.</a:t>
            </a:r>
          </a:p>
          <a:p>
            <a:pPr algn="l">
              <a:buFont typeface="Arial" panose="020B0604020202020204" pitchFamily="34" charset="0"/>
              <a:buChar char="•"/>
            </a:pPr>
            <a:br>
              <a:rPr lang="en-US" sz="1700" dirty="0">
                <a:latin typeface="Arial" panose="020B0604020202020204" pitchFamily="34" charset="0"/>
                <a:cs typeface="Arial" panose="020B0604020202020204" pitchFamily="34" charset="0"/>
              </a:rPr>
            </a:br>
            <a:r>
              <a:rPr lang="en-US" sz="1700" b="1" i="0" dirty="0">
                <a:effectLst/>
                <a:latin typeface="Arial" panose="020B0604020202020204" pitchFamily="34" charset="0"/>
                <a:cs typeface="Arial" panose="020B0604020202020204" pitchFamily="34" charset="0"/>
              </a:rPr>
              <a:t>High quality care</a:t>
            </a:r>
            <a:r>
              <a:rPr lang="en-US" sz="1700" b="0" i="0" dirty="0">
                <a:effectLst/>
                <a:latin typeface="Arial" panose="020B0604020202020204" pitchFamily="34" charset="0"/>
                <a:cs typeface="Arial" panose="020B0604020202020204" pitchFamily="34" charset="0"/>
              </a:rPr>
              <a:t> – Along with all automation available to providers, users can receive personal health plans and solutions that respect their specific medical needs.</a:t>
            </a:r>
            <a:br>
              <a:rPr lang="en-US" sz="1700" dirty="0">
                <a:latin typeface="Arial" panose="020B0604020202020204" pitchFamily="34" charset="0"/>
                <a:cs typeface="Arial" panose="020B0604020202020204" pitchFamily="34" charset="0"/>
              </a:rPr>
            </a:br>
            <a:endParaRPr lang="en-US" sz="1700" b="0" i="0" dirty="0">
              <a:effectLst/>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p:txBody>
      </p:sp>
      <p:pic>
        <p:nvPicPr>
          <p:cNvPr id="5125" name="Picture 5" descr="How to Design and Develop a Mobile Health Application">
            <a:extLst>
              <a:ext uri="{FF2B5EF4-FFF2-40B4-BE49-F238E27FC236}">
                <a16:creationId xmlns:a16="http://schemas.microsoft.com/office/drawing/2014/main" id="{2F2153E1-A08C-8C15-8BAF-48A304F07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29225"/>
            <a:ext cx="280987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25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ealthcare App Design: 6 Best Practices to Improve Your Medical App |  Fireart">
            <a:extLst>
              <a:ext uri="{FF2B5EF4-FFF2-40B4-BE49-F238E27FC236}">
                <a16:creationId xmlns:a16="http://schemas.microsoft.com/office/drawing/2014/main" id="{B8569FBA-BDAF-C83A-E648-4AA16FD73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74C6536-3C88-6ACC-B58A-5081073F4475}"/>
              </a:ext>
            </a:extLst>
          </p:cNvPr>
          <p:cNvSpPr>
            <a:spLocks noGrp="1"/>
          </p:cNvSpPr>
          <p:nvPr>
            <p:ph idx="1"/>
          </p:nvPr>
        </p:nvSpPr>
        <p:spPr>
          <a:xfrm>
            <a:off x="838200" y="956048"/>
            <a:ext cx="10515600" cy="2773270"/>
          </a:xfrm>
        </p:spPr>
        <p:txBody>
          <a:bodyPr>
            <a:noAutofit/>
          </a:bodyPr>
          <a:lstStyle/>
          <a:p>
            <a:pPr marL="0" indent="0" algn="l">
              <a:lnSpc>
                <a:spcPct val="150000"/>
              </a:lnSpc>
              <a:buNone/>
            </a:pPr>
            <a:r>
              <a:rPr lang="en-US" sz="1800" b="0" i="0" dirty="0">
                <a:solidFill>
                  <a:schemeClr val="bg1"/>
                </a:solidFill>
                <a:effectLst/>
                <a:latin typeface="Arial" panose="020B0604020202020204" pitchFamily="34" charset="0"/>
                <a:cs typeface="Arial" panose="020B0604020202020204" pitchFamily="34" charset="0"/>
              </a:rPr>
              <a:t>The Healthcare industry has gained huge popularity among businesses and professionals in recent years, especially post-pandemic. Similarly, the market for mobile app development in healthcare is in its constantly evolving phase where every professional wants to experiment with healthcare and medical applications and software.</a:t>
            </a:r>
          </a:p>
          <a:p>
            <a:pPr marL="0" indent="0" algn="l">
              <a:lnSpc>
                <a:spcPct val="150000"/>
              </a:lnSpc>
              <a:buNone/>
            </a:pPr>
            <a:r>
              <a:rPr lang="en-US" sz="1800" b="0" i="0" dirty="0">
                <a:solidFill>
                  <a:schemeClr val="bg1"/>
                </a:solidFill>
                <a:effectLst/>
                <a:latin typeface="Arial" panose="020B0604020202020204" pitchFamily="34" charset="0"/>
                <a:cs typeface="Arial" panose="020B0604020202020204" pitchFamily="34" charset="0"/>
              </a:rPr>
              <a:t>According to a recent survey, the digital healthcare market should reach nearly </a:t>
            </a:r>
            <a:r>
              <a:rPr lang="en-US" sz="1800" b="0" u="none" strike="noStrike" dirty="0">
                <a:solidFill>
                  <a:schemeClr val="bg1"/>
                </a:solidFill>
                <a:effectLst/>
                <a:latin typeface="Arial" panose="020B0604020202020204" pitchFamily="34" charset="0"/>
                <a:cs typeface="Arial" panose="020B0604020202020204" pitchFamily="34" charset="0"/>
              </a:rPr>
              <a:t>660 billion USD by 2025</a:t>
            </a:r>
            <a:r>
              <a:rPr lang="en-US" sz="1800" b="0" i="0" dirty="0">
                <a:solidFill>
                  <a:schemeClr val="bg1"/>
                </a:solidFill>
                <a:effectLst/>
                <a:latin typeface="Arial" panose="020B0604020202020204" pitchFamily="34" charset="0"/>
                <a:cs typeface="Arial" panose="020B0604020202020204" pitchFamily="34" charset="0"/>
              </a:rPr>
              <a:t>. In the past two years, businesses and </a:t>
            </a:r>
            <a:r>
              <a:rPr lang="en-US" sz="1800" b="0" u="none" strike="noStrike" dirty="0">
                <a:solidFill>
                  <a:schemeClr val="bg1"/>
                </a:solidFill>
                <a:effectLst/>
                <a:latin typeface="Arial" panose="020B0604020202020204" pitchFamily="34" charset="0"/>
                <a:cs typeface="Arial" panose="020B0604020202020204" pitchFamily="34" charset="0"/>
              </a:rPr>
              <a:t>digital health investors</a:t>
            </a:r>
            <a:r>
              <a:rPr lang="en-US" sz="1800" b="0" i="0" dirty="0">
                <a:solidFill>
                  <a:schemeClr val="bg1"/>
                </a:solidFill>
                <a:effectLst/>
                <a:latin typeface="Arial" panose="020B0604020202020204" pitchFamily="34" charset="0"/>
                <a:cs typeface="Arial" panose="020B0604020202020204" pitchFamily="34" charset="0"/>
              </a:rPr>
              <a:t> have invested more than 21 billion in digital healthcare projects. Besides the increasing market size, there’s also a surge in overall app usage. Since the outbreak of Covid-19, the number of </a:t>
            </a:r>
            <a:r>
              <a:rPr lang="en-US" sz="1800" b="0" u="none" strike="noStrike" dirty="0">
                <a:solidFill>
                  <a:schemeClr val="bg1"/>
                </a:solidFill>
                <a:effectLst/>
                <a:latin typeface="Arial" panose="020B0604020202020204" pitchFamily="34" charset="0"/>
                <a:cs typeface="Arial" panose="020B0604020202020204" pitchFamily="34" charset="0"/>
              </a:rPr>
              <a:t>healthcare app downloads has increased by 60%</a:t>
            </a:r>
            <a:r>
              <a:rPr lang="en-US" sz="1800" b="0" i="0" dirty="0">
                <a:solidFill>
                  <a:schemeClr val="bg1"/>
                </a:solidFill>
                <a:effectLst/>
                <a:latin typeface="Arial" panose="020B0604020202020204" pitchFamily="34" charset="0"/>
                <a:cs typeface="Arial" panose="020B0604020202020204" pitchFamily="34" charset="0"/>
              </a:rPr>
              <a:t> worldwide.</a:t>
            </a: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6715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8" name="Picture 16" descr="Free download White Notebook Background Wallpaper for PowerPoint  Presentations [1600x1200] for your Desktop, Mobile &amp; Tablet | Explore 50+  The Notebook Wallpaper | Wallpaper for Notebook Laptop Free, Notebook  Wallpaper Free Download,">
            <a:extLst>
              <a:ext uri="{FF2B5EF4-FFF2-40B4-BE49-F238E27FC236}">
                <a16:creationId xmlns:a16="http://schemas.microsoft.com/office/drawing/2014/main" id="{0B7C3627-815A-B34D-7B4B-23FE72CDF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14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C209858-3A75-C212-7E64-C2ABD0493B74}"/>
              </a:ext>
            </a:extLst>
          </p:cNvPr>
          <p:cNvSpPr>
            <a:spLocks noGrp="1"/>
          </p:cNvSpPr>
          <p:nvPr>
            <p:ph idx="1"/>
          </p:nvPr>
        </p:nvSpPr>
        <p:spPr>
          <a:xfrm>
            <a:off x="838200" y="4042487"/>
            <a:ext cx="10515600" cy="2067035"/>
          </a:xfrm>
        </p:spPr>
        <p:txBody>
          <a:bodyPr>
            <a:normAutofit/>
          </a:bodyPr>
          <a:lstStyle/>
          <a:p>
            <a:pPr marL="0" indent="0" algn="l">
              <a:buNone/>
            </a:pPr>
            <a:r>
              <a:rPr lang="en-US" sz="1800" b="0" u="none" strike="noStrike" dirty="0">
                <a:effectLst/>
                <a:latin typeface="Arial" panose="020B0604020202020204" pitchFamily="34" charset="0"/>
                <a:cs typeface="Arial" panose="020B0604020202020204" pitchFamily="34" charset="0"/>
              </a:rPr>
              <a:t>Healthcare mobile apps</a:t>
            </a:r>
            <a:r>
              <a:rPr lang="en-US" sz="1800" b="0" dirty="0">
                <a:effectLst/>
                <a:latin typeface="Arial" panose="020B0604020202020204" pitchFamily="34" charset="0"/>
                <a:cs typeface="Arial" panose="020B0604020202020204" pitchFamily="34" charset="0"/>
              </a:rPr>
              <a:t> development serves different purposes :</a:t>
            </a:r>
          </a:p>
          <a:p>
            <a:pPr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For Doctors and medical professionals- It helps in monitoring, patient tracking, staff management, appointment scheduling etc.</a:t>
            </a:r>
          </a:p>
          <a:p>
            <a:pPr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For patients- mHealth app development is to track wellbeing, seek medical recommendations and book appointments.</a:t>
            </a:r>
          </a:p>
        </p:txBody>
      </p:sp>
      <p:pic>
        <p:nvPicPr>
          <p:cNvPr id="3074" name="Picture 2" descr="Objectives Images, Stock Photos &amp; Vectors | Shutterstock">
            <a:extLst>
              <a:ext uri="{FF2B5EF4-FFF2-40B4-BE49-F238E27FC236}">
                <a16:creationId xmlns:a16="http://schemas.microsoft.com/office/drawing/2014/main" id="{A9B8A72F-CEC7-DDD8-FE19-715A2CF390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75" t="9533" b="21954"/>
          <a:stretch/>
        </p:blipFill>
        <p:spPr bwMode="auto">
          <a:xfrm>
            <a:off x="838200" y="608878"/>
            <a:ext cx="3427319" cy="18736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DC44DE-A8C4-E934-494A-16FF9E97DB9D}"/>
              </a:ext>
            </a:extLst>
          </p:cNvPr>
          <p:cNvSpPr txBox="1"/>
          <p:nvPr/>
        </p:nvSpPr>
        <p:spPr>
          <a:xfrm>
            <a:off x="4863352" y="608878"/>
            <a:ext cx="6490448" cy="3365024"/>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b="0" i="0" dirty="0">
                <a:effectLst/>
                <a:latin typeface="Arial" panose="020B0604020202020204" pitchFamily="34" charset="0"/>
                <a:cs typeface="Arial" panose="020B0604020202020204" pitchFamily="34" charset="0"/>
              </a:rPr>
              <a:t>Healthcare software development or healthcare app development is the process of developing an app for mobile devices to help its users successfully track and follow their health issues in real time. For instance, mobile health application development is a big yes for </a:t>
            </a:r>
            <a:r>
              <a:rPr lang="en-US" b="0" strike="noStrike" dirty="0">
                <a:effectLst/>
                <a:latin typeface="Arial" panose="020B0604020202020204" pitchFamily="34" charset="0"/>
                <a:cs typeface="Arial" panose="020B0604020202020204" pitchFamily="34" charset="0"/>
              </a:rPr>
              <a:t>EHR (Electronic Health Records</a:t>
            </a:r>
            <a:r>
              <a:rPr lang="en-US" b="0" strike="noStrike"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t>
            </a:r>
            <a:r>
              <a:rPr lang="en-US" b="0" i="0" dirty="0">
                <a:effectLst/>
                <a:latin typeface="Arial" panose="020B0604020202020204" pitchFamily="34" charset="0"/>
                <a:cs typeface="Arial" panose="020B0604020202020204" pitchFamily="34" charset="0"/>
              </a:rPr>
              <a:t>, medical service experience, </a:t>
            </a:r>
            <a:r>
              <a:rPr lang="en-US" b="0" strike="noStrike" dirty="0">
                <a:effectLst/>
                <a:latin typeface="Arial" panose="020B0604020202020204" pitchFamily="34" charset="0"/>
                <a:cs typeface="Arial" panose="020B0604020202020204" pitchFamily="34" charset="0"/>
              </a:rPr>
              <a:t>hospital services</a:t>
            </a:r>
            <a:r>
              <a:rPr lang="en-US" b="0" i="0" dirty="0">
                <a:effectLst/>
                <a:latin typeface="Arial" panose="020B0604020202020204" pitchFamily="34" charset="0"/>
                <a:cs typeface="Arial" panose="020B0604020202020204" pitchFamily="34" charset="0"/>
              </a:rPr>
              <a:t>, </a:t>
            </a:r>
            <a:r>
              <a:rPr lang="en-US" b="0" strike="noStrike" dirty="0">
                <a:effectLst/>
                <a:latin typeface="Arial" panose="020B0604020202020204" pitchFamily="34" charset="0"/>
                <a:cs typeface="Arial" panose="020B0604020202020204" pitchFamily="34" charset="0"/>
              </a:rPr>
              <a:t>digitized medical insurance claims</a:t>
            </a:r>
            <a:r>
              <a:rPr lang="en-US" b="0" i="0" dirty="0">
                <a:effectLst/>
                <a:latin typeface="Arial" panose="020B0604020202020204" pitchFamily="34" charset="0"/>
                <a:cs typeface="Arial" panose="020B0604020202020204" pitchFamily="34" charset="0"/>
              </a:rPr>
              <a:t> etc.</a:t>
            </a:r>
            <a:endParaRPr lang="en-US"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1455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6" name="Picture 20" descr="White Backgrounds, Free White Powerpoint Background - SlideBackground">
            <a:extLst>
              <a:ext uri="{FF2B5EF4-FFF2-40B4-BE49-F238E27FC236}">
                <a16:creationId xmlns:a16="http://schemas.microsoft.com/office/drawing/2014/main" id="{0BAC6473-0ED9-DDFB-F15A-801D714FB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D4B31C1-4158-4E4A-1F27-F6B6F1A17EEE}"/>
              </a:ext>
            </a:extLst>
          </p:cNvPr>
          <p:cNvSpPr>
            <a:spLocks noGrp="1"/>
          </p:cNvSpPr>
          <p:nvPr>
            <p:ph type="title"/>
          </p:nvPr>
        </p:nvSpPr>
        <p:spPr>
          <a:xfrm>
            <a:off x="838200" y="365125"/>
            <a:ext cx="4083424" cy="1325563"/>
          </a:xfrm>
        </p:spPr>
        <p:txBody>
          <a:bodyPr/>
          <a:lstStyle/>
          <a:p>
            <a:r>
              <a:rPr lang="en-US" b="1" dirty="0"/>
              <a:t>Technology Used</a:t>
            </a:r>
          </a:p>
        </p:txBody>
      </p:sp>
      <p:sp>
        <p:nvSpPr>
          <p:cNvPr id="3" name="Content Placeholder 2">
            <a:extLst>
              <a:ext uri="{FF2B5EF4-FFF2-40B4-BE49-F238E27FC236}">
                <a16:creationId xmlns:a16="http://schemas.microsoft.com/office/drawing/2014/main" id="{E7371229-E90C-BAC3-FA5C-E9E00B7D2D35}"/>
              </a:ext>
            </a:extLst>
          </p:cNvPr>
          <p:cNvSpPr>
            <a:spLocks noGrp="1"/>
          </p:cNvSpPr>
          <p:nvPr>
            <p:ph idx="1"/>
          </p:nvPr>
        </p:nvSpPr>
        <p:spPr>
          <a:xfrm>
            <a:off x="838200" y="1386114"/>
            <a:ext cx="10515600" cy="4351338"/>
          </a:xfrm>
        </p:spPr>
        <p:txBody>
          <a:bodyPr>
            <a:normAutofit/>
          </a:bodyPr>
          <a:lstStyle/>
          <a:p>
            <a:pPr marR="0" indent="0">
              <a:lnSpc>
                <a:spcPts val="2100"/>
              </a:lnSpc>
              <a:spcBef>
                <a:spcPts val="0"/>
              </a:spcBef>
              <a:spcAft>
                <a:spcPts val="0"/>
              </a:spcAft>
              <a:buNone/>
            </a:pPr>
            <a:r>
              <a:rPr lang="en-IN" sz="1800" dirty="0">
                <a:effectLst/>
                <a:latin typeface="Arial" panose="020B0604020202020204" pitchFamily="34" charset="0"/>
                <a:ea typeface="Times New Roman" panose="02020603050405020304" pitchFamily="18" charset="0"/>
                <a:cs typeface="Arial" panose="020B0604020202020204" pitchFamily="34" charset="0"/>
              </a:rPr>
              <a:t>A Java IDE is an integrated development environment for programming in Java; many also provide functionality for other </a:t>
            </a:r>
            <a:r>
              <a:rPr lang="en-IN" sz="1800" dirty="0" err="1">
                <a:effectLst/>
                <a:latin typeface="Arial" panose="020B0604020202020204" pitchFamily="34" charset="0"/>
                <a:ea typeface="Times New Roman" panose="02020603050405020304" pitchFamily="18" charset="0"/>
                <a:cs typeface="Arial" panose="020B0604020202020204" pitchFamily="34" charset="0"/>
              </a:rPr>
              <a:t>languages,IDEs</a:t>
            </a:r>
            <a:r>
              <a:rPr lang="en-IN" sz="1800" dirty="0">
                <a:effectLst/>
                <a:latin typeface="Arial" panose="020B0604020202020204" pitchFamily="34" charset="0"/>
                <a:ea typeface="Times New Roman" panose="02020603050405020304" pitchFamily="18" charset="0"/>
                <a:cs typeface="Arial" panose="020B0604020202020204" pitchFamily="34" charset="0"/>
              </a:rPr>
              <a:t> typically provide a code editor, a compiler or interpreter and a debugger that the developer accesses through a unified graphical user interface (GUI). Java IDEs also include language-specific elements such as Ant and Maven build</a:t>
            </a:r>
            <a:r>
              <a:rPr lang="en-IN" sz="1800" dirty="0">
                <a:effectLst/>
                <a:latin typeface="Arial" panose="020B0604020202020204" pitchFamily="34"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 </a:t>
            </a:r>
            <a:r>
              <a:rPr lang="en-IN" sz="1800" dirty="0">
                <a:effectLst/>
                <a:latin typeface="Arial" panose="020B0604020202020204" pitchFamily="34" charset="0"/>
                <a:ea typeface="Times New Roman" panose="02020603050405020304" pitchFamily="18" charset="0"/>
                <a:cs typeface="Arial" panose="020B0604020202020204" pitchFamily="34" charset="0"/>
              </a:rPr>
              <a:t>tools and TestNG and JUnit testing.</a:t>
            </a:r>
          </a:p>
          <a:p>
            <a:pPr marR="0" indent="0">
              <a:lnSpc>
                <a:spcPts val="2100"/>
              </a:lnSpc>
              <a:spcBef>
                <a:spcPts val="0"/>
              </a:spcBef>
              <a:spcAft>
                <a:spcPts val="0"/>
              </a:spcAft>
              <a:buNone/>
            </a:pPr>
            <a:r>
              <a:rPr lang="en-US" sz="1800" b="1" dirty="0">
                <a:effectLst/>
                <a:latin typeface="Arial" panose="020B0604020202020204" pitchFamily="34"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NetBeans</a:t>
            </a:r>
            <a:r>
              <a:rPr lang="en-US" sz="1800" dirty="0">
                <a:effectLst/>
                <a:latin typeface="Arial" panose="020B0604020202020204" pitchFamily="34" charset="0"/>
                <a:ea typeface="Times New Roman" panose="02020603050405020304" pitchFamily="18" charset="0"/>
                <a:cs typeface="Arial" panose="020B0604020202020204" pitchFamily="34" charset="0"/>
              </a:rPr>
              <a:t>: a Java-based IDE and underlying application platform framework. </a:t>
            </a:r>
            <a:endParaRPr lang="en-US" sz="1800" dirty="0">
              <a:latin typeface="Arial" panose="020B0604020202020204" pitchFamily="34" charset="0"/>
              <a:ea typeface="Times New Roman" panose="02020603050405020304" pitchFamily="18" charset="0"/>
              <a:cs typeface="Arial" panose="020B0604020202020204" pitchFamily="34" charset="0"/>
            </a:endParaRPr>
          </a:p>
          <a:p>
            <a:pPr marR="0" indent="0">
              <a:lnSpc>
                <a:spcPts val="2100"/>
              </a:lnSpc>
              <a:spcBef>
                <a:spcPts val="0"/>
              </a:spcBef>
              <a:spcAft>
                <a:spcPts val="0"/>
              </a:spcAft>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R="0" indent="0">
              <a:lnSpc>
                <a:spcPts val="2100"/>
              </a:lnSpc>
              <a:spcBef>
                <a:spcPts val="0"/>
              </a:spcBef>
              <a:spcAft>
                <a:spcPts val="0"/>
              </a:spcAft>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The Java Development Kit (</a:t>
            </a:r>
            <a:r>
              <a:rPr lang="en-US" sz="1800" b="1" dirty="0">
                <a:effectLst/>
                <a:latin typeface="Arial" panose="020B0604020202020204" pitchFamily="34" charset="0"/>
                <a:ea typeface="Times New Roman" panose="02020603050405020304" pitchFamily="18" charset="0"/>
                <a:cs typeface="Arial" panose="020B0604020202020204" pitchFamily="34" charset="0"/>
              </a:rPr>
              <a:t>JDK</a:t>
            </a:r>
            <a:r>
              <a:rPr lang="en-US" sz="1800" dirty="0">
                <a:effectLst/>
                <a:latin typeface="Arial" panose="020B0604020202020204" pitchFamily="34" charset="0"/>
                <a:ea typeface="Times New Roman" panose="02020603050405020304" pitchFamily="18" charset="0"/>
                <a:cs typeface="Arial" panose="020B0604020202020204" pitchFamily="34" charset="0"/>
              </a:rPr>
              <a:t>) is a distribution of Java Technology by Oracle Corporation. It implements the Java Language Specification </a:t>
            </a:r>
          </a:p>
          <a:p>
            <a:pPr marR="0" indent="0">
              <a:lnSpc>
                <a:spcPts val="2100"/>
              </a:lnSpc>
              <a:spcBef>
                <a:spcPts val="0"/>
              </a:spcBef>
              <a:spcAft>
                <a:spcPts val="0"/>
              </a:spcAft>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a:t>
            </a:r>
            <a:r>
              <a:rPr lang="en-US" sz="1800" b="1" dirty="0">
                <a:effectLst/>
                <a:latin typeface="Arial" panose="020B0604020202020204" pitchFamily="34" charset="0"/>
                <a:ea typeface="Times New Roman" panose="02020603050405020304" pitchFamily="18" charset="0"/>
                <a:cs typeface="Arial" panose="020B0604020202020204" pitchFamily="34" charset="0"/>
              </a:rPr>
              <a:t>JLS</a:t>
            </a:r>
            <a:r>
              <a:rPr lang="en-US" sz="1800" dirty="0">
                <a:effectLst/>
                <a:latin typeface="Arial" panose="020B0604020202020204" pitchFamily="34" charset="0"/>
                <a:ea typeface="Times New Roman" panose="02020603050405020304" pitchFamily="18" charset="0"/>
                <a:cs typeface="Arial" panose="020B0604020202020204" pitchFamily="34" charset="0"/>
              </a:rPr>
              <a:t>) and the Java Virtual.</a:t>
            </a:r>
            <a:endParaRPr lang="en-US" sz="1800" dirty="0">
              <a:latin typeface="Arial" panose="020B0604020202020204" pitchFamily="34" charset="0"/>
              <a:cs typeface="Arial" panose="020B0604020202020204" pitchFamily="34" charset="0"/>
            </a:endParaRPr>
          </a:p>
        </p:txBody>
      </p:sp>
      <p:pic>
        <p:nvPicPr>
          <p:cNvPr id="3074" name="Picture 2" descr="Difference Between JDK and JRE in Java - GeeksforGeeks">
            <a:extLst>
              <a:ext uri="{FF2B5EF4-FFF2-40B4-BE49-F238E27FC236}">
                <a16:creationId xmlns:a16="http://schemas.microsoft.com/office/drawing/2014/main" id="{2F4528D9-249D-D7C7-7866-3199B74699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0420" y="3561783"/>
            <a:ext cx="5503380" cy="275169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v.java: The Destination for Java Developers">
            <a:extLst>
              <a:ext uri="{FF2B5EF4-FFF2-40B4-BE49-F238E27FC236}">
                <a16:creationId xmlns:a16="http://schemas.microsoft.com/office/drawing/2014/main" id="{41EE9702-FBCF-A9C0-562B-1574C8AA76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66879" y="0"/>
            <a:ext cx="1425121" cy="1425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82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Free Powerpoint Template Backgrounds! Professional Looking Lecture ...  Desktop Background">
            <a:extLst>
              <a:ext uri="{FF2B5EF4-FFF2-40B4-BE49-F238E27FC236}">
                <a16:creationId xmlns:a16="http://schemas.microsoft.com/office/drawing/2014/main" id="{97DC2A56-E7D7-1475-1760-C941A70D19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1EECA81-2CE4-2BD2-00F0-67BB04F08F26}"/>
              </a:ext>
            </a:extLst>
          </p:cNvPr>
          <p:cNvSpPr>
            <a:spLocks noGrp="1"/>
          </p:cNvSpPr>
          <p:nvPr>
            <p:ph idx="1"/>
          </p:nvPr>
        </p:nvSpPr>
        <p:spPr>
          <a:xfrm>
            <a:off x="838199" y="1362076"/>
            <a:ext cx="2164976" cy="5218018"/>
          </a:xfrm>
        </p:spPr>
        <p:txBody>
          <a:bodyPr vert="wordArtVert">
            <a:noAutofit/>
          </a:bodyPr>
          <a:lstStyle/>
          <a:p>
            <a:pPr marL="0" indent="0">
              <a:buNone/>
            </a:pPr>
            <a:r>
              <a:rPr lang="en-US" sz="3600" b="1" dirty="0"/>
              <a:t>DESIGNS</a:t>
            </a:r>
          </a:p>
        </p:txBody>
      </p:sp>
      <p:pic>
        <p:nvPicPr>
          <p:cNvPr id="4" name="Picture 3">
            <a:extLst>
              <a:ext uri="{FF2B5EF4-FFF2-40B4-BE49-F238E27FC236}">
                <a16:creationId xmlns:a16="http://schemas.microsoft.com/office/drawing/2014/main" id="{7237ECDF-4B69-7EDF-1753-6422B4434F2D}"/>
              </a:ext>
            </a:extLst>
          </p:cNvPr>
          <p:cNvPicPr>
            <a:picLocks noChangeAspect="1"/>
          </p:cNvPicPr>
          <p:nvPr/>
        </p:nvPicPr>
        <p:blipFill>
          <a:blip r:embed="rId3"/>
          <a:stretch>
            <a:fillRect/>
          </a:stretch>
        </p:blipFill>
        <p:spPr>
          <a:xfrm>
            <a:off x="2388704" y="587098"/>
            <a:ext cx="7414591" cy="5737594"/>
          </a:xfrm>
          <a:prstGeom prst="rect">
            <a:avLst/>
          </a:prstGeom>
        </p:spPr>
      </p:pic>
    </p:spTree>
    <p:extLst>
      <p:ext uri="{BB962C8B-B14F-4D97-AF65-F5344CB8AC3E}">
        <p14:creationId xmlns:p14="http://schemas.microsoft.com/office/powerpoint/2010/main" val="250180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a:extLst>
              <a:ext uri="{FF2B5EF4-FFF2-40B4-BE49-F238E27FC236}">
                <a16:creationId xmlns:a16="http://schemas.microsoft.com/office/drawing/2014/main" id="{11F8E0AF-1D6F-5D4D-2135-F2B8C45C2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148"/>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A8B8B13-E195-DEFC-3788-97D7F1F7C3B8}"/>
              </a:ext>
            </a:extLst>
          </p:cNvPr>
          <p:cNvSpPr>
            <a:spLocks noGrp="1"/>
          </p:cNvSpPr>
          <p:nvPr>
            <p:ph idx="1"/>
          </p:nvPr>
        </p:nvSpPr>
        <p:spPr>
          <a:xfrm>
            <a:off x="561975" y="623782"/>
            <a:ext cx="1435790" cy="5610433"/>
          </a:xfrm>
        </p:spPr>
        <p:txBody>
          <a:bodyPr vert="wordArtVert">
            <a:noAutofit/>
          </a:bodyPr>
          <a:lstStyle/>
          <a:p>
            <a:pPr marL="0" indent="0">
              <a:buNone/>
            </a:pPr>
            <a:r>
              <a:rPr lang="en-US" sz="3600" b="1" dirty="0"/>
              <a:t>CYCLIC</a:t>
            </a:r>
          </a:p>
          <a:p>
            <a:pPr marL="0" indent="0">
              <a:buNone/>
            </a:pPr>
            <a:r>
              <a:rPr lang="en-US" sz="3600" b="1" dirty="0"/>
              <a:t>MODEL</a:t>
            </a:r>
          </a:p>
        </p:txBody>
      </p:sp>
      <p:pic>
        <p:nvPicPr>
          <p:cNvPr id="2" name="Picture 1">
            <a:extLst>
              <a:ext uri="{FF2B5EF4-FFF2-40B4-BE49-F238E27FC236}">
                <a16:creationId xmlns:a16="http://schemas.microsoft.com/office/drawing/2014/main" id="{930D6A67-2261-CC92-41BF-22049DC8A1CB}"/>
              </a:ext>
            </a:extLst>
          </p:cNvPr>
          <p:cNvPicPr>
            <a:picLocks noChangeAspect="1"/>
          </p:cNvPicPr>
          <p:nvPr/>
        </p:nvPicPr>
        <p:blipFill rotWithShape="1">
          <a:blip r:embed="rId3"/>
          <a:srcRect l="7132" t="2160" r="6436" b="4537"/>
          <a:stretch/>
        </p:blipFill>
        <p:spPr bwMode="auto">
          <a:xfrm>
            <a:off x="2328820" y="480189"/>
            <a:ext cx="7534359" cy="58976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4014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2" name="Picture 10" descr="White Backgrounds, Free White Powerpoint Background - SlideBackground">
            <a:extLst>
              <a:ext uri="{FF2B5EF4-FFF2-40B4-BE49-F238E27FC236}">
                <a16:creationId xmlns:a16="http://schemas.microsoft.com/office/drawing/2014/main" id="{6255CAFE-E0FE-1EE5-E7C2-CAC2C87D0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9D2EC81-BCCF-2874-6B60-D2203CBCA3EE}"/>
              </a:ext>
            </a:extLst>
          </p:cNvPr>
          <p:cNvSpPr>
            <a:spLocks noGrp="1"/>
          </p:cNvSpPr>
          <p:nvPr>
            <p:ph idx="1"/>
          </p:nvPr>
        </p:nvSpPr>
        <p:spPr>
          <a:xfrm>
            <a:off x="231914" y="662746"/>
            <a:ext cx="1427922" cy="4351338"/>
          </a:xfrm>
        </p:spPr>
        <p:txBody>
          <a:bodyPr vert="wordArtVert"/>
          <a:lstStyle/>
          <a:p>
            <a:pPr marL="0" indent="0">
              <a:buNone/>
            </a:pPr>
            <a:r>
              <a:rPr lang="en-US" b="1" dirty="0">
                <a:solidFill>
                  <a:srgbClr val="FF0000"/>
                </a:solidFill>
              </a:rPr>
              <a:t>SEQUENCE DIAGRAM</a:t>
            </a:r>
          </a:p>
        </p:txBody>
      </p:sp>
      <p:pic>
        <p:nvPicPr>
          <p:cNvPr id="4098" name="Picture 2">
            <a:extLst>
              <a:ext uri="{FF2B5EF4-FFF2-40B4-BE49-F238E27FC236}">
                <a16:creationId xmlns:a16="http://schemas.microsoft.com/office/drawing/2014/main" id="{96BE743C-60F6-5BB0-37E7-D778F03D1C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 r="37310" b="12"/>
          <a:stretch/>
        </p:blipFill>
        <p:spPr bwMode="auto">
          <a:xfrm>
            <a:off x="2274404" y="9851"/>
            <a:ext cx="7643191" cy="680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61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Light Grey Curves Graphic Backgrounds for Powerpoint Templates - PPT  Backgrounds">
            <a:extLst>
              <a:ext uri="{FF2B5EF4-FFF2-40B4-BE49-F238E27FC236}">
                <a16:creationId xmlns:a16="http://schemas.microsoft.com/office/drawing/2014/main" id="{8BACDF00-5986-F6F3-57D4-9B8185CD7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77527E9-0440-7E97-4F80-1A57CC8B5E80}"/>
              </a:ext>
            </a:extLst>
          </p:cNvPr>
          <p:cNvSpPr>
            <a:spLocks noGrp="1"/>
          </p:cNvSpPr>
          <p:nvPr>
            <p:ph type="title"/>
          </p:nvPr>
        </p:nvSpPr>
        <p:spPr>
          <a:xfrm rot="16200000">
            <a:off x="-2052432" y="3030916"/>
            <a:ext cx="5168351" cy="796166"/>
          </a:xfrm>
        </p:spPr>
        <p:txBody>
          <a:bodyPr vert="wordArtVert">
            <a:normAutofit fontScale="90000"/>
          </a:bodyPr>
          <a:lstStyle/>
          <a:p>
            <a:r>
              <a:rPr lang="en-US" b="1" dirty="0"/>
              <a:t>Snapshot-1</a:t>
            </a:r>
          </a:p>
        </p:txBody>
      </p:sp>
      <p:pic>
        <p:nvPicPr>
          <p:cNvPr id="5" name="Content Placeholder 4">
            <a:extLst>
              <a:ext uri="{FF2B5EF4-FFF2-40B4-BE49-F238E27FC236}">
                <a16:creationId xmlns:a16="http://schemas.microsoft.com/office/drawing/2014/main" id="{A73A0D9F-B273-B844-03DB-0D2004B3D9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8250" y="1084918"/>
            <a:ext cx="9715500" cy="5464969"/>
          </a:xfrm>
        </p:spPr>
      </p:pic>
      <p:pic>
        <p:nvPicPr>
          <p:cNvPr id="4" name="Picture 3">
            <a:extLst>
              <a:ext uri="{FF2B5EF4-FFF2-40B4-BE49-F238E27FC236}">
                <a16:creationId xmlns:a16="http://schemas.microsoft.com/office/drawing/2014/main" id="{7CFE00E6-E7BA-07AC-78B7-5C62806CE367}"/>
              </a:ext>
            </a:extLst>
          </p:cNvPr>
          <p:cNvPicPr>
            <a:picLocks noChangeAspect="1"/>
          </p:cNvPicPr>
          <p:nvPr/>
        </p:nvPicPr>
        <p:blipFill>
          <a:blip r:embed="rId4"/>
          <a:stretch>
            <a:fillRect/>
          </a:stretch>
        </p:blipFill>
        <p:spPr>
          <a:xfrm>
            <a:off x="1063487" y="0"/>
            <a:ext cx="11128513" cy="6858000"/>
          </a:xfrm>
          <a:prstGeom prst="rect">
            <a:avLst/>
          </a:prstGeom>
        </p:spPr>
      </p:pic>
      <p:pic>
        <p:nvPicPr>
          <p:cNvPr id="7" name="Picture 6">
            <a:extLst>
              <a:ext uri="{FF2B5EF4-FFF2-40B4-BE49-F238E27FC236}">
                <a16:creationId xmlns:a16="http://schemas.microsoft.com/office/drawing/2014/main" id="{E81BE0ED-3EA7-A35D-8E07-E773B730FE95}"/>
              </a:ext>
            </a:extLst>
          </p:cNvPr>
          <p:cNvPicPr>
            <a:picLocks noChangeAspect="1"/>
          </p:cNvPicPr>
          <p:nvPr/>
        </p:nvPicPr>
        <p:blipFill>
          <a:blip r:embed="rId5"/>
          <a:stretch>
            <a:fillRect/>
          </a:stretch>
        </p:blipFill>
        <p:spPr>
          <a:xfrm>
            <a:off x="1063486" y="0"/>
            <a:ext cx="11128514" cy="6858000"/>
          </a:xfrm>
          <a:prstGeom prst="rect">
            <a:avLst/>
          </a:prstGeom>
        </p:spPr>
      </p:pic>
    </p:spTree>
    <p:extLst>
      <p:ext uri="{BB962C8B-B14F-4D97-AF65-F5344CB8AC3E}">
        <p14:creationId xmlns:p14="http://schemas.microsoft.com/office/powerpoint/2010/main" val="173460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owerPoint Wallpapers - Top Free PowerPoint Backgrounds - WallpaperAccess">
            <a:extLst>
              <a:ext uri="{FF2B5EF4-FFF2-40B4-BE49-F238E27FC236}">
                <a16:creationId xmlns:a16="http://schemas.microsoft.com/office/drawing/2014/main" id="{5E596FF8-1E8B-E8DB-9780-D44EFE4FC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31D3CE-58FE-1E8B-8499-EB233206863B}"/>
              </a:ext>
            </a:extLst>
          </p:cNvPr>
          <p:cNvSpPr>
            <a:spLocks noGrp="1"/>
          </p:cNvSpPr>
          <p:nvPr>
            <p:ph type="title"/>
          </p:nvPr>
        </p:nvSpPr>
        <p:spPr>
          <a:xfrm rot="16200000">
            <a:off x="-1895795" y="2766217"/>
            <a:ext cx="5437125" cy="1325563"/>
          </a:xfrm>
        </p:spPr>
        <p:txBody>
          <a:bodyPr vert="wordArtVert">
            <a:normAutofit fontScale="90000"/>
          </a:bodyPr>
          <a:lstStyle/>
          <a:p>
            <a:r>
              <a:rPr lang="en-US" b="1" dirty="0"/>
              <a:t>Snapshot-2</a:t>
            </a:r>
            <a:endParaRPr lang="en-US" dirty="0"/>
          </a:p>
        </p:txBody>
      </p:sp>
      <p:pic>
        <p:nvPicPr>
          <p:cNvPr id="4" name="Picture 3">
            <a:extLst>
              <a:ext uri="{FF2B5EF4-FFF2-40B4-BE49-F238E27FC236}">
                <a16:creationId xmlns:a16="http://schemas.microsoft.com/office/drawing/2014/main" id="{D9E49BD4-C135-850A-E2DF-745B438F6B6F}"/>
              </a:ext>
            </a:extLst>
          </p:cNvPr>
          <p:cNvPicPr>
            <a:picLocks noChangeAspect="1"/>
          </p:cNvPicPr>
          <p:nvPr/>
        </p:nvPicPr>
        <p:blipFill>
          <a:blip r:embed="rId3"/>
          <a:stretch>
            <a:fillRect/>
          </a:stretch>
        </p:blipFill>
        <p:spPr>
          <a:xfrm>
            <a:off x="1133061" y="0"/>
            <a:ext cx="11058939" cy="6858000"/>
          </a:xfrm>
          <a:prstGeom prst="rect">
            <a:avLst/>
          </a:prstGeom>
        </p:spPr>
      </p:pic>
    </p:spTree>
    <p:extLst>
      <p:ext uri="{BB962C8B-B14F-4D97-AF65-F5344CB8AC3E}">
        <p14:creationId xmlns:p14="http://schemas.microsoft.com/office/powerpoint/2010/main" val="4212306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524</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(Body)</vt:lpstr>
      <vt:lpstr>Calibri Light</vt:lpstr>
      <vt:lpstr>Symbol</vt:lpstr>
      <vt:lpstr>Office Theme</vt:lpstr>
      <vt:lpstr>Docter G</vt:lpstr>
      <vt:lpstr>PowerPoint Presentation</vt:lpstr>
      <vt:lpstr>PowerPoint Presentation</vt:lpstr>
      <vt:lpstr>Technology Used</vt:lpstr>
      <vt:lpstr>PowerPoint Presentation</vt:lpstr>
      <vt:lpstr>PowerPoint Presentation</vt:lpstr>
      <vt:lpstr>PowerPoint Presentation</vt:lpstr>
      <vt:lpstr>Snapshot-1</vt:lpstr>
      <vt:lpstr>Snapshot-2</vt:lpstr>
      <vt:lpstr>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Ghosh</dc:creator>
  <cp:lastModifiedBy>Rohan Ghosh</cp:lastModifiedBy>
  <cp:revision>60</cp:revision>
  <dcterms:created xsi:type="dcterms:W3CDTF">2022-05-13T15:07:54Z</dcterms:created>
  <dcterms:modified xsi:type="dcterms:W3CDTF">2022-11-14T23:24:31Z</dcterms:modified>
</cp:coreProperties>
</file>