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43891200" cy="32918400"/>
  <p:notesSz cx="9144000" cy="6858000"/>
  <p:custDataLst>
    <p:tags r:id="rId3"/>
  </p:custDataLst>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0327"/>
    <a:srgbClr val="730333"/>
    <a:srgbClr val="6325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01917F-C75A-DC5C-2220-2E26AE0AAF67}" v="5366" dt="2019-12-16T06:24:30.0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24" d="100"/>
          <a:sy n="24" d="100"/>
        </p:scale>
        <p:origin x="-234" y="-90"/>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tags" Target="tags/tag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407B970-889C-4AFC-A5AE-E88EE8368175}" type="datetimeFigureOut">
              <a:rPr lang="en-US" smtClean="0"/>
              <a:t>12/15/2019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39A08-EA9C-47BE-888E-CE5C56B8C93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07B970-889C-4AFC-A5AE-E88EE8368175}" type="datetimeFigureOut">
              <a:rPr lang="en-US" smtClean="0"/>
              <a:t>12/15/2019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39A08-EA9C-47BE-888E-CE5C56B8C93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07B970-889C-4AFC-A5AE-E88EE8368175}" type="datetimeFigureOut">
              <a:rPr lang="en-US" smtClean="0"/>
              <a:t>12/15/2019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39A08-EA9C-47BE-888E-CE5C56B8C93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07B970-889C-4AFC-A5AE-E88EE8368175}" type="datetimeFigureOut">
              <a:rPr lang="en-US" smtClean="0"/>
              <a:t>12/15/2019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39A08-EA9C-47BE-888E-CE5C56B8C93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07B970-889C-4AFC-A5AE-E88EE8368175}" type="datetimeFigureOut">
              <a:rPr lang="en-US" smtClean="0"/>
              <a:t>12/15/2019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39A08-EA9C-47BE-888E-CE5C56B8C93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407B970-889C-4AFC-A5AE-E88EE8368175}" type="datetimeFigureOut">
              <a:rPr lang="en-US" smtClean="0"/>
              <a:t>12/15/2019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39A08-EA9C-47BE-888E-CE5C56B8C93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407B970-889C-4AFC-A5AE-E88EE8368175}" type="datetimeFigureOut">
              <a:rPr lang="en-US" smtClean="0"/>
              <a:t>12/15/2019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D39A08-EA9C-47BE-888E-CE5C56B8C93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407B970-889C-4AFC-A5AE-E88EE8368175}" type="datetimeFigureOut">
              <a:rPr lang="en-US" smtClean="0"/>
              <a:t>12/15/2019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D39A08-EA9C-47BE-888E-CE5C56B8C93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07B970-889C-4AFC-A5AE-E88EE8368175}" type="datetimeFigureOut">
              <a:rPr lang="en-US" smtClean="0"/>
              <a:t>12/15/2019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D39A08-EA9C-47BE-888E-CE5C56B8C93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6407B970-889C-4AFC-A5AE-E88EE8368175}" type="datetimeFigureOut">
              <a:rPr lang="en-US" smtClean="0"/>
              <a:t>12/15/2019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39A08-EA9C-47BE-888E-CE5C56B8C93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6407B970-889C-4AFC-A5AE-E88EE8368175}" type="datetimeFigureOut">
              <a:rPr lang="en-US" smtClean="0"/>
              <a:t>12/15/2019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39A08-EA9C-47BE-888E-CE5C56B8C93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6407B970-889C-4AFC-A5AE-E88EE8368175}" type="datetimeFigureOut">
              <a:rPr lang="en-US" smtClean="0"/>
              <a:t>12/15/2019</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ECD39A08-EA9C-47BE-888E-CE5C56B8C93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en.wikipedia.org/wiki/Disability-adjusted_life_year"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otexts.com/fpp2/dynamic.html" TargetMode="Externa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Rectangle 14"/>
          <p:cNvSpPr>
            <a:spLocks noGrp="1" noChangeArrowheads="1"/>
          </p:cNvSpPr>
          <p:nvPr>
            <p:ph type="title"/>
          </p:nvPr>
        </p:nvSpPr>
        <p:spPr bwMode="auto">
          <a:xfrm>
            <a:off x="-17620" y="0"/>
            <a:ext cx="43891200" cy="5791200"/>
          </a:xfrm>
          <a:prstGeom prst="rect">
            <a:avLst/>
          </a:prstGeom>
          <a:solidFill>
            <a:srgbClr val="610327"/>
          </a:solidFill>
          <a:ln w="127000" cap="flat" cmpd="sng">
            <a:solidFill>
              <a:schemeClr val="accent6"/>
            </a:solidFill>
            <a:miter lim="800000"/>
            <a:headEnd/>
            <a:tailEnd/>
          </a:ln>
        </p:spPr>
        <p:txBody>
          <a:bodyPr wrap="none" anchor="ctr">
            <a:normAutofit/>
          </a:bodyPr>
          <a:lstStyle/>
          <a:p>
            <a:r>
              <a:rPr lang="en-US" sz="9600" b="1" dirty="0">
                <a:solidFill>
                  <a:srgbClr val="EAF1DD"/>
                </a:solidFill>
              </a:rPr>
              <a:t>Forecasting Disability-affected Life Years for Depression using dynamic regression</a:t>
            </a:r>
            <a:br>
              <a:rPr lang="en-US" sz="9600" dirty="0"/>
            </a:br>
            <a:r>
              <a:rPr lang="en-US" sz="5400" dirty="0">
                <a:solidFill>
                  <a:schemeClr val="bg1"/>
                </a:solidFill>
              </a:rPr>
              <a:t>Joseph Addy</a:t>
            </a:r>
            <a:br>
              <a:rPr lang="en-US" sz="5400" dirty="0"/>
            </a:br>
            <a:r>
              <a:rPr lang="en-US" sz="5400" dirty="0">
                <a:solidFill>
                  <a:schemeClr val="bg1"/>
                </a:solidFill>
              </a:rPr>
              <a:t>Concordia College, Moorhead, Minnesota</a:t>
            </a:r>
          </a:p>
        </p:txBody>
      </p:sp>
      <p:sp>
        <p:nvSpPr>
          <p:cNvPr id="14" name="TextBox 13"/>
          <p:cNvSpPr txBox="1"/>
          <p:nvPr/>
        </p:nvSpPr>
        <p:spPr>
          <a:xfrm>
            <a:off x="31165799" y="6202085"/>
            <a:ext cx="12004267" cy="8063746"/>
          </a:xfrm>
          <a:prstGeom prst="rect">
            <a:avLst/>
          </a:prstGeom>
          <a:noFill/>
          <a:ln w="28575">
            <a:solidFill>
              <a:schemeClr val="accent2">
                <a:lumMod val="50000"/>
              </a:schemeClr>
            </a:solidFill>
          </a:ln>
        </p:spPr>
        <p:txBody>
          <a:bodyPr wrap="square" rtlCol="0" anchor="t">
            <a:spAutoFit/>
          </a:bodyPr>
          <a:lstStyle/>
          <a:p>
            <a:r>
              <a:rPr lang="en-US">
                <a:cs typeface="Calibri"/>
              </a:rPr>
              <a:t>Results and Discussion</a:t>
            </a:r>
          </a:p>
          <a:p>
            <a:r>
              <a:rPr lang="en-US" sz="3600" dirty="0">
                <a:cs typeface="Calibri"/>
              </a:rPr>
              <a:t>The model using once lagged predictors did a better job of capturing the upward trend than the pure play arima, and also had significantly lower AICc and AIC. The ACF plot of the residuals resembles white noise and the residuals follow a normal distribution, therefore this model is more accurate than the pure play model, and</a:t>
            </a:r>
            <a:r>
              <a:rPr lang="en-US" sz="3600">
                <a:cs typeface="Calibri"/>
              </a:rPr>
              <a:t> was used in the final forecast.</a:t>
            </a:r>
          </a:p>
          <a:p>
            <a:endParaRPr lang="en-US" sz="3600" dirty="0">
              <a:cs typeface="Calibri"/>
            </a:endParaRPr>
          </a:p>
          <a:p>
            <a:r>
              <a:rPr lang="en-US" sz="3600" dirty="0">
                <a:cs typeface="Calibri"/>
              </a:rPr>
              <a:t>The forecasts suggest that drug abuse disorder DALY has an affect on the DALY of depression disorders in the United States of America. The problem with the increase in DALY related to mental illness is not easily solved, however I believe these </a:t>
            </a:r>
            <a:r>
              <a:rPr lang="en-US" sz="3600">
                <a:cs typeface="Calibri"/>
              </a:rPr>
              <a:t>forecasts offer some insight. </a:t>
            </a:r>
          </a:p>
        </p:txBody>
      </p:sp>
      <p:sp>
        <p:nvSpPr>
          <p:cNvPr id="15" name="TextBox 14"/>
          <p:cNvSpPr txBox="1"/>
          <p:nvPr/>
        </p:nvSpPr>
        <p:spPr>
          <a:xfrm>
            <a:off x="609600" y="6248400"/>
            <a:ext cx="12649200" cy="9171742"/>
          </a:xfrm>
          <a:prstGeom prst="rect">
            <a:avLst/>
          </a:prstGeom>
          <a:noFill/>
          <a:ln w="28575">
            <a:solidFill>
              <a:schemeClr val="accent2">
                <a:lumMod val="50000"/>
              </a:schemeClr>
            </a:solidFill>
          </a:ln>
        </p:spPr>
        <p:txBody>
          <a:bodyPr wrap="square" rtlCol="0" anchor="t">
            <a:spAutoFit/>
          </a:bodyPr>
          <a:lstStyle/>
          <a:p>
            <a:r>
              <a:rPr lang="en-US" dirty="0"/>
              <a:t>Introduction</a:t>
            </a:r>
          </a:p>
          <a:p>
            <a:r>
              <a:rPr lang="en-US" sz="3600" dirty="0">
                <a:solidFill>
                  <a:schemeClr val="dk1"/>
                </a:solidFill>
              </a:rPr>
              <a:t>Disability-adjusted life years is a measure of overall disease burden expressed as the number of years lost due to ill health disability or early death. It was introduced in the 1990s as a way of comparing a country's overall health. DALY is calculated by summing the number of years lived with a disability and years of life lost (amount of years below expected). I was interested in researching the apparent rise in depression in American youth, and the DALY measure is a good tool to use. The United States has seen drastic increase in DALY for drug abuse disorder and major depression disorders for college students since 1996. I believe the increase in </a:t>
            </a:r>
            <a:r>
              <a:rPr lang="en-US" sz="3600">
                <a:solidFill>
                  <a:schemeClr val="dk1"/>
                </a:solidFill>
              </a:rPr>
              <a:t>mental illness in our young people is an issue that must be </a:t>
            </a:r>
            <a:r>
              <a:rPr lang="en-US" sz="3600" dirty="0">
                <a:solidFill>
                  <a:schemeClr val="dk1"/>
                </a:solidFill>
              </a:rPr>
              <a:t>addressed and explored.</a:t>
            </a:r>
            <a:endParaRPr lang="en-US" sz="3600" dirty="0">
              <a:solidFill>
                <a:schemeClr val="dk1"/>
              </a:solidFill>
              <a:cs typeface="Calibri"/>
            </a:endParaRPr>
          </a:p>
          <a:p>
            <a:endParaRPr lang="en-US" sz="3600" dirty="0"/>
          </a:p>
          <a:p>
            <a:endParaRPr lang="en-US" sz="3600" dirty="0"/>
          </a:p>
        </p:txBody>
      </p:sp>
      <p:sp>
        <p:nvSpPr>
          <p:cNvPr id="16" name="TextBox 15"/>
          <p:cNvSpPr txBox="1"/>
          <p:nvPr/>
        </p:nvSpPr>
        <p:spPr>
          <a:xfrm>
            <a:off x="609600" y="16114276"/>
            <a:ext cx="12649200" cy="9725739"/>
          </a:xfrm>
          <a:prstGeom prst="rect">
            <a:avLst/>
          </a:prstGeom>
          <a:noFill/>
          <a:ln w="28575">
            <a:solidFill>
              <a:schemeClr val="accent2">
                <a:lumMod val="50000"/>
              </a:schemeClr>
            </a:solidFill>
          </a:ln>
        </p:spPr>
        <p:txBody>
          <a:bodyPr wrap="square" rtlCol="0" anchor="t">
            <a:spAutoFit/>
          </a:bodyPr>
          <a:lstStyle/>
          <a:p>
            <a:r>
              <a:rPr lang="en-US" dirty="0">
                <a:solidFill>
                  <a:srgbClr val="000000"/>
                </a:solidFill>
                <a:cs typeface="Calibri"/>
              </a:rPr>
              <a:t>Methods and Materials</a:t>
            </a:r>
            <a:endParaRPr lang="en-US" dirty="0"/>
          </a:p>
          <a:p>
            <a:r>
              <a:rPr lang="en-US" sz="3600" dirty="0"/>
              <a:t>The dataset I used in this research is from "", and includes the years 1990-2017 with the DALY measure for depression, anxiety, drug abuse, and bipolar disorders in the United States for </a:t>
            </a:r>
            <a:r>
              <a:rPr lang="en-US" sz="3600"/>
              <a:t>persons aged 20-24. My method was to use drug abuse DALY as a single regressor </a:t>
            </a:r>
            <a:r>
              <a:rPr lang="en-US" sz="3600" dirty="0"/>
              <a:t>to forecast depression DALY. I began by fitting a linear model to the data but found that Arima model would fit better. I fit an arima model using drug abuse DALY as a single regressor and found it to be more accurate than the linear model. After fitting the Arima model I checked models that use 0 lag, 1 lag, 2 lag and 3 lag to see if any lag on the predictor variable would improve the model. The final forecast will be using the lag 0 and lag 1 models as regressors with the next 20 years of drug abuse DALY set to the last recorded measure (736407).</a:t>
            </a:r>
            <a:endParaRPr lang="en-US" sz="3600" dirty="0">
              <a:cs typeface="Calibri"/>
            </a:endParaRP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endParaRPr lang="en-US" sz="3600" dirty="0"/>
          </a:p>
        </p:txBody>
      </p:sp>
      <p:sp>
        <p:nvSpPr>
          <p:cNvPr id="8" name="TextBox 7"/>
          <p:cNvSpPr txBox="1"/>
          <p:nvPr/>
        </p:nvSpPr>
        <p:spPr>
          <a:xfrm>
            <a:off x="13827534" y="16117124"/>
            <a:ext cx="16804866" cy="1200329"/>
          </a:xfrm>
          <a:prstGeom prst="rect">
            <a:avLst/>
          </a:prstGeom>
          <a:noFill/>
        </p:spPr>
        <p:txBody>
          <a:bodyPr wrap="square" rtlCol="0" anchor="t">
            <a:spAutoFit/>
          </a:bodyPr>
          <a:lstStyle/>
          <a:p>
            <a:r>
              <a:rPr lang="en-US" sz="3600" b="1" dirty="0"/>
              <a:t>Figure 1: </a:t>
            </a:r>
            <a:r>
              <a:rPr lang="en-US" sz="3600" dirty="0"/>
              <a:t>20 year</a:t>
            </a:r>
            <a:r>
              <a:rPr lang="en-US" sz="3600"/>
              <a:t> forecast using Drug Abuse DALY lag 0 and lag 1 as regressors</a:t>
            </a:r>
            <a:endParaRPr lang="en-US" sz="3600">
              <a:cs typeface="Calibri"/>
            </a:endParaRPr>
          </a:p>
          <a:p>
            <a:endParaRPr lang="en-US" sz="3600" dirty="0">
              <a:cs typeface="Calibri"/>
            </a:endParaRPr>
          </a:p>
        </p:txBody>
      </p:sp>
      <p:pic>
        <p:nvPicPr>
          <p:cNvPr id="1027" name="Picture 3" descr="X:\Research\SSR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634" y="2830888"/>
            <a:ext cx="3012666" cy="253769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descr="A screenshot of a cell phone&#10;&#10;Description generated with very high confidence">
            <a:extLst>
              <a:ext uri="{FF2B5EF4-FFF2-40B4-BE49-F238E27FC236}">
                <a16:creationId xmlns:a16="http://schemas.microsoft.com/office/drawing/2014/main" id="{AD01BE94-C462-444A-9A36-EFC9B3D19E06}"/>
              </a:ext>
            </a:extLst>
          </p:cNvPr>
          <p:cNvPicPr>
            <a:picLocks noChangeAspect="1"/>
          </p:cNvPicPr>
          <p:nvPr/>
        </p:nvPicPr>
        <p:blipFill>
          <a:blip r:embed="rId3"/>
          <a:stretch>
            <a:fillRect/>
          </a:stretch>
        </p:blipFill>
        <p:spPr>
          <a:xfrm>
            <a:off x="29814253" y="2408818"/>
            <a:ext cx="12791974" cy="3354213"/>
          </a:xfrm>
          <a:prstGeom prst="rect">
            <a:avLst/>
          </a:prstGeom>
        </p:spPr>
      </p:pic>
      <p:pic>
        <p:nvPicPr>
          <p:cNvPr id="6" name="Picture 6" descr="A picture containing water, man, black, white&#10;&#10;Description generated with very high confidence">
            <a:extLst>
              <a:ext uri="{FF2B5EF4-FFF2-40B4-BE49-F238E27FC236}">
                <a16:creationId xmlns:a16="http://schemas.microsoft.com/office/drawing/2014/main" id="{42DD72CF-3D48-456F-ACAA-C4F1AD54DEC2}"/>
              </a:ext>
            </a:extLst>
          </p:cNvPr>
          <p:cNvPicPr>
            <a:picLocks noChangeAspect="1"/>
          </p:cNvPicPr>
          <p:nvPr/>
        </p:nvPicPr>
        <p:blipFill>
          <a:blip r:embed="rId4"/>
          <a:stretch>
            <a:fillRect/>
          </a:stretch>
        </p:blipFill>
        <p:spPr>
          <a:xfrm>
            <a:off x="13817065" y="6054840"/>
            <a:ext cx="16430322" cy="10066924"/>
          </a:xfrm>
          <a:prstGeom prst="rect">
            <a:avLst/>
          </a:prstGeom>
        </p:spPr>
      </p:pic>
      <p:graphicFrame>
        <p:nvGraphicFramePr>
          <p:cNvPr id="9" name="Table 9">
            <a:extLst>
              <a:ext uri="{FF2B5EF4-FFF2-40B4-BE49-F238E27FC236}">
                <a16:creationId xmlns:a16="http://schemas.microsoft.com/office/drawing/2014/main" id="{6188F752-2B29-4E14-B49B-899FE7438F33}"/>
              </a:ext>
            </a:extLst>
          </p:cNvPr>
          <p:cNvGraphicFramePr>
            <a:graphicFrameLocks noGrp="1"/>
          </p:cNvGraphicFramePr>
          <p:nvPr>
            <p:extLst>
              <p:ext uri="{D42A27DB-BD31-4B8C-83A1-F6EECF244321}">
                <p14:modId xmlns:p14="http://schemas.microsoft.com/office/powerpoint/2010/main" val="2595249940"/>
              </p:ext>
            </p:extLst>
          </p:nvPr>
        </p:nvGraphicFramePr>
        <p:xfrm>
          <a:off x="548640" y="28644783"/>
          <a:ext cx="12629700" cy="3451837"/>
        </p:xfrm>
        <a:graphic>
          <a:graphicData uri="http://schemas.openxmlformats.org/drawingml/2006/table">
            <a:tbl>
              <a:tblPr firstRow="1" bandRow="1">
                <a:tableStyleId>{284E427A-3D55-4303-BF80-6455036E1DE7}</a:tableStyleId>
              </a:tblPr>
              <a:tblGrid>
                <a:gridCol w="2346014">
                  <a:extLst>
                    <a:ext uri="{9D8B030D-6E8A-4147-A177-3AD203B41FA5}">
                      <a16:colId xmlns:a16="http://schemas.microsoft.com/office/drawing/2014/main" val="833608648"/>
                    </a:ext>
                  </a:extLst>
                </a:gridCol>
                <a:gridCol w="2839846">
                  <a:extLst>
                    <a:ext uri="{9D8B030D-6E8A-4147-A177-3AD203B41FA5}">
                      <a16:colId xmlns:a16="http://schemas.microsoft.com/office/drawing/2014/main" val="432158040"/>
                    </a:ext>
                  </a:extLst>
                </a:gridCol>
                <a:gridCol w="2481280">
                  <a:extLst>
                    <a:ext uri="{9D8B030D-6E8A-4147-A177-3AD203B41FA5}">
                      <a16:colId xmlns:a16="http://schemas.microsoft.com/office/drawing/2014/main" val="4087244416"/>
                    </a:ext>
                  </a:extLst>
                </a:gridCol>
                <a:gridCol w="2481280">
                  <a:extLst>
                    <a:ext uri="{9D8B030D-6E8A-4147-A177-3AD203B41FA5}">
                      <a16:colId xmlns:a16="http://schemas.microsoft.com/office/drawing/2014/main" val="2528427206"/>
                    </a:ext>
                  </a:extLst>
                </a:gridCol>
                <a:gridCol w="2481280">
                  <a:extLst>
                    <a:ext uri="{9D8B030D-6E8A-4147-A177-3AD203B41FA5}">
                      <a16:colId xmlns:a16="http://schemas.microsoft.com/office/drawing/2014/main" val="3675103329"/>
                    </a:ext>
                  </a:extLst>
                </a:gridCol>
              </a:tblGrid>
              <a:tr h="1943470">
                <a:tc>
                  <a:txBody>
                    <a:bodyPr/>
                    <a:lstStyle/>
                    <a:p>
                      <a:pPr algn="l"/>
                      <a:r>
                        <a:rPr lang="en-US" sz="2800"/>
                        <a:t>Measure</a:t>
                      </a:r>
                    </a:p>
                  </a:txBody>
                  <a:tcPr anchor="ctr"/>
                </a:tc>
                <a:tc>
                  <a:txBody>
                    <a:bodyPr/>
                    <a:lstStyle/>
                    <a:p>
                      <a:pPr algn="l"/>
                      <a:r>
                        <a:rPr lang="en-US" sz="2800"/>
                        <a:t>Pure </a:t>
                      </a:r>
                      <a:r>
                        <a:rPr lang="en-US" sz="2800" kern="1200"/>
                        <a:t>play</a:t>
                      </a:r>
                      <a:r>
                        <a:rPr lang="en-US" sz="2800"/>
                        <a:t> Arima</a:t>
                      </a:r>
                    </a:p>
                  </a:txBody>
                  <a:tcPr anchor="ctr"/>
                </a:tc>
                <a:tc>
                  <a:txBody>
                    <a:bodyPr/>
                    <a:lstStyle/>
                    <a:p>
                      <a:pPr algn="l"/>
                      <a:r>
                        <a:rPr lang="en-US" sz="2800"/>
                        <a:t>Predictor Lag 1</a:t>
                      </a:r>
                    </a:p>
                  </a:txBody>
                  <a:tcPr anchor="ctr"/>
                </a:tc>
                <a:tc>
                  <a:txBody>
                    <a:bodyPr/>
                    <a:lstStyle/>
                    <a:p>
                      <a:pPr lvl="0" algn="l">
                        <a:buNone/>
                      </a:pPr>
                      <a:r>
                        <a:rPr lang="en-US" sz="2800"/>
                        <a:t>Predictor Lag 2</a:t>
                      </a:r>
                      <a:endParaRPr lang="en-US" sz="2800" dirty="0"/>
                    </a:p>
                  </a:txBody>
                  <a:tcPr anchor="ctr"/>
                </a:tc>
                <a:tc>
                  <a:txBody>
                    <a:bodyPr/>
                    <a:lstStyle/>
                    <a:p>
                      <a:pPr lvl="0" algn="l">
                        <a:buNone/>
                      </a:pPr>
                      <a:r>
                        <a:rPr lang="en-US" sz="2800"/>
                        <a:t>Predictor Lag 3</a:t>
                      </a:r>
                      <a:endParaRPr lang="en-US" sz="2800" dirty="0"/>
                    </a:p>
                  </a:txBody>
                  <a:tcPr anchor="ctr"/>
                </a:tc>
                <a:extLst>
                  <a:ext uri="{0D108BD9-81ED-4DB2-BD59-A6C34878D82A}">
                    <a16:rowId xmlns:a16="http://schemas.microsoft.com/office/drawing/2014/main" val="1625162188"/>
                  </a:ext>
                </a:extLst>
              </a:tr>
              <a:tr h="1508367">
                <a:tc>
                  <a:txBody>
                    <a:bodyPr/>
                    <a:lstStyle/>
                    <a:p>
                      <a:pPr lvl="0" algn="l">
                        <a:buNone/>
                      </a:pPr>
                      <a:r>
                        <a:rPr lang="en-US" sz="2800"/>
                        <a:t>AICc</a:t>
                      </a:r>
                      <a:endParaRPr lang="en-US"/>
                    </a:p>
                  </a:txBody>
                  <a:tcPr anchor="ctr"/>
                </a:tc>
                <a:tc>
                  <a:txBody>
                    <a:bodyPr/>
                    <a:lstStyle/>
                    <a:p>
                      <a:pPr lvl="0" algn="l">
                        <a:buNone/>
                      </a:pPr>
                      <a:r>
                        <a:rPr lang="en-US" sz="2800" b="0" i="0" u="none" strike="noStrike" noProof="0">
                          <a:latin typeface="Calibri"/>
                        </a:rPr>
                        <a:t>482.8</a:t>
                      </a:r>
                      <a:endParaRPr lang="en-US"/>
                    </a:p>
                  </a:txBody>
                  <a:tcPr anchor="ctr"/>
                </a:tc>
                <a:tc>
                  <a:txBody>
                    <a:bodyPr/>
                    <a:lstStyle/>
                    <a:p>
                      <a:pPr lvl="0" algn="l">
                        <a:buNone/>
                      </a:pPr>
                      <a:r>
                        <a:rPr lang="en-US" sz="2800" b="0" i="0" u="none" strike="noStrike" noProof="0">
                          <a:latin typeface="Calibri"/>
                        </a:rPr>
                        <a:t>437.2</a:t>
                      </a:r>
                      <a:endParaRPr lang="en-US"/>
                    </a:p>
                  </a:txBody>
                  <a:tcPr anchor="ctr"/>
                </a:tc>
                <a:tc>
                  <a:txBody>
                    <a:bodyPr/>
                    <a:lstStyle/>
                    <a:p>
                      <a:pPr lvl="0" algn="l">
                        <a:buNone/>
                      </a:pPr>
                      <a:r>
                        <a:rPr lang="en-US" sz="2800" b="0" i="0" u="none" strike="noStrike" noProof="0">
                          <a:latin typeface="Calibri"/>
                        </a:rPr>
                        <a:t>488.1</a:t>
                      </a:r>
                      <a:endParaRPr lang="en-US"/>
                    </a:p>
                  </a:txBody>
                  <a:tcPr anchor="ctr"/>
                </a:tc>
                <a:tc>
                  <a:txBody>
                    <a:bodyPr/>
                    <a:lstStyle/>
                    <a:p>
                      <a:pPr lvl="0" algn="l">
                        <a:buNone/>
                      </a:pPr>
                      <a:r>
                        <a:rPr lang="en-US" sz="2800" b="0" i="0" u="none" strike="noStrike" noProof="0">
                          <a:latin typeface="Calibri"/>
                        </a:rPr>
                        <a:t>491.7</a:t>
                      </a:r>
                      <a:endParaRPr lang="en-US"/>
                    </a:p>
                  </a:txBody>
                  <a:tcPr anchor="ctr"/>
                </a:tc>
                <a:extLst>
                  <a:ext uri="{0D108BD9-81ED-4DB2-BD59-A6C34878D82A}">
                    <a16:rowId xmlns:a16="http://schemas.microsoft.com/office/drawing/2014/main" val="2216064876"/>
                  </a:ext>
                </a:extLst>
              </a:tr>
            </a:tbl>
          </a:graphicData>
        </a:graphic>
      </p:graphicFrame>
      <p:sp>
        <p:nvSpPr>
          <p:cNvPr id="19" name="TextBox 18">
            <a:extLst>
              <a:ext uri="{FF2B5EF4-FFF2-40B4-BE49-F238E27FC236}">
                <a16:creationId xmlns:a16="http://schemas.microsoft.com/office/drawing/2014/main" id="{EF94DCE8-0CB8-47E2-9345-9C9B9789CF37}"/>
              </a:ext>
            </a:extLst>
          </p:cNvPr>
          <p:cNvSpPr txBox="1"/>
          <p:nvPr/>
        </p:nvSpPr>
        <p:spPr>
          <a:xfrm>
            <a:off x="602421" y="27407557"/>
            <a:ext cx="12646753" cy="1200329"/>
          </a:xfrm>
          <a:prstGeom prst="rect">
            <a:avLst/>
          </a:prstGeom>
          <a:noFill/>
        </p:spPr>
        <p:txBody>
          <a:bodyPr wrap="square" rtlCol="0" anchor="t">
            <a:spAutoFit/>
          </a:bodyPr>
          <a:lstStyle/>
          <a:p>
            <a:r>
              <a:rPr lang="en-US" sz="3600" b="1" dirty="0"/>
              <a:t>Table 1: </a:t>
            </a:r>
            <a:r>
              <a:rPr lang="en-US" sz="3600"/>
              <a:t>AICc of the Arima models with lagged predictors</a:t>
            </a:r>
            <a:endParaRPr lang="en-US" sz="3600" b="1">
              <a:ea typeface="+mn-lt"/>
              <a:cs typeface="+mn-lt"/>
            </a:endParaRPr>
          </a:p>
          <a:p>
            <a:endParaRPr lang="en-US" sz="3600" dirty="0">
              <a:cs typeface="Calibri"/>
            </a:endParaRPr>
          </a:p>
        </p:txBody>
      </p:sp>
      <p:sp>
        <p:nvSpPr>
          <p:cNvPr id="20" name="TextBox 19">
            <a:extLst>
              <a:ext uri="{FF2B5EF4-FFF2-40B4-BE49-F238E27FC236}">
                <a16:creationId xmlns:a16="http://schemas.microsoft.com/office/drawing/2014/main" id="{F18DD08C-66A7-4607-9C33-D82E996DCABA}"/>
              </a:ext>
            </a:extLst>
          </p:cNvPr>
          <p:cNvSpPr txBox="1"/>
          <p:nvPr/>
        </p:nvSpPr>
        <p:spPr>
          <a:xfrm>
            <a:off x="13827534" y="28013949"/>
            <a:ext cx="16804866" cy="1200329"/>
          </a:xfrm>
          <a:prstGeom prst="rect">
            <a:avLst/>
          </a:prstGeom>
          <a:noFill/>
        </p:spPr>
        <p:txBody>
          <a:bodyPr wrap="square" rtlCol="0" anchor="t">
            <a:spAutoFit/>
          </a:bodyPr>
          <a:lstStyle/>
          <a:p>
            <a:r>
              <a:rPr lang="en-US" sz="3600" b="1" dirty="0"/>
              <a:t>Figure 2: </a:t>
            </a:r>
            <a:r>
              <a:rPr lang="en-US" sz="3600"/>
              <a:t>Residual plot of Lagged Predictor model</a:t>
            </a:r>
            <a:endParaRPr lang="en-US" sz="3600">
              <a:cs typeface="Calibri"/>
            </a:endParaRPr>
          </a:p>
          <a:p>
            <a:endParaRPr lang="en-US" sz="3600" dirty="0">
              <a:cs typeface="Calibri"/>
            </a:endParaRPr>
          </a:p>
        </p:txBody>
      </p:sp>
      <p:pic>
        <p:nvPicPr>
          <p:cNvPr id="11" name="Picture 11" descr="A close up of a map&#10;&#10;Description generated with high confidence">
            <a:extLst>
              <a:ext uri="{FF2B5EF4-FFF2-40B4-BE49-F238E27FC236}">
                <a16:creationId xmlns:a16="http://schemas.microsoft.com/office/drawing/2014/main" id="{18072E92-52E3-4E37-9DB7-56B21E5480EF}"/>
              </a:ext>
            </a:extLst>
          </p:cNvPr>
          <p:cNvPicPr>
            <a:picLocks noChangeAspect="1"/>
          </p:cNvPicPr>
          <p:nvPr/>
        </p:nvPicPr>
        <p:blipFill>
          <a:blip r:embed="rId5"/>
          <a:stretch>
            <a:fillRect/>
          </a:stretch>
        </p:blipFill>
        <p:spPr>
          <a:xfrm>
            <a:off x="13817066" y="17922791"/>
            <a:ext cx="16459198" cy="10095800"/>
          </a:xfrm>
          <a:prstGeom prst="rect">
            <a:avLst/>
          </a:prstGeom>
        </p:spPr>
      </p:pic>
      <p:sp>
        <p:nvSpPr>
          <p:cNvPr id="22" name="TextBox 21">
            <a:extLst>
              <a:ext uri="{FF2B5EF4-FFF2-40B4-BE49-F238E27FC236}">
                <a16:creationId xmlns:a16="http://schemas.microsoft.com/office/drawing/2014/main" id="{957741EE-470D-4348-8E13-4E499B05C606}"/>
              </a:ext>
            </a:extLst>
          </p:cNvPr>
          <p:cNvSpPr txBox="1"/>
          <p:nvPr/>
        </p:nvSpPr>
        <p:spPr>
          <a:xfrm>
            <a:off x="31160184" y="14872617"/>
            <a:ext cx="12013933" cy="5293757"/>
          </a:xfrm>
          <a:prstGeom prst="rect">
            <a:avLst/>
          </a:prstGeom>
          <a:noFill/>
          <a:ln w="28575">
            <a:solidFill>
              <a:schemeClr val="accent2">
                <a:lumMod val="50000"/>
              </a:schemeClr>
            </a:solidFill>
          </a:ln>
        </p:spPr>
        <p:txBody>
          <a:bodyPr wrap="square" rtlCol="0" anchor="t">
            <a:spAutoFit/>
          </a:bodyPr>
          <a:lstStyle/>
          <a:p>
            <a:r>
              <a:rPr lang="en-US">
                <a:solidFill>
                  <a:srgbClr val="000000"/>
                </a:solidFill>
                <a:cs typeface="Calibri"/>
              </a:rPr>
              <a:t>Links</a:t>
            </a:r>
            <a:endParaRPr lang="en-US">
              <a:cs typeface="Calibri"/>
            </a:endParaRPr>
          </a:p>
          <a:p>
            <a:r>
              <a:rPr lang="en-US" sz="3600">
                <a:cs typeface="Calibri"/>
              </a:rPr>
              <a:t>1. </a:t>
            </a:r>
            <a:r>
              <a:rPr lang="en-US" sz="3600">
                <a:ea typeface="+mn-lt"/>
                <a:cs typeface="+mn-lt"/>
              </a:rPr>
              <a:t>Chapter 9 Dynamic regression models | Forecasting: Principles and Practice. (2019) from </a:t>
            </a:r>
            <a:r>
              <a:rPr lang="en-US" sz="3600" dirty="0">
                <a:ea typeface="+mn-lt"/>
                <a:cs typeface="+mn-lt"/>
                <a:hlinkClick r:id="rId6"/>
              </a:rPr>
              <a:t>https://otexts.com/fpp2/dynamic.html</a:t>
            </a:r>
            <a:endParaRPr lang="en-US" sz="3600" dirty="0">
              <a:cs typeface="Calibri"/>
            </a:endParaRPr>
          </a:p>
          <a:p>
            <a:r>
              <a:rPr lang="en-US" sz="3600">
                <a:cs typeface="Calibri"/>
              </a:rPr>
              <a:t>2. </a:t>
            </a:r>
            <a:r>
              <a:rPr lang="en-US" sz="3600">
                <a:ea typeface="+mn-lt"/>
                <a:cs typeface="+mn-lt"/>
              </a:rPr>
              <a:t>Disability-adjusted life year. (2019) from </a:t>
            </a:r>
            <a:r>
              <a:rPr lang="en-US" sz="3600" dirty="0">
                <a:ea typeface="+mn-lt"/>
                <a:cs typeface="+mn-lt"/>
                <a:hlinkClick r:id="rId7"/>
              </a:rPr>
              <a:t>https://en.wikipedia.org/wiki/Disability-adjusted_life_year</a:t>
            </a:r>
            <a:endParaRPr lang="en-US" sz="3600" dirty="0">
              <a:cs typeface="Calibri"/>
            </a:endParaRPr>
          </a:p>
          <a:p>
            <a:pPr marL="571500" indent="-571500">
              <a:buFont typeface="Arial" panose="020B0604020202020204" pitchFamily="34" charset="0"/>
              <a:buChar char="•"/>
            </a:pPr>
            <a:endParaRPr lang="en-US" sz="3600" dirty="0">
              <a:cs typeface="Calibri"/>
            </a:endParaRPr>
          </a:p>
          <a:p>
            <a:pPr marL="571500" indent="-571500">
              <a:buFont typeface="Arial" panose="020B0604020202020204" pitchFamily="34" charset="0"/>
              <a:buChar char="•"/>
            </a:pPr>
            <a:endParaRPr lang="en-US" sz="3600" dirty="0">
              <a:cs typeface="Calibri"/>
            </a:endParaRPr>
          </a:p>
        </p:txBody>
      </p:sp>
    </p:spTree>
    <p:extLst>
      <p:ext uri="{BB962C8B-B14F-4D97-AF65-F5344CB8AC3E}">
        <p14:creationId xmlns:p14="http://schemas.microsoft.com/office/powerpoint/2010/main" val="37772958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3646</TotalTime>
  <Words>648</Words>
  <Application>Microsoft Office PowerPoint</Application>
  <PresentationFormat>Custom</PresentationFormat>
  <Paragraphs>77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Forecasting Disability-affected Life Years for Depression using dynamic regression Joseph Addy Concordia College, Moorhead, Minnesota</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Green</dc:creator>
  <cp:lastModifiedBy>John Reber</cp:lastModifiedBy>
  <cp:revision>728</cp:revision>
  <cp:lastPrinted>2014-04-09T13:12:59Z</cp:lastPrinted>
  <dcterms:created xsi:type="dcterms:W3CDTF">2012-04-09T04:20:04Z</dcterms:created>
  <dcterms:modified xsi:type="dcterms:W3CDTF">2019-12-16T06:57:51Z</dcterms:modified>
</cp:coreProperties>
</file>