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Lato"/>
      <p:regular r:id="rId34"/>
      <p:bold r:id="rId35"/>
      <p:italic r:id="rId36"/>
      <p:boldItalic r:id="rId37"/>
    </p:embeddedFont>
    <p:embeddedFont>
      <p:font typeface="Hind Siliguri Medium"/>
      <p:regular r:id="rId38"/>
      <p:bold r:id="rId39"/>
    </p:embeddedFont>
    <p:embeddedFont>
      <p:font typeface="Hind Siliguri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A20D3B-1294-4DA9-A806-39414FB4469A}">
  <a:tblStyle styleId="{78A20D3B-1294-4DA9-A806-39414FB44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indSiliguri-regular.fntdata"/><Relationship Id="rId20" Type="http://schemas.openxmlformats.org/officeDocument/2006/relationships/slide" Target="slides/slide14.xml"/><Relationship Id="rId41" Type="http://schemas.openxmlformats.org/officeDocument/2006/relationships/font" Target="fonts/HindSiliguri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HindSiliguriMedium-bold.fntdata"/><Relationship Id="rId16" Type="http://schemas.openxmlformats.org/officeDocument/2006/relationships/slide" Target="slides/slide10.xml"/><Relationship Id="rId38" Type="http://schemas.openxmlformats.org/officeDocument/2006/relationships/font" Target="fonts/HindSiliguri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549a4692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549a4692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b267a83d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b267a83d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549a4692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549a4692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549a4692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549a4692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549a4692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549a4692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b267a83d9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b267a83d9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b267a83d9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b267a83d9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549a469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549a469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549a469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549a469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b267a83d9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b267a83d9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b267a83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b267a83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b267a83d9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b267a83d9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b267a83d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b267a83d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549a469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549a469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49a4692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2549a469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b267a83d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b267a83d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b267a83d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b267a83d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b267a83d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b267a83d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b267a83d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b267a83d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b267a83d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b267a83d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45b4154d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45b4154d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b267a83d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b267a83d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b267a83d9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b267a83d9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b267a83d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b267a83d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b267a83d9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b267a83d9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b267a83d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b267a83d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342125" y="1664550"/>
            <a:ext cx="6459900" cy="1420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1342025" y="3190350"/>
            <a:ext cx="6459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2" type="title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3" type="title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13"/>
          <p:cNvSpPr txBox="1"/>
          <p:nvPr>
            <p:ph idx="4" type="subTitle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5" type="title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13"/>
          <p:cNvSpPr txBox="1"/>
          <p:nvPr>
            <p:ph idx="6" type="subTitle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7" type="title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3"/>
          <p:cNvSpPr txBox="1"/>
          <p:nvPr>
            <p:ph idx="8" type="subTitle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2" type="title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3" type="title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14"/>
          <p:cNvSpPr txBox="1"/>
          <p:nvPr>
            <p:ph idx="4" type="subTitle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5" type="title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" name="Google Shape;126;p14"/>
          <p:cNvSpPr txBox="1"/>
          <p:nvPr>
            <p:ph idx="6" type="subTitle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2" type="title"/>
          </p:nvPr>
        </p:nvSpPr>
        <p:spPr>
          <a:xfrm>
            <a:off x="729950" y="1992425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730025" y="2299796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913225" y="2613763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15"/>
          <p:cNvSpPr txBox="1"/>
          <p:nvPr>
            <p:ph idx="4" type="subTitle"/>
          </p:nvPr>
        </p:nvSpPr>
        <p:spPr>
          <a:xfrm>
            <a:off x="5913250" y="2921152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5" type="title"/>
          </p:nvPr>
        </p:nvSpPr>
        <p:spPr>
          <a:xfrm>
            <a:off x="729950" y="3386963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15"/>
          <p:cNvSpPr txBox="1"/>
          <p:nvPr>
            <p:ph idx="6" type="subTitle"/>
          </p:nvPr>
        </p:nvSpPr>
        <p:spPr>
          <a:xfrm>
            <a:off x="730025" y="3694353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7" type="title"/>
          </p:nvPr>
        </p:nvSpPr>
        <p:spPr>
          <a:xfrm>
            <a:off x="5918250" y="1219225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15"/>
          <p:cNvSpPr txBox="1"/>
          <p:nvPr>
            <p:ph idx="8" type="subTitle"/>
          </p:nvPr>
        </p:nvSpPr>
        <p:spPr>
          <a:xfrm>
            <a:off x="5918275" y="1526596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8" name="Google Shape;138;p15"/>
          <p:cNvGrpSpPr/>
          <p:nvPr/>
        </p:nvGrpSpPr>
        <p:grpSpPr>
          <a:xfrm rot="-8606667">
            <a:off x="8010137" y="543942"/>
            <a:ext cx="691599" cy="447341"/>
            <a:chOff x="3765675" y="2533375"/>
            <a:chExt cx="925450" cy="598600"/>
          </a:xfrm>
        </p:grpSpPr>
        <p:sp>
          <p:nvSpPr>
            <p:cNvPr id="139" name="Google Shape;139;p15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-1323463">
            <a:off x="6346758" y="4429229"/>
            <a:ext cx="691767" cy="447249"/>
            <a:chOff x="3586125" y="4525175"/>
            <a:chExt cx="925825" cy="598575"/>
          </a:xfrm>
        </p:grpSpPr>
        <p:sp>
          <p:nvSpPr>
            <p:cNvPr id="144" name="Google Shape;144;p15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2" type="title"/>
          </p:nvPr>
        </p:nvSpPr>
        <p:spPr>
          <a:xfrm>
            <a:off x="957425" y="1680125"/>
            <a:ext cx="2285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957493" y="1987497"/>
            <a:ext cx="22851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3" type="title"/>
          </p:nvPr>
        </p:nvSpPr>
        <p:spPr>
          <a:xfrm>
            <a:off x="5913225" y="3074661"/>
            <a:ext cx="2280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16"/>
          <p:cNvSpPr txBox="1"/>
          <p:nvPr>
            <p:ph idx="4" type="subTitle"/>
          </p:nvPr>
        </p:nvSpPr>
        <p:spPr>
          <a:xfrm>
            <a:off x="5913247" y="3382051"/>
            <a:ext cx="228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5" type="title"/>
          </p:nvPr>
        </p:nvSpPr>
        <p:spPr>
          <a:xfrm>
            <a:off x="957425" y="3074675"/>
            <a:ext cx="2285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6" name="Google Shape;156;p16"/>
          <p:cNvSpPr txBox="1"/>
          <p:nvPr>
            <p:ph idx="6" type="subTitle"/>
          </p:nvPr>
        </p:nvSpPr>
        <p:spPr>
          <a:xfrm>
            <a:off x="957493" y="3382061"/>
            <a:ext cx="22851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7" type="title"/>
          </p:nvPr>
        </p:nvSpPr>
        <p:spPr>
          <a:xfrm>
            <a:off x="5917786" y="1680125"/>
            <a:ext cx="2280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16"/>
          <p:cNvSpPr txBox="1"/>
          <p:nvPr>
            <p:ph idx="8" type="subTitle"/>
          </p:nvPr>
        </p:nvSpPr>
        <p:spPr>
          <a:xfrm>
            <a:off x="5917809" y="1987496"/>
            <a:ext cx="228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59" name="Google Shape;159;p16"/>
          <p:cNvGrpSpPr/>
          <p:nvPr/>
        </p:nvGrpSpPr>
        <p:grpSpPr>
          <a:xfrm rot="-1323463">
            <a:off x="7082683" y="315879"/>
            <a:ext cx="691767" cy="447249"/>
            <a:chOff x="3586125" y="4525175"/>
            <a:chExt cx="925825" cy="598575"/>
          </a:xfrm>
        </p:grpSpPr>
        <p:sp>
          <p:nvSpPr>
            <p:cNvPr id="160" name="Google Shape;160;p16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 rot="-8606667">
            <a:off x="416212" y="4534192"/>
            <a:ext cx="691599" cy="447341"/>
            <a:chOff x="3765675" y="2533375"/>
            <a:chExt cx="925450" cy="598600"/>
          </a:xfrm>
        </p:grpSpPr>
        <p:sp>
          <p:nvSpPr>
            <p:cNvPr id="165" name="Google Shape;165;p16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2" type="title"/>
          </p:nvPr>
        </p:nvSpPr>
        <p:spPr>
          <a:xfrm>
            <a:off x="729950" y="19162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730025" y="222359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3" type="title"/>
          </p:nvPr>
        </p:nvSpPr>
        <p:spPr>
          <a:xfrm>
            <a:off x="3508888" y="19162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17"/>
          <p:cNvSpPr txBox="1"/>
          <p:nvPr>
            <p:ph idx="4" type="subTitle"/>
          </p:nvPr>
        </p:nvSpPr>
        <p:spPr>
          <a:xfrm>
            <a:off x="3508958" y="222359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5" type="title"/>
          </p:nvPr>
        </p:nvSpPr>
        <p:spPr>
          <a:xfrm>
            <a:off x="6287813" y="19162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17"/>
          <p:cNvSpPr txBox="1"/>
          <p:nvPr>
            <p:ph idx="6" type="subTitle"/>
          </p:nvPr>
        </p:nvSpPr>
        <p:spPr>
          <a:xfrm>
            <a:off x="6287878" y="222359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7" type="title"/>
          </p:nvPr>
        </p:nvSpPr>
        <p:spPr>
          <a:xfrm>
            <a:off x="729950" y="350517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" name="Google Shape;179;p17"/>
          <p:cNvSpPr txBox="1"/>
          <p:nvPr>
            <p:ph idx="8" type="subTitle"/>
          </p:nvPr>
        </p:nvSpPr>
        <p:spPr>
          <a:xfrm>
            <a:off x="730025" y="381254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9" type="title"/>
          </p:nvPr>
        </p:nvSpPr>
        <p:spPr>
          <a:xfrm>
            <a:off x="3508888" y="350517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17"/>
          <p:cNvSpPr txBox="1"/>
          <p:nvPr>
            <p:ph idx="13" type="subTitle"/>
          </p:nvPr>
        </p:nvSpPr>
        <p:spPr>
          <a:xfrm>
            <a:off x="3508958" y="381254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4" type="title"/>
          </p:nvPr>
        </p:nvSpPr>
        <p:spPr>
          <a:xfrm>
            <a:off x="6287813" y="350517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17"/>
          <p:cNvSpPr txBox="1"/>
          <p:nvPr>
            <p:ph idx="15" type="subTitle"/>
          </p:nvPr>
        </p:nvSpPr>
        <p:spPr>
          <a:xfrm>
            <a:off x="6287878" y="381254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84" name="Google Shape;184;p17"/>
          <p:cNvGrpSpPr/>
          <p:nvPr/>
        </p:nvGrpSpPr>
        <p:grpSpPr>
          <a:xfrm rot="2193333">
            <a:off x="8293622" y="776139"/>
            <a:ext cx="691599" cy="447341"/>
            <a:chOff x="3765675" y="2533375"/>
            <a:chExt cx="925450" cy="598600"/>
          </a:xfrm>
        </p:grpSpPr>
        <p:sp>
          <p:nvSpPr>
            <p:cNvPr id="185" name="Google Shape;185;p17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7"/>
          <p:cNvGrpSpPr/>
          <p:nvPr/>
        </p:nvGrpSpPr>
        <p:grpSpPr>
          <a:xfrm rot="-9864514">
            <a:off x="133931" y="4212862"/>
            <a:ext cx="453073" cy="681963"/>
            <a:chOff x="4865150" y="3459975"/>
            <a:chExt cx="606450" cy="912825"/>
          </a:xfrm>
        </p:grpSpPr>
        <p:sp>
          <p:nvSpPr>
            <p:cNvPr id="190" name="Google Shape;190;p17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" type="subTitle"/>
          </p:nvPr>
        </p:nvSpPr>
        <p:spPr>
          <a:xfrm>
            <a:off x="912300" y="1399100"/>
            <a:ext cx="27516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98" name="Google Shape;198;p18"/>
          <p:cNvGrpSpPr/>
          <p:nvPr/>
        </p:nvGrpSpPr>
        <p:grpSpPr>
          <a:xfrm rot="987811">
            <a:off x="8224793" y="602166"/>
            <a:ext cx="691626" cy="447358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2350200" y="1394913"/>
            <a:ext cx="4443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hasCustomPrompt="1" type="title"/>
          </p:nvPr>
        </p:nvSpPr>
        <p:spPr>
          <a:xfrm>
            <a:off x="2350200" y="604538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/>
          <p:nvPr>
            <p:ph idx="2" type="subTitle"/>
          </p:nvPr>
        </p:nvSpPr>
        <p:spPr>
          <a:xfrm>
            <a:off x="2350200" y="2757538"/>
            <a:ext cx="4443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hasCustomPrompt="1" idx="3" type="title"/>
          </p:nvPr>
        </p:nvSpPr>
        <p:spPr>
          <a:xfrm>
            <a:off x="2350200" y="1967238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9"/>
          <p:cNvSpPr txBox="1"/>
          <p:nvPr>
            <p:ph idx="4" type="subTitle"/>
          </p:nvPr>
        </p:nvSpPr>
        <p:spPr>
          <a:xfrm>
            <a:off x="2350200" y="4120163"/>
            <a:ext cx="4443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hasCustomPrompt="1" idx="5" type="title"/>
          </p:nvPr>
        </p:nvSpPr>
        <p:spPr>
          <a:xfrm>
            <a:off x="2350200" y="3329864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4" name="Google Shape;214;p20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15" name="Google Shape;215;p20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0"/>
          <p:cNvGrpSpPr/>
          <p:nvPr/>
        </p:nvGrpSpPr>
        <p:grpSpPr>
          <a:xfrm rot="935486">
            <a:off x="8514029" y="662520"/>
            <a:ext cx="453073" cy="681963"/>
            <a:chOff x="4865150" y="3459975"/>
            <a:chExt cx="606450" cy="912825"/>
          </a:xfrm>
        </p:grpSpPr>
        <p:sp>
          <p:nvSpPr>
            <p:cNvPr id="220" name="Google Shape;220;p20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/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 rot="-1323463">
            <a:off x="5810058" y="4582729"/>
            <a:ext cx="691767" cy="447249"/>
            <a:chOff x="3586125" y="4525175"/>
            <a:chExt cx="925825" cy="598575"/>
          </a:xfrm>
        </p:grpSpPr>
        <p:sp>
          <p:nvSpPr>
            <p:cNvPr id="40" name="Google Shape;40;p6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6"/>
          <p:cNvGrpSpPr/>
          <p:nvPr/>
        </p:nvGrpSpPr>
        <p:grpSpPr>
          <a:xfrm rot="-8606667">
            <a:off x="7266112" y="252792"/>
            <a:ext cx="691599" cy="447341"/>
            <a:chOff x="3765675" y="2533375"/>
            <a:chExt cx="925450" cy="598600"/>
          </a:xfrm>
        </p:grpSpPr>
        <p:sp>
          <p:nvSpPr>
            <p:cNvPr id="45" name="Google Shape;45;p6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6"/>
          <p:cNvGrpSpPr/>
          <p:nvPr/>
        </p:nvGrpSpPr>
        <p:grpSpPr>
          <a:xfrm rot="-1466295">
            <a:off x="410341" y="4212556"/>
            <a:ext cx="453102" cy="682006"/>
            <a:chOff x="4865150" y="3459975"/>
            <a:chExt cx="606450" cy="912825"/>
          </a:xfrm>
        </p:grpSpPr>
        <p:sp>
          <p:nvSpPr>
            <p:cNvPr id="50" name="Google Shape;50;p6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 flipH="1" rot="-9333733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flipH="1" rot="9231464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>
            <p:ph type="title"/>
          </p:nvPr>
        </p:nvSpPr>
        <p:spPr>
          <a:xfrm>
            <a:off x="713225" y="736200"/>
            <a:ext cx="3090000" cy="12351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9"/>
          <p:cNvSpPr txBox="1"/>
          <p:nvPr>
            <p:ph idx="1" type="subTitle"/>
          </p:nvPr>
        </p:nvSpPr>
        <p:spPr>
          <a:xfrm>
            <a:off x="713225" y="2273850"/>
            <a:ext cx="40431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grpSp>
        <p:nvGrpSpPr>
          <p:cNvPr id="95" name="Google Shape;95;p9"/>
          <p:cNvGrpSpPr/>
          <p:nvPr/>
        </p:nvGrpSpPr>
        <p:grpSpPr>
          <a:xfrm flipH="1" rot="7443811">
            <a:off x="568911" y="3949142"/>
            <a:ext cx="606437" cy="912806"/>
            <a:chOff x="4865150" y="3459975"/>
            <a:chExt cx="606450" cy="912825"/>
          </a:xfrm>
        </p:grpSpPr>
        <p:sp>
          <p:nvSpPr>
            <p:cNvPr id="96" name="Google Shape;96;p9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6426000" y="539500"/>
            <a:ext cx="2004600" cy="16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ctrTitle"/>
          </p:nvPr>
        </p:nvSpPr>
        <p:spPr>
          <a:xfrm>
            <a:off x="2070594" y="1239850"/>
            <a:ext cx="500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SC1015 Mini-Project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92" name="Google Shape;292;p26"/>
          <p:cNvSpPr txBox="1"/>
          <p:nvPr>
            <p:ph idx="1" type="subTitle"/>
          </p:nvPr>
        </p:nvSpPr>
        <p:spPr>
          <a:xfrm>
            <a:off x="2070450" y="3571050"/>
            <a:ext cx="50031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Valencino Tan</a:t>
            </a:r>
            <a:endParaRPr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Tan Jing Han</a:t>
            </a:r>
            <a:endParaRPr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Ronald Tan Chang Hui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293" name="Google Shape;293;p26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6890075" y="2421525"/>
            <a:ext cx="717874" cy="7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74EA7"/>
                </a:solidFill>
              </a:rPr>
              <a:t>Is_mature bar plot</a:t>
            </a:r>
            <a:endParaRPr sz="2500">
              <a:solidFill>
                <a:srgbClr val="674EA7"/>
              </a:solidFill>
            </a:endParaRPr>
          </a:p>
        </p:txBody>
      </p:sp>
      <p:pic>
        <p:nvPicPr>
          <p:cNvPr id="368" name="Google Shape;368;p35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375" y="1112200"/>
            <a:ext cx="3779250" cy="3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Scatter Plot: Total Views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75" name="Google Shape;375;p36"/>
          <p:cNvSpPr txBox="1"/>
          <p:nvPr>
            <p:ph idx="1" type="body"/>
          </p:nvPr>
        </p:nvSpPr>
        <p:spPr>
          <a:xfrm>
            <a:off x="5619150" y="1246950"/>
            <a:ext cx="28116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76" name="Google Shape;376;p36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200" y="1112200"/>
            <a:ext cx="7177125" cy="35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Scatter Plot</a:t>
            </a:r>
            <a:r>
              <a:rPr lang="en">
                <a:solidFill>
                  <a:srgbClr val="674EA7"/>
                </a:solidFill>
              </a:rPr>
              <a:t>: Follow Count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5619150" y="1246950"/>
            <a:ext cx="28116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838" y="1098802"/>
            <a:ext cx="7329314" cy="365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74EA7"/>
                </a:solidFill>
              </a:rPr>
              <a:t>Correlation Matrix</a:t>
            </a:r>
            <a:endParaRPr sz="2500">
              <a:solidFill>
                <a:srgbClr val="674EA7"/>
              </a:solidFill>
            </a:endParaRPr>
          </a:p>
        </p:txBody>
      </p:sp>
      <p:sp>
        <p:nvSpPr>
          <p:cNvPr id="391" name="Google Shape;391;p38"/>
          <p:cNvSpPr txBox="1"/>
          <p:nvPr>
            <p:ph idx="1" type="body"/>
          </p:nvPr>
        </p:nvSpPr>
        <p:spPr>
          <a:xfrm>
            <a:off x="4651725" y="1246950"/>
            <a:ext cx="39585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</a:rPr>
              <a:t>3x3: Follow_count, Total_views, Viewer_count</a:t>
            </a:r>
            <a:endParaRPr b="1" sz="14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Follow_count / viewer_count : 0.59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Total_views</a:t>
            </a:r>
            <a:r>
              <a:rPr lang="en">
                <a:solidFill>
                  <a:srgbClr val="674EA7"/>
                </a:solidFill>
              </a:rPr>
              <a:t> / viewer_count </a:t>
            </a:r>
            <a:r>
              <a:rPr lang="en">
                <a:solidFill>
                  <a:srgbClr val="674EA7"/>
                </a:solidFill>
              </a:rPr>
              <a:t>: 0.52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Follow_count / total_views : 0.79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92" name="Google Shape;392;p38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50" y="1246950"/>
            <a:ext cx="3641950" cy="373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39"/>
          <p:cNvGraphicFramePr/>
          <p:nvPr/>
        </p:nvGraphicFramePr>
        <p:xfrm>
          <a:off x="952500" y="11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{78A20D3B-1294-4DA9-A806-39414FB4469A}</a:tableStyleId>
              </a:tblPr>
              <a:tblGrid>
                <a:gridCol w="3619500"/>
                <a:gridCol w="3619500"/>
              </a:tblGrid>
              <a:tr h="37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  <a:latin typeface="Hind Siliguri Medium"/>
                          <a:ea typeface="Hind Siliguri Medium"/>
                          <a:cs typeface="Hind Siliguri Medium"/>
                          <a:sym typeface="Hind Siliguri Medium"/>
                        </a:rPr>
                        <a:t>With Emoji</a:t>
                      </a:r>
                      <a:endParaRPr>
                        <a:solidFill>
                          <a:srgbClr val="674EA7"/>
                        </a:solidFill>
                        <a:latin typeface="Hind Siliguri Medium"/>
                        <a:ea typeface="Hind Siliguri Medium"/>
                        <a:cs typeface="Hind Siliguri Medium"/>
                        <a:sym typeface="Hind Siliguri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  <a:latin typeface="Hind Siliguri Medium"/>
                          <a:ea typeface="Hind Siliguri Medium"/>
                          <a:cs typeface="Hind Siliguri Medium"/>
                          <a:sym typeface="Hind Siliguri Medium"/>
                        </a:rPr>
                        <a:t>Without Emoji</a:t>
                      </a:r>
                      <a:endParaRPr>
                        <a:solidFill>
                          <a:srgbClr val="674EA7"/>
                        </a:solidFill>
                        <a:latin typeface="Hind Siliguri Medium"/>
                        <a:ea typeface="Hind Siliguri Medium"/>
                        <a:cs typeface="Hind Siliguri Medium"/>
                        <a:sym typeface="Hind Siliguri Medium"/>
                      </a:endParaRPr>
                    </a:p>
                  </a:txBody>
                  <a:tcPr marT="91425" marB="91425" marR="91425" marL="91425"/>
                </a:tc>
              </a:tr>
              <a:tr h="335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" name="Google Shape;399;p39"/>
          <p:cNvSpPr txBox="1"/>
          <p:nvPr>
            <p:ph type="title"/>
          </p:nvPr>
        </p:nvSpPr>
        <p:spPr>
          <a:xfrm>
            <a:off x="713225" y="3109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74EA7"/>
                </a:solidFill>
              </a:rPr>
              <a:t>Titles and presence of emojis</a:t>
            </a:r>
            <a:endParaRPr sz="2500">
              <a:solidFill>
                <a:srgbClr val="674EA7"/>
              </a:solidFill>
            </a:endParaRPr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9"/>
          <p:cNvPicPr preferRelativeResize="0"/>
          <p:nvPr/>
        </p:nvPicPr>
        <p:blipFill rotWithShape="1">
          <a:blip r:embed="rId4">
            <a:alphaModFix/>
          </a:blip>
          <a:srcRect b="52162" l="0" r="0" t="0"/>
          <a:stretch/>
        </p:blipFill>
        <p:spPr>
          <a:xfrm rot="-5400000">
            <a:off x="162251" y="2451187"/>
            <a:ext cx="3220474" cy="150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648" y="1999908"/>
            <a:ext cx="1300725" cy="23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9750" y="1954925"/>
            <a:ext cx="1300725" cy="241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9"/>
          <p:cNvPicPr preferRelativeResize="0"/>
          <p:nvPr/>
        </p:nvPicPr>
        <p:blipFill rotWithShape="1">
          <a:blip r:embed="rId4">
            <a:alphaModFix/>
          </a:blip>
          <a:srcRect b="0" l="0" r="0" t="48862"/>
          <a:stretch/>
        </p:blipFill>
        <p:spPr>
          <a:xfrm rot="-5400000">
            <a:off x="3854600" y="2395875"/>
            <a:ext cx="3234550" cy="161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Models used for Data Analysis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10" name="Google Shape;410;p40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1595150" y="1872975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Linear Regression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3757638" y="1842450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Decision Tree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5996325" y="1842450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Random Forest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pic>
        <p:nvPicPr>
          <p:cNvPr id="414" name="Google Shape;414;p40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Linear Regression for “follow_count”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20" name="Google Shape;420;p41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97" y="1488825"/>
            <a:ext cx="5484174" cy="279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700" y="2291800"/>
            <a:ext cx="3072150" cy="10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1"/>
          <p:cNvPicPr preferRelativeResize="0"/>
          <p:nvPr/>
        </p:nvPicPr>
        <p:blipFill rotWithShape="1">
          <a:blip r:embed="rId5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Linear Regression for cleaned data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29" name="Google Shape;429;p42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75" y="1446238"/>
            <a:ext cx="5268032" cy="26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175" y="2288900"/>
            <a:ext cx="3099800" cy="10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2"/>
          <p:cNvPicPr preferRelativeResize="0"/>
          <p:nvPr/>
        </p:nvPicPr>
        <p:blipFill rotWithShape="1">
          <a:blip r:embed="rId5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Multivariate</a:t>
            </a:r>
            <a:r>
              <a:rPr lang="en">
                <a:solidFill>
                  <a:srgbClr val="674EA7"/>
                </a:solidFill>
              </a:rPr>
              <a:t> LR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438" name="Google Shape;4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5" y="1426625"/>
            <a:ext cx="5973875" cy="29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800" y="2325559"/>
            <a:ext cx="3049200" cy="90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3"/>
          <p:cNvPicPr preferRelativeResize="0"/>
          <p:nvPr/>
        </p:nvPicPr>
        <p:blipFill rotWithShape="1">
          <a:blip r:embed="rId5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Decision Tree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46" name="Google Shape;446;p44"/>
          <p:cNvSpPr txBox="1"/>
          <p:nvPr>
            <p:ph idx="1" type="body"/>
          </p:nvPr>
        </p:nvSpPr>
        <p:spPr>
          <a:xfrm>
            <a:off x="390775" y="1287250"/>
            <a:ext cx="510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We decided to try categorising active viewer count into three categories, Low, Mid and High depending on the IQR of the dataset.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Using One-Hot-encoding, we can use every numerical and categorical predictor to predict our response variable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However, the decision tree accuracy was only at 0.63.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447" name="Google Shape;447;p44"/>
          <p:cNvPicPr preferRelativeResize="0"/>
          <p:nvPr/>
        </p:nvPicPr>
        <p:blipFill rotWithShape="1">
          <a:blip r:embed="rId3">
            <a:alphaModFix/>
          </a:blip>
          <a:srcRect b="1941" l="0" r="0" t="0"/>
          <a:stretch/>
        </p:blipFill>
        <p:spPr>
          <a:xfrm>
            <a:off x="5820750" y="1287250"/>
            <a:ext cx="3199025" cy="32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4"/>
          <p:cNvPicPr preferRelativeResize="0"/>
          <p:nvPr/>
        </p:nvPicPr>
        <p:blipFill rotWithShape="1">
          <a:blip r:embed="rId4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What is Twitch?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</a:rPr>
              <a:t>Twitch: </a:t>
            </a:r>
            <a:r>
              <a:rPr lang="en" sz="2000">
                <a:solidFill>
                  <a:srgbClr val="674EA7"/>
                </a:solidFill>
              </a:rPr>
              <a:t>American video live streaming service </a:t>
            </a:r>
            <a:endParaRPr sz="2000">
              <a:solidFill>
                <a:srgbClr val="674EA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Char char="-"/>
            </a:pPr>
            <a:r>
              <a:rPr lang="en" sz="2000">
                <a:solidFill>
                  <a:srgbClr val="674EA7"/>
                </a:solidFill>
              </a:rPr>
              <a:t>Video game live streaming, including broadcasts of esports competitions</a:t>
            </a:r>
            <a:endParaRPr sz="2000">
              <a:solidFill>
                <a:srgbClr val="674EA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Char char="-"/>
            </a:pPr>
            <a:r>
              <a:rPr lang="en" sz="2000">
                <a:solidFill>
                  <a:srgbClr val="674EA7"/>
                </a:solidFill>
              </a:rPr>
              <a:t>music broadcasts, </a:t>
            </a:r>
            <a:endParaRPr sz="2000">
              <a:solidFill>
                <a:srgbClr val="674EA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Char char="-"/>
            </a:pPr>
            <a:r>
              <a:rPr lang="en" sz="2000">
                <a:solidFill>
                  <a:srgbClr val="674EA7"/>
                </a:solidFill>
              </a:rPr>
              <a:t>Creative content</a:t>
            </a:r>
            <a:endParaRPr sz="2000">
              <a:solidFill>
                <a:srgbClr val="674EA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000"/>
              <a:buChar char="-"/>
            </a:pPr>
            <a:r>
              <a:rPr lang="en" sz="2000">
                <a:solidFill>
                  <a:srgbClr val="674EA7"/>
                </a:solidFill>
              </a:rPr>
              <a:t>“In Real Life" streams</a:t>
            </a:r>
            <a:endParaRPr sz="20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155CC"/>
              </a:solidFill>
            </a:endParaRPr>
          </a:p>
        </p:txBody>
      </p:sp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925" y="3030200"/>
            <a:ext cx="3116800" cy="15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 rotWithShape="1">
          <a:blip r:embed="rId4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Random Forest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54" name="Google Shape;454;p45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With rForest, we played around with the values to see if there is any </a:t>
            </a:r>
            <a:r>
              <a:rPr lang="en">
                <a:solidFill>
                  <a:srgbClr val="674EA7"/>
                </a:solidFill>
              </a:rPr>
              <a:t>improvement</a:t>
            </a:r>
            <a:r>
              <a:rPr lang="en">
                <a:solidFill>
                  <a:srgbClr val="674EA7"/>
                </a:solidFill>
              </a:rPr>
              <a:t> in the accuracy levels. 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Increasing </a:t>
            </a:r>
            <a:r>
              <a:rPr lang="en">
                <a:solidFill>
                  <a:srgbClr val="674EA7"/>
                </a:solidFill>
              </a:rPr>
              <a:t>depth</a:t>
            </a:r>
            <a:r>
              <a:rPr lang="en">
                <a:solidFill>
                  <a:srgbClr val="674EA7"/>
                </a:solidFill>
              </a:rPr>
              <a:t> level increased the accuracy as we had many ways to categorise the data using our predictors.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45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With 50 trees in the forest: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461" name="Google Shape;461;p46"/>
          <p:cNvPicPr preferRelativeResize="0"/>
          <p:nvPr/>
        </p:nvPicPr>
        <p:blipFill rotWithShape="1">
          <a:blip r:embed="rId3">
            <a:alphaModFix/>
          </a:blip>
          <a:srcRect b="1419" l="0" r="0" t="0"/>
          <a:stretch/>
        </p:blipFill>
        <p:spPr>
          <a:xfrm>
            <a:off x="40300" y="1580126"/>
            <a:ext cx="3009960" cy="28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003" y="1580126"/>
            <a:ext cx="3096924" cy="28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571" y="1580125"/>
            <a:ext cx="3153728" cy="2835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6"/>
          <p:cNvPicPr preferRelativeResize="0"/>
          <p:nvPr/>
        </p:nvPicPr>
        <p:blipFill rotWithShape="1">
          <a:blip r:embed="rId3">
            <a:alphaModFix/>
          </a:blip>
          <a:srcRect b="1419" l="0" r="0" t="0"/>
          <a:stretch/>
        </p:blipFill>
        <p:spPr>
          <a:xfrm>
            <a:off x="40300" y="1515626"/>
            <a:ext cx="3009960" cy="28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678" y="1515626"/>
            <a:ext cx="3096924" cy="28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272" y="1515625"/>
            <a:ext cx="3153728" cy="283514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6"/>
          <p:cNvSpPr txBox="1"/>
          <p:nvPr/>
        </p:nvSpPr>
        <p:spPr>
          <a:xfrm>
            <a:off x="783425" y="1113813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Depth = 30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46"/>
          <p:cNvSpPr txBox="1"/>
          <p:nvPr/>
        </p:nvSpPr>
        <p:spPr>
          <a:xfrm>
            <a:off x="3764288" y="1113813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Depth = 40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46"/>
          <p:cNvSpPr txBox="1"/>
          <p:nvPr/>
        </p:nvSpPr>
        <p:spPr>
          <a:xfrm>
            <a:off x="6845588" y="1113813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Depth = 50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0" name="Google Shape;470;p46"/>
          <p:cNvPicPr preferRelativeResize="0"/>
          <p:nvPr/>
        </p:nvPicPr>
        <p:blipFill rotWithShape="1">
          <a:blip r:embed="rId6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713225" y="674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Feature Importance based on </a:t>
            </a:r>
            <a:r>
              <a:rPr lang="en">
                <a:solidFill>
                  <a:srgbClr val="674EA7"/>
                </a:solidFill>
              </a:rPr>
              <a:t>MDI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76" name="Google Shape;476;p47"/>
          <p:cNvSpPr txBox="1"/>
          <p:nvPr>
            <p:ph idx="1" type="body"/>
          </p:nvPr>
        </p:nvSpPr>
        <p:spPr>
          <a:xfrm>
            <a:off x="713225" y="1246950"/>
            <a:ext cx="42447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Mean Decrease Impurity (MDI) is basically how likely the data point will be mislabelled as another category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The picture </a:t>
            </a:r>
            <a:r>
              <a:rPr lang="en">
                <a:solidFill>
                  <a:srgbClr val="674EA7"/>
                </a:solidFill>
              </a:rPr>
              <a:t>shows the top 10 most important features based on the random forest machine learning algorithm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We find that total views, follow count, whether the stream is mature or not, and the language are quite important when compared to the other 1000+ predictors we have.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477" name="Google Shape;4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863" y="1587175"/>
            <a:ext cx="36861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7"/>
          <p:cNvPicPr preferRelativeResize="0"/>
          <p:nvPr/>
        </p:nvPicPr>
        <p:blipFill rotWithShape="1">
          <a:blip r:embed="rId4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>
            <p:ph type="title"/>
          </p:nvPr>
        </p:nvSpPr>
        <p:spPr>
          <a:xfrm>
            <a:off x="713250" y="6742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Extra: MDI without Numeric Predictors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84" name="Google Shape;484;p48"/>
          <p:cNvSpPr txBox="1"/>
          <p:nvPr>
            <p:ph idx="1" type="body"/>
          </p:nvPr>
        </p:nvSpPr>
        <p:spPr>
          <a:xfrm>
            <a:off x="713250" y="1279200"/>
            <a:ext cx="43659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We find that whether a stream is mature or not as well as the language is important in classifying our active viewer count group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However, the classification accuracy is only a 50% percent chance of predicting it right.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485" name="Google Shape;4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25" y="1582425"/>
            <a:ext cx="39814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8"/>
          <p:cNvPicPr preferRelativeResize="0"/>
          <p:nvPr/>
        </p:nvPicPr>
        <p:blipFill rotWithShape="1">
          <a:blip r:embed="rId4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"/>
          <p:cNvSpPr txBox="1"/>
          <p:nvPr>
            <p:ph type="title"/>
          </p:nvPr>
        </p:nvSpPr>
        <p:spPr>
          <a:xfrm>
            <a:off x="713225" y="3092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Outcome of data analysis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92" name="Google Shape;492;p49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Relationship of the numeric data is not strong. 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Most of the data points congregate towards the lower spectrum of Twitch.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493" name="Google Shape;493;p49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type="title"/>
          </p:nvPr>
        </p:nvSpPr>
        <p:spPr>
          <a:xfrm>
            <a:off x="713225" y="1863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What other insights did we obtain?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499" name="Google Shape;499;p50"/>
          <p:cNvSpPr txBox="1"/>
          <p:nvPr>
            <p:ph idx="1" type="body"/>
          </p:nvPr>
        </p:nvSpPr>
        <p:spPr>
          <a:xfrm>
            <a:off x="713225" y="1055025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</a:rPr>
              <a:t>Some streamers had several active viewers playing niche games. They had active viewers in the low triple digits.</a:t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</a:rPr>
              <a:t>Some streamers had high viewer count despite having low follower count. Possibly from Twitch raid.</a:t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</a:rPr>
              <a:t>Some streamers have low active viewers despite having a large community. </a:t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</a:endParaRPr>
          </a:p>
        </p:txBody>
      </p:sp>
      <p:pic>
        <p:nvPicPr>
          <p:cNvPr id="500" name="Google Shape;5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150" y="2679225"/>
            <a:ext cx="1773725" cy="21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0"/>
          <p:cNvPicPr preferRelativeResize="0"/>
          <p:nvPr/>
        </p:nvPicPr>
        <p:blipFill rotWithShape="1">
          <a:blip r:embed="rId4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 txBox="1"/>
          <p:nvPr>
            <p:ph type="title"/>
          </p:nvPr>
        </p:nvSpPr>
        <p:spPr>
          <a:xfrm>
            <a:off x="713225" y="3092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Recommendations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507" name="Google Shape;507;p51"/>
          <p:cNvSpPr txBox="1"/>
          <p:nvPr>
            <p:ph idx="1" type="body"/>
          </p:nvPr>
        </p:nvSpPr>
        <p:spPr>
          <a:xfrm>
            <a:off x="713225" y="103200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Streaming </a:t>
            </a:r>
            <a:r>
              <a:rPr b="1" lang="en">
                <a:solidFill>
                  <a:srgbClr val="674EA7"/>
                </a:solidFill>
              </a:rPr>
              <a:t>niche games</a:t>
            </a:r>
            <a:r>
              <a:rPr lang="en">
                <a:solidFill>
                  <a:srgbClr val="674EA7"/>
                </a:solidFill>
              </a:rPr>
              <a:t> can help to bring viewership.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Adding </a:t>
            </a:r>
            <a:r>
              <a:rPr b="1" lang="en">
                <a:solidFill>
                  <a:srgbClr val="674EA7"/>
                </a:solidFill>
              </a:rPr>
              <a:t>emojis </a:t>
            </a:r>
            <a:r>
              <a:rPr lang="en">
                <a:solidFill>
                  <a:srgbClr val="674EA7"/>
                </a:solidFill>
              </a:rPr>
              <a:t>may help to bring incremental improvement to viewership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There are significant </a:t>
            </a:r>
            <a:r>
              <a:rPr b="1" lang="en">
                <a:solidFill>
                  <a:srgbClr val="674EA7"/>
                </a:solidFill>
              </a:rPr>
              <a:t>non-English</a:t>
            </a:r>
            <a:r>
              <a:rPr lang="en">
                <a:solidFill>
                  <a:srgbClr val="674EA7"/>
                </a:solidFill>
              </a:rPr>
              <a:t> speaking audiences on Twitch, reaching out to these groups could be beneficial.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75" y="3078425"/>
            <a:ext cx="3210450" cy="18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1"/>
          <p:cNvPicPr preferRelativeResize="0"/>
          <p:nvPr/>
        </p:nvPicPr>
        <p:blipFill rotWithShape="1">
          <a:blip r:embed="rId4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713250" y="1999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74EA7"/>
                </a:solidFill>
              </a:rPr>
              <a:t>Thank You</a:t>
            </a:r>
            <a:endParaRPr sz="5000">
              <a:solidFill>
                <a:srgbClr val="674EA7"/>
              </a:solidFill>
            </a:endParaRPr>
          </a:p>
        </p:txBody>
      </p:sp>
      <p:pic>
        <p:nvPicPr>
          <p:cNvPr id="515" name="Google Shape;515;p52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Why we chose Twitch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08" name="Google Shape;308;p28"/>
          <p:cNvSpPr/>
          <p:nvPr/>
        </p:nvSpPr>
        <p:spPr>
          <a:xfrm>
            <a:off x="1595150" y="1872975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Common passion for gaming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3862750" y="1872975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Live streaming is trending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6130350" y="1872975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Explore live streaming as a career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311700" y="2100300"/>
            <a:ext cx="8520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rgbClr val="674EA7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rPr>
              <a:t>What can help increase Twitch viewership?</a:t>
            </a:r>
            <a:endParaRPr b="0" sz="3200">
              <a:solidFill>
                <a:srgbClr val="674EA7"/>
              </a:solidFill>
              <a:latin typeface="Hind Siliguri Medium"/>
              <a:ea typeface="Hind Siliguri Medium"/>
              <a:cs typeface="Hind Siliguri Medium"/>
              <a:sym typeface="Hind Siliguri Medium"/>
            </a:endParaRPr>
          </a:p>
        </p:txBody>
      </p:sp>
      <p:sp>
        <p:nvSpPr>
          <p:cNvPr id="317" name="Google Shape;317;p29"/>
          <p:cNvSpPr txBox="1"/>
          <p:nvPr>
            <p:ph type="title"/>
          </p:nvPr>
        </p:nvSpPr>
        <p:spPr>
          <a:xfrm>
            <a:off x="705150" y="520625"/>
            <a:ext cx="71664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Problem Definition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18" name="Google Shape;318;p29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713250" y="2109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Exploratory Data Analysis: Variables</a:t>
            </a:r>
            <a:endParaRPr>
              <a:solidFill>
                <a:srgbClr val="674EA7"/>
              </a:solidFill>
            </a:endParaRPr>
          </a:p>
        </p:txBody>
      </p:sp>
      <p:graphicFrame>
        <p:nvGraphicFramePr>
          <p:cNvPr id="324" name="Google Shape;324;p30"/>
          <p:cNvGraphicFramePr/>
          <p:nvPr/>
        </p:nvGraphicFramePr>
        <p:xfrm>
          <a:off x="1107900" y="9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{78A20D3B-1294-4DA9-A806-39414FB4469A}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Variables</a:t>
                      </a:r>
                      <a:endParaRPr b="1"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Why we chose it</a:t>
                      </a:r>
                      <a:endParaRPr b="1"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Viewer_count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What we want to predict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Total_views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Total views of all videos on channel, including after the stream has ended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Follow_count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Number of followers of user -&gt; user’s likeability/popularity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Is_mature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Whether a stream is intended for mature audiences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Tags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Similar to hashtags, users can indicate what type of games they are playing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Language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Language of stream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Game_name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Name of game streamed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Title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74EA7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Title of stream</a:t>
                      </a:r>
                      <a:endParaRPr sz="1200">
                        <a:solidFill>
                          <a:srgbClr val="674EA7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5" name="Google Shape;325;p30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Exploratory Data Analysis: Techniques</a:t>
            </a:r>
            <a:r>
              <a:rPr lang="en">
                <a:solidFill>
                  <a:srgbClr val="9900FF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5919400" y="1524600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Boxplot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3685375" y="1503100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Scatter plot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2661125" y="3053650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Outliers Removal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4902950" y="3053650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Log function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1505125" y="1524600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Python </a:t>
            </a: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Script - </a:t>
            </a:r>
            <a:endParaRPr b="1" sz="16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Twitch API </a:t>
            </a:r>
            <a:endParaRPr b="1" sz="16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Cleaning data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1582900" y="1754025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1.25 * IQR</a:t>
            </a:r>
            <a:endParaRPr b="1" sz="16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RULE</a:t>
            </a:r>
            <a:endParaRPr b="1" sz="16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3674300" y="1754025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Streams without </a:t>
            </a:r>
            <a:endParaRPr b="1" sz="16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Title</a:t>
            </a:r>
            <a:endParaRPr b="1" sz="16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861900" y="1754025"/>
            <a:ext cx="1699200" cy="1306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Streams without </a:t>
            </a:r>
            <a:endParaRPr b="1" sz="16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Game Name</a:t>
            </a:r>
            <a:endParaRPr b="1" sz="16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98" y="3422600"/>
            <a:ext cx="2432475" cy="13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2"/>
          <p:cNvPicPr preferRelativeResize="0"/>
          <p:nvPr/>
        </p:nvPicPr>
        <p:blipFill rotWithShape="1">
          <a:blip r:embed="rId4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Expected challenges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Data might vary due to: 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>
                <a:solidFill>
                  <a:srgbClr val="674EA7"/>
                </a:solidFill>
              </a:rPr>
              <a:t>Different starting </a:t>
            </a:r>
            <a:r>
              <a:rPr b="1" lang="en">
                <a:solidFill>
                  <a:srgbClr val="674EA7"/>
                </a:solidFill>
              </a:rPr>
              <a:t>livestream times</a:t>
            </a:r>
            <a:endParaRPr b="1">
              <a:solidFill>
                <a:srgbClr val="674EA7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lphaLcPeriod"/>
            </a:pPr>
            <a:r>
              <a:rPr lang="en">
                <a:solidFill>
                  <a:srgbClr val="674EA7"/>
                </a:solidFill>
              </a:rPr>
              <a:t>E.g Stream had just started on the data scrape → low viewership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>
                <a:solidFill>
                  <a:srgbClr val="674EA7"/>
                </a:solidFill>
              </a:rPr>
              <a:t>Twitch Raids</a:t>
            </a:r>
            <a:endParaRPr b="1">
              <a:solidFill>
                <a:srgbClr val="674EA7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lphaLcPeriod"/>
            </a:pPr>
            <a:r>
              <a:rPr lang="en">
                <a:solidFill>
                  <a:srgbClr val="674EA7"/>
                </a:solidFill>
              </a:rPr>
              <a:t>Transfer viewers from one stream to another</a:t>
            </a:r>
            <a:endParaRPr b="1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>
                <a:solidFill>
                  <a:srgbClr val="674EA7"/>
                </a:solidFill>
              </a:rPr>
              <a:t>Unable to scrape the full data due to hardware and</a:t>
            </a:r>
            <a:br>
              <a:rPr b="1" lang="en">
                <a:solidFill>
                  <a:srgbClr val="674EA7"/>
                </a:solidFill>
              </a:rPr>
            </a:br>
            <a:r>
              <a:rPr b="1" lang="en">
                <a:solidFill>
                  <a:srgbClr val="674EA7"/>
                </a:solidFill>
              </a:rPr>
              <a:t>time limitations</a:t>
            </a:r>
            <a:endParaRPr b="1">
              <a:solidFill>
                <a:srgbClr val="674EA7"/>
              </a:solidFill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725" y="3204500"/>
            <a:ext cx="2348375" cy="1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/>
          <p:cNvPicPr preferRelativeResize="0"/>
          <p:nvPr/>
        </p:nvPicPr>
        <p:blipFill rotWithShape="1">
          <a:blip r:embed="rId4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Challenges for </a:t>
            </a:r>
            <a:r>
              <a:rPr lang="en">
                <a:solidFill>
                  <a:srgbClr val="674EA7"/>
                </a:solidFill>
              </a:rPr>
              <a:t>Data Collection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First Attempt → Top 100  streams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Second attempt → Top 100 every 25 pages of stream</a:t>
            </a:r>
            <a:endParaRPr>
              <a:solidFill>
                <a:srgbClr val="674EA7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en">
                <a:solidFill>
                  <a:srgbClr val="674EA7"/>
                </a:solidFill>
              </a:rPr>
              <a:t>Third Attempt → Top 25 for first 100 pages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0" l="22929" r="22722" t="0"/>
          <a:stretch/>
        </p:blipFill>
        <p:spPr>
          <a:xfrm>
            <a:off x="207200" y="184250"/>
            <a:ext cx="604877" cy="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