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1" r:id="rId4"/>
    <p:sldId id="262" r:id="rId5"/>
    <p:sldId id="273" r:id="rId6"/>
    <p:sldId id="263" r:id="rId7"/>
    <p:sldId id="268" r:id="rId8"/>
    <p:sldId id="274" r:id="rId9"/>
    <p:sldId id="265" r:id="rId10"/>
    <p:sldId id="266" r:id="rId11"/>
    <p:sldId id="277" r:id="rId12"/>
    <p:sldId id="276" r:id="rId13"/>
    <p:sldId id="25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23-May-19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23-May-19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23-May-19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23-May-19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~koma/turingbombe/TuringBombeTutorial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llsbury.com/bombe4.htm" TargetMode="External"/><Relationship Id="rId4" Type="http://schemas.openxmlformats.org/officeDocument/2006/relationships/hyperlink" Target="http://www.cs.miami.edu/home/harald/enigma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~koma/turingbombe/bomb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2">
                    <a:lumMod val="75000"/>
                  </a:schemeClr>
                </a:solidFill>
                <a:ea typeface="MS PGothic" panose="020B0600070205080204" charset="-128"/>
                <a:cs typeface="+mj-lt"/>
              </a:rPr>
              <a:t>«Модель работы «Бомбы» Алана Тьюринга»</a:t>
            </a:r>
            <a:endParaRPr lang="en-US" sz="2900" dirty="0">
              <a:solidFill>
                <a:schemeClr val="tx2">
                  <a:lumMod val="75000"/>
                </a:schemeClr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БПИ-181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Бондаренко Артём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</a:t>
            </a:r>
          </a:p>
          <a:p>
            <a:pPr algn="r" eaLnBrk="1" hangingPunct="1"/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Профессор департамента программной инженерии, к. т. н</a:t>
            </a:r>
            <a:endParaRPr kumimoji="1" lang="ru-RU" sz="1800" dirty="0">
              <a:solidFill>
                <a:schemeClr val="tx2">
                  <a:lumMod val="75000"/>
                </a:schemeClr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Шилов Валерий Владимирович</a:t>
            </a:r>
            <a:endParaRPr kumimoji="1" lang="en-US" sz="1200" dirty="0">
              <a:solidFill>
                <a:srgbClr val="FF0000"/>
              </a:solidFill>
              <a:latin typeface="+mj-lt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61375-3748-45CC-BD32-4FDC21066BA7}"/>
              </a:ext>
            </a:extLst>
          </p:cNvPr>
          <p:cNvSpPr txBox="1"/>
          <p:nvPr/>
        </p:nvSpPr>
        <p:spPr>
          <a:xfrm>
            <a:off x="576396" y="2015945"/>
            <a:ext cx="672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Пути дальнейшей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Создать визуализацию работы алгоритма «Бомбы».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воз</a:t>
            </a: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можность изменения параметров существующей конфигурации</a:t>
            </a:r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39814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ИСПОЛЬЗУЕМЫЕ ТЕХНОЛОГИИ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ÐÐ°ÑÑÐ¸Ð½ÐºÐ¸ Ð¿Ð¾ Ð·Ð°Ð¿ÑÐ¾ÑÑ C#">
            <a:extLst>
              <a:ext uri="{FF2B5EF4-FFF2-40B4-BE49-F238E27FC236}">
                <a16:creationId xmlns:a16="http://schemas.microsoft.com/office/drawing/2014/main" id="{4090BE21-DE36-4CBF-9767-3F9A7773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" y="1793239"/>
            <a:ext cx="3402649" cy="34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.net framework">
            <a:extLst>
              <a:ext uri="{FF2B5EF4-FFF2-40B4-BE49-F238E27FC236}">
                <a16:creationId xmlns:a16="http://schemas.microsoft.com/office/drawing/2014/main" id="{2E225804-6B7D-4AA2-A3E9-D6DA11B4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66" y="3906838"/>
            <a:ext cx="2578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ÐÐ°ÑÑÐ¸Ð½ÐºÐ¸ Ð¿Ð¾ Ð·Ð°Ð¿ÑÐ¾ÑÑ visual studio Ð»Ð¾Ð³Ð¾ÑÐ¸Ð¿">
            <a:extLst>
              <a:ext uri="{FF2B5EF4-FFF2-40B4-BE49-F238E27FC236}">
                <a16:creationId xmlns:a16="http://schemas.microsoft.com/office/drawing/2014/main" id="{632F1D84-AB7D-46C2-B59A-5BF88B05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1543368"/>
            <a:ext cx="4219787" cy="23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9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1DAC62-497B-431C-AB88-658F66FF6941}"/>
              </a:ext>
            </a:extLst>
          </p:cNvPr>
          <p:cNvSpPr/>
          <p:nvPr/>
        </p:nvSpPr>
        <p:spPr>
          <a:xfrm>
            <a:off x="379141" y="1697182"/>
            <a:ext cx="8296508" cy="275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/>
              <a:t>1. </a:t>
            </a:r>
            <a:r>
              <a:rPr lang="en-US" sz="1600" dirty="0"/>
              <a:t>N.P. Smart // Cryptography Made Simple – UK: Springer International Publishing Switzerland, 2016 – 475 c.</a:t>
            </a:r>
            <a:endParaRPr lang="ru-RU" sz="1600" dirty="0"/>
          </a:p>
          <a:p>
            <a:pPr lvl="0"/>
            <a:r>
              <a:rPr lang="ru-RU" sz="1600" u="sng" dirty="0"/>
              <a:t>2.</a:t>
            </a:r>
            <a:r>
              <a:rPr lang="en-US" sz="1600" u="sng" dirty="0"/>
              <a:t>Turing Bombe Tutorial [</a:t>
            </a:r>
            <a:r>
              <a:rPr lang="ru-RU" sz="1600" u="sng" dirty="0"/>
              <a:t>Электронный</a:t>
            </a:r>
            <a:r>
              <a:rPr lang="ru-RU" sz="1600" dirty="0"/>
              <a:t> ресурс</a:t>
            </a:r>
            <a:r>
              <a:rPr lang="en-US" sz="1600" dirty="0"/>
              <a:t>] / LIU. </a:t>
            </a:r>
            <a:r>
              <a:rPr lang="ru-RU" sz="1600" dirty="0"/>
              <a:t>Режим доступа: </a:t>
            </a:r>
            <a:r>
              <a:rPr lang="ru-RU" sz="1600" u="sng" dirty="0">
                <a:hlinkClick r:id="rId3"/>
              </a:rPr>
              <a:t>http://www.lysator.liu.se/~koma/turingbombe/TuringBombeTutorial.pdf</a:t>
            </a:r>
            <a:r>
              <a:rPr lang="ru-RU" sz="1600" dirty="0"/>
              <a:t>, свободный. (дата обращения: </a:t>
            </a:r>
            <a:r>
              <a:rPr lang="en-US" sz="1600" dirty="0"/>
              <a:t>14.04.2019).</a:t>
            </a:r>
            <a:endParaRPr lang="ru-RU" sz="1600" dirty="0"/>
          </a:p>
          <a:p>
            <a:pPr lvl="0"/>
            <a:r>
              <a:rPr lang="ru-RU" sz="1600" dirty="0"/>
              <a:t>3.</a:t>
            </a:r>
            <a:r>
              <a:rPr lang="en-US" sz="1600" dirty="0"/>
              <a:t>On Enigma and a Method for its Decryption [</a:t>
            </a:r>
            <a:r>
              <a:rPr lang="ru-RU" sz="1600" dirty="0"/>
              <a:t>Электронный ресурс</a:t>
            </a:r>
            <a:r>
              <a:rPr lang="en-US" sz="1600" dirty="0"/>
              <a:t>] / MIAMI. </a:t>
            </a:r>
            <a:r>
              <a:rPr lang="ru-RU" sz="1600" dirty="0"/>
              <a:t>Режим доступа: </a:t>
            </a:r>
            <a:r>
              <a:rPr lang="ru-RU" sz="1600" u="sng" dirty="0">
                <a:hlinkClick r:id="rId4"/>
              </a:rPr>
              <a:t>http://www.cs.miami.edu/home/harald/enigma/</a:t>
            </a:r>
            <a:r>
              <a:rPr lang="ru-RU" sz="1600" dirty="0"/>
              <a:t>, свободный. (дата обращения: 1</a:t>
            </a:r>
            <a:r>
              <a:rPr lang="en-US" sz="1600" dirty="0"/>
              <a:t>2</a:t>
            </a:r>
            <a:r>
              <a:rPr lang="ru-RU" sz="1600" dirty="0"/>
              <a:t>.04.2019).</a:t>
            </a:r>
          </a:p>
          <a:p>
            <a:pPr lvl="0"/>
            <a:r>
              <a:rPr lang="ru-RU" sz="1600" dirty="0"/>
              <a:t>4.</a:t>
            </a:r>
            <a:r>
              <a:rPr lang="en-US" sz="1600" dirty="0"/>
              <a:t>How the Bombe worked [</a:t>
            </a:r>
            <a:r>
              <a:rPr lang="ru-RU" sz="1600" dirty="0"/>
              <a:t>Электронный ресурс</a:t>
            </a:r>
            <a:r>
              <a:rPr lang="en-US" sz="1600" dirty="0"/>
              <a:t>] / ELLSBURY. </a:t>
            </a:r>
            <a:r>
              <a:rPr lang="ru-RU" sz="1600" dirty="0"/>
              <a:t>Режим доступа: </a:t>
            </a:r>
            <a:r>
              <a:rPr lang="ru-RU" sz="1600" u="sng" dirty="0">
                <a:hlinkClick r:id="rId5"/>
              </a:rPr>
              <a:t>http://www.ellsbury.com/bombe4.htm</a:t>
            </a:r>
            <a:r>
              <a:rPr lang="ru-RU" sz="1600" dirty="0"/>
              <a:t>, свободный. (дата обращения: </a:t>
            </a:r>
            <a:r>
              <a:rPr lang="en-US" sz="1600" dirty="0"/>
              <a:t>14</a:t>
            </a:r>
            <a:r>
              <a:rPr lang="ru-RU" sz="1600" dirty="0"/>
              <a:t>.04.2019).</a:t>
            </a:r>
          </a:p>
          <a:p>
            <a:pPr indent="450215">
              <a:lnSpc>
                <a:spcPct val="115000"/>
              </a:lnSpc>
              <a:spcAft>
                <a:spcPts val="1000"/>
              </a:spcAft>
            </a:pP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Бондаренко Артём,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rPr>
              <a:t>abondarenko@edu.hse.ru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C3BAE-D8C3-42A6-A7F8-9750C7B06D46}"/>
              </a:ext>
            </a:extLst>
          </p:cNvPr>
          <p:cNvSpPr txBox="1"/>
          <p:nvPr/>
        </p:nvSpPr>
        <p:spPr>
          <a:xfrm>
            <a:off x="443397" y="2704901"/>
            <a:ext cx="791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Программа решает задачу расшифровки сообщений, зашифрованных с помощью шифровальной машины «Энигма», и иллюстрирует алгоритм работы с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дешифровальной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машиной «Бомба» Алана Тьюринга.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260872"/>
            <a:ext cx="8575521" cy="52937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Роторы</a:t>
            </a:r>
            <a:r>
              <a:rPr lang="ru-RU" dirty="0">
                <a:solidFill>
                  <a:schemeClr val="tx2"/>
                </a:solidFill>
              </a:rPr>
              <a:t> — 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сердце «Энигмы». Каждый ротор представлял собой диск примерно 10 см в диаметре, сделанный из эбонита или бакелита, с пружинными штыревыми контактами на правой стороне ротора, расположенными по окружности. На левой стороне находилось соответствующее количество плоских электрических контактов. Штыревые и плоские контакты соответствовали буквам в алфавите (обычно это были 26 букв от A до Z). При соприкосновении контакты соседних роторов замыкали электрическую цепь. Порядок соединения был различным для каждого ротора.</a:t>
            </a:r>
          </a:p>
          <a:p>
            <a:r>
              <a:rPr lang="ru-RU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Коммутационная панель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(нем. </a:t>
            </a:r>
            <a:r>
              <a:rPr lang="ru-RU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Steckerbrett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позволяет оператору варьировать соединения проводов. Кабель, помещённый на коммутационную панель, соединял буквы попарно, например, «E» и «Q» могли быть соединены в пару. Эффект состоял в перестановке этих букв до и после прохождения сигнала через роторы. Например, когда оператор нажимал «E», сигнал направлялся в «Q», и только после этого уже во входной ротор. Обычно, «Энигма» поставлялась с шестью кабелями.</a:t>
            </a:r>
            <a:endParaRPr lang="en-US" sz="1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Рефлектор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 (нем. </a:t>
            </a:r>
            <a:r>
              <a:rPr lang="de-D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Umkehrwalze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запатентованная деталь, отличавшая семейство «Энигмы» от других роторных машин, разработанных в то время. Рефлектор соединял контакты последнего ротора попарно, коммутируя ток через роторы в обратном направлении, но по другому маршруту. Наличие рефлектора гарантировало, что преобразование, осуществляемое «Энигмой», есть инволюция, то есть расшифрование представляет собой то же самое, что и шифрование.</a:t>
            </a:r>
          </a:p>
          <a:p>
            <a:r>
              <a:rPr lang="ru-RU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Конфигурация</a:t>
            </a:r>
            <a:r>
              <a:rPr lang="ru-RU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«Бомбы» содержит в себе типы роторов, рефлектора, входной и выходной символы, список частей диаграммы.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989B43E-56B4-477B-B9F2-3B7D64D8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25" y="1525639"/>
            <a:ext cx="7867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 </a:t>
            </a:r>
          </a:p>
          <a:p>
            <a:br>
              <a:rPr lang="ru-RU" sz="24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программу, позволяющую воссоздать процесс расшифровки сообщений, зашифрованных с помощью шифровальной «Энигма»</a:t>
            </a:r>
          </a:p>
          <a:p>
            <a:endParaRPr lang="ru-RU" sz="1400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  <a:p>
            <a:endParaRPr lang="ru-RU" b="1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Изучить механизм функционирования </a:t>
            </a:r>
            <a:r>
              <a:rPr lang="ru-RU" sz="1600" dirty="0" err="1">
                <a:solidFill>
                  <a:srgbClr val="003F82"/>
                </a:solidFill>
                <a:cs typeface="Arial" panose="020B0604020202020204" pitchFamily="34" charset="0"/>
              </a:rPr>
              <a:t>дешифровальной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 машины «Бомба».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Разработать алгоритм работы «Бомбы».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Составить требования к продукту.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интерфейс, понятный пользователю.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Обеспечить многофункциональность продукта, добавив эмулятор «Энигмы»</a:t>
            </a: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D7E49F9-768F-4107-A270-E2A5D6D2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1482558"/>
            <a:ext cx="8639362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Мною был найден лишь один аналог, созданный в 2012 году на празднование столетия жизни и творчества Алана Тьюринга. Авторами являются </a:t>
            </a:r>
            <a:r>
              <a:rPr lang="en-US" sz="1600" b="1" dirty="0">
                <a:solidFill>
                  <a:srgbClr val="003F82"/>
                </a:solidFill>
              </a:rPr>
              <a:t>Magnus </a:t>
            </a:r>
            <a:r>
              <a:rPr lang="en-US" sz="1600" b="1" dirty="0" err="1">
                <a:solidFill>
                  <a:srgbClr val="003F82"/>
                </a:solidFill>
              </a:rPr>
              <a:t>Ekhall</a:t>
            </a:r>
            <a:r>
              <a:rPr lang="en-US" sz="1600" b="1" dirty="0">
                <a:solidFill>
                  <a:srgbClr val="003F82"/>
                </a:solidFill>
              </a:rPr>
              <a:t> </a:t>
            </a:r>
            <a:r>
              <a:rPr lang="ru-RU" sz="1600" b="1" dirty="0">
                <a:solidFill>
                  <a:srgbClr val="003F82"/>
                </a:solidFill>
              </a:rPr>
              <a:t>и</a:t>
            </a:r>
            <a:r>
              <a:rPr lang="en-US" sz="1600" b="1" dirty="0">
                <a:solidFill>
                  <a:srgbClr val="003F82"/>
                </a:solidFill>
              </a:rPr>
              <a:t> Fredrik </a:t>
            </a:r>
            <a:r>
              <a:rPr lang="en-US" sz="1600" b="1" dirty="0" err="1">
                <a:solidFill>
                  <a:srgbClr val="003F82"/>
                </a:solidFill>
              </a:rPr>
              <a:t>Hallenberg</a:t>
            </a:r>
            <a:r>
              <a:rPr lang="en-US" sz="1600" b="1" dirty="0">
                <a:solidFill>
                  <a:srgbClr val="003F82"/>
                </a:solidFill>
              </a:rPr>
              <a:t>. </a:t>
            </a:r>
            <a:r>
              <a:rPr lang="en-US" sz="1600" dirty="0">
                <a:hlinkClick r:id="rId3"/>
              </a:rPr>
              <a:t>http://www.lysator.liu.se/~koma/turingbombe/bombe.html</a:t>
            </a:r>
            <a:endParaRPr lang="en-US" sz="1600" b="1" dirty="0">
              <a:solidFill>
                <a:srgbClr val="003F82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53ABD2-DA3E-40E9-8C0E-5550FCE60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724" y="2255838"/>
            <a:ext cx="3544478" cy="2265604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3BD1ED1D-1784-4E38-8134-BD8D84BE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19" y="4550458"/>
            <a:ext cx="863936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Преимущество моего проекта перед существующим аналогом заключается в простоте использования человеком, который не знаком с устройством «Бомбы».</a:t>
            </a:r>
          </a:p>
          <a:p>
            <a:r>
              <a:rPr lang="ru-RU" sz="1600" b="1" dirty="0">
                <a:solidFill>
                  <a:srgbClr val="003F82"/>
                </a:solidFill>
              </a:rPr>
              <a:t>Мой проект позволяет дешифровывать сообщения, ознакомившись лишь с устройством нахождения параметров для создания конфигурации.</a:t>
            </a:r>
            <a:endParaRPr lang="en-US" sz="1600" b="1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579578" y="407822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поиска конфигураций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79282" y="1564388"/>
            <a:ext cx="8639362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</a:rPr>
              <a:t>Представление конфигурации для «Бомбы».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600" dirty="0">
                <a:solidFill>
                  <a:srgbClr val="003F82"/>
                </a:solidFill>
              </a:rPr>
              <a:t>Конфигурацией «Бомбы» является файл формата .</a:t>
            </a:r>
            <a:r>
              <a:rPr lang="en-US" sz="1600" dirty="0">
                <a:solidFill>
                  <a:srgbClr val="003F82"/>
                </a:solidFill>
              </a:rPr>
              <a:t>json</a:t>
            </a:r>
            <a:r>
              <a:rPr lang="ru-RU" sz="1600" dirty="0">
                <a:solidFill>
                  <a:srgbClr val="003F82"/>
                </a:solidFill>
              </a:rPr>
              <a:t>, созданный в программе «Модель работы «Бомбы» Алана Тьюринга».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b="1" dirty="0">
                <a:solidFill>
                  <a:srgbClr val="003F82"/>
                </a:solidFill>
              </a:rPr>
              <a:t>Поиск возможных конфигураций</a:t>
            </a:r>
            <a:br>
              <a:rPr lang="ru-RU" dirty="0">
                <a:solidFill>
                  <a:srgbClr val="003F82"/>
                </a:solidFill>
              </a:rPr>
            </a:br>
            <a:r>
              <a:rPr lang="ru-RU" sz="1600" dirty="0">
                <a:solidFill>
                  <a:srgbClr val="003F82"/>
                </a:solidFill>
              </a:rPr>
              <a:t>Поиск возможных конфигураций ведется с помощью перебора возможных комбинаций, опираясь на существующую конфигурацию. То есть, создается массив «</a:t>
            </a:r>
            <a:r>
              <a:rPr lang="ru-RU" sz="1600" dirty="0" err="1">
                <a:solidFill>
                  <a:srgbClr val="003F82"/>
                </a:solidFill>
              </a:rPr>
              <a:t>Энигм</a:t>
            </a:r>
            <a:r>
              <a:rPr lang="ru-RU" sz="1600" dirty="0">
                <a:solidFill>
                  <a:srgbClr val="003F82"/>
                </a:solidFill>
              </a:rPr>
              <a:t>», в которых выставляется конфигурация, соответствующая конфигурационному файлу «Бомбы» (типы роторов, рефлектора, части диаграммы). Далее ведется перебор возможных комбинаций с поиском такого соответствия, чтобы выполнялись условия, которые были установлены в диаграмме. Диагональная доска помогает сократить количество ошибок и ускорить работу «Бомбы» путем введения обратного соответствия (Если А подключено к Б, то и Б к А).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шифрования сообщений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Алгоритм шифрования сообщений с помощью шифровальной машины «Энигма»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Алгоритм, использованный в программе, полностью повторяет алгоритм работы шифровальной машины «Энигма».</a:t>
            </a:r>
          </a:p>
          <a:p>
            <a:r>
              <a:rPr lang="ru-RU" sz="1200" dirty="0">
                <a:solidFill>
                  <a:srgbClr val="003F82"/>
                </a:solidFill>
              </a:rPr>
              <a:t>То есть символ, введенный с клавиатуры, шифруется,</a:t>
            </a:r>
            <a:r>
              <a:rPr lang="en-US" sz="1200" dirty="0">
                <a:solidFill>
                  <a:srgbClr val="003F82"/>
                </a:solidFill>
              </a:rPr>
              <a:t> </a:t>
            </a:r>
            <a:r>
              <a:rPr lang="ru-RU" sz="1200" dirty="0">
                <a:solidFill>
                  <a:srgbClr val="003F82"/>
                </a:solidFill>
              </a:rPr>
              <a:t> проходя через три ротора, попадает в рефлектор и возвращается по роторам обратно. Если установлены настройки коммутационной панели, то первый и последний этап – дополнительное шифрование через соответствие, установленное в панели.</a:t>
            </a:r>
          </a:p>
          <a:p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3" name="Рисунок 2" descr="Изображение выглядит как электроника, калькулятор&#10;&#10;Автоматически созданное описание">
            <a:extLst>
              <a:ext uri="{FF2B5EF4-FFF2-40B4-BE49-F238E27FC236}">
                <a16:creationId xmlns:a16="http://schemas.microsoft.com/office/drawing/2014/main" id="{2BFDD372-17C0-451B-BB69-B349275F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12" y="2741434"/>
            <a:ext cx="2605702" cy="34244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Установка конфигураций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84277" y="1329592"/>
            <a:ext cx="8775446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Как настроить «Бомбу»?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Сложность работы с «Бомбой» состояла в том, что перед её настройкой необходимо было провести ручную дешифровку части сообщения и построить по ней таблицы, диаграммы. 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Правильные настройки «Энигмы»?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sz="1200" dirty="0">
                <a:solidFill>
                  <a:srgbClr val="003F82"/>
                </a:solidFill>
              </a:rPr>
              <a:t>Даже после всех манипуляций с «Бомбой» решения, которые она выдаст могут оказаться не до конца верными. «Бомба» лишь совершает перебор вариантов, основываясь на данных ей конфигурациях, но конфигурации ограничены и при настройке </a:t>
            </a:r>
            <a:r>
              <a:rPr lang="ru-RU" sz="1200" dirty="0" err="1">
                <a:solidFill>
                  <a:srgbClr val="003F82"/>
                </a:solidFill>
              </a:rPr>
              <a:t>дешифровальной</a:t>
            </a:r>
            <a:r>
              <a:rPr lang="ru-RU" sz="1200" dirty="0">
                <a:solidFill>
                  <a:srgbClr val="003F82"/>
                </a:solidFill>
              </a:rPr>
              <a:t> машины мы не можем учесть все данные, которые нам доступны. Поэтому даже после получения конфигураций пользователю предстоит некоторая аналитическая работа для нахождения до конца корректных настроек «Энигмы»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2E2FA48-4640-4976-9E60-792EC7B9E8C6}"/>
              </a:ext>
            </a:extLst>
          </p:cNvPr>
          <p:cNvGrpSpPr/>
          <p:nvPr/>
        </p:nvGrpSpPr>
        <p:grpSpPr>
          <a:xfrm>
            <a:off x="1408047" y="5250041"/>
            <a:ext cx="5981831" cy="1050009"/>
            <a:chOff x="1535244" y="3809091"/>
            <a:chExt cx="5981831" cy="105000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E690159D-5E63-44DB-BEB7-B30088409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244" y="3818420"/>
              <a:ext cx="2085975" cy="190500"/>
            </a:xfrm>
            <a:prstGeom prst="rect">
              <a:avLst/>
            </a:prstGeom>
          </p:spPr>
        </p:pic>
        <p:sp>
          <p:nvSpPr>
            <p:cNvPr id="9" name="Стрелка: изогнутая вверх 8">
              <a:extLst>
                <a:ext uri="{FF2B5EF4-FFF2-40B4-BE49-F238E27FC236}">
                  <a16:creationId xmlns:a16="http://schemas.microsoft.com/office/drawing/2014/main" id="{DBC0A1D1-A521-45AF-A3E5-783D69B789B4}"/>
                </a:ext>
              </a:extLst>
            </p:cNvPr>
            <p:cNvSpPr/>
            <p:nvPr/>
          </p:nvSpPr>
          <p:spPr>
            <a:xfrm>
              <a:off x="3143839" y="4161516"/>
              <a:ext cx="2856322" cy="697584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7264B80-4B0D-4BE9-BC91-2D263D81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0625" y="3809091"/>
              <a:ext cx="2076450" cy="209550"/>
            </a:xfrm>
            <a:prstGeom prst="rect">
              <a:avLst/>
            </a:prstGeom>
          </p:spPr>
        </p:pic>
      </p:grpSp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A18EB5-18A7-4E0F-87BB-10CB61B3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53" y="2101998"/>
            <a:ext cx="2832790" cy="19773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E33D9B-EB73-4BFF-9214-8B95C423E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34" y="2590756"/>
            <a:ext cx="5258070" cy="83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0B6EE-A43F-4AB2-8D6F-B49324005F7E}"/>
              </a:ext>
            </a:extLst>
          </p:cNvPr>
          <p:cNvSpPr txBox="1"/>
          <p:nvPr/>
        </p:nvSpPr>
        <p:spPr>
          <a:xfrm>
            <a:off x="651930" y="2638702"/>
            <a:ext cx="820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Демонстрация работы программного продукта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506</Words>
  <Application>Microsoft Office PowerPoint</Application>
  <PresentationFormat>On-screen Show (4:3)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 Theme</vt:lpstr>
      <vt:lpstr>Факультет компьютерных наук Департамент программной инженерии Курсовая работа «Модель работы «Бомбы» Алана Тьюринга»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Бондаренко Артём</cp:lastModifiedBy>
  <cp:revision>67</cp:revision>
  <dcterms:created xsi:type="dcterms:W3CDTF">2010-09-30T06:45:00Z</dcterms:created>
  <dcterms:modified xsi:type="dcterms:W3CDTF">2019-05-24T08:05:31Z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