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70" r:id="rId8"/>
    <p:sldId id="271" r:id="rId9"/>
    <p:sldId id="264" r:id="rId10"/>
    <p:sldId id="265" r:id="rId11"/>
    <p:sldId id="266" r:id="rId12"/>
    <p:sldId id="26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>
      <p:cViewPr varScale="1">
        <p:scale>
          <a:sx n="138" d="100"/>
          <a:sy n="138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9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2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2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2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1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0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4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1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12/12/23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14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ound waves and bars with gradient red and blue colour">
            <a:extLst>
              <a:ext uri="{FF2B5EF4-FFF2-40B4-BE49-F238E27FC236}">
                <a16:creationId xmlns:a16="http://schemas.microsoft.com/office/drawing/2014/main" id="{AB3068A7-CC52-551D-0BEB-53F1267A7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486" b="6104"/>
          <a:stretch/>
        </p:blipFill>
        <p:spPr>
          <a:xfrm>
            <a:off x="20" y="-5732"/>
            <a:ext cx="12191980" cy="6869465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24189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12462C2-E3DB-4837-B94D-BC580B183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33"/>
            <a:ext cx="5035924" cy="6869464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7A111-A5C1-BDBB-54DB-3DC1D6FFF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95399"/>
            <a:ext cx="5932714" cy="3258457"/>
          </a:xfrm>
        </p:spPr>
        <p:txBody>
          <a:bodyPr anchor="t">
            <a:normAutofit/>
          </a:bodyPr>
          <a:lstStyle/>
          <a:p>
            <a:r>
              <a:rPr lang="en-US" sz="4000"/>
              <a:t>Audio Classification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4C328-81B1-95E5-397E-6EBE942DC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254101"/>
            <a:ext cx="3886200" cy="9035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FFFFFF"/>
                </a:solidFill>
              </a:rPr>
              <a:t>Rakesh Kantharaju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FFFFFF"/>
                </a:solidFill>
              </a:rPr>
              <a:t>Siva Ram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FFFFFF"/>
                </a:solidFill>
              </a:rPr>
              <a:t>Sahel Patel</a:t>
            </a:r>
          </a:p>
        </p:txBody>
      </p:sp>
    </p:spTree>
    <p:extLst>
      <p:ext uri="{BB962C8B-B14F-4D97-AF65-F5344CB8AC3E}">
        <p14:creationId xmlns:p14="http://schemas.microsoft.com/office/powerpoint/2010/main" val="37480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9F1D-226A-FA32-A3AC-0576D4BC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Methadology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89ED-2C31-A9A7-D041-6F163EA1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7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9F1D-226A-FA32-A3AC-0576D4BC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89ED-2C31-A9A7-D041-6F163EA1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7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A6E3-56E7-3229-99C6-6EC3D399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Interpretability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70C5F-DC59-0BC4-025F-0AA95DE3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7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A6E3-56E7-3229-99C6-6EC3D399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70C5F-DC59-0BC4-025F-0AA95DE3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6C19-9DAA-7CF5-4DB4-6BA9A43F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9493249" cy="1084984"/>
          </a:xfrm>
        </p:spPr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366D-8298-0297-4546-5B30170F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80723"/>
            <a:ext cx="9493250" cy="4006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D1D5DB"/>
                </a:solidFill>
                <a:effectLst/>
                <a:ea typeface="Bodoni Ornaments" pitchFamily="2" charset="0"/>
                <a:cs typeface="Times New Roman" panose="02020603050405020304" pitchFamily="18" charset="0"/>
              </a:rPr>
              <a:t>Automatic speech recognition systems play a crucial role in enhancing accessibility, benefiting individuals with visual impairments or those who prefer voice-based interactions.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D1D5DB"/>
                </a:solidFill>
                <a:effectLst/>
                <a:ea typeface="Bodoni Ornaments" pitchFamily="2" charset="0"/>
                <a:cs typeface="Times New Roman" panose="02020603050405020304" pitchFamily="18" charset="0"/>
              </a:rPr>
              <a:t>This project aims to improve human-computer interaction by enabling machines to understand and respond to spoken commands or inputs.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D1D5DB"/>
                </a:solidFill>
                <a:effectLst/>
                <a:ea typeface="Bodoni Ornaments" pitchFamily="2" charset="0"/>
                <a:cs typeface="Times New Roman" panose="02020603050405020304" pitchFamily="18" charset="0"/>
              </a:rPr>
              <a:t>The objective of our deep learning project is to develop a robust system for automatic speech recognition (ASR) that accurately identifies spoken numbers from 0 to 9. The system takes audio input, processes it into a Mel spectrogram, converts it into a NumPy array, and employs a deep learning model to predict the spoken digit.</a:t>
            </a:r>
            <a:endParaRPr lang="en-US" sz="1800" dirty="0">
              <a:ea typeface="Bodoni Ornaments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6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ABE-C2C0-CAF1-96EA-8E7F417E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Collection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1CF6-8682-F70F-995C-23AD4440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Audio Collection</a:t>
            </a:r>
          </a:p>
          <a:p>
            <a:r>
              <a:rPr lang="en-US" sz="1800" dirty="0"/>
              <a:t>Audio conversion to wave form using librosa</a:t>
            </a:r>
          </a:p>
          <a:p>
            <a:r>
              <a:rPr lang="en-US" sz="1800" dirty="0"/>
              <a:t>Wave form to Spectrogram conversion</a:t>
            </a:r>
          </a:p>
          <a:p>
            <a:r>
              <a:rPr lang="en-US" sz="1800" dirty="0"/>
              <a:t>Spectrogram to Mel Spectrogram generation</a:t>
            </a:r>
          </a:p>
          <a:p>
            <a:r>
              <a:rPr lang="en-US" sz="1800" dirty="0"/>
              <a:t>Mel Spectrogram to NumPy array conversion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7072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EB17-A4A0-0A5B-D9FB-42190AD9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431636"/>
            <a:ext cx="10852728" cy="5006108"/>
          </a:xfrm>
        </p:spPr>
        <p:txBody>
          <a:bodyPr/>
          <a:lstStyle/>
          <a:p>
            <a:pPr marL="228600" lvl="1" indent="0">
              <a:buNone/>
            </a:pPr>
            <a:r>
              <a:rPr lang="en-US" sz="1800" dirty="0">
                <a:solidFill>
                  <a:srgbClr val="D1D5DB"/>
                </a:solidFill>
              </a:rPr>
              <a:t>Engaged students in the data collection process by inviting them to speak numbers from 0 to 9.</a:t>
            </a:r>
          </a:p>
          <a:p>
            <a:pPr marL="228600" lvl="1" indent="0">
              <a:buNone/>
            </a:pPr>
            <a:r>
              <a:rPr lang="en-US" sz="1800" dirty="0">
                <a:solidFill>
                  <a:srgbClr val="D1D5DB"/>
                </a:solidFill>
              </a:rPr>
              <a:t>Ensured diversity in the dataset by encouraging participants with varying accents, speaking styles, and backgrounds.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6CE585-A4E2-3CDA-B1CB-85ADA80B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072" y="706871"/>
            <a:ext cx="9493249" cy="983384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sz="3200" dirty="0">
                <a:solidFill>
                  <a:schemeClr val="tx1"/>
                </a:solidFill>
                <a:highlight>
                  <a:srgbClr val="000000"/>
                </a:highlight>
              </a:rPr>
              <a:t>Audio collection</a:t>
            </a:r>
            <a:br>
              <a:rPr lang="en-US" sz="3200" dirty="0"/>
            </a:br>
            <a:endParaRPr lang="en-US" sz="3200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95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E84E1-DA88-0A9A-4060-BE637D489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072" y="1440872"/>
            <a:ext cx="4959928" cy="428336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D1D5DB"/>
                </a:solidFill>
              </a:rPr>
              <a:t>Librosa is a Python library for analyzing and processing audio signals. It provides various functions for audio processing, including loading audio files, extracting features, and transforming audio data.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1D5DB"/>
                </a:solidFill>
              </a:rPr>
              <a:t>The raw audio data in an audio file is represented as a waveform. A waveform is essentially a time-series signal where amplitude values are sampled at regular intervals.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pic>
        <p:nvPicPr>
          <p:cNvPr id="5" name="Picture 4" descr="A black and white graph&#10;&#10;Description automatically generated">
            <a:extLst>
              <a:ext uri="{FF2B5EF4-FFF2-40B4-BE49-F238E27FC236}">
                <a16:creationId xmlns:a16="http://schemas.microsoft.com/office/drawing/2014/main" id="{1C9CD566-ECD3-F5A9-50C4-C315545F9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491" y="1560946"/>
            <a:ext cx="4156364" cy="29072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237C10-C2B4-C9BC-CAEB-271310F5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072" y="706871"/>
            <a:ext cx="9493249" cy="983384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sz="3200" dirty="0">
                <a:solidFill>
                  <a:schemeClr val="tx1"/>
                </a:solidFill>
                <a:highlight>
                  <a:srgbClr val="000000"/>
                </a:highlight>
              </a:rPr>
              <a:t>Audio Conversion to waveform using librosa</a:t>
            </a:r>
            <a:br>
              <a:rPr lang="en-US" sz="3200" dirty="0"/>
            </a:br>
            <a:endParaRPr lang="en-US" sz="3200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99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E84E1-DA88-0A9A-4060-BE637D489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072" y="1440872"/>
            <a:ext cx="10704946" cy="1828801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D1D5DB"/>
                </a:solidFill>
              </a:rPr>
              <a:t>The spectrogram is a visual representation of the frequency content of an audio signal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D1D5DB"/>
                </a:solidFill>
              </a:rPr>
              <a:t>Librosa's librosa.stft computes the Short-Time Fourier Transform (STFT), breaking the audio signal into small overlapping frames and applying the Fourier Transform to each frame.</a:t>
            </a:r>
          </a:p>
          <a:p>
            <a:pPr marL="0" indent="0">
              <a:buNone/>
            </a:pPr>
            <a:endParaRPr lang="en-US" sz="1800" dirty="0">
              <a:solidFill>
                <a:srgbClr val="D1D5DB"/>
              </a:solidFill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237C10-C2B4-C9BC-CAEB-271310F5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072" y="706871"/>
            <a:ext cx="9493249" cy="983384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sz="3200" dirty="0">
                <a:solidFill>
                  <a:schemeClr val="tx1"/>
                </a:solidFill>
                <a:highlight>
                  <a:srgbClr val="000000"/>
                </a:highlight>
              </a:rPr>
              <a:t>Spectrogram generation</a:t>
            </a:r>
            <a:br>
              <a:rPr lang="en-US" sz="3200" dirty="0"/>
            </a:br>
            <a:endParaRPr lang="en-US" sz="3200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A close-up of a sound wave&#10;&#10;Description automatically generated">
            <a:extLst>
              <a:ext uri="{FF2B5EF4-FFF2-40B4-BE49-F238E27FC236}">
                <a16:creationId xmlns:a16="http://schemas.microsoft.com/office/drawing/2014/main" id="{9C5071BB-04C5-5F44-3C6D-CADAB3532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27" y="3250620"/>
            <a:ext cx="7772400" cy="30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1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E84E1-DA88-0A9A-4060-BE637D489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072" y="1440872"/>
            <a:ext cx="10704946" cy="227214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40000"/>
              </a:lnSpc>
            </a:pPr>
            <a:r>
              <a:rPr lang="en-US" sz="3800" dirty="0">
                <a:solidFill>
                  <a:srgbClr val="D1D5DB"/>
                </a:solidFill>
              </a:rPr>
              <a:t>Derived mel spectrograms from the spectrograms, emphasizing perceptually relevant frequency bands which is a transformation of the spectrogram that is more aligned with human perception of sound.</a:t>
            </a:r>
          </a:p>
          <a:p>
            <a:pPr>
              <a:lnSpc>
                <a:spcPct val="140000"/>
              </a:lnSpc>
            </a:pPr>
            <a:r>
              <a:rPr lang="en-US" sz="3800" dirty="0">
                <a:solidFill>
                  <a:srgbClr val="D1D5DB"/>
                </a:solidFill>
              </a:rPr>
              <a:t>The mel spectrogram is obtained by applying a mel filter bank to the spectrogram. The mel scale is a perceptual scale of pitches that approximates the human ear's sensitivity to different frequencies.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237C10-C2B4-C9BC-CAEB-271310F5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072" y="706871"/>
            <a:ext cx="9493249" cy="983384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sz="3200" dirty="0">
                <a:solidFill>
                  <a:schemeClr val="tx1"/>
                </a:solidFill>
                <a:highlight>
                  <a:srgbClr val="000000"/>
                </a:highlight>
              </a:rPr>
              <a:t>Mel Spectrogram generation</a:t>
            </a:r>
            <a:br>
              <a:rPr lang="en-US" sz="3200" dirty="0"/>
            </a:br>
            <a:endParaRPr lang="en-US" sz="3200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C1822-09CF-BD77-FCB1-7022EB607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3" y="4100946"/>
            <a:ext cx="5143500" cy="2171700"/>
          </a:xfrm>
          <a:prstGeom prst="rect">
            <a:avLst/>
          </a:prstGeom>
        </p:spPr>
      </p:pic>
      <p:pic>
        <p:nvPicPr>
          <p:cNvPr id="5" name="Picture 4" descr="A black background with purple and yellow lines&#10;&#10;Description automatically generated">
            <a:extLst>
              <a:ext uri="{FF2B5EF4-FFF2-40B4-BE49-F238E27FC236}">
                <a16:creationId xmlns:a16="http://schemas.microsoft.com/office/drawing/2014/main" id="{2945ACBD-E7B6-CBF1-B7E6-7B0DA81F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07" y="4100946"/>
            <a:ext cx="4841009" cy="2166928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92EDEABF-C208-11A7-D2F0-79707CBED229}"/>
              </a:ext>
            </a:extLst>
          </p:cNvPr>
          <p:cNvSpPr/>
          <p:nvPr/>
        </p:nvSpPr>
        <p:spPr>
          <a:xfrm>
            <a:off x="5938982" y="5061526"/>
            <a:ext cx="711200" cy="212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7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E84E1-DA88-0A9A-4060-BE637D489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072" y="1440872"/>
            <a:ext cx="10704946" cy="162560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D1D5DB"/>
                </a:solidFill>
              </a:rPr>
              <a:t>Converted mel spectrograms into NumPy arrays, which is a 2D matrix, to a NumPy array for further processing or analysis. This NumPy array (mel_spectrogram_array) can then be used for our modelling which represents the audio signal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237C10-C2B4-C9BC-CAEB-271310F5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072" y="706871"/>
            <a:ext cx="9493249" cy="1029565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sz="3200" dirty="0">
                <a:solidFill>
                  <a:schemeClr val="tx1"/>
                </a:solidFill>
                <a:highlight>
                  <a:srgbClr val="000000"/>
                </a:highlight>
              </a:rPr>
              <a:t>NumPy array conversion</a:t>
            </a:r>
            <a:br>
              <a:rPr lang="en-US" sz="3200" dirty="0"/>
            </a:br>
            <a:endParaRPr lang="en-US" sz="3200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81EB3B44-8DE9-938E-D1DD-B0A62BCBC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40" y="2835115"/>
            <a:ext cx="4887560" cy="323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5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9F1D-226A-FA32-A3AC-0576D4BC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89ED-2C31-A9A7-D041-6F163EA1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2991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LightSeedLeftStep">
      <a:dk1>
        <a:srgbClr val="000000"/>
      </a:dk1>
      <a:lt1>
        <a:srgbClr val="FFFFFF"/>
      </a:lt1>
      <a:dk2>
        <a:srgbClr val="412437"/>
      </a:dk2>
      <a:lt2>
        <a:srgbClr val="E2E8E6"/>
      </a:lt2>
      <a:accent1>
        <a:srgbClr val="DA8299"/>
      </a:accent1>
      <a:accent2>
        <a:srgbClr val="D267AF"/>
      </a:accent2>
      <a:accent3>
        <a:srgbClr val="D282DA"/>
      </a:accent3>
      <a:accent4>
        <a:srgbClr val="9B67D2"/>
      </a:accent4>
      <a:accent5>
        <a:srgbClr val="8982DA"/>
      </a:accent5>
      <a:accent6>
        <a:srgbClr val="678BD2"/>
      </a:accent6>
      <a:hlink>
        <a:srgbClr val="568F80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432</Words>
  <Application>Microsoft Macintosh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Franklin Gothic Heavy</vt:lpstr>
      <vt:lpstr>AfterhoursVTI</vt:lpstr>
      <vt:lpstr>Audio Classification using Deep Learning</vt:lpstr>
      <vt:lpstr>Problem Overview</vt:lpstr>
      <vt:lpstr>Dataset Collection &amp; Preprocessing</vt:lpstr>
      <vt:lpstr>Audio collection </vt:lpstr>
      <vt:lpstr>Audio Conversion to waveform using librosa </vt:lpstr>
      <vt:lpstr>Spectrogram generation </vt:lpstr>
      <vt:lpstr>Mel Spectrogram generation </vt:lpstr>
      <vt:lpstr>NumPy array conversion </vt:lpstr>
      <vt:lpstr>Data Labelling</vt:lpstr>
      <vt:lpstr>Methadology</vt:lpstr>
      <vt:lpstr>Training &amp; Testing data</vt:lpstr>
      <vt:lpstr>Results Interpretability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Classification using Deep Learning</dc:title>
  <dc:creator>Rakesh Kantharaju - kanthar</dc:creator>
  <cp:lastModifiedBy>Rakesh Kantharaju - kanthar</cp:lastModifiedBy>
  <cp:revision>3</cp:revision>
  <dcterms:created xsi:type="dcterms:W3CDTF">2023-12-12T15:44:06Z</dcterms:created>
  <dcterms:modified xsi:type="dcterms:W3CDTF">2023-12-12T18:44:38Z</dcterms:modified>
</cp:coreProperties>
</file>