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f385974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f385974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0f3859740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0f3859740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0f3859740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0f3859740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0f3859740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0f3859740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0e1778a9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0e1778a9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f47551c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f47551c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f3859740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f3859740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f47551c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f47551c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f47551ce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f47551c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f47551ce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f47551ce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f47551c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f47551c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f47551ce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f47551ce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f47551ce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f47551c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080"/>
              <a:t>COL864 paper presentation:</a:t>
            </a:r>
            <a:br>
              <a:rPr lang="en-GB" sz="2080"/>
            </a:br>
            <a:r>
              <a:rPr lang="en-GB" sz="2080"/>
              <a:t>Lunar Terrain Relative Navigation Using a Convolutional Neural</a:t>
            </a:r>
            <a:endParaRPr sz="2080"/>
          </a:p>
          <a:p>
            <a:pPr indent="0" lvl="0" marL="0" rtl="0" algn="ctr">
              <a:spcBef>
                <a:spcPts val="0"/>
              </a:spcBef>
              <a:spcAft>
                <a:spcPts val="0"/>
              </a:spcAft>
              <a:buSzPts val="990"/>
              <a:buNone/>
            </a:pPr>
            <a:r>
              <a:rPr lang="en-GB" sz="2080"/>
              <a:t>Network for Visual Crater Detection</a:t>
            </a:r>
            <a:endParaRPr sz="2080"/>
          </a:p>
          <a:p>
            <a:pPr indent="0" lvl="0" marL="0" rtl="0" algn="ctr">
              <a:spcBef>
                <a:spcPts val="0"/>
              </a:spcBef>
              <a:spcAft>
                <a:spcPts val="0"/>
              </a:spcAft>
              <a:buSzPts val="990"/>
              <a:buNone/>
            </a:pPr>
            <a:r>
              <a:t/>
            </a:r>
            <a:endParaRPr sz="20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Shreyans Nagori- 2018CS10390</a:t>
            </a:r>
            <a:endParaRPr/>
          </a:p>
          <a:p>
            <a:pPr indent="0" lvl="0" marL="0" rtl="0" algn="l">
              <a:spcBef>
                <a:spcPts val="0"/>
              </a:spcBef>
              <a:spcAft>
                <a:spcPts val="0"/>
              </a:spcAft>
              <a:buNone/>
            </a:pPr>
            <a:r>
              <a:rPr lang="en-GB"/>
              <a:t>				  Aayush Agarwal - 2018CS10322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GB"/>
              <a:t>length of crater detection tracks in a trajectory better</a:t>
            </a:r>
            <a:endParaRPr/>
          </a:p>
          <a:p>
            <a:pPr indent="-342900" lvl="0" marL="457200" rtl="0" algn="l">
              <a:spcBef>
                <a:spcPts val="0"/>
              </a:spcBef>
              <a:spcAft>
                <a:spcPts val="0"/>
              </a:spcAft>
              <a:buSzPts val="1800"/>
              <a:buAutoNum type="arabicParenR"/>
            </a:pPr>
            <a:r>
              <a:rPr lang="en-GB"/>
              <a:t>subsequent detection increase confidence in feature state estimate, which i</a:t>
            </a:r>
            <a:r>
              <a:rPr lang="en-GB"/>
              <a:t>n</a:t>
            </a:r>
            <a:r>
              <a:rPr lang="en-GB"/>
              <a:t>creases accuracy in vehicle state estimate</a:t>
            </a:r>
            <a:endParaRPr/>
          </a:p>
          <a:p>
            <a:pPr indent="-342900" lvl="0" marL="457200" rtl="0" algn="l">
              <a:spcBef>
                <a:spcPts val="0"/>
              </a:spcBef>
              <a:spcAft>
                <a:spcPts val="0"/>
              </a:spcAft>
              <a:buSzPts val="1800"/>
              <a:buAutoNum type="arabicParenR"/>
            </a:pPr>
            <a:r>
              <a:rPr lang="en-GB"/>
              <a:t>Lesser false match in crater matching</a:t>
            </a:r>
            <a:endParaRPr/>
          </a:p>
          <a:p>
            <a:pPr indent="0" lvl="0" marL="0" rtl="0" algn="l">
              <a:spcBef>
                <a:spcPts val="120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2255750" y="2637125"/>
            <a:ext cx="5303799" cy="209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(cont.)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4) </a:t>
            </a:r>
            <a:r>
              <a:rPr lang="en-GB"/>
              <a:t>Better performance in brightness changes than trinary edge detector - immune to differences in time of day, exposure of the camera, or albedo properties of the local lunar surface.</a:t>
            </a:r>
            <a:endParaRPr/>
          </a:p>
        </p:txBody>
      </p:sp>
      <p:pic>
        <p:nvPicPr>
          <p:cNvPr id="121" name="Google Shape;121;p23"/>
          <p:cNvPicPr preferRelativeResize="0"/>
          <p:nvPr/>
        </p:nvPicPr>
        <p:blipFill rotWithShape="1">
          <a:blip r:embed="rId3">
            <a:alphaModFix/>
          </a:blip>
          <a:srcRect b="16301" l="20681" r="3755" t="34119"/>
          <a:stretch/>
        </p:blipFill>
        <p:spPr>
          <a:xfrm>
            <a:off x="980750" y="2266650"/>
            <a:ext cx="6908851" cy="2549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(cont.)</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5)	</a:t>
            </a:r>
            <a:r>
              <a:rPr lang="en-GB"/>
              <a:t>LunaNet outperforms the trinary edge detector in average number of craters detected.</a:t>
            </a:r>
            <a:endParaRPr/>
          </a:p>
        </p:txBody>
      </p:sp>
      <p:pic>
        <p:nvPicPr>
          <p:cNvPr id="128" name="Google Shape;128;p24"/>
          <p:cNvPicPr preferRelativeResize="0"/>
          <p:nvPr/>
        </p:nvPicPr>
        <p:blipFill>
          <a:blip r:embed="rId3">
            <a:alphaModFix/>
          </a:blip>
          <a:stretch>
            <a:fillRect/>
          </a:stretch>
        </p:blipFill>
        <p:spPr>
          <a:xfrm>
            <a:off x="1689075" y="2108075"/>
            <a:ext cx="6017374" cy="234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(cont.)</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6</a:t>
            </a:r>
            <a:r>
              <a:rPr lang="en-GB"/>
              <a:t>)	</a:t>
            </a:r>
            <a:r>
              <a:rPr lang="en-GB"/>
              <a:t>LunaNet results in fewer estimation error in EKF, faster convergence and fewer error spikes (Monte Carlo simulation method)</a:t>
            </a:r>
            <a:endParaRPr/>
          </a:p>
        </p:txBody>
      </p:sp>
      <p:pic>
        <p:nvPicPr>
          <p:cNvPr id="135" name="Google Shape;135;p25"/>
          <p:cNvPicPr preferRelativeResize="0"/>
          <p:nvPr/>
        </p:nvPicPr>
        <p:blipFill>
          <a:blip r:embed="rId3">
            <a:alphaModFix/>
          </a:blip>
          <a:stretch>
            <a:fillRect/>
          </a:stretch>
        </p:blipFill>
        <p:spPr>
          <a:xfrm>
            <a:off x="1078925" y="1919399"/>
            <a:ext cx="7291474" cy="297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work is similarly being applied to underwater exploration, a particle filter is used instead of a kalman filter for doing the same.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As for how to improve </a:t>
            </a:r>
            <a:r>
              <a:rPr lang="en-GB"/>
              <a:t>upon</a:t>
            </a:r>
            <a:r>
              <a:rPr lang="en-GB"/>
              <a:t> this work, </a:t>
            </a:r>
            <a:r>
              <a:rPr lang="en-GB"/>
              <a:t>some</a:t>
            </a:r>
            <a:r>
              <a:rPr lang="en-GB"/>
              <a:t> ways are being looked into as to how to incorporate pose estimation using Spatial Transformer Networks for feature extraction.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Previous lunar missions have relied mostly on inertial navigation methods that time-integrate measurements from an inertial measurement unit (IMU) to estimate spacecraft position and velocity. Past lunar landing errors have been as high because inertial navigation systems drift and accumulate error over time. However, many of the locations of interest for future lunar landing missions are surrounded by or are close to hazardous terrain, motivating the requirement for increased estimation precision throughout the mission. One method to reduce estimation error is terrain relative navigation (TRN). Image based crater detectors are highly sensitive to lighting conditions, noise, camera parameters, etc. Explores the inclusion of LunaNet’s (neural network) measurements in a navigation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Baseline used by paper: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baseline used by this paper is that of L Singh and S Kim’s Feature tracking driven EKF.</a:t>
            </a:r>
            <a:endParaRPr/>
          </a:p>
          <a:p>
            <a:pPr indent="0" lvl="0" marL="0" rtl="0" algn="l">
              <a:spcBef>
                <a:spcPts val="1200"/>
              </a:spcBef>
              <a:spcAft>
                <a:spcPts val="0"/>
              </a:spcAft>
              <a:buNone/>
            </a:pPr>
            <a:r>
              <a:rPr lang="en-GB"/>
              <a:t>Due to its usage of trinary thresholding and edge detection it is called trinary edge detector by the author. Basically this paper uses standard image processing techniques to detect craters.</a:t>
            </a:r>
            <a:endParaRPr/>
          </a:p>
          <a:p>
            <a:pPr indent="0" lvl="0" marL="0" rtl="0" algn="l">
              <a:spcBef>
                <a:spcPts val="1200"/>
              </a:spcBef>
              <a:spcAft>
                <a:spcPts val="0"/>
              </a:spcAft>
              <a:buNone/>
            </a:pPr>
            <a:r>
              <a:rPr lang="en-GB"/>
              <a:t>The paper explores how Lunanet, a CNN based crater detector leads to an improved position and velocity estimate for EKF.</a:t>
            </a:r>
            <a:endParaRPr/>
          </a:p>
          <a:p>
            <a:pPr indent="0" lvl="0" marL="0" rtl="0" algn="l">
              <a:spcBef>
                <a:spcPts val="1200"/>
              </a:spcBef>
              <a:spcAft>
                <a:spcPts val="1200"/>
              </a:spcAft>
              <a:buNone/>
            </a:pP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task done by the robot can be split into 3 main parts:</a:t>
            </a:r>
            <a:endParaRPr/>
          </a:p>
          <a:p>
            <a:pPr indent="-342900" lvl="0" marL="457200" rtl="0" algn="l">
              <a:spcBef>
                <a:spcPts val="1200"/>
              </a:spcBef>
              <a:spcAft>
                <a:spcPts val="0"/>
              </a:spcAft>
              <a:buSzPts val="1800"/>
              <a:buAutoNum type="arabicPeriod"/>
            </a:pPr>
            <a:r>
              <a:rPr lang="en-GB"/>
              <a:t>Crater Detection: Done with the help of a UNet based architecture.</a:t>
            </a:r>
            <a:endParaRPr/>
          </a:p>
          <a:p>
            <a:pPr indent="-342900" lvl="0" marL="457200" rtl="0" algn="l">
              <a:spcBef>
                <a:spcPts val="0"/>
              </a:spcBef>
              <a:spcAft>
                <a:spcPts val="0"/>
              </a:spcAft>
              <a:buSzPts val="1800"/>
              <a:buAutoNum type="arabicPeriod"/>
            </a:pPr>
            <a:r>
              <a:rPr lang="en-GB"/>
              <a:t>Crater Identification: Matching done on basis of position and size along with RANSAC to avoid outliers.</a:t>
            </a:r>
            <a:endParaRPr/>
          </a:p>
          <a:p>
            <a:pPr indent="-342900" lvl="0" marL="457200" rtl="0" algn="l">
              <a:spcBef>
                <a:spcPts val="0"/>
              </a:spcBef>
              <a:spcAft>
                <a:spcPts val="0"/>
              </a:spcAft>
              <a:buSzPts val="1800"/>
              <a:buAutoNum type="arabicPeriod"/>
            </a:pPr>
            <a:r>
              <a:rPr lang="en-GB"/>
              <a:t>Extended Kalman Filter: Used to incorporate the measurements of distance with current </a:t>
            </a:r>
            <a:r>
              <a:rPr lang="en-GB"/>
              <a:t>belief in according states.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lphaUcParenR"/>
            </a:pPr>
            <a:r>
              <a:rPr lang="en-GB"/>
              <a:t>Crater Detection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Done with a UNet like structure called LunaNet which does semantic segmentation on elevation imagery. Unet architectures have been used for semantic segmentation (detection/localisation of objects in an image).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Lunanet’s CNN is </a:t>
            </a:r>
            <a:r>
              <a:rPr lang="en-GB"/>
              <a:t>initially warmed up with the weights of Deepmoon, and trained for 10 iterations on 800 Lunar Reconnaissance Orbiter Camera (LROC) images. Deepmoon’s weights was already trained on many lunar elevation images so is a good warm start.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Lunanet’s CNN outputs bright pixels around predicted crater’s rims. Thresholding and eroding is done along with fitting to ellipse. This makes it robust to noise.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  Crater Identification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use 2 datasets, craters of diameter 5-20 km and craters of </a:t>
            </a:r>
            <a:r>
              <a:rPr lang="en-GB"/>
              <a:t>diameter</a:t>
            </a:r>
            <a:r>
              <a:rPr lang="en-GB"/>
              <a:t> &gt; 20 km. Estimated latitude and longitude of the image are used to </a:t>
            </a:r>
            <a:r>
              <a:rPr lang="en-GB"/>
              <a:t>discard all craters not within expected field of view.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Remaining database craters are transformed into image coordinates as per expected positions. Then craters identified are paired up using a least mean squares fit taking into account position and diameter.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RANSAC is used to safeguard against false matches, in order to ensure that false outlier pairs are rejected.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Extended Kalman Filter</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denote a state vector as:</a:t>
            </a:r>
            <a:endParaRPr/>
          </a:p>
          <a:p>
            <a:pPr indent="0" lvl="0" marL="0" rtl="0" algn="l">
              <a:spcBef>
                <a:spcPts val="1200"/>
              </a:spcBef>
              <a:spcAft>
                <a:spcPts val="0"/>
              </a:spcAft>
              <a:buNone/>
            </a:pPr>
            <a:r>
              <a:rPr lang="en-GB"/>
              <a:t>X = [ V</a:t>
            </a:r>
            <a:r>
              <a:rPr baseline="-25000" lang="en-GB"/>
              <a:t>c</a:t>
            </a:r>
            <a:r>
              <a:rPr lang="en-GB"/>
              <a:t>  X</a:t>
            </a:r>
            <a:r>
              <a:rPr baseline="-25000" lang="en-GB"/>
              <a:t>c</a:t>
            </a:r>
            <a:r>
              <a:rPr lang="en-GB"/>
              <a:t> X</a:t>
            </a:r>
            <a:r>
              <a:rPr baseline="-25000" lang="en-GB"/>
              <a:t>f1 </a:t>
            </a:r>
            <a:r>
              <a:rPr lang="en-GB"/>
              <a:t>…… X</a:t>
            </a:r>
            <a:r>
              <a:rPr baseline="-25000" lang="en-GB"/>
              <a:t>fn</a:t>
            </a:r>
            <a:r>
              <a:rPr lang="en-GB"/>
              <a:t> ]</a:t>
            </a:r>
            <a:endParaRPr/>
          </a:p>
          <a:p>
            <a:pPr indent="0" lvl="0" marL="0" rtl="0" algn="l">
              <a:spcBef>
                <a:spcPts val="1200"/>
              </a:spcBef>
              <a:spcAft>
                <a:spcPts val="0"/>
              </a:spcAft>
              <a:buNone/>
            </a:pPr>
            <a:r>
              <a:rPr lang="en-GB"/>
              <a:t>Where V</a:t>
            </a:r>
            <a:r>
              <a:rPr baseline="-25000" lang="en-GB"/>
              <a:t>c</a:t>
            </a:r>
            <a:r>
              <a:rPr lang="en-GB"/>
              <a:t> is velocity of camera in lunar coordinates, X</a:t>
            </a:r>
            <a:r>
              <a:rPr baseline="-25000" lang="en-GB"/>
              <a:t>c</a:t>
            </a:r>
            <a:r>
              <a:rPr lang="en-GB"/>
              <a:t> is coordinates of camera in lunar coordinates and X</a:t>
            </a:r>
            <a:r>
              <a:rPr baseline="-25000" lang="en-GB"/>
              <a:t>fi</a:t>
            </a:r>
            <a:r>
              <a:rPr lang="en-GB"/>
              <a:t> is the position of ith feature in lunar coordinates.</a:t>
            </a:r>
            <a:endParaRPr/>
          </a:p>
          <a:p>
            <a:pPr indent="0" lvl="0" marL="0" rtl="0" algn="l">
              <a:spcBef>
                <a:spcPts val="1200"/>
              </a:spcBef>
              <a:spcAft>
                <a:spcPts val="0"/>
              </a:spcAft>
              <a:buNone/>
            </a:pPr>
            <a:r>
              <a:rPr lang="en-GB"/>
              <a:t> Following are the equations of motion for camera. Note  that dT is time step.</a:t>
            </a:r>
            <a:endParaRPr/>
          </a:p>
          <a:p>
            <a:pPr indent="0" lvl="0" marL="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497375" y="3255375"/>
            <a:ext cx="6196726" cy="125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Extended Kalman Filter (Continued)</a:t>
            </a:r>
            <a:endParaRPr/>
          </a:p>
          <a:p>
            <a:pPr indent="0" lvl="0" marL="0" rtl="0" algn="l">
              <a:spcBef>
                <a:spcPts val="0"/>
              </a:spcBef>
              <a:spcAft>
                <a:spcPts val="0"/>
              </a:spcAft>
              <a:buNone/>
            </a:pPr>
            <a:r>
              <a:rPr lang="en-GB"/>
              <a:t>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After the craters have been successfully matched to the database, we use their latitudes and longitudes as features in the state space. When the same craters are detected in subsequent frames, we use following normalisation to track them: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 residual for feature i is calculated as below, is the expected vs actual feature.</a:t>
            </a:r>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311700" y="2156175"/>
            <a:ext cx="6630825" cy="1277550"/>
          </a:xfrm>
          <a:prstGeom prst="rect">
            <a:avLst/>
          </a:prstGeom>
          <a:noFill/>
          <a:ln>
            <a:noFill/>
          </a:ln>
        </p:spPr>
      </p:pic>
      <p:pic>
        <p:nvPicPr>
          <p:cNvPr id="100" name="Google Shape;100;p20"/>
          <p:cNvPicPr preferRelativeResize="0"/>
          <p:nvPr/>
        </p:nvPicPr>
        <p:blipFill>
          <a:blip r:embed="rId4">
            <a:alphaModFix/>
          </a:blip>
          <a:stretch>
            <a:fillRect/>
          </a:stretch>
        </p:blipFill>
        <p:spPr>
          <a:xfrm>
            <a:off x="509763" y="3835438"/>
            <a:ext cx="6962775" cy="73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Extended Kalman Filter (Continued)</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Actual residual is collection of camera </a:t>
            </a:r>
            <a:r>
              <a:rPr lang="en-GB"/>
              <a:t>residual</a:t>
            </a:r>
            <a:r>
              <a:rPr lang="en-GB"/>
              <a:t> and feature residual.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Above equations are used to update Kalman Filter </a:t>
            </a:r>
            <a:r>
              <a:rPr lang="en-GB"/>
              <a:t>belief</a:t>
            </a:r>
            <a:r>
              <a:rPr lang="en-GB"/>
              <a:t> after every observation is made. K is Kalman gain, H is  observation matrix, S is residual covariance. We use featurer residual to update in state for already observed features.</a:t>
            </a:r>
            <a:endParaRPr/>
          </a:p>
        </p:txBody>
      </p:sp>
      <p:pic>
        <p:nvPicPr>
          <p:cNvPr id="107" name="Google Shape;107;p21"/>
          <p:cNvPicPr preferRelativeResize="0"/>
          <p:nvPr/>
        </p:nvPicPr>
        <p:blipFill>
          <a:blip r:embed="rId3">
            <a:alphaModFix/>
          </a:blip>
          <a:stretch>
            <a:fillRect/>
          </a:stretch>
        </p:blipFill>
        <p:spPr>
          <a:xfrm>
            <a:off x="189775" y="1559325"/>
            <a:ext cx="8520599" cy="1160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