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5" d="100"/>
          <a:sy n="75" d="100"/>
        </p:scale>
        <p:origin x="52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FB8CE7D-8E19-422F-A980-88324BA53730}" type="datetimeFigureOut">
              <a:rPr lang="id-ID" smtClean="0"/>
              <a:t>15/07/2024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143354194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8CE7D-8E19-422F-A980-88324BA53730}" type="datetimeFigureOut">
              <a:rPr lang="id-ID" smtClean="0"/>
              <a:t>15/07/2024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394645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8CE7D-8E19-422F-A980-88324BA53730}" type="datetimeFigureOut">
              <a:rPr lang="id-ID" smtClean="0"/>
              <a:t>15/07/2024</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219071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8CE7D-8E19-422F-A980-88324BA53730}" type="datetimeFigureOut">
              <a:rPr lang="id-ID" smtClean="0"/>
              <a:t>15/07/2024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109096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BFB8CE7D-8E19-422F-A980-88324BA53730}" type="datetimeFigureOut">
              <a:rPr lang="id-ID" smtClean="0"/>
              <a:t>15/07/2024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344677854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BFB8CE7D-8E19-422F-A980-88324BA53730}" type="datetimeFigureOut">
              <a:rPr lang="id-ID" smtClean="0"/>
              <a:t>15/07/2024</a:t>
            </a:fld>
            <a:endParaRPr lang="id-ID"/>
          </a:p>
        </p:txBody>
      </p:sp>
      <p:sp>
        <p:nvSpPr>
          <p:cNvPr id="9" name="Footer Placeholder 8"/>
          <p:cNvSpPr>
            <a:spLocks noGrp="1"/>
          </p:cNvSpPr>
          <p:nvPr>
            <p:ph type="ftr" sz="quarter" idx="11"/>
          </p:nvPr>
        </p:nvSpPr>
        <p:spPr/>
        <p:txBody>
          <a:bodyPr/>
          <a:lstStyle/>
          <a:p>
            <a:endParaRPr lang="id-ID"/>
          </a:p>
        </p:txBody>
      </p:sp>
      <p:sp>
        <p:nvSpPr>
          <p:cNvPr id="10" name="Slide Number Placeholder 9"/>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327603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BFB8CE7D-8E19-422F-A980-88324BA53730}" type="datetimeFigureOut">
              <a:rPr lang="id-ID" smtClean="0"/>
              <a:t>15/07/2024</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5411FA2E-F206-431A-B24C-36D06A8994DB}" type="slidenum">
              <a:rPr lang="id-ID" smtClean="0"/>
              <a:t>‹#›</a:t>
            </a:fld>
            <a:endParaRPr lang="id-ID"/>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5574161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8CE7D-8E19-422F-A980-88324BA53730}" type="datetimeFigureOut">
              <a:rPr lang="id-ID" smtClean="0"/>
              <a:t>15/07/2024</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1453675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8CE7D-8E19-422F-A980-88324BA53730}" type="datetimeFigureOut">
              <a:rPr lang="id-ID" smtClean="0"/>
              <a:t>15/07/2024</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769160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BFB8CE7D-8E19-422F-A980-88324BA53730}" type="datetimeFigureOut">
              <a:rPr lang="id-ID" smtClean="0"/>
              <a:t>15/07/2024</a:t>
            </a:fld>
            <a:endParaRPr lang="id-ID"/>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id-ID"/>
          </a:p>
        </p:txBody>
      </p:sp>
      <p:sp>
        <p:nvSpPr>
          <p:cNvPr id="11" name="Slide Number Placeholder 10"/>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1966523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BFB8CE7D-8E19-422F-A980-88324BA53730}" type="datetimeFigureOut">
              <a:rPr lang="id-ID" smtClean="0"/>
              <a:t>15/07/2024</a:t>
            </a:fld>
            <a:endParaRPr lang="id-ID"/>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id-ID"/>
          </a:p>
        </p:txBody>
      </p:sp>
      <p:sp>
        <p:nvSpPr>
          <p:cNvPr id="10" name="Slide Number Placeholder 9"/>
          <p:cNvSpPr>
            <a:spLocks noGrp="1"/>
          </p:cNvSpPr>
          <p:nvPr>
            <p:ph type="sldNum" sz="quarter" idx="12"/>
          </p:nvPr>
        </p:nvSpPr>
        <p:spPr/>
        <p:txBody>
          <a:bodyPr/>
          <a:lstStyle/>
          <a:p>
            <a:fld id="{5411FA2E-F206-431A-B24C-36D06A8994DB}" type="slidenum">
              <a:rPr lang="id-ID" smtClean="0"/>
              <a:t>‹#›</a:t>
            </a:fld>
            <a:endParaRPr lang="id-ID"/>
          </a:p>
        </p:txBody>
      </p:sp>
    </p:spTree>
    <p:extLst>
      <p:ext uri="{BB962C8B-B14F-4D97-AF65-F5344CB8AC3E}">
        <p14:creationId xmlns:p14="http://schemas.microsoft.com/office/powerpoint/2010/main" val="400870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BFB8CE7D-8E19-422F-A980-88324BA53730}" type="datetimeFigureOut">
              <a:rPr lang="id-ID" smtClean="0"/>
              <a:t>15/07/2024</a:t>
            </a:fld>
            <a:endParaRPr lang="id-ID"/>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id-ID"/>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411FA2E-F206-431A-B24C-36D06A8994DB}" type="slidenum">
              <a:rPr lang="id-ID" smtClean="0"/>
              <a:t>‹#›</a:t>
            </a:fld>
            <a:endParaRPr lang="id-ID"/>
          </a:p>
        </p:txBody>
      </p:sp>
    </p:spTree>
    <p:extLst>
      <p:ext uri="{BB962C8B-B14F-4D97-AF65-F5344CB8AC3E}">
        <p14:creationId xmlns:p14="http://schemas.microsoft.com/office/powerpoint/2010/main" val="36810649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package" Target="../embeddings/Microsoft_Visio_Drawing.vsdx"/><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svg"/><Relationship Id="rId9"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03F3E0-CA20-49B5-BE45-E8B11F10AEA1}"/>
              </a:ext>
            </a:extLst>
          </p:cNvPr>
          <p:cNvSpPr txBox="1"/>
          <p:nvPr/>
        </p:nvSpPr>
        <p:spPr>
          <a:xfrm>
            <a:off x="4375512" y="2130167"/>
            <a:ext cx="3339376" cy="923330"/>
          </a:xfrm>
          <a:prstGeom prst="rect">
            <a:avLst/>
          </a:prstGeom>
          <a:noFill/>
        </p:spPr>
        <p:txBody>
          <a:bodyPr wrap="none" rtlCol="0">
            <a:spAutoFit/>
          </a:bodyPr>
          <a:lstStyle/>
          <a:p>
            <a:r>
              <a:rPr lang="id-ID" sz="5400" dirty="0">
                <a:solidFill>
                  <a:schemeClr val="bg1"/>
                </a:solidFill>
                <a:latin typeface="Arial Black" panose="020B0A04020102020204" pitchFamily="34" charset="0"/>
              </a:rPr>
              <a:t>SKRIPSI</a:t>
            </a:r>
          </a:p>
        </p:txBody>
      </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7">
            <a:extLst>
              <a:ext uri="{FF2B5EF4-FFF2-40B4-BE49-F238E27FC236}">
                <a16:creationId xmlns:a16="http://schemas.microsoft.com/office/drawing/2014/main" id="{DE5B3070-BF54-4290-8C01-9310C2982E00}"/>
              </a:ext>
            </a:extLst>
          </p:cNvPr>
          <p:cNvSpPr txBox="1"/>
          <p:nvPr/>
        </p:nvSpPr>
        <p:spPr>
          <a:xfrm>
            <a:off x="2155073" y="3292047"/>
            <a:ext cx="7881853" cy="1107996"/>
          </a:xfrm>
          <a:prstGeom prst="rect">
            <a:avLst/>
          </a:prstGeom>
        </p:spPr>
        <p:txBody>
          <a:bodyPr wrap="square" lIns="0" tIns="0" rIns="0" bIns="0" rtlCol="0" anchor="t">
            <a:spAutoFit/>
          </a:bodyPr>
          <a:lstStyle/>
          <a:p>
            <a:pPr algn="ctr"/>
            <a:r>
              <a:rPr lang="id-ID" sz="2400" dirty="0">
                <a:solidFill>
                  <a:srgbClr val="0F4662"/>
                </a:solidFill>
                <a:latin typeface="Cormorant Garamond Bold Italics"/>
                <a:ea typeface="Cormorant Garamond Bold Italics"/>
                <a:cs typeface="Cormorant Garamond Bold Italics"/>
                <a:sym typeface="Cormorant Garamond Bold Italics"/>
              </a:rPr>
              <a:t>IMPLEMENTASI METODE </a:t>
            </a:r>
            <a:r>
              <a:rPr lang="id-ID" sz="2400" i="1" dirty="0">
                <a:solidFill>
                  <a:srgbClr val="0F4662"/>
                </a:solidFill>
                <a:latin typeface="Cormorant Garamond Bold Italics"/>
                <a:ea typeface="Cormorant Garamond Bold Italics"/>
                <a:cs typeface="Cormorant Garamond Bold Italics"/>
                <a:sym typeface="Cormorant Garamond Bold Italics"/>
              </a:rPr>
              <a:t>SIMPLE MULTY-ATTRIBUTE TECHNIQUE RATING </a:t>
            </a:r>
            <a:r>
              <a:rPr lang="id-ID" sz="2400" dirty="0">
                <a:solidFill>
                  <a:srgbClr val="0F4662"/>
                </a:solidFill>
                <a:latin typeface="Cormorant Garamond Bold Italics"/>
                <a:ea typeface="Cormorant Garamond Bold Italics"/>
                <a:cs typeface="Cormorant Garamond Bold Italics"/>
                <a:sym typeface="Cormorant Garamond Bold Italics"/>
              </a:rPr>
              <a:t>(SMART) DALAM REKOMENDASI PEMBELIAN </a:t>
            </a:r>
            <a:r>
              <a:rPr lang="id-ID" sz="2400" i="1" dirty="0">
                <a:solidFill>
                  <a:srgbClr val="0F4662"/>
                </a:solidFill>
                <a:latin typeface="Cormorant Garamond Bold Italics"/>
                <a:ea typeface="Cormorant Garamond Bold Italics"/>
                <a:cs typeface="Cormorant Garamond Bold Italics"/>
                <a:sym typeface="Cormorant Garamond Bold Italics"/>
              </a:rPr>
              <a:t>SMARTPHONE</a:t>
            </a:r>
            <a:endParaRPr lang="en-US" sz="2400"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0" name="AutoShape 3">
            <a:extLst>
              <a:ext uri="{FF2B5EF4-FFF2-40B4-BE49-F238E27FC236}">
                <a16:creationId xmlns:a16="http://schemas.microsoft.com/office/drawing/2014/main" id="{22ADD878-B554-433B-B75D-96DFF3C1608E}"/>
              </a:ext>
            </a:extLst>
          </p:cNvPr>
          <p:cNvSpPr/>
          <p:nvPr/>
        </p:nvSpPr>
        <p:spPr>
          <a:xfrm flipV="1">
            <a:off x="3418194" y="3013901"/>
            <a:ext cx="5167334" cy="4119"/>
          </a:xfrm>
          <a:prstGeom prst="line">
            <a:avLst/>
          </a:prstGeom>
          <a:ln w="76200" cap="flat">
            <a:solidFill>
              <a:srgbClr val="0F4662"/>
            </a:solidFill>
            <a:prstDash val="solid"/>
            <a:headEnd type="none" w="sm" len="sm"/>
            <a:tailEnd type="none" w="sm" len="sm"/>
          </a:ln>
        </p:spPr>
      </p:sp>
      <p:sp>
        <p:nvSpPr>
          <p:cNvPr id="11" name="TextBox 10">
            <a:extLst>
              <a:ext uri="{FF2B5EF4-FFF2-40B4-BE49-F238E27FC236}">
                <a16:creationId xmlns:a16="http://schemas.microsoft.com/office/drawing/2014/main" id="{B5A99D69-F5C2-4C49-A27D-79B49DA5E043}"/>
              </a:ext>
            </a:extLst>
          </p:cNvPr>
          <p:cNvSpPr txBox="1"/>
          <p:nvPr/>
        </p:nvSpPr>
        <p:spPr>
          <a:xfrm>
            <a:off x="1197082" y="5710999"/>
            <a:ext cx="3399136" cy="369332"/>
          </a:xfrm>
          <a:prstGeom prst="rect">
            <a:avLst/>
          </a:prstGeom>
          <a:noFill/>
        </p:spPr>
        <p:txBody>
          <a:bodyPr wrap="none" rtlCol="0">
            <a:spAutoFit/>
          </a:bodyPr>
          <a:lstStyle/>
          <a:p>
            <a:r>
              <a:rPr lang="id-ID" dirty="0">
                <a:solidFill>
                  <a:schemeClr val="bg1"/>
                </a:solidFill>
                <a:latin typeface="Arial" panose="020B0604020202020204" pitchFamily="34" charset="0"/>
                <a:cs typeface="Arial" panose="020B0604020202020204" pitchFamily="34" charset="0"/>
              </a:rPr>
              <a:t>Wahyu Nur Cahyo (211103002)</a:t>
            </a:r>
          </a:p>
        </p:txBody>
      </p:sp>
      <p:grpSp>
        <p:nvGrpSpPr>
          <p:cNvPr id="12" name="Group 2">
            <a:extLst>
              <a:ext uri="{FF2B5EF4-FFF2-40B4-BE49-F238E27FC236}">
                <a16:creationId xmlns:a16="http://schemas.microsoft.com/office/drawing/2014/main" id="{135E62DF-8840-47EB-B24F-DF47D3996B6A}"/>
              </a:ext>
            </a:extLst>
          </p:cNvPr>
          <p:cNvGrpSpPr/>
          <p:nvPr/>
        </p:nvGrpSpPr>
        <p:grpSpPr>
          <a:xfrm>
            <a:off x="-1255438" y="-2426950"/>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15" name="TextBox 5">
            <a:extLst>
              <a:ext uri="{FF2B5EF4-FFF2-40B4-BE49-F238E27FC236}">
                <a16:creationId xmlns:a16="http://schemas.microsoft.com/office/drawing/2014/main" id="{52E01ACA-7D69-4A5B-B5BD-C752EC025ACE}"/>
              </a:ext>
            </a:extLst>
          </p:cNvPr>
          <p:cNvSpPr txBox="1"/>
          <p:nvPr/>
        </p:nvSpPr>
        <p:spPr>
          <a:xfrm>
            <a:off x="-3824116" y="1147719"/>
            <a:ext cx="3339376" cy="982448"/>
          </a:xfrm>
          <a:prstGeom prst="rect">
            <a:avLst/>
          </a:prstGeom>
        </p:spPr>
        <p:txBody>
          <a:bodyPr wrap="square" lIns="0" tIns="0" rIns="0" bIns="0" rtlCol="0" anchor="t">
            <a:spAutoFit/>
          </a:bodyPr>
          <a:lstStyle/>
          <a:p>
            <a:pPr marL="0" lvl="0" indent="0" algn="l">
              <a:lnSpc>
                <a:spcPts val="8959"/>
              </a:lnSpc>
              <a:spcBef>
                <a:spcPct val="0"/>
              </a:spcBef>
            </a:pPr>
            <a:r>
              <a:rPr lang="en-US" sz="3600" dirty="0" err="1">
                <a:solidFill>
                  <a:srgbClr val="0F4662"/>
                </a:solidFill>
                <a:latin typeface="Cormorant Garamond Bold Italics"/>
                <a:ea typeface="Cormorant Garamond Bold Italics"/>
                <a:cs typeface="Cormorant Garamond Bold Italics"/>
                <a:sym typeface="Cormorant Garamond Bold Italics"/>
              </a:rPr>
              <a:t>Latar</a:t>
            </a:r>
            <a:r>
              <a:rPr lang="en-US" sz="3600" dirty="0">
                <a:solidFill>
                  <a:srgbClr val="0F4662"/>
                </a:solidFill>
                <a:latin typeface="Cormorant Garamond Bold Italics"/>
                <a:ea typeface="Cormorant Garamond Bold Italics"/>
                <a:cs typeface="Cormorant Garamond Bold Italics"/>
                <a:sym typeface="Cormorant Garamond Bold Italics"/>
              </a:rPr>
              <a:t> </a:t>
            </a:r>
            <a:r>
              <a:rPr lang="en-US" sz="3600" dirty="0" err="1">
                <a:solidFill>
                  <a:srgbClr val="0F4662"/>
                </a:solidFill>
                <a:latin typeface="Cormorant Garamond Bold Italics"/>
                <a:ea typeface="Cormorant Garamond Bold Italics"/>
                <a:cs typeface="Cormorant Garamond Bold Italics"/>
                <a:sym typeface="Cormorant Garamond Bold Italics"/>
              </a:rPr>
              <a:t>Belakang</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16" name="TextBox 6">
            <a:extLst>
              <a:ext uri="{FF2B5EF4-FFF2-40B4-BE49-F238E27FC236}">
                <a16:creationId xmlns:a16="http://schemas.microsoft.com/office/drawing/2014/main" id="{183E68AF-BA77-423A-B812-D92B7B79E428}"/>
              </a:ext>
            </a:extLst>
          </p:cNvPr>
          <p:cNvSpPr txBox="1"/>
          <p:nvPr/>
        </p:nvSpPr>
        <p:spPr>
          <a:xfrm>
            <a:off x="12575140" y="1638943"/>
            <a:ext cx="10455557" cy="3323987"/>
          </a:xfrm>
          <a:prstGeom prst="rect">
            <a:avLst/>
          </a:prstGeom>
        </p:spPr>
        <p:txBody>
          <a:bodyPr wrap="square" lIns="0" tIns="0" rIns="0" bIns="0" rtlCol="0" anchor="t">
            <a:spAutoFit/>
          </a:bodyPr>
          <a:lstStyle/>
          <a:p>
            <a:pPr algn="just"/>
            <a:r>
              <a:rPr lang="id-ID" sz="2400" dirty="0">
                <a:solidFill>
                  <a:schemeClr val="bg1">
                    <a:lumMod val="95000"/>
                    <a:lumOff val="5000"/>
                  </a:schemeClr>
                </a:solidFill>
              </a:rPr>
              <a:t>perkembangan teknologi informasi telah melahirkan berbagai inovasi yang meningkatkan aksesibilitas informasi dan kemajuan industri, termasuk ponsel pintar atau smartphone. Pemilihan smartphone seringkali kompleks karena banyaknya pilihan dan fitur, menyebabkan kebingungan dan kekecewaan pada pengguna. Meskipun banyak platform yang menyediakan ulasan smartphone, tidak semua pengguna mampu menganalisis secara mendalam setiap opsi yang ada. Oleh karena itu, diperlukan sistem pendukung keputusan (DSS) yang dapat memberikan rekomendasi akurat sesuai dengan preferensi pengguna, mempertimbangkan berbagai faktor seperti spesifikasi teknis, kebutuhan, dan harga.</a:t>
            </a:r>
            <a:endParaRPr lang="en-US" sz="2400" dirty="0">
              <a:solidFill>
                <a:schemeClr val="bg1">
                  <a:lumMod val="95000"/>
                  <a:lumOff val="5000"/>
                </a:schemeClr>
              </a:solidFill>
              <a:latin typeface="Quicksand"/>
              <a:ea typeface="Quicksand"/>
              <a:cs typeface="Quicksand"/>
              <a:sym typeface="Quicksand"/>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954444" y="-822439"/>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738458" y="-1397657"/>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1</a:t>
            </a:r>
            <a:r>
              <a:rPr lang="en-US" sz="4400" dirty="0">
                <a:solidFill>
                  <a:srgbClr val="0F4662"/>
                </a:solidFill>
                <a:latin typeface="Antic"/>
                <a:ea typeface="Antic"/>
                <a:cs typeface="Antic"/>
                <a:sym typeface="Antic"/>
              </a:rPr>
              <a:t> </a:t>
            </a:r>
          </a:p>
        </p:txBody>
      </p:sp>
    </p:spTree>
    <p:extLst>
      <p:ext uri="{BB962C8B-B14F-4D97-AF65-F5344CB8AC3E}">
        <p14:creationId xmlns:p14="http://schemas.microsoft.com/office/powerpoint/2010/main" val="431760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3"/>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2686050" y="66020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2686796" y="64916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i="1" dirty="0">
                <a:solidFill>
                  <a:srgbClr val="0F4662"/>
                </a:solidFill>
                <a:latin typeface="Cormorant Garamond Bold Italics"/>
                <a:ea typeface="Cormorant Garamond Bold Italics"/>
                <a:cs typeface="Cormorant Garamond Bold Italics"/>
                <a:sym typeface="Cormorant Garamond Bold Italics"/>
              </a:rPr>
              <a:t>Use Case</a:t>
            </a:r>
            <a:endParaRPr lang="en-US" sz="3600"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3</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graphicFrame>
        <p:nvGraphicFramePr>
          <p:cNvPr id="3" name="Object 2">
            <a:extLst>
              <a:ext uri="{FF2B5EF4-FFF2-40B4-BE49-F238E27FC236}">
                <a16:creationId xmlns:a16="http://schemas.microsoft.com/office/drawing/2014/main" id="{B1C5FD24-B03A-4366-B968-818A43FADDF0}"/>
              </a:ext>
            </a:extLst>
          </p:cNvPr>
          <p:cNvGraphicFramePr>
            <a:graphicFrameLocks noChangeAspect="1"/>
          </p:cNvGraphicFramePr>
          <p:nvPr>
            <p:extLst>
              <p:ext uri="{D42A27DB-BD31-4B8C-83A1-F6EECF244321}">
                <p14:modId xmlns:p14="http://schemas.microsoft.com/office/powerpoint/2010/main" val="510178810"/>
              </p:ext>
            </p:extLst>
          </p:nvPr>
        </p:nvGraphicFramePr>
        <p:xfrm>
          <a:off x="3353842" y="2122833"/>
          <a:ext cx="5595755" cy="4800028"/>
        </p:xfrm>
        <a:graphic>
          <a:graphicData uri="http://schemas.openxmlformats.org/presentationml/2006/ole">
            <mc:AlternateContent xmlns:mc="http://schemas.openxmlformats.org/markup-compatibility/2006">
              <mc:Choice xmlns:v="urn:schemas-microsoft-com:vml" Requires="v">
                <p:oleObj spid="_x0000_s1029" name="Visio" r:id="rId6" imgW="5057817" imgH="4333986" progId="Visio.Drawing.15">
                  <p:embed/>
                </p:oleObj>
              </mc:Choice>
              <mc:Fallback>
                <p:oleObj name="Visio" r:id="rId6" imgW="5057817" imgH="4333986" progId="Visio.Drawing.15">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3842" y="2122833"/>
                        <a:ext cx="5595755" cy="4800028"/>
                      </a:xfrm>
                      <a:prstGeom prst="rect">
                        <a:avLst/>
                      </a:prstGeom>
                      <a:noFill/>
                    </p:spPr>
                  </p:pic>
                </p:oleObj>
              </mc:Fallback>
            </mc:AlternateContent>
          </a:graphicData>
        </a:graphic>
      </p:graphicFrame>
    </p:spTree>
    <p:extLst>
      <p:ext uri="{BB962C8B-B14F-4D97-AF65-F5344CB8AC3E}">
        <p14:creationId xmlns:p14="http://schemas.microsoft.com/office/powerpoint/2010/main" val="2799462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2686050" y="66020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2686796" y="64916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i="1" dirty="0">
                <a:solidFill>
                  <a:srgbClr val="0F4662"/>
                </a:solidFill>
                <a:latin typeface="Cormorant Garamond Bold Italics"/>
                <a:ea typeface="Cormorant Garamond Bold Italics"/>
                <a:cs typeface="Cormorant Garamond Bold Italics"/>
                <a:sym typeface="Cormorant Garamond Bold Italics"/>
              </a:rPr>
              <a:t>Mockup</a:t>
            </a:r>
            <a:endParaRPr lang="en-US" sz="3600"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3</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pic>
        <p:nvPicPr>
          <p:cNvPr id="16" name="Picture 15">
            <a:extLst>
              <a:ext uri="{FF2B5EF4-FFF2-40B4-BE49-F238E27FC236}">
                <a16:creationId xmlns:a16="http://schemas.microsoft.com/office/drawing/2014/main" id="{A915FEF4-F00E-4015-894E-78B3DF75E6C0}"/>
              </a:ext>
            </a:extLst>
          </p:cNvPr>
          <p:cNvPicPr/>
          <p:nvPr/>
        </p:nvPicPr>
        <p:blipFill>
          <a:blip r:embed="rId5" cstate="print">
            <a:extLst>
              <a:ext uri="{28A0092B-C50C-407E-A947-70E740481C1C}">
                <a14:useLocalDpi xmlns:a14="http://schemas.microsoft.com/office/drawing/2010/main" val="0"/>
              </a:ext>
            </a:extLst>
          </a:blip>
          <a:stretch>
            <a:fillRect/>
          </a:stretch>
        </p:blipFill>
        <p:spPr bwMode="auto">
          <a:xfrm>
            <a:off x="1778413" y="3642871"/>
            <a:ext cx="3690620" cy="2315210"/>
          </a:xfrm>
          <a:prstGeom prst="rect">
            <a:avLst/>
          </a:prstGeom>
          <a:noFill/>
          <a:ln>
            <a:noFill/>
          </a:ln>
        </p:spPr>
      </p:pic>
      <p:pic>
        <p:nvPicPr>
          <p:cNvPr id="18" name="Picture 17">
            <a:extLst>
              <a:ext uri="{FF2B5EF4-FFF2-40B4-BE49-F238E27FC236}">
                <a16:creationId xmlns:a16="http://schemas.microsoft.com/office/drawing/2014/main" id="{C43F49B3-98BE-41C0-9B1B-F7F2B8914278}"/>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45219" y="3155826"/>
            <a:ext cx="3484245" cy="2802255"/>
          </a:xfrm>
          <a:prstGeom prst="rect">
            <a:avLst/>
          </a:prstGeom>
          <a:noFill/>
          <a:ln>
            <a:noFill/>
          </a:ln>
        </p:spPr>
      </p:pic>
      <p:pic>
        <p:nvPicPr>
          <p:cNvPr id="17" name="Picture 16">
            <a:extLst>
              <a:ext uri="{FF2B5EF4-FFF2-40B4-BE49-F238E27FC236}">
                <a16:creationId xmlns:a16="http://schemas.microsoft.com/office/drawing/2014/main" id="{CC9889E8-2824-48DB-9D47-C549E6D1CB90}"/>
              </a:ext>
            </a:extLst>
          </p:cNvPr>
          <p:cNvPicPr/>
          <p:nvPr/>
        </p:nvPicPr>
        <p:blipFill>
          <a:blip r:embed="rId7" cstate="print">
            <a:extLst>
              <a:ext uri="{28A0092B-C50C-407E-A947-70E740481C1C}">
                <a14:useLocalDpi xmlns:a14="http://schemas.microsoft.com/office/drawing/2010/main" val="0"/>
              </a:ext>
            </a:extLst>
          </a:blip>
          <a:stretch>
            <a:fillRect/>
          </a:stretch>
        </p:blipFill>
        <p:spPr bwMode="auto">
          <a:xfrm>
            <a:off x="4486600" y="2932702"/>
            <a:ext cx="3785235" cy="2374900"/>
          </a:xfrm>
          <a:prstGeom prst="rect">
            <a:avLst/>
          </a:prstGeom>
          <a:noFill/>
          <a:ln>
            <a:noFill/>
          </a:ln>
        </p:spPr>
      </p:pic>
      <p:pic>
        <p:nvPicPr>
          <p:cNvPr id="19" name="Picture 18">
            <a:extLst>
              <a:ext uri="{FF2B5EF4-FFF2-40B4-BE49-F238E27FC236}">
                <a16:creationId xmlns:a16="http://schemas.microsoft.com/office/drawing/2014/main" id="{F08CD5EE-CC5C-483D-8608-CBF8F6064ED7}"/>
              </a:ext>
            </a:extLst>
          </p:cNvPr>
          <p:cNvPicPr/>
          <p:nvPr/>
        </p:nvPicPr>
        <p:blipFill>
          <a:blip r:embed="rId8" cstate="print">
            <a:extLst>
              <a:ext uri="{28A0092B-C50C-407E-A947-70E740481C1C}">
                <a14:useLocalDpi xmlns:a14="http://schemas.microsoft.com/office/drawing/2010/main" val="0"/>
              </a:ext>
            </a:extLst>
          </a:blip>
          <a:stretch>
            <a:fillRect/>
          </a:stretch>
        </p:blipFill>
        <p:spPr bwMode="auto">
          <a:xfrm>
            <a:off x="5486290" y="2578955"/>
            <a:ext cx="3728720" cy="2432050"/>
          </a:xfrm>
          <a:prstGeom prst="rect">
            <a:avLst/>
          </a:prstGeom>
          <a:noFill/>
          <a:ln>
            <a:noFill/>
          </a:ln>
        </p:spPr>
      </p:pic>
      <p:pic>
        <p:nvPicPr>
          <p:cNvPr id="22" name="Picture 21">
            <a:extLst>
              <a:ext uri="{FF2B5EF4-FFF2-40B4-BE49-F238E27FC236}">
                <a16:creationId xmlns:a16="http://schemas.microsoft.com/office/drawing/2014/main" id="{6B28ABED-589D-42A3-A8F6-222A18450C75}"/>
              </a:ext>
            </a:extLst>
          </p:cNvPr>
          <p:cNvPicPr/>
          <p:nvPr/>
        </p:nvPicPr>
        <p:blipFill>
          <a:blip r:embed="rId9" cstate="print">
            <a:extLst>
              <a:ext uri="{28A0092B-C50C-407E-A947-70E740481C1C}">
                <a14:useLocalDpi xmlns:a14="http://schemas.microsoft.com/office/drawing/2010/main" val="0"/>
              </a:ext>
            </a:extLst>
          </a:blip>
          <a:stretch>
            <a:fillRect/>
          </a:stretch>
        </p:blipFill>
        <p:spPr bwMode="auto">
          <a:xfrm>
            <a:off x="6429464" y="2336092"/>
            <a:ext cx="4256405" cy="2066290"/>
          </a:xfrm>
          <a:prstGeom prst="rect">
            <a:avLst/>
          </a:prstGeom>
          <a:noFill/>
          <a:ln>
            <a:noFill/>
          </a:ln>
        </p:spPr>
      </p:pic>
    </p:spTree>
    <p:extLst>
      <p:ext uri="{BB962C8B-B14F-4D97-AF65-F5344CB8AC3E}">
        <p14:creationId xmlns:p14="http://schemas.microsoft.com/office/powerpoint/2010/main" val="228245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Perhitungan </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305070" y="2333065"/>
            <a:ext cx="3468914"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Perhitungan Bobot</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631237D-4B42-4744-9032-52C7FC99F644}"/>
                  </a:ext>
                </a:extLst>
              </p:cNvPr>
              <p:cNvSpPr/>
              <p:nvPr/>
            </p:nvSpPr>
            <p:spPr>
              <a:xfrm>
                <a:off x="1557467" y="2873366"/>
                <a:ext cx="1411669" cy="6508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d-ID" i="1" smtClean="0">
                          <a:solidFill>
                            <a:schemeClr val="bg1">
                              <a:lumMod val="95000"/>
                              <a:lumOff val="5000"/>
                            </a:schemeClr>
                          </a:solidFill>
                          <a:latin typeface="Cambria Math" panose="02040503050406030204" pitchFamily="18" charset="0"/>
                        </a:rPr>
                        <m:t>𝑛</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𝑤</m:t>
                          </m:r>
                        </m:e>
                        <m:sub>
                          <m:r>
                            <a:rPr lang="id-ID" i="1">
                              <a:solidFill>
                                <a:schemeClr val="bg1">
                                  <a:lumMod val="95000"/>
                                  <a:lumOff val="5000"/>
                                </a:schemeClr>
                              </a:solidFill>
                              <a:latin typeface="Cambria Math" panose="02040503050406030204" pitchFamily="18" charset="0"/>
                            </a:rPr>
                            <m:t>𝑗</m:t>
                          </m:r>
                        </m:sub>
                      </m:sSub>
                      <m:r>
                        <a:rPr lang="id-ID" i="0">
                          <a:solidFill>
                            <a:schemeClr val="bg1">
                              <a:lumMod val="95000"/>
                              <a:lumOff val="5000"/>
                            </a:schemeClr>
                          </a:solidFill>
                          <a:latin typeface="Cambria Math" panose="02040503050406030204" pitchFamily="18" charset="0"/>
                        </a:rPr>
                        <m:t>= </m:t>
                      </m:r>
                      <m:f>
                        <m:fPr>
                          <m:ctrlPr>
                            <a:rPr lang="id-ID" i="1">
                              <a:solidFill>
                                <a:schemeClr val="bg1">
                                  <a:lumMod val="95000"/>
                                  <a:lumOff val="5000"/>
                                </a:schemeClr>
                              </a:solidFill>
                              <a:latin typeface="Cambria Math" panose="02040503050406030204" pitchFamily="18" charset="0"/>
                            </a:rPr>
                          </m:ctrlPr>
                        </m:fPr>
                        <m:num>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𝑤</m:t>
                              </m:r>
                            </m:e>
                            <m:sub>
                              <m:r>
                                <a:rPr lang="id-ID" i="1">
                                  <a:solidFill>
                                    <a:schemeClr val="bg1">
                                      <a:lumMod val="95000"/>
                                      <a:lumOff val="5000"/>
                                    </a:schemeClr>
                                  </a:solidFill>
                                  <a:latin typeface="Cambria Math" panose="02040503050406030204" pitchFamily="18" charset="0"/>
                                </a:rPr>
                                <m:t>𝑗</m:t>
                              </m:r>
                            </m:sub>
                          </m:sSub>
                        </m:num>
                        <m:den>
                          <m:nary>
                            <m:naryPr>
                              <m:chr m:val="∑"/>
                              <m:subHide m:val="on"/>
                              <m:supHide m:val="on"/>
                              <m:ctrlPr>
                                <a:rPr lang="id-ID" i="1">
                                  <a:solidFill>
                                    <a:schemeClr val="bg1">
                                      <a:lumMod val="95000"/>
                                      <a:lumOff val="5000"/>
                                    </a:schemeClr>
                                  </a:solidFill>
                                  <a:latin typeface="Cambria Math" panose="02040503050406030204" pitchFamily="18" charset="0"/>
                                </a:rPr>
                              </m:ctrlPr>
                            </m:naryPr>
                            <m:sub/>
                            <m:sup/>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𝑤</m:t>
                                  </m:r>
                                </m:e>
                                <m:sub>
                                  <m:r>
                                    <a:rPr lang="id-ID" i="1">
                                      <a:solidFill>
                                        <a:schemeClr val="bg1">
                                          <a:lumMod val="95000"/>
                                          <a:lumOff val="5000"/>
                                        </a:schemeClr>
                                      </a:solidFill>
                                      <a:latin typeface="Cambria Math" panose="02040503050406030204" pitchFamily="18" charset="0"/>
                                    </a:rPr>
                                    <m:t>𝑗</m:t>
                                  </m:r>
                                </m:sub>
                              </m:sSub>
                            </m:e>
                          </m:nary>
                        </m:den>
                      </m:f>
                    </m:oMath>
                  </m:oMathPara>
                </a14:m>
                <a:endParaRPr lang="id-ID" dirty="0">
                  <a:solidFill>
                    <a:schemeClr val="bg1">
                      <a:lumMod val="95000"/>
                      <a:lumOff val="5000"/>
                    </a:schemeClr>
                  </a:solidFill>
                </a:endParaRPr>
              </a:p>
            </p:txBody>
          </p:sp>
        </mc:Choice>
        <mc:Fallback xmlns="">
          <p:sp>
            <p:nvSpPr>
              <p:cNvPr id="3" name="Rectangle 2">
                <a:extLst>
                  <a:ext uri="{FF2B5EF4-FFF2-40B4-BE49-F238E27FC236}">
                    <a16:creationId xmlns:a16="http://schemas.microsoft.com/office/drawing/2014/main" id="{C631237D-4B42-4744-9032-52C7FC99F644}"/>
                  </a:ext>
                </a:extLst>
              </p:cNvPr>
              <p:cNvSpPr>
                <a:spLocks noRot="1" noChangeAspect="1" noMove="1" noResize="1" noEditPoints="1" noAdjustHandles="1" noChangeArrowheads="1" noChangeShapeType="1" noTextEdit="1"/>
              </p:cNvSpPr>
              <p:nvPr/>
            </p:nvSpPr>
            <p:spPr>
              <a:xfrm>
                <a:off x="1557467" y="2873366"/>
                <a:ext cx="1411669" cy="650884"/>
              </a:xfrm>
              <a:prstGeom prst="rect">
                <a:avLst/>
              </a:prstGeom>
              <a:blipFill>
                <a:blip r:embed="rId5"/>
                <a:stretch>
                  <a:fillRect/>
                </a:stretch>
              </a:blipFill>
            </p:spPr>
            <p:txBody>
              <a:bodyPr/>
              <a:lstStyle/>
              <a:p>
                <a:r>
                  <a:rPr lang="id-ID">
                    <a:noFill/>
                  </a:rPr>
                  <a:t> </a:t>
                </a:r>
              </a:p>
            </p:txBody>
          </p:sp>
        </mc:Fallback>
      </mc:AlternateContent>
      <p:graphicFrame>
        <p:nvGraphicFramePr>
          <p:cNvPr id="4" name="Table 3">
            <a:extLst>
              <a:ext uri="{FF2B5EF4-FFF2-40B4-BE49-F238E27FC236}">
                <a16:creationId xmlns:a16="http://schemas.microsoft.com/office/drawing/2014/main" id="{1CB92070-7853-4D2A-9C72-56D067DCFCA7}"/>
              </a:ext>
            </a:extLst>
          </p:cNvPr>
          <p:cNvGraphicFramePr>
            <a:graphicFrameLocks noGrp="1"/>
          </p:cNvGraphicFramePr>
          <p:nvPr>
            <p:extLst>
              <p:ext uri="{D42A27DB-BD31-4B8C-83A1-F6EECF244321}">
                <p14:modId xmlns:p14="http://schemas.microsoft.com/office/powerpoint/2010/main" val="198541336"/>
              </p:ext>
            </p:extLst>
          </p:nvPr>
        </p:nvGraphicFramePr>
        <p:xfrm>
          <a:off x="3511684" y="2246235"/>
          <a:ext cx="6584816" cy="2961713"/>
        </p:xfrm>
        <a:graphic>
          <a:graphicData uri="http://schemas.openxmlformats.org/drawingml/2006/table">
            <a:tbl>
              <a:tblPr firstRow="1" firstCol="1" bandRow="1">
                <a:tableStyleId>{5C22544A-7EE6-4342-B048-85BDC9FD1C3A}</a:tableStyleId>
              </a:tblPr>
              <a:tblGrid>
                <a:gridCol w="958148">
                  <a:extLst>
                    <a:ext uri="{9D8B030D-6E8A-4147-A177-3AD203B41FA5}">
                      <a16:colId xmlns:a16="http://schemas.microsoft.com/office/drawing/2014/main" val="524704153"/>
                    </a:ext>
                  </a:extLst>
                </a:gridCol>
                <a:gridCol w="1406668">
                  <a:extLst>
                    <a:ext uri="{9D8B030D-6E8A-4147-A177-3AD203B41FA5}">
                      <a16:colId xmlns:a16="http://schemas.microsoft.com/office/drawing/2014/main" val="1453648924"/>
                    </a:ext>
                  </a:extLst>
                </a:gridCol>
                <a:gridCol w="1202607">
                  <a:extLst>
                    <a:ext uri="{9D8B030D-6E8A-4147-A177-3AD203B41FA5}">
                      <a16:colId xmlns:a16="http://schemas.microsoft.com/office/drawing/2014/main" val="1878214401"/>
                    </a:ext>
                  </a:extLst>
                </a:gridCol>
                <a:gridCol w="1814786">
                  <a:extLst>
                    <a:ext uri="{9D8B030D-6E8A-4147-A177-3AD203B41FA5}">
                      <a16:colId xmlns:a16="http://schemas.microsoft.com/office/drawing/2014/main" val="3521086775"/>
                    </a:ext>
                  </a:extLst>
                </a:gridCol>
                <a:gridCol w="1202607">
                  <a:extLst>
                    <a:ext uri="{9D8B030D-6E8A-4147-A177-3AD203B41FA5}">
                      <a16:colId xmlns:a16="http://schemas.microsoft.com/office/drawing/2014/main" val="3733264221"/>
                    </a:ext>
                  </a:extLst>
                </a:gridCol>
              </a:tblGrid>
              <a:tr h="546159">
                <a:tc>
                  <a:txBody>
                    <a:bodyPr/>
                    <a:lstStyle/>
                    <a:p>
                      <a:pPr algn="ctr">
                        <a:lnSpc>
                          <a:spcPct val="107000"/>
                        </a:lnSpc>
                        <a:spcAft>
                          <a:spcPts val="0"/>
                        </a:spcAft>
                      </a:pPr>
                      <a:r>
                        <a:rPr lang="id-ID" sz="1600">
                          <a:effectLst/>
                        </a:rPr>
                        <a:t>No</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Kriteria</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Bobot</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Normalisasi</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Bobot Akhir</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05653365"/>
                  </a:ext>
                </a:extLst>
              </a:tr>
              <a:tr h="271730">
                <a:tc>
                  <a:txBody>
                    <a:bodyPr/>
                    <a:lstStyle/>
                    <a:p>
                      <a:pPr algn="ctr">
                        <a:lnSpc>
                          <a:spcPct val="107000"/>
                        </a:lnSpc>
                        <a:spcAft>
                          <a:spcPts val="0"/>
                        </a:spcAft>
                      </a:pPr>
                      <a:r>
                        <a:rPr lang="id-ID" sz="1600">
                          <a:effectLst/>
                        </a:rPr>
                        <a:t>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Body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50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0,119047619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7511143"/>
                  </a:ext>
                </a:extLst>
              </a:tr>
              <a:tr h="271730">
                <a:tc>
                  <a:txBody>
                    <a:bodyPr/>
                    <a:lstStyle/>
                    <a:p>
                      <a:pPr algn="ctr">
                        <a:lnSpc>
                          <a:spcPct val="107000"/>
                        </a:lnSpc>
                        <a:spcAft>
                          <a:spcPts val="0"/>
                        </a:spcAft>
                      </a:pPr>
                      <a:r>
                        <a:rPr lang="id-ID" sz="1600">
                          <a:effectLst/>
                        </a:rPr>
                        <a:t>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Display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0,023809524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1701049"/>
                  </a:ext>
                </a:extLst>
              </a:tr>
              <a:tr h="271730">
                <a:tc>
                  <a:txBody>
                    <a:bodyPr/>
                    <a:lstStyle/>
                    <a:p>
                      <a:pPr algn="ctr">
                        <a:lnSpc>
                          <a:spcPct val="107000"/>
                        </a:lnSpc>
                        <a:spcAft>
                          <a:spcPts val="0"/>
                        </a:spcAft>
                      </a:pPr>
                      <a:r>
                        <a:rPr lang="id-ID" sz="1600">
                          <a:effectLst/>
                        </a:rPr>
                        <a:t>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System</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0,226190476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9299953"/>
                  </a:ext>
                </a:extLst>
              </a:tr>
              <a:tr h="271730">
                <a:tc>
                  <a:txBody>
                    <a:bodyPr/>
                    <a:lstStyle/>
                    <a:p>
                      <a:pPr algn="ctr">
                        <a:lnSpc>
                          <a:spcPct val="107000"/>
                        </a:lnSpc>
                        <a:spcAft>
                          <a:spcPts val="0"/>
                        </a:spcAft>
                      </a:pPr>
                      <a:r>
                        <a:rPr lang="id-ID" sz="1600">
                          <a:effectLst/>
                        </a:rPr>
                        <a:t>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Memory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0,214285714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13375207"/>
                  </a:ext>
                </a:extLst>
              </a:tr>
              <a:tr h="273586">
                <a:tc>
                  <a:txBody>
                    <a:bodyPr/>
                    <a:lstStyle/>
                    <a:p>
                      <a:pPr algn="ctr">
                        <a:lnSpc>
                          <a:spcPct val="107000"/>
                        </a:lnSpc>
                        <a:spcAft>
                          <a:spcPts val="0"/>
                        </a:spcAft>
                      </a:pPr>
                      <a:r>
                        <a:rPr lang="id-ID" sz="1600">
                          <a:effectLst/>
                        </a:rPr>
                        <a:t>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Front Camera</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0</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62307968"/>
                  </a:ext>
                </a:extLst>
              </a:tr>
              <a:tr h="247650">
                <a:tc>
                  <a:txBody>
                    <a:bodyPr/>
                    <a:lstStyle/>
                    <a:p>
                      <a:pPr algn="ctr">
                        <a:lnSpc>
                          <a:spcPct val="107000"/>
                        </a:lnSpc>
                        <a:spcAft>
                          <a:spcPts val="0"/>
                        </a:spcAft>
                      </a:pPr>
                      <a:r>
                        <a:rPr lang="id-ID" sz="1600">
                          <a:effectLst/>
                        </a:rPr>
                        <a:t>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Main Camera</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70291720"/>
                  </a:ext>
                </a:extLst>
              </a:tr>
              <a:tr h="271730">
                <a:tc>
                  <a:txBody>
                    <a:bodyPr/>
                    <a:lstStyle/>
                    <a:p>
                      <a:pPr algn="ctr">
                        <a:lnSpc>
                          <a:spcPct val="107000"/>
                        </a:lnSpc>
                        <a:spcAft>
                          <a:spcPts val="0"/>
                        </a:spcAft>
                      </a:pPr>
                      <a:r>
                        <a:rPr lang="id-ID" sz="1600">
                          <a:effectLst/>
                        </a:rPr>
                        <a:t>7</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Battery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80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0,19047619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09337200"/>
                  </a:ext>
                </a:extLst>
              </a:tr>
              <a:tr h="271730">
                <a:tc>
                  <a:txBody>
                    <a:bodyPr/>
                    <a:lstStyle/>
                    <a:p>
                      <a:pPr algn="ctr">
                        <a:lnSpc>
                          <a:spcPct val="107000"/>
                        </a:lnSpc>
                        <a:spcAft>
                          <a:spcPts val="0"/>
                        </a:spcAft>
                      </a:pPr>
                      <a:r>
                        <a:rPr lang="id-ID" sz="1600">
                          <a:effectLst/>
                        </a:rPr>
                        <a:t>8</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Price</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0,226190476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9604019"/>
                  </a:ext>
                </a:extLst>
              </a:tr>
              <a:tr h="263938">
                <a:tc gridSpan="2">
                  <a:txBody>
                    <a:bodyPr/>
                    <a:lstStyle/>
                    <a:p>
                      <a:pPr algn="ctr">
                        <a:lnSpc>
                          <a:spcPct val="107000"/>
                        </a:lnSpc>
                        <a:spcAft>
                          <a:spcPts val="0"/>
                        </a:spcAft>
                      </a:pPr>
                      <a:r>
                        <a:rPr lang="id-ID" sz="1600">
                          <a:effectLst/>
                        </a:rPr>
                        <a:t>Total</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d-ID"/>
                    </a:p>
                  </a:txBody>
                  <a:tcPr/>
                </a:tc>
                <a:tc>
                  <a:txBody>
                    <a:bodyPr/>
                    <a:lstStyle/>
                    <a:p>
                      <a:pPr algn="ctr">
                        <a:lnSpc>
                          <a:spcPct val="107000"/>
                        </a:lnSpc>
                        <a:spcAft>
                          <a:spcPts val="0"/>
                        </a:spcAft>
                      </a:pPr>
                      <a:r>
                        <a:rPr lang="id-ID" sz="1600">
                          <a:effectLst/>
                        </a:rPr>
                        <a:t>420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100%</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35356613"/>
                  </a:ext>
                </a:extLst>
              </a:tr>
            </a:tbl>
          </a:graphicData>
        </a:graphic>
      </p:graphicFrame>
    </p:spTree>
    <p:extLst>
      <p:ext uri="{BB962C8B-B14F-4D97-AF65-F5344CB8AC3E}">
        <p14:creationId xmlns:p14="http://schemas.microsoft.com/office/powerpoint/2010/main" val="2199832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Perhitungan </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305070" y="2333065"/>
            <a:ext cx="4495530"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Nilai Parameter(Konversi)</a:t>
            </a:r>
          </a:p>
        </p:txBody>
      </p:sp>
      <p:graphicFrame>
        <p:nvGraphicFramePr>
          <p:cNvPr id="4" name="Table 3">
            <a:extLst>
              <a:ext uri="{FF2B5EF4-FFF2-40B4-BE49-F238E27FC236}">
                <a16:creationId xmlns:a16="http://schemas.microsoft.com/office/drawing/2014/main" id="{1CB92070-7853-4D2A-9C72-56D067DCFCA7}"/>
              </a:ext>
            </a:extLst>
          </p:cNvPr>
          <p:cNvGraphicFramePr>
            <a:graphicFrameLocks noGrp="1"/>
          </p:cNvGraphicFramePr>
          <p:nvPr>
            <p:extLst>
              <p:ext uri="{D42A27DB-BD31-4B8C-83A1-F6EECF244321}">
                <p14:modId xmlns:p14="http://schemas.microsoft.com/office/powerpoint/2010/main" val="2273754653"/>
              </p:ext>
            </p:extLst>
          </p:nvPr>
        </p:nvGraphicFramePr>
        <p:xfrm>
          <a:off x="-6946766" y="2644434"/>
          <a:ext cx="6584816" cy="2961713"/>
        </p:xfrm>
        <a:graphic>
          <a:graphicData uri="http://schemas.openxmlformats.org/drawingml/2006/table">
            <a:tbl>
              <a:tblPr firstRow="1" firstCol="1" bandRow="1">
                <a:tableStyleId>{5C22544A-7EE6-4342-B048-85BDC9FD1C3A}</a:tableStyleId>
              </a:tblPr>
              <a:tblGrid>
                <a:gridCol w="958148">
                  <a:extLst>
                    <a:ext uri="{9D8B030D-6E8A-4147-A177-3AD203B41FA5}">
                      <a16:colId xmlns:a16="http://schemas.microsoft.com/office/drawing/2014/main" val="524704153"/>
                    </a:ext>
                  </a:extLst>
                </a:gridCol>
                <a:gridCol w="1406668">
                  <a:extLst>
                    <a:ext uri="{9D8B030D-6E8A-4147-A177-3AD203B41FA5}">
                      <a16:colId xmlns:a16="http://schemas.microsoft.com/office/drawing/2014/main" val="1453648924"/>
                    </a:ext>
                  </a:extLst>
                </a:gridCol>
                <a:gridCol w="1202607">
                  <a:extLst>
                    <a:ext uri="{9D8B030D-6E8A-4147-A177-3AD203B41FA5}">
                      <a16:colId xmlns:a16="http://schemas.microsoft.com/office/drawing/2014/main" val="1878214401"/>
                    </a:ext>
                  </a:extLst>
                </a:gridCol>
                <a:gridCol w="1814786">
                  <a:extLst>
                    <a:ext uri="{9D8B030D-6E8A-4147-A177-3AD203B41FA5}">
                      <a16:colId xmlns:a16="http://schemas.microsoft.com/office/drawing/2014/main" val="3521086775"/>
                    </a:ext>
                  </a:extLst>
                </a:gridCol>
                <a:gridCol w="1202607">
                  <a:extLst>
                    <a:ext uri="{9D8B030D-6E8A-4147-A177-3AD203B41FA5}">
                      <a16:colId xmlns:a16="http://schemas.microsoft.com/office/drawing/2014/main" val="3733264221"/>
                    </a:ext>
                  </a:extLst>
                </a:gridCol>
              </a:tblGrid>
              <a:tr h="546159">
                <a:tc>
                  <a:txBody>
                    <a:bodyPr/>
                    <a:lstStyle/>
                    <a:p>
                      <a:pPr algn="ctr">
                        <a:lnSpc>
                          <a:spcPct val="107000"/>
                        </a:lnSpc>
                        <a:spcAft>
                          <a:spcPts val="0"/>
                        </a:spcAft>
                      </a:pPr>
                      <a:r>
                        <a:rPr lang="id-ID" sz="1600">
                          <a:effectLst/>
                        </a:rPr>
                        <a:t>No</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Kriteria</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Bobot</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Normalisasi</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Bobot Akhir</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305653365"/>
                  </a:ext>
                </a:extLst>
              </a:tr>
              <a:tr h="271730">
                <a:tc>
                  <a:txBody>
                    <a:bodyPr/>
                    <a:lstStyle/>
                    <a:p>
                      <a:pPr algn="ctr">
                        <a:lnSpc>
                          <a:spcPct val="107000"/>
                        </a:lnSpc>
                        <a:spcAft>
                          <a:spcPts val="0"/>
                        </a:spcAft>
                      </a:pPr>
                      <a:r>
                        <a:rPr lang="id-ID" sz="1600">
                          <a:effectLst/>
                        </a:rPr>
                        <a:t>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Body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50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0,119047619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657511143"/>
                  </a:ext>
                </a:extLst>
              </a:tr>
              <a:tr h="271730">
                <a:tc>
                  <a:txBody>
                    <a:bodyPr/>
                    <a:lstStyle/>
                    <a:p>
                      <a:pPr algn="ctr">
                        <a:lnSpc>
                          <a:spcPct val="107000"/>
                        </a:lnSpc>
                        <a:spcAft>
                          <a:spcPts val="0"/>
                        </a:spcAft>
                      </a:pPr>
                      <a:r>
                        <a:rPr lang="id-ID" sz="1600">
                          <a:effectLst/>
                        </a:rPr>
                        <a:t>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Display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0,023809524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451701049"/>
                  </a:ext>
                </a:extLst>
              </a:tr>
              <a:tr h="271730">
                <a:tc>
                  <a:txBody>
                    <a:bodyPr/>
                    <a:lstStyle/>
                    <a:p>
                      <a:pPr algn="ctr">
                        <a:lnSpc>
                          <a:spcPct val="107000"/>
                        </a:lnSpc>
                        <a:spcAft>
                          <a:spcPts val="0"/>
                        </a:spcAft>
                      </a:pPr>
                      <a:r>
                        <a:rPr lang="id-ID" sz="1600">
                          <a:effectLst/>
                        </a:rPr>
                        <a:t>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System</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0,226190476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199299953"/>
                  </a:ext>
                </a:extLst>
              </a:tr>
              <a:tr h="271730">
                <a:tc>
                  <a:txBody>
                    <a:bodyPr/>
                    <a:lstStyle/>
                    <a:p>
                      <a:pPr algn="ctr">
                        <a:lnSpc>
                          <a:spcPct val="107000"/>
                        </a:lnSpc>
                        <a:spcAft>
                          <a:spcPts val="0"/>
                        </a:spcAft>
                      </a:pPr>
                      <a:r>
                        <a:rPr lang="id-ID" sz="1600">
                          <a:effectLst/>
                        </a:rPr>
                        <a:t>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Memory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0,214285714</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913375207"/>
                  </a:ext>
                </a:extLst>
              </a:tr>
              <a:tr h="273586">
                <a:tc>
                  <a:txBody>
                    <a:bodyPr/>
                    <a:lstStyle/>
                    <a:p>
                      <a:pPr algn="ctr">
                        <a:lnSpc>
                          <a:spcPct val="107000"/>
                        </a:lnSpc>
                        <a:spcAft>
                          <a:spcPts val="0"/>
                        </a:spcAft>
                      </a:pPr>
                      <a:r>
                        <a:rPr lang="id-ID" sz="1600">
                          <a:effectLst/>
                        </a:rPr>
                        <a:t>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Front Camera</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0</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62307968"/>
                  </a:ext>
                </a:extLst>
              </a:tr>
              <a:tr h="247650">
                <a:tc>
                  <a:txBody>
                    <a:bodyPr/>
                    <a:lstStyle/>
                    <a:p>
                      <a:pPr algn="ctr">
                        <a:lnSpc>
                          <a:spcPct val="107000"/>
                        </a:lnSpc>
                        <a:spcAft>
                          <a:spcPts val="0"/>
                        </a:spcAft>
                      </a:pPr>
                      <a:r>
                        <a:rPr lang="id-ID" sz="1600">
                          <a:effectLst/>
                        </a:rPr>
                        <a:t>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Main Camera</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670291720"/>
                  </a:ext>
                </a:extLst>
              </a:tr>
              <a:tr h="271730">
                <a:tc>
                  <a:txBody>
                    <a:bodyPr/>
                    <a:lstStyle/>
                    <a:p>
                      <a:pPr algn="ctr">
                        <a:lnSpc>
                          <a:spcPct val="107000"/>
                        </a:lnSpc>
                        <a:spcAft>
                          <a:spcPts val="0"/>
                        </a:spcAft>
                      </a:pPr>
                      <a:r>
                        <a:rPr lang="id-ID" sz="1600">
                          <a:effectLst/>
                        </a:rPr>
                        <a:t>7</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Battery</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80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0,19047619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19%</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09337200"/>
                  </a:ext>
                </a:extLst>
              </a:tr>
              <a:tr h="271730">
                <a:tc>
                  <a:txBody>
                    <a:bodyPr/>
                    <a:lstStyle/>
                    <a:p>
                      <a:pPr algn="ctr">
                        <a:lnSpc>
                          <a:spcPct val="107000"/>
                        </a:lnSpc>
                        <a:spcAft>
                          <a:spcPts val="0"/>
                        </a:spcAft>
                      </a:pPr>
                      <a:r>
                        <a:rPr lang="id-ID" sz="1600">
                          <a:effectLst/>
                        </a:rPr>
                        <a:t>8</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Price</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95</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0,226190476</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23%</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99604019"/>
                  </a:ext>
                </a:extLst>
              </a:tr>
              <a:tr h="263938">
                <a:tc gridSpan="2">
                  <a:txBody>
                    <a:bodyPr/>
                    <a:lstStyle/>
                    <a:p>
                      <a:pPr algn="ctr">
                        <a:lnSpc>
                          <a:spcPct val="107000"/>
                        </a:lnSpc>
                        <a:spcAft>
                          <a:spcPts val="0"/>
                        </a:spcAft>
                      </a:pPr>
                      <a:r>
                        <a:rPr lang="id-ID" sz="1600">
                          <a:effectLst/>
                        </a:rPr>
                        <a:t>Total</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hMerge="1">
                  <a:txBody>
                    <a:bodyPr/>
                    <a:lstStyle/>
                    <a:p>
                      <a:endParaRPr lang="id-ID"/>
                    </a:p>
                  </a:txBody>
                  <a:tcPr/>
                </a:tc>
                <a:tc>
                  <a:txBody>
                    <a:bodyPr/>
                    <a:lstStyle/>
                    <a:p>
                      <a:pPr algn="ctr">
                        <a:lnSpc>
                          <a:spcPct val="107000"/>
                        </a:lnSpc>
                        <a:spcAft>
                          <a:spcPts val="0"/>
                        </a:spcAft>
                      </a:pPr>
                      <a:r>
                        <a:rPr lang="id-ID" sz="1600">
                          <a:effectLst/>
                        </a:rPr>
                        <a:t>420</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a:effectLst/>
                        </a:rPr>
                        <a:t>1</a:t>
                      </a:r>
                      <a:endParaRPr lang="id-ID" sz="18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tc>
                  <a:txBody>
                    <a:bodyPr/>
                    <a:lstStyle/>
                    <a:p>
                      <a:pPr algn="ctr">
                        <a:lnSpc>
                          <a:spcPct val="107000"/>
                        </a:lnSpc>
                        <a:spcAft>
                          <a:spcPts val="0"/>
                        </a:spcAft>
                      </a:pPr>
                      <a:r>
                        <a:rPr lang="id-ID" sz="1600" dirty="0">
                          <a:effectLst/>
                        </a:rPr>
                        <a:t>100%</a:t>
                      </a:r>
                      <a:endParaRPr lang="id-ID" sz="18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35356613"/>
                  </a:ext>
                </a:extLst>
              </a:tr>
            </a:tbl>
          </a:graphicData>
        </a:graphic>
      </p:graphicFrame>
      <p:graphicFrame>
        <p:nvGraphicFramePr>
          <p:cNvPr id="8" name="Table 7">
            <a:extLst>
              <a:ext uri="{FF2B5EF4-FFF2-40B4-BE49-F238E27FC236}">
                <a16:creationId xmlns:a16="http://schemas.microsoft.com/office/drawing/2014/main" id="{D9587950-851A-460A-A29F-EEF3E9A28982}"/>
              </a:ext>
            </a:extLst>
          </p:cNvPr>
          <p:cNvGraphicFramePr>
            <a:graphicFrameLocks noGrp="1"/>
          </p:cNvGraphicFramePr>
          <p:nvPr>
            <p:extLst>
              <p:ext uri="{D42A27DB-BD31-4B8C-83A1-F6EECF244321}">
                <p14:modId xmlns:p14="http://schemas.microsoft.com/office/powerpoint/2010/main" val="3411038957"/>
              </p:ext>
            </p:extLst>
          </p:nvPr>
        </p:nvGraphicFramePr>
        <p:xfrm>
          <a:off x="4519341" y="2446470"/>
          <a:ext cx="5130781" cy="3357639"/>
        </p:xfrm>
        <a:graphic>
          <a:graphicData uri="http://schemas.openxmlformats.org/drawingml/2006/table">
            <a:tbl>
              <a:tblPr firstRow="1" firstCol="1" bandRow="1">
                <a:tableStyleId>{5C22544A-7EE6-4342-B048-85BDC9FD1C3A}</a:tableStyleId>
              </a:tblPr>
              <a:tblGrid>
                <a:gridCol w="1485880">
                  <a:extLst>
                    <a:ext uri="{9D8B030D-6E8A-4147-A177-3AD203B41FA5}">
                      <a16:colId xmlns:a16="http://schemas.microsoft.com/office/drawing/2014/main" val="1991628094"/>
                    </a:ext>
                  </a:extLst>
                </a:gridCol>
                <a:gridCol w="487871">
                  <a:extLst>
                    <a:ext uri="{9D8B030D-6E8A-4147-A177-3AD203B41FA5}">
                      <a16:colId xmlns:a16="http://schemas.microsoft.com/office/drawing/2014/main" val="2692101551"/>
                    </a:ext>
                  </a:extLst>
                </a:gridCol>
                <a:gridCol w="545386">
                  <a:extLst>
                    <a:ext uri="{9D8B030D-6E8A-4147-A177-3AD203B41FA5}">
                      <a16:colId xmlns:a16="http://schemas.microsoft.com/office/drawing/2014/main" val="1068325528"/>
                    </a:ext>
                  </a:extLst>
                </a:gridCol>
                <a:gridCol w="536413">
                  <a:extLst>
                    <a:ext uri="{9D8B030D-6E8A-4147-A177-3AD203B41FA5}">
                      <a16:colId xmlns:a16="http://schemas.microsoft.com/office/drawing/2014/main" val="2800881324"/>
                    </a:ext>
                  </a:extLst>
                </a:gridCol>
                <a:gridCol w="499132">
                  <a:extLst>
                    <a:ext uri="{9D8B030D-6E8A-4147-A177-3AD203B41FA5}">
                      <a16:colId xmlns:a16="http://schemas.microsoft.com/office/drawing/2014/main" val="2734834307"/>
                    </a:ext>
                  </a:extLst>
                </a:gridCol>
                <a:gridCol w="702100">
                  <a:extLst>
                    <a:ext uri="{9D8B030D-6E8A-4147-A177-3AD203B41FA5}">
                      <a16:colId xmlns:a16="http://schemas.microsoft.com/office/drawing/2014/main" val="3275426882"/>
                    </a:ext>
                  </a:extLst>
                </a:gridCol>
                <a:gridCol w="273383">
                  <a:extLst>
                    <a:ext uri="{9D8B030D-6E8A-4147-A177-3AD203B41FA5}">
                      <a16:colId xmlns:a16="http://schemas.microsoft.com/office/drawing/2014/main" val="598259225"/>
                    </a:ext>
                  </a:extLst>
                </a:gridCol>
                <a:gridCol w="600616">
                  <a:extLst>
                    <a:ext uri="{9D8B030D-6E8A-4147-A177-3AD203B41FA5}">
                      <a16:colId xmlns:a16="http://schemas.microsoft.com/office/drawing/2014/main" val="4271776839"/>
                    </a:ext>
                  </a:extLst>
                </a:gridCol>
              </a:tblGrid>
              <a:tr h="245134">
                <a:tc>
                  <a:txBody>
                    <a:bodyPr/>
                    <a:lstStyle/>
                    <a:p>
                      <a:pPr algn="ctr">
                        <a:lnSpc>
                          <a:spcPct val="107000"/>
                        </a:lnSpc>
                        <a:spcAft>
                          <a:spcPts val="0"/>
                        </a:spcAft>
                      </a:pPr>
                      <a:r>
                        <a:rPr lang="id-ID" sz="800">
                          <a:solidFill>
                            <a:schemeClr val="bg1">
                              <a:lumMod val="95000"/>
                              <a:lumOff val="5000"/>
                            </a:schemeClr>
                          </a:solidFill>
                          <a:effectLst/>
                        </a:rPr>
                        <a:t>Smartphone</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Dimensi</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Berat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Build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Tipe LCD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Ukuran LCD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Harga</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3090791613"/>
                  </a:ext>
                </a:extLst>
              </a:tr>
              <a:tr h="245134">
                <a:tc>
                  <a:txBody>
                    <a:bodyPr/>
                    <a:lstStyle/>
                    <a:p>
                      <a:pPr algn="ctr">
                        <a:lnSpc>
                          <a:spcPct val="107000"/>
                        </a:lnSpc>
                        <a:spcAft>
                          <a:spcPts val="0"/>
                        </a:spcAft>
                      </a:pPr>
                      <a:r>
                        <a:rPr lang="id-ID" sz="800">
                          <a:solidFill>
                            <a:schemeClr val="bg1">
                              <a:lumMod val="95000"/>
                              <a:lumOff val="5000"/>
                            </a:schemeClr>
                          </a:solidFill>
                          <a:effectLst/>
                        </a:rPr>
                        <a:t>ASUS Zenfone 10(8/128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90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26</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40269652"/>
                  </a:ext>
                </a:extLst>
              </a:tr>
              <a:tr h="245134">
                <a:tc>
                  <a:txBody>
                    <a:bodyPr/>
                    <a:lstStyle/>
                    <a:p>
                      <a:pPr algn="ctr">
                        <a:lnSpc>
                          <a:spcPct val="107000"/>
                        </a:lnSpc>
                        <a:spcAft>
                          <a:spcPts val="0"/>
                        </a:spcAft>
                      </a:pPr>
                      <a:r>
                        <a:rPr lang="id-ID" sz="800">
                          <a:solidFill>
                            <a:schemeClr val="bg1">
                              <a:lumMod val="95000"/>
                              <a:lumOff val="5000"/>
                            </a:schemeClr>
                          </a:solidFill>
                          <a:effectLst/>
                        </a:rPr>
                        <a:t>ASUS Zenfone 10(16/512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90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36</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891752675"/>
                  </a:ext>
                </a:extLst>
              </a:tr>
              <a:tr h="428449">
                <a:tc>
                  <a:txBody>
                    <a:bodyPr/>
                    <a:lstStyle/>
                    <a:p>
                      <a:pPr algn="ctr">
                        <a:lnSpc>
                          <a:spcPct val="107000"/>
                        </a:lnSpc>
                        <a:spcAft>
                          <a:spcPts val="0"/>
                        </a:spcAft>
                      </a:pPr>
                      <a:r>
                        <a:rPr lang="id-ID" sz="800">
                          <a:solidFill>
                            <a:schemeClr val="bg1">
                              <a:lumMod val="95000"/>
                              <a:lumOff val="5000"/>
                            </a:schemeClr>
                          </a:solidFill>
                          <a:effectLst/>
                        </a:rPr>
                        <a:t>ASUS ROG Phone 7 Ultimate(16/512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100</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73</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383969373"/>
                  </a:ext>
                </a:extLst>
              </a:tr>
              <a:tr h="321336">
                <a:tc>
                  <a:txBody>
                    <a:bodyPr/>
                    <a:lstStyle/>
                    <a:p>
                      <a:pPr algn="ctr">
                        <a:lnSpc>
                          <a:spcPct val="107000"/>
                        </a:lnSpc>
                        <a:spcAft>
                          <a:spcPts val="0"/>
                        </a:spcAft>
                      </a:pPr>
                      <a:r>
                        <a:rPr lang="id-ID" sz="800">
                          <a:solidFill>
                            <a:schemeClr val="bg1">
                              <a:lumMod val="95000"/>
                              <a:lumOff val="5000"/>
                            </a:schemeClr>
                          </a:solidFill>
                          <a:effectLst/>
                        </a:rPr>
                        <a:t>ASUS ROG Phone 7(12/256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100</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41</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194216199"/>
                  </a:ext>
                </a:extLst>
              </a:tr>
              <a:tr h="321336">
                <a:tc>
                  <a:txBody>
                    <a:bodyPr/>
                    <a:lstStyle/>
                    <a:p>
                      <a:pPr algn="ctr">
                        <a:lnSpc>
                          <a:spcPct val="107000"/>
                        </a:lnSpc>
                        <a:spcAft>
                          <a:spcPts val="0"/>
                        </a:spcAft>
                      </a:pPr>
                      <a:r>
                        <a:rPr lang="id-ID" sz="800">
                          <a:solidFill>
                            <a:schemeClr val="bg1">
                              <a:lumMod val="95000"/>
                              <a:lumOff val="5000"/>
                            </a:schemeClr>
                          </a:solidFill>
                          <a:effectLst/>
                        </a:rPr>
                        <a:t>ASUS ROG Phone 7(16/512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84</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59030442"/>
                  </a:ext>
                </a:extLst>
              </a:tr>
              <a:tr h="321336">
                <a:tc>
                  <a:txBody>
                    <a:bodyPr/>
                    <a:lstStyle/>
                    <a:p>
                      <a:pPr algn="ctr">
                        <a:lnSpc>
                          <a:spcPct val="107000"/>
                        </a:lnSpc>
                        <a:spcAft>
                          <a:spcPts val="0"/>
                        </a:spcAft>
                      </a:pPr>
                      <a:r>
                        <a:rPr lang="id-ID" sz="800">
                          <a:solidFill>
                            <a:schemeClr val="bg1">
                              <a:lumMod val="95000"/>
                              <a:lumOff val="5000"/>
                            </a:schemeClr>
                          </a:solidFill>
                          <a:effectLst/>
                        </a:rPr>
                        <a:t>APPLE Iphone 15 Pro Max(8/256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71</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1775876686"/>
                  </a:ext>
                </a:extLst>
              </a:tr>
              <a:tr h="321336">
                <a:tc>
                  <a:txBody>
                    <a:bodyPr/>
                    <a:lstStyle/>
                    <a:p>
                      <a:pPr algn="ctr">
                        <a:lnSpc>
                          <a:spcPct val="107000"/>
                        </a:lnSpc>
                        <a:spcAft>
                          <a:spcPts val="0"/>
                        </a:spcAft>
                      </a:pPr>
                      <a:r>
                        <a:rPr lang="id-ID" sz="800">
                          <a:solidFill>
                            <a:schemeClr val="bg1">
                              <a:lumMod val="95000"/>
                              <a:lumOff val="5000"/>
                            </a:schemeClr>
                          </a:solidFill>
                          <a:effectLst/>
                        </a:rPr>
                        <a:t>APPLE Iphone 15 Pro Max(8/512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88</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763729563"/>
                  </a:ext>
                </a:extLst>
              </a:tr>
              <a:tr h="428449">
                <a:tc>
                  <a:txBody>
                    <a:bodyPr/>
                    <a:lstStyle/>
                    <a:p>
                      <a:pPr algn="ctr">
                        <a:lnSpc>
                          <a:spcPct val="107000"/>
                        </a:lnSpc>
                        <a:spcAft>
                          <a:spcPts val="0"/>
                        </a:spcAft>
                      </a:pPr>
                      <a:r>
                        <a:rPr lang="id-ID" sz="800">
                          <a:solidFill>
                            <a:schemeClr val="bg1">
                              <a:lumMod val="95000"/>
                              <a:lumOff val="5000"/>
                            </a:schemeClr>
                          </a:solidFill>
                          <a:effectLst/>
                        </a:rPr>
                        <a:t>APPLE Iphone 15 Pro Max(8/1000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763287761"/>
                  </a:ext>
                </a:extLst>
              </a:tr>
              <a:tr h="151317">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3000997409"/>
                  </a:ext>
                </a:extLst>
              </a:tr>
              <a:tr h="321336">
                <a:tc>
                  <a:txBody>
                    <a:bodyPr/>
                    <a:lstStyle/>
                    <a:p>
                      <a:pPr algn="ctr">
                        <a:lnSpc>
                          <a:spcPct val="107000"/>
                        </a:lnSpc>
                        <a:spcAft>
                          <a:spcPts val="0"/>
                        </a:spcAft>
                      </a:pPr>
                      <a:r>
                        <a:rPr lang="id-ID" sz="800">
                          <a:solidFill>
                            <a:schemeClr val="bg1">
                              <a:lumMod val="95000"/>
                              <a:lumOff val="5000"/>
                            </a:schemeClr>
                          </a:solidFill>
                          <a:effectLst/>
                        </a:rPr>
                        <a:t>INFINIX INFINIX HOT 30i(8/128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30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2</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094137192"/>
                  </a:ext>
                </a:extLst>
              </a:tr>
            </a:tbl>
          </a:graphicData>
        </a:graphic>
      </p:graphicFrame>
    </p:spTree>
    <p:extLst>
      <p:ext uri="{BB962C8B-B14F-4D97-AF65-F5344CB8AC3E}">
        <p14:creationId xmlns:p14="http://schemas.microsoft.com/office/powerpoint/2010/main" val="1030570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Perhitungan </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305070" y="2333065"/>
            <a:ext cx="4495530"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Menentukan </a:t>
            </a:r>
            <a:r>
              <a:rPr lang="id-ID" b="1" i="1" dirty="0">
                <a:solidFill>
                  <a:schemeClr val="bg1">
                    <a:lumMod val="95000"/>
                    <a:lumOff val="5000"/>
                  </a:schemeClr>
                </a:solidFill>
              </a:rPr>
              <a:t>Utility</a:t>
            </a:r>
            <a:endParaRPr lang="id-ID" b="1" dirty="0">
              <a:solidFill>
                <a:schemeClr val="bg1">
                  <a:lumMod val="95000"/>
                  <a:lumOff val="5000"/>
                </a:schemeClr>
              </a:solidFill>
            </a:endParaRPr>
          </a:p>
        </p:txBody>
      </p:sp>
      <p:graphicFrame>
        <p:nvGraphicFramePr>
          <p:cNvPr id="8" name="Table 7">
            <a:extLst>
              <a:ext uri="{FF2B5EF4-FFF2-40B4-BE49-F238E27FC236}">
                <a16:creationId xmlns:a16="http://schemas.microsoft.com/office/drawing/2014/main" id="{D9587950-851A-460A-A29F-EEF3E9A28982}"/>
              </a:ext>
            </a:extLst>
          </p:cNvPr>
          <p:cNvGraphicFramePr>
            <a:graphicFrameLocks noGrp="1"/>
          </p:cNvGraphicFramePr>
          <p:nvPr>
            <p:extLst>
              <p:ext uri="{D42A27DB-BD31-4B8C-83A1-F6EECF244321}">
                <p14:modId xmlns:p14="http://schemas.microsoft.com/office/powerpoint/2010/main" val="1453212908"/>
              </p:ext>
            </p:extLst>
          </p:nvPr>
        </p:nvGraphicFramePr>
        <p:xfrm>
          <a:off x="-5548413" y="2507346"/>
          <a:ext cx="5130781" cy="3357639"/>
        </p:xfrm>
        <a:graphic>
          <a:graphicData uri="http://schemas.openxmlformats.org/drawingml/2006/table">
            <a:tbl>
              <a:tblPr firstRow="1" firstCol="1" bandRow="1">
                <a:tableStyleId>{5C22544A-7EE6-4342-B048-85BDC9FD1C3A}</a:tableStyleId>
              </a:tblPr>
              <a:tblGrid>
                <a:gridCol w="1485880">
                  <a:extLst>
                    <a:ext uri="{9D8B030D-6E8A-4147-A177-3AD203B41FA5}">
                      <a16:colId xmlns:a16="http://schemas.microsoft.com/office/drawing/2014/main" val="1991628094"/>
                    </a:ext>
                  </a:extLst>
                </a:gridCol>
                <a:gridCol w="487871">
                  <a:extLst>
                    <a:ext uri="{9D8B030D-6E8A-4147-A177-3AD203B41FA5}">
                      <a16:colId xmlns:a16="http://schemas.microsoft.com/office/drawing/2014/main" val="2692101551"/>
                    </a:ext>
                  </a:extLst>
                </a:gridCol>
                <a:gridCol w="545386">
                  <a:extLst>
                    <a:ext uri="{9D8B030D-6E8A-4147-A177-3AD203B41FA5}">
                      <a16:colId xmlns:a16="http://schemas.microsoft.com/office/drawing/2014/main" val="1068325528"/>
                    </a:ext>
                  </a:extLst>
                </a:gridCol>
                <a:gridCol w="536413">
                  <a:extLst>
                    <a:ext uri="{9D8B030D-6E8A-4147-A177-3AD203B41FA5}">
                      <a16:colId xmlns:a16="http://schemas.microsoft.com/office/drawing/2014/main" val="2800881324"/>
                    </a:ext>
                  </a:extLst>
                </a:gridCol>
                <a:gridCol w="499132">
                  <a:extLst>
                    <a:ext uri="{9D8B030D-6E8A-4147-A177-3AD203B41FA5}">
                      <a16:colId xmlns:a16="http://schemas.microsoft.com/office/drawing/2014/main" val="2734834307"/>
                    </a:ext>
                  </a:extLst>
                </a:gridCol>
                <a:gridCol w="702100">
                  <a:extLst>
                    <a:ext uri="{9D8B030D-6E8A-4147-A177-3AD203B41FA5}">
                      <a16:colId xmlns:a16="http://schemas.microsoft.com/office/drawing/2014/main" val="3275426882"/>
                    </a:ext>
                  </a:extLst>
                </a:gridCol>
                <a:gridCol w="273383">
                  <a:extLst>
                    <a:ext uri="{9D8B030D-6E8A-4147-A177-3AD203B41FA5}">
                      <a16:colId xmlns:a16="http://schemas.microsoft.com/office/drawing/2014/main" val="598259225"/>
                    </a:ext>
                  </a:extLst>
                </a:gridCol>
                <a:gridCol w="600616">
                  <a:extLst>
                    <a:ext uri="{9D8B030D-6E8A-4147-A177-3AD203B41FA5}">
                      <a16:colId xmlns:a16="http://schemas.microsoft.com/office/drawing/2014/main" val="4271776839"/>
                    </a:ext>
                  </a:extLst>
                </a:gridCol>
              </a:tblGrid>
              <a:tr h="245134">
                <a:tc>
                  <a:txBody>
                    <a:bodyPr/>
                    <a:lstStyle/>
                    <a:p>
                      <a:pPr algn="ctr">
                        <a:lnSpc>
                          <a:spcPct val="107000"/>
                        </a:lnSpc>
                        <a:spcAft>
                          <a:spcPts val="0"/>
                        </a:spcAft>
                      </a:pPr>
                      <a:r>
                        <a:rPr lang="id-ID" sz="800">
                          <a:solidFill>
                            <a:schemeClr val="bg1">
                              <a:lumMod val="95000"/>
                              <a:lumOff val="5000"/>
                            </a:schemeClr>
                          </a:solidFill>
                          <a:effectLst/>
                        </a:rPr>
                        <a:t>Smartphone</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Dimensi</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Berat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Build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Tipe LCD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Ukuran LCD</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Harga</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3090791613"/>
                  </a:ext>
                </a:extLst>
              </a:tr>
              <a:tr h="245134">
                <a:tc>
                  <a:txBody>
                    <a:bodyPr/>
                    <a:lstStyle/>
                    <a:p>
                      <a:pPr algn="ctr">
                        <a:lnSpc>
                          <a:spcPct val="107000"/>
                        </a:lnSpc>
                        <a:spcAft>
                          <a:spcPts val="0"/>
                        </a:spcAft>
                      </a:pPr>
                      <a:r>
                        <a:rPr lang="id-ID" sz="800">
                          <a:solidFill>
                            <a:schemeClr val="bg1">
                              <a:lumMod val="95000"/>
                              <a:lumOff val="5000"/>
                            </a:schemeClr>
                          </a:solidFill>
                          <a:effectLst/>
                        </a:rPr>
                        <a:t>ASUS Zenfone 10(8/128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90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26</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40269652"/>
                  </a:ext>
                </a:extLst>
              </a:tr>
              <a:tr h="245134">
                <a:tc>
                  <a:txBody>
                    <a:bodyPr/>
                    <a:lstStyle/>
                    <a:p>
                      <a:pPr algn="ctr">
                        <a:lnSpc>
                          <a:spcPct val="107000"/>
                        </a:lnSpc>
                        <a:spcAft>
                          <a:spcPts val="0"/>
                        </a:spcAft>
                      </a:pPr>
                      <a:r>
                        <a:rPr lang="id-ID" sz="800">
                          <a:solidFill>
                            <a:schemeClr val="bg1">
                              <a:lumMod val="95000"/>
                              <a:lumOff val="5000"/>
                            </a:schemeClr>
                          </a:solidFill>
                          <a:effectLst/>
                        </a:rPr>
                        <a:t>ASUS Zenfone 10(16/512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90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36</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891752675"/>
                  </a:ext>
                </a:extLst>
              </a:tr>
              <a:tr h="428449">
                <a:tc>
                  <a:txBody>
                    <a:bodyPr/>
                    <a:lstStyle/>
                    <a:p>
                      <a:pPr algn="ctr">
                        <a:lnSpc>
                          <a:spcPct val="107000"/>
                        </a:lnSpc>
                        <a:spcAft>
                          <a:spcPts val="0"/>
                        </a:spcAft>
                      </a:pPr>
                      <a:r>
                        <a:rPr lang="id-ID" sz="800">
                          <a:solidFill>
                            <a:schemeClr val="bg1">
                              <a:lumMod val="95000"/>
                              <a:lumOff val="5000"/>
                            </a:schemeClr>
                          </a:solidFill>
                          <a:effectLst/>
                        </a:rPr>
                        <a:t>ASUS ROG Phone 7 Ultimate(16/512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100</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73</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383969373"/>
                  </a:ext>
                </a:extLst>
              </a:tr>
              <a:tr h="321336">
                <a:tc>
                  <a:txBody>
                    <a:bodyPr/>
                    <a:lstStyle/>
                    <a:p>
                      <a:pPr algn="ctr">
                        <a:lnSpc>
                          <a:spcPct val="107000"/>
                        </a:lnSpc>
                        <a:spcAft>
                          <a:spcPts val="0"/>
                        </a:spcAft>
                      </a:pPr>
                      <a:r>
                        <a:rPr lang="id-ID" sz="800">
                          <a:solidFill>
                            <a:schemeClr val="bg1">
                              <a:lumMod val="95000"/>
                              <a:lumOff val="5000"/>
                            </a:schemeClr>
                          </a:solidFill>
                          <a:effectLst/>
                        </a:rPr>
                        <a:t>ASUS ROG Phone 7(12/256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100</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41</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194216199"/>
                  </a:ext>
                </a:extLst>
              </a:tr>
              <a:tr h="321336">
                <a:tc>
                  <a:txBody>
                    <a:bodyPr/>
                    <a:lstStyle/>
                    <a:p>
                      <a:pPr algn="ctr">
                        <a:lnSpc>
                          <a:spcPct val="107000"/>
                        </a:lnSpc>
                        <a:spcAft>
                          <a:spcPts val="0"/>
                        </a:spcAft>
                      </a:pPr>
                      <a:r>
                        <a:rPr lang="id-ID" sz="800">
                          <a:solidFill>
                            <a:schemeClr val="bg1">
                              <a:lumMod val="95000"/>
                              <a:lumOff val="5000"/>
                            </a:schemeClr>
                          </a:solidFill>
                          <a:effectLst/>
                        </a:rPr>
                        <a:t>ASUS ROG Phone 7(16/512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150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65</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84</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59030442"/>
                  </a:ext>
                </a:extLst>
              </a:tr>
              <a:tr h="321336">
                <a:tc>
                  <a:txBody>
                    <a:bodyPr/>
                    <a:lstStyle/>
                    <a:p>
                      <a:pPr algn="ctr">
                        <a:lnSpc>
                          <a:spcPct val="107000"/>
                        </a:lnSpc>
                        <a:spcAft>
                          <a:spcPts val="0"/>
                        </a:spcAft>
                      </a:pPr>
                      <a:r>
                        <a:rPr lang="id-ID" sz="800">
                          <a:solidFill>
                            <a:schemeClr val="bg1">
                              <a:lumMod val="95000"/>
                              <a:lumOff val="5000"/>
                            </a:schemeClr>
                          </a:solidFill>
                          <a:effectLst/>
                        </a:rPr>
                        <a:t>APPLE Iphone 15 Pro Max(8/256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71</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1775876686"/>
                  </a:ext>
                </a:extLst>
              </a:tr>
              <a:tr h="321336">
                <a:tc>
                  <a:txBody>
                    <a:bodyPr/>
                    <a:lstStyle/>
                    <a:p>
                      <a:pPr algn="ctr">
                        <a:lnSpc>
                          <a:spcPct val="107000"/>
                        </a:lnSpc>
                        <a:spcAft>
                          <a:spcPts val="0"/>
                        </a:spcAft>
                      </a:pPr>
                      <a:r>
                        <a:rPr lang="id-ID" sz="800">
                          <a:solidFill>
                            <a:schemeClr val="bg1">
                              <a:lumMod val="95000"/>
                              <a:lumOff val="5000"/>
                            </a:schemeClr>
                          </a:solidFill>
                          <a:effectLst/>
                        </a:rPr>
                        <a:t>APPLE Iphone 15 Pro Max(8/512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88</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763729563"/>
                  </a:ext>
                </a:extLst>
              </a:tr>
              <a:tr h="428449">
                <a:tc>
                  <a:txBody>
                    <a:bodyPr/>
                    <a:lstStyle/>
                    <a:p>
                      <a:pPr algn="ctr">
                        <a:lnSpc>
                          <a:spcPct val="107000"/>
                        </a:lnSpc>
                        <a:spcAft>
                          <a:spcPts val="0"/>
                        </a:spcAft>
                      </a:pPr>
                      <a:r>
                        <a:rPr lang="id-ID" sz="800">
                          <a:solidFill>
                            <a:schemeClr val="bg1">
                              <a:lumMod val="95000"/>
                              <a:lumOff val="5000"/>
                            </a:schemeClr>
                          </a:solidFill>
                          <a:effectLst/>
                        </a:rPr>
                        <a:t>APPLE Iphone 15 Pro Max(8/1000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80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170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763287761"/>
                  </a:ext>
                </a:extLst>
              </a:tr>
              <a:tr h="151317">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3000997409"/>
                  </a:ext>
                </a:extLst>
              </a:tr>
              <a:tr h="321336">
                <a:tc>
                  <a:txBody>
                    <a:bodyPr/>
                    <a:lstStyle/>
                    <a:p>
                      <a:pPr algn="ctr">
                        <a:lnSpc>
                          <a:spcPct val="107000"/>
                        </a:lnSpc>
                        <a:spcAft>
                          <a:spcPts val="0"/>
                        </a:spcAft>
                      </a:pPr>
                      <a:r>
                        <a:rPr lang="id-ID" sz="800">
                          <a:solidFill>
                            <a:schemeClr val="bg1">
                              <a:lumMod val="95000"/>
                              <a:lumOff val="5000"/>
                            </a:schemeClr>
                          </a:solidFill>
                          <a:effectLst/>
                        </a:rPr>
                        <a:t>INFINIX INFINIX HOT 30i(8/128 gb)</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60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40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20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30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100</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a:solidFill>
                            <a:schemeClr val="bg1">
                              <a:lumMod val="95000"/>
                              <a:lumOff val="5000"/>
                            </a:schemeClr>
                          </a:solidFill>
                          <a:effectLst/>
                        </a:rPr>
                        <a:t>...</a:t>
                      </a:r>
                      <a:endParaRPr lang="id-ID" sz="8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tc>
                  <a:txBody>
                    <a:bodyPr/>
                    <a:lstStyle/>
                    <a:p>
                      <a:pPr algn="ctr">
                        <a:lnSpc>
                          <a:spcPct val="107000"/>
                        </a:lnSpc>
                        <a:spcAft>
                          <a:spcPts val="0"/>
                        </a:spcAft>
                      </a:pPr>
                      <a:r>
                        <a:rPr lang="id-ID" sz="800" dirty="0">
                          <a:solidFill>
                            <a:schemeClr val="bg1">
                              <a:lumMod val="95000"/>
                              <a:lumOff val="5000"/>
                            </a:schemeClr>
                          </a:solidFill>
                          <a:effectLst/>
                        </a:rPr>
                        <a:t>2</a:t>
                      </a:r>
                      <a:endParaRPr lang="id-ID" sz="8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19193" marR="19193" marT="0" marB="0" anchor="ctr"/>
                </a:tc>
                <a:extLst>
                  <a:ext uri="{0D108BD9-81ED-4DB2-BD59-A6C34878D82A}">
                    <a16:rowId xmlns:a16="http://schemas.microsoft.com/office/drawing/2014/main" val="2094137192"/>
                  </a:ext>
                </a:extLst>
              </a:tr>
            </a:tbl>
          </a:graphicData>
        </a:graphic>
      </p:graphicFrame>
      <p:graphicFrame>
        <p:nvGraphicFramePr>
          <p:cNvPr id="3" name="Table 2">
            <a:extLst>
              <a:ext uri="{FF2B5EF4-FFF2-40B4-BE49-F238E27FC236}">
                <a16:creationId xmlns:a16="http://schemas.microsoft.com/office/drawing/2014/main" id="{2C26C9DE-2215-4402-88B9-11EB2BCF3D0E}"/>
              </a:ext>
            </a:extLst>
          </p:cNvPr>
          <p:cNvGraphicFramePr>
            <a:graphicFrameLocks noGrp="1"/>
          </p:cNvGraphicFramePr>
          <p:nvPr>
            <p:extLst>
              <p:ext uri="{D42A27DB-BD31-4B8C-83A1-F6EECF244321}">
                <p14:modId xmlns:p14="http://schemas.microsoft.com/office/powerpoint/2010/main" val="63151254"/>
              </p:ext>
            </p:extLst>
          </p:nvPr>
        </p:nvGraphicFramePr>
        <p:xfrm>
          <a:off x="4440253" y="2282171"/>
          <a:ext cx="6343861" cy="4048655"/>
        </p:xfrm>
        <a:graphic>
          <a:graphicData uri="http://schemas.openxmlformats.org/drawingml/2006/table">
            <a:tbl>
              <a:tblPr firstRow="1" firstCol="1" bandRow="1">
                <a:tableStyleId>{5C22544A-7EE6-4342-B048-85BDC9FD1C3A}</a:tableStyleId>
              </a:tblPr>
              <a:tblGrid>
                <a:gridCol w="3150718">
                  <a:extLst>
                    <a:ext uri="{9D8B030D-6E8A-4147-A177-3AD203B41FA5}">
                      <a16:colId xmlns:a16="http://schemas.microsoft.com/office/drawing/2014/main" val="2966881731"/>
                    </a:ext>
                  </a:extLst>
                </a:gridCol>
                <a:gridCol w="573543">
                  <a:extLst>
                    <a:ext uri="{9D8B030D-6E8A-4147-A177-3AD203B41FA5}">
                      <a16:colId xmlns:a16="http://schemas.microsoft.com/office/drawing/2014/main" val="1601709925"/>
                    </a:ext>
                  </a:extLst>
                </a:gridCol>
                <a:gridCol w="595310">
                  <a:extLst>
                    <a:ext uri="{9D8B030D-6E8A-4147-A177-3AD203B41FA5}">
                      <a16:colId xmlns:a16="http://schemas.microsoft.com/office/drawing/2014/main" val="2189340138"/>
                    </a:ext>
                  </a:extLst>
                </a:gridCol>
                <a:gridCol w="774626">
                  <a:extLst>
                    <a:ext uri="{9D8B030D-6E8A-4147-A177-3AD203B41FA5}">
                      <a16:colId xmlns:a16="http://schemas.microsoft.com/office/drawing/2014/main" val="3681323704"/>
                    </a:ext>
                  </a:extLst>
                </a:gridCol>
                <a:gridCol w="291721">
                  <a:extLst>
                    <a:ext uri="{9D8B030D-6E8A-4147-A177-3AD203B41FA5}">
                      <a16:colId xmlns:a16="http://schemas.microsoft.com/office/drawing/2014/main" val="3409781030"/>
                    </a:ext>
                  </a:extLst>
                </a:gridCol>
                <a:gridCol w="957943">
                  <a:extLst>
                    <a:ext uri="{9D8B030D-6E8A-4147-A177-3AD203B41FA5}">
                      <a16:colId xmlns:a16="http://schemas.microsoft.com/office/drawing/2014/main" val="2276121967"/>
                    </a:ext>
                  </a:extLst>
                </a:gridCol>
              </a:tblGrid>
              <a:tr h="316994">
                <a:tc>
                  <a:txBody>
                    <a:bodyPr/>
                    <a:lstStyle/>
                    <a:p>
                      <a:pPr algn="ctr">
                        <a:lnSpc>
                          <a:spcPct val="107000"/>
                        </a:lnSpc>
                        <a:spcAft>
                          <a:spcPts val="0"/>
                        </a:spcAft>
                      </a:pPr>
                      <a:r>
                        <a:rPr lang="id-ID" sz="1200">
                          <a:solidFill>
                            <a:schemeClr val="bg1">
                              <a:lumMod val="95000"/>
                              <a:lumOff val="5000"/>
                            </a:schemeClr>
                          </a:solidFill>
                          <a:effectLst/>
                        </a:rPr>
                        <a:t>Smartphone</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dirty="0">
                          <a:solidFill>
                            <a:schemeClr val="bg1">
                              <a:lumMod val="95000"/>
                              <a:lumOff val="5000"/>
                            </a:schemeClr>
                          </a:solidFill>
                          <a:effectLst/>
                        </a:rPr>
                        <a:t>Dimensi</a:t>
                      </a:r>
                      <a:endParaRPr lang="id-ID" sz="12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Berat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Build</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Harga</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241489712"/>
                  </a:ext>
                </a:extLst>
              </a:tr>
              <a:tr h="316994">
                <a:tc>
                  <a:txBody>
                    <a:bodyPr/>
                    <a:lstStyle/>
                    <a:p>
                      <a:pPr algn="ctr">
                        <a:lnSpc>
                          <a:spcPct val="107000"/>
                        </a:lnSpc>
                        <a:spcAft>
                          <a:spcPts val="0"/>
                        </a:spcAft>
                      </a:pPr>
                      <a:r>
                        <a:rPr lang="id-ID" sz="1200">
                          <a:solidFill>
                            <a:schemeClr val="bg1">
                              <a:lumMod val="95000"/>
                              <a:lumOff val="5000"/>
                            </a:schemeClr>
                          </a:solidFill>
                          <a:effectLst/>
                        </a:rPr>
                        <a:t>ASUS Zenfone 10(8/128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0,46666666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0,7474747</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92298429"/>
                  </a:ext>
                </a:extLst>
              </a:tr>
              <a:tr h="316994">
                <a:tc>
                  <a:txBody>
                    <a:bodyPr/>
                    <a:lstStyle/>
                    <a:p>
                      <a:pPr algn="ctr">
                        <a:lnSpc>
                          <a:spcPct val="107000"/>
                        </a:lnSpc>
                        <a:spcAft>
                          <a:spcPts val="0"/>
                        </a:spcAft>
                      </a:pPr>
                      <a:r>
                        <a:rPr lang="id-ID" sz="1200">
                          <a:solidFill>
                            <a:schemeClr val="bg1">
                              <a:lumMod val="95000"/>
                              <a:lumOff val="5000"/>
                            </a:schemeClr>
                          </a:solidFill>
                          <a:effectLst/>
                        </a:rPr>
                        <a:t>ASUS Zenfone 10(16/512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0,46666666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0,6464646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261461470"/>
                  </a:ext>
                </a:extLst>
              </a:tr>
              <a:tr h="316994">
                <a:tc>
                  <a:txBody>
                    <a:bodyPr/>
                    <a:lstStyle/>
                    <a:p>
                      <a:pPr algn="ctr">
                        <a:lnSpc>
                          <a:spcPct val="107000"/>
                        </a:lnSpc>
                        <a:spcAft>
                          <a:spcPts val="0"/>
                        </a:spcAft>
                      </a:pPr>
                      <a:r>
                        <a:rPr lang="id-ID" sz="1200">
                          <a:solidFill>
                            <a:schemeClr val="bg1">
                              <a:lumMod val="95000"/>
                              <a:lumOff val="5000"/>
                            </a:schemeClr>
                          </a:solidFill>
                          <a:effectLst/>
                        </a:rPr>
                        <a:t>ASUS ROG Phone 7 Ultimate(16/512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0,86666666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0,2727272</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4155096929"/>
                  </a:ext>
                </a:extLst>
              </a:tr>
              <a:tr h="316994">
                <a:tc>
                  <a:txBody>
                    <a:bodyPr/>
                    <a:lstStyle/>
                    <a:p>
                      <a:pPr algn="ctr">
                        <a:lnSpc>
                          <a:spcPct val="107000"/>
                        </a:lnSpc>
                        <a:spcAft>
                          <a:spcPts val="0"/>
                        </a:spcAft>
                      </a:pPr>
                      <a:r>
                        <a:rPr lang="id-ID" sz="1200">
                          <a:solidFill>
                            <a:schemeClr val="bg1">
                              <a:lumMod val="95000"/>
                              <a:lumOff val="5000"/>
                            </a:schemeClr>
                          </a:solidFill>
                          <a:effectLst/>
                        </a:rPr>
                        <a:t>ASUS ROG Phone 7(12/256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0,86666666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0,5959596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207735886"/>
                  </a:ext>
                </a:extLst>
              </a:tr>
              <a:tr h="316994">
                <a:tc>
                  <a:txBody>
                    <a:bodyPr/>
                    <a:lstStyle/>
                    <a:p>
                      <a:pPr algn="ctr">
                        <a:lnSpc>
                          <a:spcPct val="107000"/>
                        </a:lnSpc>
                        <a:spcAft>
                          <a:spcPts val="0"/>
                        </a:spcAft>
                      </a:pPr>
                      <a:r>
                        <a:rPr lang="id-ID" sz="1200">
                          <a:solidFill>
                            <a:schemeClr val="bg1">
                              <a:lumMod val="95000"/>
                              <a:lumOff val="5000"/>
                            </a:schemeClr>
                          </a:solidFill>
                          <a:effectLst/>
                        </a:rPr>
                        <a:t>ASUS ROG Phone 7(16/512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0,86666666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0,16161616</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881040777"/>
                  </a:ext>
                </a:extLst>
              </a:tr>
              <a:tr h="316994">
                <a:tc>
                  <a:txBody>
                    <a:bodyPr/>
                    <a:lstStyle/>
                    <a:p>
                      <a:pPr algn="ctr">
                        <a:lnSpc>
                          <a:spcPct val="107000"/>
                        </a:lnSpc>
                        <a:spcAft>
                          <a:spcPts val="0"/>
                        </a:spcAft>
                      </a:pPr>
                      <a:r>
                        <a:rPr lang="id-ID" sz="1200">
                          <a:solidFill>
                            <a:schemeClr val="bg1">
                              <a:lumMod val="95000"/>
                              <a:lumOff val="5000"/>
                            </a:schemeClr>
                          </a:solidFill>
                          <a:effectLst/>
                        </a:rPr>
                        <a:t>APPLE Iphone 15 Pro Max(8/256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0,75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0,2929292</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155608772"/>
                  </a:ext>
                </a:extLst>
              </a:tr>
              <a:tr h="316994">
                <a:tc>
                  <a:txBody>
                    <a:bodyPr/>
                    <a:lstStyle/>
                    <a:p>
                      <a:pPr algn="ctr">
                        <a:lnSpc>
                          <a:spcPct val="107000"/>
                        </a:lnSpc>
                        <a:spcAft>
                          <a:spcPts val="0"/>
                        </a:spcAft>
                      </a:pPr>
                      <a:r>
                        <a:rPr lang="id-ID" sz="1200">
                          <a:solidFill>
                            <a:schemeClr val="bg1">
                              <a:lumMod val="95000"/>
                              <a:lumOff val="5000"/>
                            </a:schemeClr>
                          </a:solidFill>
                          <a:effectLst/>
                        </a:rPr>
                        <a:t>APPLE Iphone 15 Pro Max(8/512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0,75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0,1212121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47399458"/>
                  </a:ext>
                </a:extLst>
              </a:tr>
              <a:tr h="316994">
                <a:tc>
                  <a:txBody>
                    <a:bodyPr/>
                    <a:lstStyle/>
                    <a:p>
                      <a:pPr algn="ctr">
                        <a:lnSpc>
                          <a:spcPct val="107000"/>
                        </a:lnSpc>
                        <a:spcAft>
                          <a:spcPts val="0"/>
                        </a:spcAft>
                      </a:pPr>
                      <a:r>
                        <a:rPr lang="id-ID" sz="1200">
                          <a:solidFill>
                            <a:schemeClr val="bg1">
                              <a:lumMod val="95000"/>
                              <a:lumOff val="5000"/>
                            </a:schemeClr>
                          </a:solidFill>
                          <a:effectLst/>
                        </a:rPr>
                        <a:t>APPLE Iphone 15 Pro Max(8/1000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0,75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707013629"/>
                  </a:ext>
                </a:extLst>
              </a:tr>
              <a:tr h="316994">
                <a:tc>
                  <a:txBody>
                    <a:bodyPr/>
                    <a:lstStyle/>
                    <a:p>
                      <a:pPr algn="ctr">
                        <a:lnSpc>
                          <a:spcPct val="107000"/>
                        </a:lnSpc>
                        <a:spcAft>
                          <a:spcPts val="0"/>
                        </a:spcAft>
                      </a:pPr>
                      <a:r>
                        <a:rPr lang="id-ID" sz="1200">
                          <a:solidFill>
                            <a:schemeClr val="bg1">
                              <a:lumMod val="95000"/>
                              <a:lumOff val="5000"/>
                            </a:schemeClr>
                          </a:solidFill>
                          <a:effectLst/>
                        </a:rPr>
                        <a:t>APPLE Iphone 15 Pro(8/128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0,42424242</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385906850"/>
                  </a:ext>
                </a:extLst>
              </a:tr>
              <a:tr h="316994">
                <a:tc>
                  <a:txBody>
                    <a:bodyPr/>
                    <a:lstStyle/>
                    <a:p>
                      <a:pPr algn="ctr">
                        <a:lnSpc>
                          <a:spcPct val="107000"/>
                        </a:lnSpc>
                        <a:spcAft>
                          <a:spcPts val="0"/>
                        </a:spcAft>
                      </a:pPr>
                      <a:r>
                        <a:rPr lang="id-ID" sz="1200">
                          <a:solidFill>
                            <a:schemeClr val="bg1">
                              <a:lumMod val="95000"/>
                              <a:lumOff val="5000"/>
                            </a:schemeClr>
                          </a:solidFill>
                          <a:effectLst/>
                        </a:rPr>
                        <a:t>APPLE Iphone 15 Pro(8/256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1</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0,32323232</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818429843"/>
                  </a:ext>
                </a:extLst>
              </a:tr>
              <a:tr h="153235">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dirty="0">
                          <a:solidFill>
                            <a:schemeClr val="bg1">
                              <a:lumMod val="95000"/>
                              <a:lumOff val="5000"/>
                            </a:schemeClr>
                          </a:solidFill>
                          <a:effectLst/>
                        </a:rPr>
                        <a:t>...</a:t>
                      </a:r>
                      <a:endParaRPr lang="id-ID" sz="12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68295878"/>
                  </a:ext>
                </a:extLst>
              </a:tr>
              <a:tr h="316994">
                <a:tc>
                  <a:txBody>
                    <a:bodyPr/>
                    <a:lstStyle/>
                    <a:p>
                      <a:pPr algn="ctr">
                        <a:lnSpc>
                          <a:spcPct val="107000"/>
                        </a:lnSpc>
                        <a:spcAft>
                          <a:spcPts val="0"/>
                        </a:spcAft>
                      </a:pPr>
                      <a:r>
                        <a:rPr lang="id-ID" sz="1200">
                          <a:solidFill>
                            <a:schemeClr val="bg1">
                              <a:lumMod val="95000"/>
                              <a:lumOff val="5000"/>
                            </a:schemeClr>
                          </a:solidFill>
                          <a:effectLst/>
                        </a:rPr>
                        <a:t>INFINIX INFINIX NOTE 30 PRO(8/256 gb)</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0,25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0,5</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a:solidFill>
                            <a:schemeClr val="bg1">
                              <a:lumMod val="95000"/>
                              <a:lumOff val="5000"/>
                            </a:schemeClr>
                          </a:solidFill>
                          <a:effectLst/>
                        </a:rPr>
                        <a:t>0,4</a:t>
                      </a:r>
                      <a:endParaRPr lang="id-ID" sz="12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dirty="0">
                          <a:solidFill>
                            <a:schemeClr val="bg1">
                              <a:lumMod val="95000"/>
                              <a:lumOff val="5000"/>
                            </a:schemeClr>
                          </a:solidFill>
                          <a:effectLst/>
                        </a:rPr>
                        <a:t>...</a:t>
                      </a:r>
                      <a:endParaRPr lang="id-ID" sz="12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200" dirty="0">
                          <a:solidFill>
                            <a:schemeClr val="bg1">
                              <a:lumMod val="95000"/>
                              <a:lumOff val="5000"/>
                            </a:schemeClr>
                          </a:solidFill>
                          <a:effectLst/>
                        </a:rPr>
                        <a:t>0,9393939</a:t>
                      </a:r>
                      <a:endParaRPr lang="id-ID" sz="12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572065448"/>
                  </a:ext>
                </a:extLst>
              </a:tr>
            </a:tbl>
          </a:graphicData>
        </a:graphic>
      </p:graphicFrame>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019CBD2-7B72-4C31-9AA7-421BA8449757}"/>
                  </a:ext>
                </a:extLst>
              </p:cNvPr>
              <p:cNvSpPr/>
              <p:nvPr/>
            </p:nvSpPr>
            <p:spPr>
              <a:xfrm>
                <a:off x="418454" y="3247228"/>
                <a:ext cx="3312509"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r>
                        <a:rPr lang="id-ID" i="0">
                          <a:solidFill>
                            <a:schemeClr val="bg1">
                              <a:lumMod val="95000"/>
                              <a:lumOff val="5000"/>
                            </a:schemeClr>
                          </a:solidFill>
                          <a:latin typeface="Cambria Math" panose="02040503050406030204" pitchFamily="18" charset="0"/>
                        </a:rPr>
                        <m:t>=100 </m:t>
                      </m:r>
                      <m:f>
                        <m:fPr>
                          <m:ctrlPr>
                            <a:rPr lang="id-ID" i="1">
                              <a:solidFill>
                                <a:schemeClr val="bg1">
                                  <a:lumMod val="95000"/>
                                  <a:lumOff val="5000"/>
                                </a:schemeClr>
                              </a:solidFill>
                              <a:latin typeface="Cambria Math" panose="02040503050406030204" pitchFamily="18" charset="0"/>
                            </a:rPr>
                          </m:ctrlPr>
                        </m:fPr>
                        <m:num>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𝑜𝑢𝑡</m:t>
                                  </m:r>
                                  <m:r>
                                    <a:rPr lang="id-ID" i="0">
                                      <a:solidFill>
                                        <a:schemeClr val="bg1">
                                          <a:lumMod val="95000"/>
                                          <a:lumOff val="5000"/>
                                        </a:schemeClr>
                                      </a:solidFill>
                                      <a:latin typeface="Cambria Math" panose="02040503050406030204" pitchFamily="18" charset="0"/>
                                    </a:rPr>
                                    <m:t> </m:t>
                                  </m:r>
                                  <m:r>
                                    <a:rPr lang="id-ID" i="1">
                                      <a:solidFill>
                                        <a:schemeClr val="bg1">
                                          <a:lumMod val="95000"/>
                                          <a:lumOff val="5000"/>
                                        </a:schemeClr>
                                      </a:solidFill>
                                      <a:latin typeface="Cambria Math" panose="02040503050406030204" pitchFamily="18" charset="0"/>
                                    </a:rPr>
                                    <m:t>𝑖</m:t>
                                  </m:r>
                                </m:sub>
                              </m:sSub>
                            </m:e>
                          </m:d>
                        </m:num>
                        <m:den>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den>
                      </m:f>
                      <m:r>
                        <a:rPr lang="id-ID" i="0">
                          <a:solidFill>
                            <a:schemeClr val="bg1">
                              <a:lumMod val="95000"/>
                              <a:lumOff val="5000"/>
                            </a:schemeClr>
                          </a:solidFill>
                          <a:latin typeface="Cambria Math" panose="02040503050406030204" pitchFamily="18" charset="0"/>
                        </a:rPr>
                        <m:t>%</m:t>
                      </m:r>
                    </m:oMath>
                  </m:oMathPara>
                </a14:m>
                <a:endParaRPr lang="id-ID" dirty="0">
                  <a:solidFill>
                    <a:schemeClr val="bg1">
                      <a:lumMod val="95000"/>
                      <a:lumOff val="5000"/>
                    </a:schemeClr>
                  </a:solidFill>
                </a:endParaRPr>
              </a:p>
            </p:txBody>
          </p:sp>
        </mc:Choice>
        <mc:Fallback xmlns="">
          <p:sp>
            <p:nvSpPr>
              <p:cNvPr id="9" name="Rectangle 8">
                <a:extLst>
                  <a:ext uri="{FF2B5EF4-FFF2-40B4-BE49-F238E27FC236}">
                    <a16:creationId xmlns:a16="http://schemas.microsoft.com/office/drawing/2014/main" id="{6019CBD2-7B72-4C31-9AA7-421BA8449757}"/>
                  </a:ext>
                </a:extLst>
              </p:cNvPr>
              <p:cNvSpPr>
                <a:spLocks noRot="1" noChangeAspect="1" noMove="1" noResize="1" noEditPoints="1" noAdjustHandles="1" noChangeArrowheads="1" noChangeShapeType="1" noTextEdit="1"/>
              </p:cNvSpPr>
              <p:nvPr/>
            </p:nvSpPr>
            <p:spPr>
              <a:xfrm>
                <a:off x="418454" y="3247228"/>
                <a:ext cx="3312509" cy="676724"/>
              </a:xfrm>
              <a:prstGeom prst="rect">
                <a:avLst/>
              </a:prstGeom>
              <a:blipFill>
                <a:blip r:embed="rId5"/>
                <a:stretch>
                  <a:fillRect/>
                </a:stretch>
              </a:blipFill>
            </p:spPr>
            <p:txBody>
              <a:bodyPr/>
              <a:lstStyle/>
              <a:p>
                <a:r>
                  <a:rPr lang="id-ID">
                    <a:noFill/>
                  </a:rPr>
                  <a:t> </a:t>
                </a:r>
              </a:p>
            </p:txBody>
          </p:sp>
        </mc:Fallback>
      </mc:AlternateContent>
      <p:sp>
        <p:nvSpPr>
          <p:cNvPr id="18" name="TextBox 6">
            <a:extLst>
              <a:ext uri="{FF2B5EF4-FFF2-40B4-BE49-F238E27FC236}">
                <a16:creationId xmlns:a16="http://schemas.microsoft.com/office/drawing/2014/main" id="{380B94B4-7D0C-4FE6-9A50-54A7746F6D38}"/>
              </a:ext>
            </a:extLst>
          </p:cNvPr>
          <p:cNvSpPr txBox="1"/>
          <p:nvPr/>
        </p:nvSpPr>
        <p:spPr>
          <a:xfrm>
            <a:off x="-100843" y="2893401"/>
            <a:ext cx="4495530" cy="366703"/>
          </a:xfrm>
          <a:prstGeom prst="rect">
            <a:avLst/>
          </a:prstGeom>
        </p:spPr>
        <p:txBody>
          <a:bodyPr wrap="square" lIns="0" tIns="0" rIns="0" bIns="0" rtlCol="0" anchor="t">
            <a:spAutoFit/>
          </a:bodyPr>
          <a:lstStyle/>
          <a:p>
            <a:pPr lvl="2">
              <a:lnSpc>
                <a:spcPct val="150000"/>
              </a:lnSpc>
            </a:pPr>
            <a:r>
              <a:rPr lang="id-ID" i="1" dirty="0">
                <a:solidFill>
                  <a:schemeClr val="bg1">
                    <a:lumMod val="95000"/>
                    <a:lumOff val="5000"/>
                  </a:schemeClr>
                </a:solidFill>
              </a:rPr>
              <a:t>Cost </a:t>
            </a:r>
            <a:r>
              <a:rPr lang="id-ID" dirty="0">
                <a:solidFill>
                  <a:schemeClr val="bg1">
                    <a:lumMod val="95000"/>
                    <a:lumOff val="5000"/>
                  </a:schemeClr>
                </a:solidFill>
              </a:rPr>
              <a:t>(LKLB)</a:t>
            </a:r>
            <a:endParaRPr lang="id-ID" i="1" dirty="0">
              <a:solidFill>
                <a:schemeClr val="bg1">
                  <a:lumMod val="95000"/>
                  <a:lumOff val="5000"/>
                </a:schemeClr>
              </a:solidFill>
            </a:endParaRPr>
          </a:p>
        </p:txBody>
      </p:sp>
      <p:sp>
        <p:nvSpPr>
          <p:cNvPr id="19" name="TextBox 6">
            <a:extLst>
              <a:ext uri="{FF2B5EF4-FFF2-40B4-BE49-F238E27FC236}">
                <a16:creationId xmlns:a16="http://schemas.microsoft.com/office/drawing/2014/main" id="{49F0613C-EA1D-4C8F-B9ED-4EAEA9F5D57D}"/>
              </a:ext>
            </a:extLst>
          </p:cNvPr>
          <p:cNvSpPr txBox="1"/>
          <p:nvPr/>
        </p:nvSpPr>
        <p:spPr>
          <a:xfrm>
            <a:off x="0" y="4063236"/>
            <a:ext cx="4495530" cy="366703"/>
          </a:xfrm>
          <a:prstGeom prst="rect">
            <a:avLst/>
          </a:prstGeom>
        </p:spPr>
        <p:txBody>
          <a:bodyPr wrap="square" lIns="0" tIns="0" rIns="0" bIns="0" rtlCol="0" anchor="t">
            <a:spAutoFit/>
          </a:bodyPr>
          <a:lstStyle/>
          <a:p>
            <a:pPr lvl="2">
              <a:lnSpc>
                <a:spcPct val="150000"/>
              </a:lnSpc>
            </a:pPr>
            <a:r>
              <a:rPr lang="id-ID" i="1" dirty="0">
                <a:solidFill>
                  <a:schemeClr val="bg1">
                    <a:lumMod val="95000"/>
                    <a:lumOff val="5000"/>
                  </a:schemeClr>
                </a:solidFill>
              </a:rPr>
              <a:t>Benefit </a:t>
            </a:r>
            <a:r>
              <a:rPr lang="id-ID" dirty="0">
                <a:solidFill>
                  <a:schemeClr val="bg1">
                    <a:lumMod val="95000"/>
                    <a:lumOff val="5000"/>
                  </a:schemeClr>
                </a:solidFill>
              </a:rPr>
              <a:t>(LBLB)</a:t>
            </a:r>
            <a:endParaRPr lang="id-ID" i="1" dirty="0">
              <a:solidFill>
                <a:schemeClr val="bg1">
                  <a:lumMod val="95000"/>
                  <a:lumOff val="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D3F3EB4-FD9E-4EA6-A0FA-FF946B2D738B}"/>
                  </a:ext>
                </a:extLst>
              </p:cNvPr>
              <p:cNvSpPr/>
              <p:nvPr/>
            </p:nvSpPr>
            <p:spPr>
              <a:xfrm>
                <a:off x="374292" y="4541556"/>
                <a:ext cx="327403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r>
                        <a:rPr lang="id-ID" i="0">
                          <a:solidFill>
                            <a:schemeClr val="bg1">
                              <a:lumMod val="95000"/>
                              <a:lumOff val="5000"/>
                            </a:schemeClr>
                          </a:solidFill>
                          <a:latin typeface="Cambria Math" panose="02040503050406030204" pitchFamily="18" charset="0"/>
                        </a:rPr>
                        <m:t>=100 </m:t>
                      </m:r>
                      <m:f>
                        <m:fPr>
                          <m:ctrlPr>
                            <a:rPr lang="id-ID" i="1">
                              <a:solidFill>
                                <a:schemeClr val="bg1">
                                  <a:lumMod val="95000"/>
                                  <a:lumOff val="5000"/>
                                </a:schemeClr>
                              </a:solidFill>
                              <a:latin typeface="Cambria Math" panose="02040503050406030204" pitchFamily="18" charset="0"/>
                            </a:rPr>
                          </m:ctrlPr>
                        </m:fPr>
                        <m:num>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𝑜𝑢𝑡</m:t>
                                  </m:r>
                                  <m:r>
                                    <a:rPr lang="id-ID" i="0">
                                      <a:solidFill>
                                        <a:schemeClr val="bg1">
                                          <a:lumMod val="95000"/>
                                          <a:lumOff val="5000"/>
                                        </a:schemeClr>
                                      </a:solidFill>
                                      <a:latin typeface="Cambria Math" panose="02040503050406030204" pitchFamily="18" charset="0"/>
                                    </a:rPr>
                                    <m:t> </m:t>
                                  </m:r>
                                  <m:r>
                                    <a:rPr lang="id-ID" i="1">
                                      <a:solidFill>
                                        <a:schemeClr val="bg1">
                                          <a:lumMod val="95000"/>
                                          <a:lumOff val="5000"/>
                                        </a:schemeClr>
                                      </a:solidFill>
                                      <a:latin typeface="Cambria Math" panose="02040503050406030204" pitchFamily="18" charset="0"/>
                                    </a:rPr>
                                    <m:t>𝑖</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num>
                        <m:den>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den>
                      </m:f>
                      <m:r>
                        <a:rPr lang="id-ID" i="0">
                          <a:solidFill>
                            <a:schemeClr val="bg1">
                              <a:lumMod val="95000"/>
                              <a:lumOff val="5000"/>
                            </a:schemeClr>
                          </a:solidFill>
                          <a:latin typeface="Cambria Math" panose="02040503050406030204" pitchFamily="18" charset="0"/>
                        </a:rPr>
                        <m:t>%</m:t>
                      </m:r>
                    </m:oMath>
                  </m:oMathPara>
                </a14:m>
                <a:endParaRPr lang="id-ID" dirty="0">
                  <a:solidFill>
                    <a:schemeClr val="bg1">
                      <a:lumMod val="95000"/>
                      <a:lumOff val="5000"/>
                    </a:schemeClr>
                  </a:solidFill>
                </a:endParaRPr>
              </a:p>
            </p:txBody>
          </p:sp>
        </mc:Choice>
        <mc:Fallback xmlns="">
          <p:sp>
            <p:nvSpPr>
              <p:cNvPr id="11" name="Rectangle 10">
                <a:extLst>
                  <a:ext uri="{FF2B5EF4-FFF2-40B4-BE49-F238E27FC236}">
                    <a16:creationId xmlns:a16="http://schemas.microsoft.com/office/drawing/2014/main" id="{2D3F3EB4-FD9E-4EA6-A0FA-FF946B2D738B}"/>
                  </a:ext>
                </a:extLst>
              </p:cNvPr>
              <p:cNvSpPr>
                <a:spLocks noRot="1" noChangeAspect="1" noMove="1" noResize="1" noEditPoints="1" noAdjustHandles="1" noChangeArrowheads="1" noChangeShapeType="1" noTextEdit="1"/>
              </p:cNvSpPr>
              <p:nvPr/>
            </p:nvSpPr>
            <p:spPr>
              <a:xfrm>
                <a:off x="374292" y="4541556"/>
                <a:ext cx="3274037" cy="676724"/>
              </a:xfrm>
              <a:prstGeom prst="rect">
                <a:avLst/>
              </a:prstGeom>
              <a:blipFill>
                <a:blip r:embed="rId6"/>
                <a:stretch>
                  <a:fillRect/>
                </a:stretch>
              </a:blipFill>
            </p:spPr>
            <p:txBody>
              <a:bodyPr/>
              <a:lstStyle/>
              <a:p>
                <a:r>
                  <a:rPr lang="id-ID">
                    <a:noFill/>
                  </a:rPr>
                  <a:t> </a:t>
                </a:r>
              </a:p>
            </p:txBody>
          </p:sp>
        </mc:Fallback>
      </mc:AlternateContent>
    </p:spTree>
    <p:extLst>
      <p:ext uri="{BB962C8B-B14F-4D97-AF65-F5344CB8AC3E}">
        <p14:creationId xmlns:p14="http://schemas.microsoft.com/office/powerpoint/2010/main" val="3670335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Perhitungan </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305070" y="2333065"/>
            <a:ext cx="4495530"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Menghitung Nilai Akhir</a:t>
            </a:r>
          </a:p>
        </p:txBody>
      </p:sp>
      <p:graphicFrame>
        <p:nvGraphicFramePr>
          <p:cNvPr id="3" name="Table 2">
            <a:extLst>
              <a:ext uri="{FF2B5EF4-FFF2-40B4-BE49-F238E27FC236}">
                <a16:creationId xmlns:a16="http://schemas.microsoft.com/office/drawing/2014/main" id="{2C26C9DE-2215-4402-88B9-11EB2BCF3D0E}"/>
              </a:ext>
            </a:extLst>
          </p:cNvPr>
          <p:cNvGraphicFramePr>
            <a:graphicFrameLocks noGrp="1"/>
          </p:cNvGraphicFramePr>
          <p:nvPr>
            <p:extLst>
              <p:ext uri="{D42A27DB-BD31-4B8C-83A1-F6EECF244321}">
                <p14:modId xmlns:p14="http://schemas.microsoft.com/office/powerpoint/2010/main" val="156491899"/>
              </p:ext>
            </p:extLst>
          </p:nvPr>
        </p:nvGraphicFramePr>
        <p:xfrm>
          <a:off x="-6315153" y="2190858"/>
          <a:ext cx="6191915" cy="3957163"/>
        </p:xfrm>
        <a:graphic>
          <a:graphicData uri="http://schemas.openxmlformats.org/drawingml/2006/table">
            <a:tbl>
              <a:tblPr firstRow="1" firstCol="1" bandRow="1">
                <a:tableStyleId>{5C22544A-7EE6-4342-B048-85BDC9FD1C3A}</a:tableStyleId>
              </a:tblPr>
              <a:tblGrid>
                <a:gridCol w="2599264">
                  <a:extLst>
                    <a:ext uri="{9D8B030D-6E8A-4147-A177-3AD203B41FA5}">
                      <a16:colId xmlns:a16="http://schemas.microsoft.com/office/drawing/2014/main" val="2966881731"/>
                    </a:ext>
                  </a:extLst>
                </a:gridCol>
                <a:gridCol w="1124997">
                  <a:extLst>
                    <a:ext uri="{9D8B030D-6E8A-4147-A177-3AD203B41FA5}">
                      <a16:colId xmlns:a16="http://schemas.microsoft.com/office/drawing/2014/main" val="1601709925"/>
                    </a:ext>
                  </a:extLst>
                </a:gridCol>
                <a:gridCol w="595310">
                  <a:extLst>
                    <a:ext uri="{9D8B030D-6E8A-4147-A177-3AD203B41FA5}">
                      <a16:colId xmlns:a16="http://schemas.microsoft.com/office/drawing/2014/main" val="2189340138"/>
                    </a:ext>
                  </a:extLst>
                </a:gridCol>
                <a:gridCol w="774626">
                  <a:extLst>
                    <a:ext uri="{9D8B030D-6E8A-4147-A177-3AD203B41FA5}">
                      <a16:colId xmlns:a16="http://schemas.microsoft.com/office/drawing/2014/main" val="3681323704"/>
                    </a:ext>
                  </a:extLst>
                </a:gridCol>
                <a:gridCol w="393454">
                  <a:extLst>
                    <a:ext uri="{9D8B030D-6E8A-4147-A177-3AD203B41FA5}">
                      <a16:colId xmlns:a16="http://schemas.microsoft.com/office/drawing/2014/main" val="3409781030"/>
                    </a:ext>
                  </a:extLst>
                </a:gridCol>
                <a:gridCol w="704264">
                  <a:extLst>
                    <a:ext uri="{9D8B030D-6E8A-4147-A177-3AD203B41FA5}">
                      <a16:colId xmlns:a16="http://schemas.microsoft.com/office/drawing/2014/main" val="2276121967"/>
                    </a:ext>
                  </a:extLst>
                </a:gridCol>
              </a:tblGrid>
              <a:tr h="316994">
                <a:tc>
                  <a:txBody>
                    <a:bodyPr/>
                    <a:lstStyle/>
                    <a:p>
                      <a:pPr algn="ctr">
                        <a:lnSpc>
                          <a:spcPct val="107000"/>
                        </a:lnSpc>
                        <a:spcAft>
                          <a:spcPts val="0"/>
                        </a:spcAft>
                      </a:pPr>
                      <a:r>
                        <a:rPr lang="id-ID" sz="1000">
                          <a:solidFill>
                            <a:schemeClr val="bg1">
                              <a:lumMod val="95000"/>
                              <a:lumOff val="5000"/>
                            </a:schemeClr>
                          </a:solidFill>
                          <a:effectLst/>
                        </a:rPr>
                        <a:t>Smartphone</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Dimensi</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Berat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Build</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Harga</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241489712"/>
                  </a:ext>
                </a:extLst>
              </a:tr>
              <a:tr h="316994">
                <a:tc>
                  <a:txBody>
                    <a:bodyPr/>
                    <a:lstStyle/>
                    <a:p>
                      <a:pPr algn="ctr">
                        <a:lnSpc>
                          <a:spcPct val="107000"/>
                        </a:lnSpc>
                        <a:spcAft>
                          <a:spcPts val="0"/>
                        </a:spcAft>
                      </a:pPr>
                      <a:r>
                        <a:rPr lang="id-ID" sz="1000" dirty="0">
                          <a:solidFill>
                            <a:schemeClr val="bg1">
                              <a:lumMod val="95000"/>
                              <a:lumOff val="5000"/>
                            </a:schemeClr>
                          </a:solidFill>
                          <a:effectLst/>
                        </a:rPr>
                        <a:t>ASUS Zenfone 10(8/128 gb)</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0,46666666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0,7474747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92298429"/>
                  </a:ext>
                </a:extLst>
              </a:tr>
              <a:tr h="316994">
                <a:tc>
                  <a:txBody>
                    <a:bodyPr/>
                    <a:lstStyle/>
                    <a:p>
                      <a:pPr algn="ctr">
                        <a:lnSpc>
                          <a:spcPct val="107000"/>
                        </a:lnSpc>
                        <a:spcAft>
                          <a:spcPts val="0"/>
                        </a:spcAft>
                      </a:pPr>
                      <a:r>
                        <a:rPr lang="id-ID" sz="1000">
                          <a:solidFill>
                            <a:schemeClr val="bg1">
                              <a:lumMod val="95000"/>
                              <a:lumOff val="5000"/>
                            </a:schemeClr>
                          </a:solidFill>
                          <a:effectLst/>
                        </a:rPr>
                        <a:t>ASUS Zenfone 10(16/512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0,46666666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0,6464646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261461470"/>
                  </a:ext>
                </a:extLst>
              </a:tr>
              <a:tr h="316994">
                <a:tc>
                  <a:txBody>
                    <a:bodyPr/>
                    <a:lstStyle/>
                    <a:p>
                      <a:pPr algn="ctr">
                        <a:lnSpc>
                          <a:spcPct val="107000"/>
                        </a:lnSpc>
                        <a:spcAft>
                          <a:spcPts val="0"/>
                        </a:spcAft>
                      </a:pPr>
                      <a:r>
                        <a:rPr lang="id-ID" sz="1000">
                          <a:solidFill>
                            <a:schemeClr val="bg1">
                              <a:lumMod val="95000"/>
                              <a:lumOff val="5000"/>
                            </a:schemeClr>
                          </a:solidFill>
                          <a:effectLst/>
                        </a:rPr>
                        <a:t>ASUS ROG Phone 7 Ultimate(16/512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0,86666666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0,2727272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4155096929"/>
                  </a:ext>
                </a:extLst>
              </a:tr>
              <a:tr h="316994">
                <a:tc>
                  <a:txBody>
                    <a:bodyPr/>
                    <a:lstStyle/>
                    <a:p>
                      <a:pPr algn="ctr">
                        <a:lnSpc>
                          <a:spcPct val="107000"/>
                        </a:lnSpc>
                        <a:spcAft>
                          <a:spcPts val="0"/>
                        </a:spcAft>
                      </a:pPr>
                      <a:r>
                        <a:rPr lang="id-ID" sz="1000">
                          <a:solidFill>
                            <a:schemeClr val="bg1">
                              <a:lumMod val="95000"/>
                              <a:lumOff val="5000"/>
                            </a:schemeClr>
                          </a:solidFill>
                          <a:effectLst/>
                        </a:rPr>
                        <a:t>ASUS ROG Phone 7(12/256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0,86666666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0,5959596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207735886"/>
                  </a:ext>
                </a:extLst>
              </a:tr>
              <a:tr h="316994">
                <a:tc>
                  <a:txBody>
                    <a:bodyPr/>
                    <a:lstStyle/>
                    <a:p>
                      <a:pPr algn="ctr">
                        <a:lnSpc>
                          <a:spcPct val="107000"/>
                        </a:lnSpc>
                        <a:spcAft>
                          <a:spcPts val="0"/>
                        </a:spcAft>
                      </a:pPr>
                      <a:r>
                        <a:rPr lang="id-ID" sz="1000">
                          <a:solidFill>
                            <a:schemeClr val="bg1">
                              <a:lumMod val="95000"/>
                              <a:lumOff val="5000"/>
                            </a:schemeClr>
                          </a:solidFill>
                          <a:effectLst/>
                        </a:rPr>
                        <a:t>ASUS ROG Phone 7(16/512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0,86666666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0,16161616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2881040777"/>
                  </a:ext>
                </a:extLst>
              </a:tr>
              <a:tr h="316994">
                <a:tc>
                  <a:txBody>
                    <a:bodyPr/>
                    <a:lstStyle/>
                    <a:p>
                      <a:pPr algn="ctr">
                        <a:lnSpc>
                          <a:spcPct val="107000"/>
                        </a:lnSpc>
                        <a:spcAft>
                          <a:spcPts val="0"/>
                        </a:spcAft>
                      </a:pPr>
                      <a:r>
                        <a:rPr lang="id-ID" sz="1000">
                          <a:solidFill>
                            <a:schemeClr val="bg1">
                              <a:lumMod val="95000"/>
                              <a:lumOff val="5000"/>
                            </a:schemeClr>
                          </a:solidFill>
                          <a:effectLst/>
                        </a:rPr>
                        <a:t>APPLE Iphone 15 Pro Max(8/256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0,75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0,2929292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155608772"/>
                  </a:ext>
                </a:extLst>
              </a:tr>
              <a:tr h="316994">
                <a:tc>
                  <a:txBody>
                    <a:bodyPr/>
                    <a:lstStyle/>
                    <a:p>
                      <a:pPr algn="ctr">
                        <a:lnSpc>
                          <a:spcPct val="107000"/>
                        </a:lnSpc>
                        <a:spcAft>
                          <a:spcPts val="0"/>
                        </a:spcAft>
                      </a:pPr>
                      <a:r>
                        <a:rPr lang="id-ID" sz="1000">
                          <a:solidFill>
                            <a:schemeClr val="bg1">
                              <a:lumMod val="95000"/>
                              <a:lumOff val="5000"/>
                            </a:schemeClr>
                          </a:solidFill>
                          <a:effectLst/>
                        </a:rPr>
                        <a:t>APPLE Iphone 15 Pro Max(8/512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0,75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0,1212121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47399458"/>
                  </a:ext>
                </a:extLst>
              </a:tr>
              <a:tr h="316994">
                <a:tc>
                  <a:txBody>
                    <a:bodyPr/>
                    <a:lstStyle/>
                    <a:p>
                      <a:pPr algn="ctr">
                        <a:lnSpc>
                          <a:spcPct val="107000"/>
                        </a:lnSpc>
                        <a:spcAft>
                          <a:spcPts val="0"/>
                        </a:spcAft>
                      </a:pPr>
                      <a:r>
                        <a:rPr lang="id-ID" sz="1000">
                          <a:solidFill>
                            <a:schemeClr val="bg1">
                              <a:lumMod val="95000"/>
                              <a:lumOff val="5000"/>
                            </a:schemeClr>
                          </a:solidFill>
                          <a:effectLst/>
                        </a:rPr>
                        <a:t>APPLE Iphone 15 Pro Max(8/1000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0,75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707013629"/>
                  </a:ext>
                </a:extLst>
              </a:tr>
              <a:tr h="316994">
                <a:tc>
                  <a:txBody>
                    <a:bodyPr/>
                    <a:lstStyle/>
                    <a:p>
                      <a:pPr algn="ctr">
                        <a:lnSpc>
                          <a:spcPct val="107000"/>
                        </a:lnSpc>
                        <a:spcAft>
                          <a:spcPts val="0"/>
                        </a:spcAft>
                      </a:pPr>
                      <a:r>
                        <a:rPr lang="id-ID" sz="1000">
                          <a:solidFill>
                            <a:schemeClr val="bg1">
                              <a:lumMod val="95000"/>
                              <a:lumOff val="5000"/>
                            </a:schemeClr>
                          </a:solidFill>
                          <a:effectLst/>
                        </a:rPr>
                        <a:t>APPLE Iphone 15 Pro(8/128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0,42424242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1385906850"/>
                  </a:ext>
                </a:extLst>
              </a:tr>
              <a:tr h="316994">
                <a:tc>
                  <a:txBody>
                    <a:bodyPr/>
                    <a:lstStyle/>
                    <a:p>
                      <a:pPr algn="ctr">
                        <a:lnSpc>
                          <a:spcPct val="107000"/>
                        </a:lnSpc>
                        <a:spcAft>
                          <a:spcPts val="0"/>
                        </a:spcAft>
                      </a:pPr>
                      <a:r>
                        <a:rPr lang="id-ID" sz="1000">
                          <a:solidFill>
                            <a:schemeClr val="bg1">
                              <a:lumMod val="95000"/>
                              <a:lumOff val="5000"/>
                            </a:schemeClr>
                          </a:solidFill>
                          <a:effectLst/>
                        </a:rPr>
                        <a:t>APPLE Iphone 15 Pro(8/256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0,32323232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818429843"/>
                  </a:ext>
                </a:extLst>
              </a:tr>
              <a:tr h="153235">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dirty="0">
                          <a:solidFill>
                            <a:schemeClr val="bg1">
                              <a:lumMod val="95000"/>
                              <a:lumOff val="5000"/>
                            </a:schemeClr>
                          </a:solidFill>
                          <a:effectLst/>
                        </a:rPr>
                        <a:t>...</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68295878"/>
                  </a:ext>
                </a:extLst>
              </a:tr>
              <a:tr h="316994">
                <a:tc>
                  <a:txBody>
                    <a:bodyPr/>
                    <a:lstStyle/>
                    <a:p>
                      <a:pPr algn="ctr">
                        <a:lnSpc>
                          <a:spcPct val="107000"/>
                        </a:lnSpc>
                        <a:spcAft>
                          <a:spcPts val="0"/>
                        </a:spcAft>
                      </a:pPr>
                      <a:r>
                        <a:rPr lang="id-ID" sz="1000">
                          <a:solidFill>
                            <a:schemeClr val="bg1">
                              <a:lumMod val="95000"/>
                              <a:lumOff val="5000"/>
                            </a:schemeClr>
                          </a:solidFill>
                          <a:effectLst/>
                        </a:rPr>
                        <a:t>INFINIX INFINIX NOTE 30 PRO(8/256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0,25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0,4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tc>
                  <a:txBody>
                    <a:bodyPr/>
                    <a:lstStyle/>
                    <a:p>
                      <a:pPr algn="ctr">
                        <a:lnSpc>
                          <a:spcPct val="107000"/>
                        </a:lnSpc>
                        <a:spcAft>
                          <a:spcPts val="0"/>
                        </a:spcAft>
                      </a:pPr>
                      <a:r>
                        <a:rPr lang="id-ID" sz="1000" dirty="0">
                          <a:solidFill>
                            <a:schemeClr val="bg1">
                              <a:lumMod val="95000"/>
                              <a:lumOff val="5000"/>
                            </a:schemeClr>
                          </a:solidFill>
                          <a:effectLst/>
                        </a:rPr>
                        <a:t>0,9393939</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0300" marR="20300" marT="0" marB="0" anchor="ctr"/>
                </a:tc>
                <a:extLst>
                  <a:ext uri="{0D108BD9-81ED-4DB2-BD59-A6C34878D82A}">
                    <a16:rowId xmlns:a16="http://schemas.microsoft.com/office/drawing/2014/main" val="3572065448"/>
                  </a:ext>
                </a:extLst>
              </a:tr>
            </a:tbl>
          </a:graphicData>
        </a:graphic>
      </p:graphicFrame>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019CBD2-7B72-4C31-9AA7-421BA8449757}"/>
                  </a:ext>
                </a:extLst>
              </p:cNvPr>
              <p:cNvSpPr/>
              <p:nvPr/>
            </p:nvSpPr>
            <p:spPr>
              <a:xfrm>
                <a:off x="-3772006" y="3170081"/>
                <a:ext cx="3312509"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r>
                        <a:rPr lang="id-ID" i="0">
                          <a:solidFill>
                            <a:schemeClr val="bg1">
                              <a:lumMod val="95000"/>
                              <a:lumOff val="5000"/>
                            </a:schemeClr>
                          </a:solidFill>
                          <a:latin typeface="Cambria Math" panose="02040503050406030204" pitchFamily="18" charset="0"/>
                        </a:rPr>
                        <m:t>=100 </m:t>
                      </m:r>
                      <m:f>
                        <m:fPr>
                          <m:ctrlPr>
                            <a:rPr lang="id-ID" i="1">
                              <a:solidFill>
                                <a:schemeClr val="bg1">
                                  <a:lumMod val="95000"/>
                                  <a:lumOff val="5000"/>
                                </a:schemeClr>
                              </a:solidFill>
                              <a:latin typeface="Cambria Math" panose="02040503050406030204" pitchFamily="18" charset="0"/>
                            </a:rPr>
                          </m:ctrlPr>
                        </m:fPr>
                        <m:num>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𝑜𝑢𝑡</m:t>
                                  </m:r>
                                  <m:r>
                                    <a:rPr lang="id-ID" i="0">
                                      <a:solidFill>
                                        <a:schemeClr val="bg1">
                                          <a:lumMod val="95000"/>
                                          <a:lumOff val="5000"/>
                                        </a:schemeClr>
                                      </a:solidFill>
                                      <a:latin typeface="Cambria Math" panose="02040503050406030204" pitchFamily="18" charset="0"/>
                                    </a:rPr>
                                    <m:t> </m:t>
                                  </m:r>
                                  <m:r>
                                    <a:rPr lang="id-ID" i="1">
                                      <a:solidFill>
                                        <a:schemeClr val="bg1">
                                          <a:lumMod val="95000"/>
                                          <a:lumOff val="5000"/>
                                        </a:schemeClr>
                                      </a:solidFill>
                                      <a:latin typeface="Cambria Math" panose="02040503050406030204" pitchFamily="18" charset="0"/>
                                    </a:rPr>
                                    <m:t>𝑖</m:t>
                                  </m:r>
                                </m:sub>
                              </m:sSub>
                            </m:e>
                          </m:d>
                        </m:num>
                        <m:den>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den>
                      </m:f>
                      <m:r>
                        <a:rPr lang="id-ID" i="0">
                          <a:solidFill>
                            <a:schemeClr val="bg1">
                              <a:lumMod val="95000"/>
                              <a:lumOff val="5000"/>
                            </a:schemeClr>
                          </a:solidFill>
                          <a:latin typeface="Cambria Math" panose="02040503050406030204" pitchFamily="18" charset="0"/>
                        </a:rPr>
                        <m:t>%</m:t>
                      </m:r>
                    </m:oMath>
                  </m:oMathPara>
                </a14:m>
                <a:endParaRPr lang="id-ID" dirty="0">
                  <a:solidFill>
                    <a:schemeClr val="bg1">
                      <a:lumMod val="95000"/>
                      <a:lumOff val="5000"/>
                    </a:schemeClr>
                  </a:solidFill>
                </a:endParaRPr>
              </a:p>
            </p:txBody>
          </p:sp>
        </mc:Choice>
        <mc:Fallback xmlns="">
          <p:sp>
            <p:nvSpPr>
              <p:cNvPr id="9" name="Rectangle 8">
                <a:extLst>
                  <a:ext uri="{FF2B5EF4-FFF2-40B4-BE49-F238E27FC236}">
                    <a16:creationId xmlns:a16="http://schemas.microsoft.com/office/drawing/2014/main" id="{6019CBD2-7B72-4C31-9AA7-421BA8449757}"/>
                  </a:ext>
                </a:extLst>
              </p:cNvPr>
              <p:cNvSpPr>
                <a:spLocks noRot="1" noChangeAspect="1" noMove="1" noResize="1" noEditPoints="1" noAdjustHandles="1" noChangeArrowheads="1" noChangeShapeType="1" noTextEdit="1"/>
              </p:cNvSpPr>
              <p:nvPr/>
            </p:nvSpPr>
            <p:spPr>
              <a:xfrm>
                <a:off x="-3772006" y="3170081"/>
                <a:ext cx="3312509" cy="676724"/>
              </a:xfrm>
              <a:prstGeom prst="rect">
                <a:avLst/>
              </a:prstGeom>
              <a:blipFill>
                <a:blip r:embed="rId5"/>
                <a:stretch>
                  <a:fillRect/>
                </a:stretch>
              </a:blipFill>
            </p:spPr>
            <p:txBody>
              <a:bodyPr/>
              <a:lstStyle/>
              <a:p>
                <a:r>
                  <a:rPr lang="id-ID">
                    <a:noFill/>
                  </a:rPr>
                  <a:t> </a:t>
                </a:r>
              </a:p>
            </p:txBody>
          </p:sp>
        </mc:Fallback>
      </mc:AlternateContent>
      <p:sp>
        <p:nvSpPr>
          <p:cNvPr id="18" name="TextBox 6">
            <a:extLst>
              <a:ext uri="{FF2B5EF4-FFF2-40B4-BE49-F238E27FC236}">
                <a16:creationId xmlns:a16="http://schemas.microsoft.com/office/drawing/2014/main" id="{380B94B4-7D0C-4FE6-9A50-54A7746F6D38}"/>
              </a:ext>
            </a:extLst>
          </p:cNvPr>
          <p:cNvSpPr txBox="1"/>
          <p:nvPr/>
        </p:nvSpPr>
        <p:spPr>
          <a:xfrm>
            <a:off x="-4291303" y="2816254"/>
            <a:ext cx="4495530" cy="366703"/>
          </a:xfrm>
          <a:prstGeom prst="rect">
            <a:avLst/>
          </a:prstGeom>
        </p:spPr>
        <p:txBody>
          <a:bodyPr wrap="square" lIns="0" tIns="0" rIns="0" bIns="0" rtlCol="0" anchor="t">
            <a:spAutoFit/>
          </a:bodyPr>
          <a:lstStyle/>
          <a:p>
            <a:pPr lvl="2">
              <a:lnSpc>
                <a:spcPct val="150000"/>
              </a:lnSpc>
            </a:pPr>
            <a:r>
              <a:rPr lang="id-ID" i="1" dirty="0">
                <a:solidFill>
                  <a:schemeClr val="bg1">
                    <a:lumMod val="95000"/>
                    <a:lumOff val="5000"/>
                  </a:schemeClr>
                </a:solidFill>
              </a:rPr>
              <a:t>Cost </a:t>
            </a:r>
            <a:r>
              <a:rPr lang="id-ID" dirty="0">
                <a:solidFill>
                  <a:schemeClr val="bg1">
                    <a:lumMod val="95000"/>
                    <a:lumOff val="5000"/>
                  </a:schemeClr>
                </a:solidFill>
              </a:rPr>
              <a:t>(LKLB)</a:t>
            </a:r>
            <a:endParaRPr lang="id-ID" i="1" dirty="0">
              <a:solidFill>
                <a:schemeClr val="bg1">
                  <a:lumMod val="95000"/>
                  <a:lumOff val="5000"/>
                </a:schemeClr>
              </a:solidFill>
            </a:endParaRPr>
          </a:p>
        </p:txBody>
      </p:sp>
      <p:sp>
        <p:nvSpPr>
          <p:cNvPr id="19" name="TextBox 6">
            <a:extLst>
              <a:ext uri="{FF2B5EF4-FFF2-40B4-BE49-F238E27FC236}">
                <a16:creationId xmlns:a16="http://schemas.microsoft.com/office/drawing/2014/main" id="{49F0613C-EA1D-4C8F-B9ED-4EAEA9F5D57D}"/>
              </a:ext>
            </a:extLst>
          </p:cNvPr>
          <p:cNvSpPr txBox="1"/>
          <p:nvPr/>
        </p:nvSpPr>
        <p:spPr>
          <a:xfrm>
            <a:off x="-4190460" y="3986089"/>
            <a:ext cx="4495530" cy="366703"/>
          </a:xfrm>
          <a:prstGeom prst="rect">
            <a:avLst/>
          </a:prstGeom>
        </p:spPr>
        <p:txBody>
          <a:bodyPr wrap="square" lIns="0" tIns="0" rIns="0" bIns="0" rtlCol="0" anchor="t">
            <a:spAutoFit/>
          </a:bodyPr>
          <a:lstStyle/>
          <a:p>
            <a:pPr lvl="2">
              <a:lnSpc>
                <a:spcPct val="150000"/>
              </a:lnSpc>
            </a:pPr>
            <a:r>
              <a:rPr lang="id-ID" i="1" dirty="0">
                <a:solidFill>
                  <a:schemeClr val="bg1">
                    <a:lumMod val="95000"/>
                    <a:lumOff val="5000"/>
                  </a:schemeClr>
                </a:solidFill>
              </a:rPr>
              <a:t>Benefit </a:t>
            </a:r>
            <a:r>
              <a:rPr lang="id-ID" dirty="0">
                <a:solidFill>
                  <a:schemeClr val="bg1">
                    <a:lumMod val="95000"/>
                    <a:lumOff val="5000"/>
                  </a:schemeClr>
                </a:solidFill>
              </a:rPr>
              <a:t>(LBLB)</a:t>
            </a:r>
            <a:endParaRPr lang="id-ID" i="1" dirty="0">
              <a:solidFill>
                <a:schemeClr val="bg1">
                  <a:lumMod val="95000"/>
                  <a:lumOff val="5000"/>
                </a:schemeClr>
              </a:solidFill>
            </a:endParaRP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D3F3EB4-FD9E-4EA6-A0FA-FF946B2D738B}"/>
                  </a:ext>
                </a:extLst>
              </p:cNvPr>
              <p:cNvSpPr/>
              <p:nvPr/>
            </p:nvSpPr>
            <p:spPr>
              <a:xfrm>
                <a:off x="-3816168" y="4464409"/>
                <a:ext cx="3274037" cy="6767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r>
                        <a:rPr lang="id-ID" i="0">
                          <a:solidFill>
                            <a:schemeClr val="bg1">
                              <a:lumMod val="95000"/>
                              <a:lumOff val="5000"/>
                            </a:schemeClr>
                          </a:solidFill>
                          <a:latin typeface="Cambria Math" panose="02040503050406030204" pitchFamily="18" charset="0"/>
                        </a:rPr>
                        <m:t>=100 </m:t>
                      </m:r>
                      <m:f>
                        <m:fPr>
                          <m:ctrlPr>
                            <a:rPr lang="id-ID" i="1">
                              <a:solidFill>
                                <a:schemeClr val="bg1">
                                  <a:lumMod val="95000"/>
                                  <a:lumOff val="5000"/>
                                </a:schemeClr>
                              </a:solidFill>
                              <a:latin typeface="Cambria Math" panose="02040503050406030204" pitchFamily="18" charset="0"/>
                            </a:rPr>
                          </m:ctrlPr>
                        </m:fPr>
                        <m:num>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𝑜𝑢𝑡</m:t>
                                  </m:r>
                                  <m:r>
                                    <a:rPr lang="id-ID" i="0">
                                      <a:solidFill>
                                        <a:schemeClr val="bg1">
                                          <a:lumMod val="95000"/>
                                          <a:lumOff val="5000"/>
                                        </a:schemeClr>
                                      </a:solidFill>
                                      <a:latin typeface="Cambria Math" panose="02040503050406030204" pitchFamily="18" charset="0"/>
                                    </a:rPr>
                                    <m:t> </m:t>
                                  </m:r>
                                  <m:r>
                                    <a:rPr lang="id-ID" i="1">
                                      <a:solidFill>
                                        <a:schemeClr val="bg1">
                                          <a:lumMod val="95000"/>
                                          <a:lumOff val="5000"/>
                                        </a:schemeClr>
                                      </a:solidFill>
                                      <a:latin typeface="Cambria Math" panose="02040503050406030204" pitchFamily="18" charset="0"/>
                                    </a:rPr>
                                    <m:t>𝑖</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num>
                        <m:den>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𝑚𝑎𝑥</m:t>
                                  </m:r>
                                </m:sub>
                              </m:sSub>
                              <m:r>
                                <a:rPr lang="id-ID" i="0">
                                  <a:solidFill>
                                    <a:schemeClr val="bg1">
                                      <a:lumMod val="95000"/>
                                      <a:lumOff val="5000"/>
                                    </a:schemeClr>
                                  </a:solidFill>
                                  <a:latin typeface="Cambria Math" panose="02040503050406030204" pitchFamily="18" charset="0"/>
                                </a:rPr>
                                <m:t>−</m:t>
                              </m:r>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𝑐</m:t>
                                  </m:r>
                                </m:e>
                                <m:sub>
                                  <m:r>
                                    <a:rPr lang="id-ID" i="1">
                                      <a:solidFill>
                                        <a:schemeClr val="bg1">
                                          <a:lumMod val="95000"/>
                                          <a:lumOff val="5000"/>
                                        </a:schemeClr>
                                      </a:solidFill>
                                      <a:latin typeface="Cambria Math" panose="02040503050406030204" pitchFamily="18" charset="0"/>
                                    </a:rPr>
                                    <m:t>𝑚𝑖𝑛</m:t>
                                  </m:r>
                                </m:sub>
                              </m:sSub>
                            </m:e>
                          </m:d>
                        </m:den>
                      </m:f>
                      <m:r>
                        <a:rPr lang="id-ID" i="0">
                          <a:solidFill>
                            <a:schemeClr val="bg1">
                              <a:lumMod val="95000"/>
                              <a:lumOff val="5000"/>
                            </a:schemeClr>
                          </a:solidFill>
                          <a:latin typeface="Cambria Math" panose="02040503050406030204" pitchFamily="18" charset="0"/>
                        </a:rPr>
                        <m:t>%</m:t>
                      </m:r>
                    </m:oMath>
                  </m:oMathPara>
                </a14:m>
                <a:endParaRPr lang="id-ID" dirty="0">
                  <a:solidFill>
                    <a:schemeClr val="bg1">
                      <a:lumMod val="95000"/>
                      <a:lumOff val="5000"/>
                    </a:schemeClr>
                  </a:solidFill>
                </a:endParaRPr>
              </a:p>
            </p:txBody>
          </p:sp>
        </mc:Choice>
        <mc:Fallback xmlns="">
          <p:sp>
            <p:nvSpPr>
              <p:cNvPr id="11" name="Rectangle 10">
                <a:extLst>
                  <a:ext uri="{FF2B5EF4-FFF2-40B4-BE49-F238E27FC236}">
                    <a16:creationId xmlns:a16="http://schemas.microsoft.com/office/drawing/2014/main" id="{2D3F3EB4-FD9E-4EA6-A0FA-FF946B2D738B}"/>
                  </a:ext>
                </a:extLst>
              </p:cNvPr>
              <p:cNvSpPr>
                <a:spLocks noRot="1" noChangeAspect="1" noMove="1" noResize="1" noEditPoints="1" noAdjustHandles="1" noChangeArrowheads="1" noChangeShapeType="1" noTextEdit="1"/>
              </p:cNvSpPr>
              <p:nvPr/>
            </p:nvSpPr>
            <p:spPr>
              <a:xfrm>
                <a:off x="-3816168" y="4464409"/>
                <a:ext cx="3274037" cy="676724"/>
              </a:xfrm>
              <a:prstGeom prst="rect">
                <a:avLst/>
              </a:prstGeom>
              <a:blipFill>
                <a:blip r:embed="rId6"/>
                <a:stretch>
                  <a:fillRect/>
                </a:stretch>
              </a:blipFill>
            </p:spPr>
            <p:txBody>
              <a:bodyPr/>
              <a:lstStyle/>
              <a:p>
                <a:r>
                  <a:rPr lang="id-ID">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BAE981-CCC7-4EEA-ABCF-FCE2105FA2FC}"/>
                  </a:ext>
                </a:extLst>
              </p:cNvPr>
              <p:cNvSpPr/>
              <p:nvPr/>
            </p:nvSpPr>
            <p:spPr>
              <a:xfrm>
                <a:off x="1049966" y="2775684"/>
                <a:ext cx="2356222" cy="881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r>
                            <a:rPr lang="id-ID" i="0">
                              <a:solidFill>
                                <a:schemeClr val="bg1">
                                  <a:lumMod val="95000"/>
                                  <a:lumOff val="5000"/>
                                </a:schemeClr>
                              </a:solidFill>
                              <a:latin typeface="Cambria Math" panose="02040503050406030204" pitchFamily="18" charset="0"/>
                            </a:rPr>
                            <m:t>(</m:t>
                          </m:r>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r>
                        <a:rPr lang="id-ID" i="0">
                          <a:solidFill>
                            <a:schemeClr val="bg1">
                              <a:lumMod val="95000"/>
                              <a:lumOff val="5000"/>
                            </a:schemeClr>
                          </a:solidFill>
                          <a:latin typeface="Cambria Math" panose="02040503050406030204" pitchFamily="18" charset="0"/>
                        </a:rPr>
                        <m:t>)= </m:t>
                      </m:r>
                      <m:nary>
                        <m:naryPr>
                          <m:chr m:val="∑"/>
                          <m:limLoc m:val="undOvr"/>
                          <m:ctrlPr>
                            <a:rPr lang="id-ID" i="1">
                              <a:solidFill>
                                <a:schemeClr val="bg1">
                                  <a:lumMod val="95000"/>
                                  <a:lumOff val="5000"/>
                                </a:schemeClr>
                              </a:solidFill>
                              <a:latin typeface="Cambria Math" panose="02040503050406030204" pitchFamily="18" charset="0"/>
                            </a:rPr>
                          </m:ctrlPr>
                        </m:naryPr>
                        <m:sub>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𝑗</m:t>
                              </m:r>
                            </m:e>
                            <m:sub>
                              <m:r>
                                <a:rPr lang="id-ID" i="0">
                                  <a:solidFill>
                                    <a:schemeClr val="bg1">
                                      <a:lumMod val="95000"/>
                                      <a:lumOff val="5000"/>
                                    </a:schemeClr>
                                  </a:solidFill>
                                  <a:latin typeface="Cambria Math" panose="02040503050406030204" pitchFamily="18" charset="0"/>
                                </a:rPr>
                                <m:t>1</m:t>
                              </m:r>
                            </m:sub>
                          </m:sSub>
                        </m:sub>
                        <m:sup>
                          <m:r>
                            <a:rPr lang="id-ID" i="1">
                              <a:solidFill>
                                <a:schemeClr val="bg1">
                                  <a:lumMod val="95000"/>
                                  <a:lumOff val="5000"/>
                                </a:schemeClr>
                              </a:solidFill>
                              <a:latin typeface="Cambria Math" panose="02040503050406030204" pitchFamily="18" charset="0"/>
                            </a:rPr>
                            <m:t>𝑚</m:t>
                          </m:r>
                        </m:sup>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𝑤</m:t>
                              </m:r>
                            </m:e>
                            <m:sub>
                              <m:r>
                                <a:rPr lang="id-ID" i="1">
                                  <a:solidFill>
                                    <a:schemeClr val="bg1">
                                      <a:lumMod val="95000"/>
                                      <a:lumOff val="5000"/>
                                    </a:schemeClr>
                                  </a:solidFill>
                                  <a:latin typeface="Cambria Math" panose="02040503050406030204" pitchFamily="18" charset="0"/>
                                </a:rPr>
                                <m:t>𝑗</m:t>
                              </m:r>
                            </m:sub>
                          </m:sSub>
                        </m:e>
                      </m:nary>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oMath>
                  </m:oMathPara>
                </a14:m>
                <a:endParaRPr lang="id-ID" dirty="0">
                  <a:solidFill>
                    <a:schemeClr val="bg1">
                      <a:lumMod val="95000"/>
                      <a:lumOff val="5000"/>
                    </a:schemeClr>
                  </a:solidFill>
                </a:endParaRPr>
              </a:p>
            </p:txBody>
          </p:sp>
        </mc:Choice>
        <mc:Fallback xmlns="">
          <p:sp>
            <p:nvSpPr>
              <p:cNvPr id="4" name="Rectangle 3">
                <a:extLst>
                  <a:ext uri="{FF2B5EF4-FFF2-40B4-BE49-F238E27FC236}">
                    <a16:creationId xmlns:a16="http://schemas.microsoft.com/office/drawing/2014/main" id="{E1BAE981-CCC7-4EEA-ABCF-FCE2105FA2FC}"/>
                  </a:ext>
                </a:extLst>
              </p:cNvPr>
              <p:cNvSpPr>
                <a:spLocks noRot="1" noChangeAspect="1" noMove="1" noResize="1" noEditPoints="1" noAdjustHandles="1" noChangeArrowheads="1" noChangeShapeType="1" noTextEdit="1"/>
              </p:cNvSpPr>
              <p:nvPr/>
            </p:nvSpPr>
            <p:spPr>
              <a:xfrm>
                <a:off x="1049966" y="2775684"/>
                <a:ext cx="2356222" cy="881332"/>
              </a:xfrm>
              <a:prstGeom prst="rect">
                <a:avLst/>
              </a:prstGeom>
              <a:blipFill>
                <a:blip r:embed="rId7"/>
                <a:stretch>
                  <a:fillRect/>
                </a:stretch>
              </a:blipFill>
            </p:spPr>
            <p:txBody>
              <a:bodyPr/>
              <a:lstStyle/>
              <a:p>
                <a:r>
                  <a:rPr lang="id-ID">
                    <a:noFill/>
                  </a:rPr>
                  <a:t> </a:t>
                </a:r>
              </a:p>
            </p:txBody>
          </p:sp>
        </mc:Fallback>
      </mc:AlternateContent>
      <p:graphicFrame>
        <p:nvGraphicFramePr>
          <p:cNvPr id="16" name="Table 15">
            <a:extLst>
              <a:ext uri="{FF2B5EF4-FFF2-40B4-BE49-F238E27FC236}">
                <a16:creationId xmlns:a16="http://schemas.microsoft.com/office/drawing/2014/main" id="{D40D2322-A3B4-49DA-930F-839F1A28B3A6}"/>
              </a:ext>
            </a:extLst>
          </p:cNvPr>
          <p:cNvGraphicFramePr>
            <a:graphicFrameLocks noGrp="1"/>
          </p:cNvGraphicFramePr>
          <p:nvPr>
            <p:extLst>
              <p:ext uri="{D42A27DB-BD31-4B8C-83A1-F6EECF244321}">
                <p14:modId xmlns:p14="http://schemas.microsoft.com/office/powerpoint/2010/main" val="3144830738"/>
              </p:ext>
            </p:extLst>
          </p:nvPr>
        </p:nvGraphicFramePr>
        <p:xfrm>
          <a:off x="3887242" y="2218328"/>
          <a:ext cx="7759948" cy="4008993"/>
        </p:xfrm>
        <a:graphic>
          <a:graphicData uri="http://schemas.openxmlformats.org/drawingml/2006/table">
            <a:tbl>
              <a:tblPr firstRow="1" firstCol="1" bandRow="1">
                <a:tableStyleId>{5C22544A-7EE6-4342-B048-85BDC9FD1C3A}</a:tableStyleId>
              </a:tblPr>
              <a:tblGrid>
                <a:gridCol w="2233485">
                  <a:extLst>
                    <a:ext uri="{9D8B030D-6E8A-4147-A177-3AD203B41FA5}">
                      <a16:colId xmlns:a16="http://schemas.microsoft.com/office/drawing/2014/main" val="2665378485"/>
                    </a:ext>
                  </a:extLst>
                </a:gridCol>
                <a:gridCol w="1045029">
                  <a:extLst>
                    <a:ext uri="{9D8B030D-6E8A-4147-A177-3AD203B41FA5}">
                      <a16:colId xmlns:a16="http://schemas.microsoft.com/office/drawing/2014/main" val="123767174"/>
                    </a:ext>
                  </a:extLst>
                </a:gridCol>
                <a:gridCol w="986713">
                  <a:extLst>
                    <a:ext uri="{9D8B030D-6E8A-4147-A177-3AD203B41FA5}">
                      <a16:colId xmlns:a16="http://schemas.microsoft.com/office/drawing/2014/main" val="2914699038"/>
                    </a:ext>
                  </a:extLst>
                </a:gridCol>
                <a:gridCol w="1105059">
                  <a:extLst>
                    <a:ext uri="{9D8B030D-6E8A-4147-A177-3AD203B41FA5}">
                      <a16:colId xmlns:a16="http://schemas.microsoft.com/office/drawing/2014/main" val="1902888669"/>
                    </a:ext>
                  </a:extLst>
                </a:gridCol>
                <a:gridCol w="1224755">
                  <a:extLst>
                    <a:ext uri="{9D8B030D-6E8A-4147-A177-3AD203B41FA5}">
                      <a16:colId xmlns:a16="http://schemas.microsoft.com/office/drawing/2014/main" val="600988337"/>
                    </a:ext>
                  </a:extLst>
                </a:gridCol>
                <a:gridCol w="1164907">
                  <a:extLst>
                    <a:ext uri="{9D8B030D-6E8A-4147-A177-3AD203B41FA5}">
                      <a16:colId xmlns:a16="http://schemas.microsoft.com/office/drawing/2014/main" val="2404527637"/>
                    </a:ext>
                  </a:extLst>
                </a:gridCol>
              </a:tblGrid>
              <a:tr h="199965">
                <a:tc>
                  <a:txBody>
                    <a:bodyPr/>
                    <a:lstStyle/>
                    <a:p>
                      <a:pPr algn="ctr">
                        <a:lnSpc>
                          <a:spcPct val="107000"/>
                        </a:lnSpc>
                        <a:spcAft>
                          <a:spcPts val="0"/>
                        </a:spcAft>
                      </a:pPr>
                      <a:r>
                        <a:rPr lang="id-ID" sz="1200">
                          <a:solidFill>
                            <a:schemeClr val="bg1">
                              <a:lumMod val="95000"/>
                              <a:lumOff val="5000"/>
                            </a:schemeClr>
                          </a:solidFill>
                          <a:effectLst/>
                        </a:rPr>
                        <a:t>Smartphone</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Dimensi</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Berat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Build</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Harga</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404058910"/>
                  </a:ext>
                </a:extLst>
              </a:tr>
              <a:tr h="332244">
                <a:tc>
                  <a:txBody>
                    <a:bodyPr/>
                    <a:lstStyle/>
                    <a:p>
                      <a:pPr algn="ctr">
                        <a:lnSpc>
                          <a:spcPct val="107000"/>
                        </a:lnSpc>
                        <a:spcAft>
                          <a:spcPts val="0"/>
                        </a:spcAft>
                      </a:pPr>
                      <a:r>
                        <a:rPr lang="id-ID" sz="1200">
                          <a:solidFill>
                            <a:schemeClr val="bg1">
                              <a:lumMod val="95000"/>
                              <a:lumOff val="5000"/>
                            </a:schemeClr>
                          </a:solidFill>
                          <a:effectLst/>
                        </a:rPr>
                        <a:t>ASUS Zenfone 10(8/128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0,055555556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0,169071669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2247666022"/>
                  </a:ext>
                </a:extLst>
              </a:tr>
              <a:tr h="332244">
                <a:tc>
                  <a:txBody>
                    <a:bodyPr/>
                    <a:lstStyle/>
                    <a:p>
                      <a:pPr algn="ctr">
                        <a:lnSpc>
                          <a:spcPct val="107000"/>
                        </a:lnSpc>
                        <a:spcAft>
                          <a:spcPts val="0"/>
                        </a:spcAft>
                      </a:pPr>
                      <a:r>
                        <a:rPr lang="id-ID" sz="1200">
                          <a:solidFill>
                            <a:schemeClr val="bg1">
                              <a:lumMod val="95000"/>
                              <a:lumOff val="5000"/>
                            </a:schemeClr>
                          </a:solidFill>
                          <a:effectLst/>
                        </a:rPr>
                        <a:t>ASUS Zenfone 10(16/512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0,055555556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0,146224146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695084836"/>
                  </a:ext>
                </a:extLst>
              </a:tr>
              <a:tr h="675513">
                <a:tc>
                  <a:txBody>
                    <a:bodyPr/>
                    <a:lstStyle/>
                    <a:p>
                      <a:pPr algn="ctr">
                        <a:lnSpc>
                          <a:spcPct val="107000"/>
                        </a:lnSpc>
                        <a:spcAft>
                          <a:spcPts val="0"/>
                        </a:spcAft>
                      </a:pPr>
                      <a:r>
                        <a:rPr lang="id-ID" sz="1200">
                          <a:solidFill>
                            <a:schemeClr val="bg1">
                              <a:lumMod val="95000"/>
                              <a:lumOff val="5000"/>
                            </a:schemeClr>
                          </a:solidFill>
                          <a:effectLst/>
                        </a:rPr>
                        <a:t>ASUS ROG Phone 7 Ultimate(16/512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0,103174603</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0,061688312</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837625392"/>
                  </a:ext>
                </a:extLst>
              </a:tr>
              <a:tr h="503878">
                <a:tc>
                  <a:txBody>
                    <a:bodyPr/>
                    <a:lstStyle/>
                    <a:p>
                      <a:pPr algn="ctr">
                        <a:lnSpc>
                          <a:spcPct val="107000"/>
                        </a:lnSpc>
                        <a:spcAft>
                          <a:spcPts val="0"/>
                        </a:spcAft>
                      </a:pPr>
                      <a:r>
                        <a:rPr lang="id-ID" sz="1200">
                          <a:solidFill>
                            <a:schemeClr val="bg1">
                              <a:lumMod val="95000"/>
                              <a:lumOff val="5000"/>
                            </a:schemeClr>
                          </a:solidFill>
                          <a:effectLst/>
                        </a:rPr>
                        <a:t>ASUS ROG Phone 7(12/256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0,103174603</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0,134800385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2235394809"/>
                  </a:ext>
                </a:extLst>
              </a:tr>
              <a:tr h="503878">
                <a:tc>
                  <a:txBody>
                    <a:bodyPr/>
                    <a:lstStyle/>
                    <a:p>
                      <a:pPr algn="ctr">
                        <a:lnSpc>
                          <a:spcPct val="107000"/>
                        </a:lnSpc>
                        <a:spcAft>
                          <a:spcPts val="0"/>
                        </a:spcAft>
                      </a:pPr>
                      <a:r>
                        <a:rPr lang="id-ID" sz="1200">
                          <a:solidFill>
                            <a:schemeClr val="bg1">
                              <a:lumMod val="95000"/>
                              <a:lumOff val="5000"/>
                            </a:schemeClr>
                          </a:solidFill>
                          <a:effectLst/>
                        </a:rPr>
                        <a:t>ASUS ROG Phone 7(16/512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0,103174603</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0,036556037</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755902502"/>
                  </a:ext>
                </a:extLst>
              </a:tr>
              <a:tr h="332244">
                <a:tc>
                  <a:txBody>
                    <a:bodyPr/>
                    <a:lstStyle/>
                    <a:p>
                      <a:pPr algn="ctr">
                        <a:lnSpc>
                          <a:spcPct val="107000"/>
                        </a:lnSpc>
                        <a:spcAft>
                          <a:spcPts val="0"/>
                        </a:spcAft>
                      </a:pPr>
                      <a:r>
                        <a:rPr lang="id-ID" sz="1200">
                          <a:solidFill>
                            <a:schemeClr val="bg1">
                              <a:lumMod val="95000"/>
                              <a:lumOff val="5000"/>
                            </a:schemeClr>
                          </a:solidFill>
                          <a:effectLst/>
                        </a:rPr>
                        <a:t>APPLE Iphone 15 Pro Max(8/256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0,089285714</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0,066257816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3930779796"/>
                  </a:ext>
                </a:extLst>
              </a:tr>
              <a:tr h="332244">
                <a:tc>
                  <a:txBody>
                    <a:bodyPr/>
                    <a:lstStyle/>
                    <a:p>
                      <a:pPr algn="ctr">
                        <a:lnSpc>
                          <a:spcPct val="107000"/>
                        </a:lnSpc>
                        <a:spcAft>
                          <a:spcPts val="0"/>
                        </a:spcAft>
                      </a:pPr>
                      <a:r>
                        <a:rPr lang="id-ID" sz="1200">
                          <a:solidFill>
                            <a:schemeClr val="bg1">
                              <a:lumMod val="95000"/>
                              <a:lumOff val="5000"/>
                            </a:schemeClr>
                          </a:solidFill>
                          <a:effectLst/>
                        </a:rPr>
                        <a:t>APPLE Iphone 15 Pro Max(8/512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0,089285714</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0,027417027</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983554858"/>
                  </a:ext>
                </a:extLst>
              </a:tr>
              <a:tr h="199965">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3344455507"/>
                  </a:ext>
                </a:extLst>
              </a:tr>
              <a:tr h="503878">
                <a:tc>
                  <a:txBody>
                    <a:bodyPr/>
                    <a:lstStyle/>
                    <a:p>
                      <a:pPr algn="ctr">
                        <a:lnSpc>
                          <a:spcPct val="107000"/>
                        </a:lnSpc>
                        <a:spcAft>
                          <a:spcPts val="0"/>
                        </a:spcAft>
                      </a:pPr>
                      <a:r>
                        <a:rPr lang="id-ID" sz="1200">
                          <a:solidFill>
                            <a:schemeClr val="bg1">
                              <a:lumMod val="95000"/>
                              <a:lumOff val="5000"/>
                            </a:schemeClr>
                          </a:solidFill>
                          <a:effectLst/>
                        </a:rPr>
                        <a:t>INFINIX INFINIX HOT 30i(8/128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0,05952381</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0,023809524</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0,223905724</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877493679"/>
                  </a:ext>
                </a:extLst>
              </a:tr>
            </a:tbl>
          </a:graphicData>
        </a:graphic>
      </p:graphicFrame>
    </p:spTree>
    <p:extLst>
      <p:ext uri="{BB962C8B-B14F-4D97-AF65-F5344CB8AC3E}">
        <p14:creationId xmlns:p14="http://schemas.microsoft.com/office/powerpoint/2010/main" val="2842425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Perhitungan </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305070" y="2199715"/>
            <a:ext cx="4495530"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Perangkingan</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1BAE981-CCC7-4EEA-ABCF-FCE2105FA2FC}"/>
                  </a:ext>
                </a:extLst>
              </p:cNvPr>
              <p:cNvSpPr/>
              <p:nvPr/>
            </p:nvSpPr>
            <p:spPr>
              <a:xfrm>
                <a:off x="-2664127" y="2699768"/>
                <a:ext cx="2356222" cy="881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d-ID" i="1" smtClean="0">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r>
                            <a:rPr lang="id-ID" i="0">
                              <a:solidFill>
                                <a:schemeClr val="bg1">
                                  <a:lumMod val="95000"/>
                                  <a:lumOff val="5000"/>
                                </a:schemeClr>
                              </a:solidFill>
                              <a:latin typeface="Cambria Math" panose="02040503050406030204" pitchFamily="18" charset="0"/>
                            </a:rPr>
                            <m:t>(</m:t>
                          </m:r>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r>
                        <a:rPr lang="id-ID" i="0">
                          <a:solidFill>
                            <a:schemeClr val="bg1">
                              <a:lumMod val="95000"/>
                              <a:lumOff val="5000"/>
                            </a:schemeClr>
                          </a:solidFill>
                          <a:latin typeface="Cambria Math" panose="02040503050406030204" pitchFamily="18" charset="0"/>
                        </a:rPr>
                        <m:t>)= </m:t>
                      </m:r>
                      <m:nary>
                        <m:naryPr>
                          <m:chr m:val="∑"/>
                          <m:limLoc m:val="undOvr"/>
                          <m:ctrlPr>
                            <a:rPr lang="id-ID" i="1">
                              <a:solidFill>
                                <a:schemeClr val="bg1">
                                  <a:lumMod val="95000"/>
                                  <a:lumOff val="5000"/>
                                </a:schemeClr>
                              </a:solidFill>
                              <a:latin typeface="Cambria Math" panose="02040503050406030204" pitchFamily="18" charset="0"/>
                            </a:rPr>
                          </m:ctrlPr>
                        </m:naryPr>
                        <m:sub>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𝑗</m:t>
                              </m:r>
                            </m:e>
                            <m:sub>
                              <m:r>
                                <a:rPr lang="id-ID" i="0">
                                  <a:solidFill>
                                    <a:schemeClr val="bg1">
                                      <a:lumMod val="95000"/>
                                      <a:lumOff val="5000"/>
                                    </a:schemeClr>
                                  </a:solidFill>
                                  <a:latin typeface="Cambria Math" panose="02040503050406030204" pitchFamily="18" charset="0"/>
                                </a:rPr>
                                <m:t>1</m:t>
                              </m:r>
                            </m:sub>
                          </m:sSub>
                        </m:sub>
                        <m:sup>
                          <m:r>
                            <a:rPr lang="id-ID" i="1">
                              <a:solidFill>
                                <a:schemeClr val="bg1">
                                  <a:lumMod val="95000"/>
                                  <a:lumOff val="5000"/>
                                </a:schemeClr>
                              </a:solidFill>
                              <a:latin typeface="Cambria Math" panose="02040503050406030204" pitchFamily="18" charset="0"/>
                            </a:rPr>
                            <m:t>𝑚</m:t>
                          </m:r>
                        </m:sup>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𝑤</m:t>
                              </m:r>
                            </m:e>
                            <m:sub>
                              <m:r>
                                <a:rPr lang="id-ID" i="1">
                                  <a:solidFill>
                                    <a:schemeClr val="bg1">
                                      <a:lumMod val="95000"/>
                                      <a:lumOff val="5000"/>
                                    </a:schemeClr>
                                  </a:solidFill>
                                  <a:latin typeface="Cambria Math" panose="02040503050406030204" pitchFamily="18" charset="0"/>
                                </a:rPr>
                                <m:t>𝑗</m:t>
                              </m:r>
                            </m:sub>
                          </m:sSub>
                        </m:e>
                      </m:nary>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𝑢</m:t>
                          </m:r>
                        </m:e>
                        <m:sub>
                          <m:r>
                            <a:rPr lang="id-ID" i="1">
                              <a:solidFill>
                                <a:schemeClr val="bg1">
                                  <a:lumMod val="95000"/>
                                  <a:lumOff val="5000"/>
                                </a:schemeClr>
                              </a:solidFill>
                              <a:latin typeface="Cambria Math" panose="02040503050406030204" pitchFamily="18" charset="0"/>
                            </a:rPr>
                            <m:t>𝑖</m:t>
                          </m:r>
                        </m:sub>
                      </m:sSub>
                      <m:d>
                        <m:dPr>
                          <m:ctrlPr>
                            <a:rPr lang="id-ID" i="1">
                              <a:solidFill>
                                <a:schemeClr val="bg1">
                                  <a:lumMod val="95000"/>
                                  <a:lumOff val="5000"/>
                                </a:schemeClr>
                              </a:solidFill>
                              <a:latin typeface="Cambria Math" panose="02040503050406030204" pitchFamily="18" charset="0"/>
                            </a:rPr>
                          </m:ctrlPr>
                        </m:dPr>
                        <m:e>
                          <m:sSub>
                            <m:sSubPr>
                              <m:ctrlPr>
                                <a:rPr lang="id-ID" i="1">
                                  <a:solidFill>
                                    <a:schemeClr val="bg1">
                                      <a:lumMod val="95000"/>
                                      <a:lumOff val="5000"/>
                                    </a:schemeClr>
                                  </a:solidFill>
                                  <a:latin typeface="Cambria Math" panose="02040503050406030204" pitchFamily="18" charset="0"/>
                                </a:rPr>
                              </m:ctrlPr>
                            </m:sSubPr>
                            <m:e>
                              <m:r>
                                <a:rPr lang="id-ID" i="1">
                                  <a:solidFill>
                                    <a:schemeClr val="bg1">
                                      <a:lumMod val="95000"/>
                                      <a:lumOff val="5000"/>
                                    </a:schemeClr>
                                  </a:solidFill>
                                  <a:latin typeface="Cambria Math" panose="02040503050406030204" pitchFamily="18" charset="0"/>
                                </a:rPr>
                                <m:t>𝑎</m:t>
                              </m:r>
                            </m:e>
                            <m:sub>
                              <m:r>
                                <a:rPr lang="id-ID" i="1">
                                  <a:solidFill>
                                    <a:schemeClr val="bg1">
                                      <a:lumMod val="95000"/>
                                      <a:lumOff val="5000"/>
                                    </a:schemeClr>
                                  </a:solidFill>
                                  <a:latin typeface="Cambria Math" panose="02040503050406030204" pitchFamily="18" charset="0"/>
                                </a:rPr>
                                <m:t>𝑖</m:t>
                              </m:r>
                            </m:sub>
                          </m:sSub>
                        </m:e>
                      </m:d>
                    </m:oMath>
                  </m:oMathPara>
                </a14:m>
                <a:endParaRPr lang="id-ID" dirty="0">
                  <a:solidFill>
                    <a:schemeClr val="bg1">
                      <a:lumMod val="95000"/>
                      <a:lumOff val="5000"/>
                    </a:schemeClr>
                  </a:solidFill>
                </a:endParaRPr>
              </a:p>
            </p:txBody>
          </p:sp>
        </mc:Choice>
        <mc:Fallback xmlns="">
          <p:sp>
            <p:nvSpPr>
              <p:cNvPr id="4" name="Rectangle 3">
                <a:extLst>
                  <a:ext uri="{FF2B5EF4-FFF2-40B4-BE49-F238E27FC236}">
                    <a16:creationId xmlns:a16="http://schemas.microsoft.com/office/drawing/2014/main" id="{E1BAE981-CCC7-4EEA-ABCF-FCE2105FA2FC}"/>
                  </a:ext>
                </a:extLst>
              </p:cNvPr>
              <p:cNvSpPr>
                <a:spLocks noRot="1" noChangeAspect="1" noMove="1" noResize="1" noEditPoints="1" noAdjustHandles="1" noChangeArrowheads="1" noChangeShapeType="1" noTextEdit="1"/>
              </p:cNvSpPr>
              <p:nvPr/>
            </p:nvSpPr>
            <p:spPr>
              <a:xfrm>
                <a:off x="-2664127" y="2699768"/>
                <a:ext cx="2356222" cy="881332"/>
              </a:xfrm>
              <a:prstGeom prst="rect">
                <a:avLst/>
              </a:prstGeom>
              <a:blipFill>
                <a:blip r:embed="rId5"/>
                <a:stretch>
                  <a:fillRect/>
                </a:stretch>
              </a:blipFill>
            </p:spPr>
            <p:txBody>
              <a:bodyPr/>
              <a:lstStyle/>
              <a:p>
                <a:r>
                  <a:rPr lang="id-ID">
                    <a:noFill/>
                  </a:rPr>
                  <a:t> </a:t>
                </a:r>
              </a:p>
            </p:txBody>
          </p:sp>
        </mc:Fallback>
      </mc:AlternateContent>
      <p:graphicFrame>
        <p:nvGraphicFramePr>
          <p:cNvPr id="16" name="Table 15">
            <a:extLst>
              <a:ext uri="{FF2B5EF4-FFF2-40B4-BE49-F238E27FC236}">
                <a16:creationId xmlns:a16="http://schemas.microsoft.com/office/drawing/2014/main" id="{D40D2322-A3B4-49DA-930F-839F1A28B3A6}"/>
              </a:ext>
            </a:extLst>
          </p:cNvPr>
          <p:cNvGraphicFramePr>
            <a:graphicFrameLocks noGrp="1"/>
          </p:cNvGraphicFramePr>
          <p:nvPr>
            <p:extLst>
              <p:ext uri="{D42A27DB-BD31-4B8C-83A1-F6EECF244321}">
                <p14:modId xmlns:p14="http://schemas.microsoft.com/office/powerpoint/2010/main" val="3056951567"/>
              </p:ext>
            </p:extLst>
          </p:nvPr>
        </p:nvGraphicFramePr>
        <p:xfrm>
          <a:off x="-8067853" y="2368379"/>
          <a:ext cx="7759948" cy="4008993"/>
        </p:xfrm>
        <a:graphic>
          <a:graphicData uri="http://schemas.openxmlformats.org/drawingml/2006/table">
            <a:tbl>
              <a:tblPr firstRow="1" firstCol="1" bandRow="1">
                <a:tableStyleId>{5C22544A-7EE6-4342-B048-85BDC9FD1C3A}</a:tableStyleId>
              </a:tblPr>
              <a:tblGrid>
                <a:gridCol w="2233485">
                  <a:extLst>
                    <a:ext uri="{9D8B030D-6E8A-4147-A177-3AD203B41FA5}">
                      <a16:colId xmlns:a16="http://schemas.microsoft.com/office/drawing/2014/main" val="2665378485"/>
                    </a:ext>
                  </a:extLst>
                </a:gridCol>
                <a:gridCol w="1045029">
                  <a:extLst>
                    <a:ext uri="{9D8B030D-6E8A-4147-A177-3AD203B41FA5}">
                      <a16:colId xmlns:a16="http://schemas.microsoft.com/office/drawing/2014/main" val="123767174"/>
                    </a:ext>
                  </a:extLst>
                </a:gridCol>
                <a:gridCol w="986713">
                  <a:extLst>
                    <a:ext uri="{9D8B030D-6E8A-4147-A177-3AD203B41FA5}">
                      <a16:colId xmlns:a16="http://schemas.microsoft.com/office/drawing/2014/main" val="2914699038"/>
                    </a:ext>
                  </a:extLst>
                </a:gridCol>
                <a:gridCol w="1105059">
                  <a:extLst>
                    <a:ext uri="{9D8B030D-6E8A-4147-A177-3AD203B41FA5}">
                      <a16:colId xmlns:a16="http://schemas.microsoft.com/office/drawing/2014/main" val="1902888669"/>
                    </a:ext>
                  </a:extLst>
                </a:gridCol>
                <a:gridCol w="1224755">
                  <a:extLst>
                    <a:ext uri="{9D8B030D-6E8A-4147-A177-3AD203B41FA5}">
                      <a16:colId xmlns:a16="http://schemas.microsoft.com/office/drawing/2014/main" val="600988337"/>
                    </a:ext>
                  </a:extLst>
                </a:gridCol>
                <a:gridCol w="1164907">
                  <a:extLst>
                    <a:ext uri="{9D8B030D-6E8A-4147-A177-3AD203B41FA5}">
                      <a16:colId xmlns:a16="http://schemas.microsoft.com/office/drawing/2014/main" val="2404527637"/>
                    </a:ext>
                  </a:extLst>
                </a:gridCol>
              </a:tblGrid>
              <a:tr h="199965">
                <a:tc>
                  <a:txBody>
                    <a:bodyPr/>
                    <a:lstStyle/>
                    <a:p>
                      <a:pPr algn="ctr">
                        <a:lnSpc>
                          <a:spcPct val="107000"/>
                        </a:lnSpc>
                        <a:spcAft>
                          <a:spcPts val="0"/>
                        </a:spcAft>
                      </a:pPr>
                      <a:r>
                        <a:rPr lang="id-ID" sz="1200">
                          <a:solidFill>
                            <a:schemeClr val="bg1">
                              <a:lumMod val="95000"/>
                              <a:lumOff val="5000"/>
                            </a:schemeClr>
                          </a:solidFill>
                          <a:effectLst/>
                        </a:rPr>
                        <a:t>Smartphone</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Dimensi</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Berat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Build</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Harga</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404058910"/>
                  </a:ext>
                </a:extLst>
              </a:tr>
              <a:tr h="332244">
                <a:tc>
                  <a:txBody>
                    <a:bodyPr/>
                    <a:lstStyle/>
                    <a:p>
                      <a:pPr algn="ctr">
                        <a:lnSpc>
                          <a:spcPct val="107000"/>
                        </a:lnSpc>
                        <a:spcAft>
                          <a:spcPts val="0"/>
                        </a:spcAft>
                      </a:pPr>
                      <a:r>
                        <a:rPr lang="id-ID" sz="1200">
                          <a:solidFill>
                            <a:schemeClr val="bg1">
                              <a:lumMod val="95000"/>
                              <a:lumOff val="5000"/>
                            </a:schemeClr>
                          </a:solidFill>
                          <a:effectLst/>
                        </a:rPr>
                        <a:t>ASUS Zenfone 10(8/128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0,055555556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0,169071669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2247666022"/>
                  </a:ext>
                </a:extLst>
              </a:tr>
              <a:tr h="332244">
                <a:tc>
                  <a:txBody>
                    <a:bodyPr/>
                    <a:lstStyle/>
                    <a:p>
                      <a:pPr algn="ctr">
                        <a:lnSpc>
                          <a:spcPct val="107000"/>
                        </a:lnSpc>
                        <a:spcAft>
                          <a:spcPts val="0"/>
                        </a:spcAft>
                      </a:pPr>
                      <a:r>
                        <a:rPr lang="id-ID" sz="1200">
                          <a:solidFill>
                            <a:schemeClr val="bg1">
                              <a:lumMod val="95000"/>
                              <a:lumOff val="5000"/>
                            </a:schemeClr>
                          </a:solidFill>
                          <a:effectLst/>
                        </a:rPr>
                        <a:t>ASUS Zenfone 10(16/512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0,055555556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0,146224146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695084836"/>
                  </a:ext>
                </a:extLst>
              </a:tr>
              <a:tr h="675513">
                <a:tc>
                  <a:txBody>
                    <a:bodyPr/>
                    <a:lstStyle/>
                    <a:p>
                      <a:pPr algn="ctr">
                        <a:lnSpc>
                          <a:spcPct val="107000"/>
                        </a:lnSpc>
                        <a:spcAft>
                          <a:spcPts val="0"/>
                        </a:spcAft>
                      </a:pPr>
                      <a:r>
                        <a:rPr lang="id-ID" sz="1200">
                          <a:solidFill>
                            <a:schemeClr val="bg1">
                              <a:lumMod val="95000"/>
                              <a:lumOff val="5000"/>
                            </a:schemeClr>
                          </a:solidFill>
                          <a:effectLst/>
                        </a:rPr>
                        <a:t>ASUS ROG Phone 7 Ultimate(16/512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0,103174603</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0,061688312</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837625392"/>
                  </a:ext>
                </a:extLst>
              </a:tr>
              <a:tr h="503878">
                <a:tc>
                  <a:txBody>
                    <a:bodyPr/>
                    <a:lstStyle/>
                    <a:p>
                      <a:pPr algn="ctr">
                        <a:lnSpc>
                          <a:spcPct val="107000"/>
                        </a:lnSpc>
                        <a:spcAft>
                          <a:spcPts val="0"/>
                        </a:spcAft>
                      </a:pPr>
                      <a:r>
                        <a:rPr lang="id-ID" sz="1200">
                          <a:solidFill>
                            <a:schemeClr val="bg1">
                              <a:lumMod val="95000"/>
                              <a:lumOff val="5000"/>
                            </a:schemeClr>
                          </a:solidFill>
                          <a:effectLst/>
                        </a:rPr>
                        <a:t>ASUS ROG Phone 7(12/256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0,103174603</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0,134800385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2235394809"/>
                  </a:ext>
                </a:extLst>
              </a:tr>
              <a:tr h="503878">
                <a:tc>
                  <a:txBody>
                    <a:bodyPr/>
                    <a:lstStyle/>
                    <a:p>
                      <a:pPr algn="ctr">
                        <a:lnSpc>
                          <a:spcPct val="107000"/>
                        </a:lnSpc>
                        <a:spcAft>
                          <a:spcPts val="0"/>
                        </a:spcAft>
                      </a:pPr>
                      <a:r>
                        <a:rPr lang="id-ID" sz="1200">
                          <a:solidFill>
                            <a:schemeClr val="bg1">
                              <a:lumMod val="95000"/>
                              <a:lumOff val="5000"/>
                            </a:schemeClr>
                          </a:solidFill>
                          <a:effectLst/>
                        </a:rPr>
                        <a:t>ASUS ROG Phone 7(16/512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0,103174603</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0,036556037</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755902502"/>
                  </a:ext>
                </a:extLst>
              </a:tr>
              <a:tr h="332244">
                <a:tc>
                  <a:txBody>
                    <a:bodyPr/>
                    <a:lstStyle/>
                    <a:p>
                      <a:pPr algn="ctr">
                        <a:lnSpc>
                          <a:spcPct val="107000"/>
                        </a:lnSpc>
                        <a:spcAft>
                          <a:spcPts val="0"/>
                        </a:spcAft>
                      </a:pPr>
                      <a:r>
                        <a:rPr lang="id-ID" sz="1200">
                          <a:solidFill>
                            <a:schemeClr val="bg1">
                              <a:lumMod val="95000"/>
                              <a:lumOff val="5000"/>
                            </a:schemeClr>
                          </a:solidFill>
                          <a:effectLst/>
                        </a:rPr>
                        <a:t>APPLE Iphone 15 Pro Max(8/256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0,089285714</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0,066257816</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3930779796"/>
                  </a:ext>
                </a:extLst>
              </a:tr>
              <a:tr h="332244">
                <a:tc>
                  <a:txBody>
                    <a:bodyPr/>
                    <a:lstStyle/>
                    <a:p>
                      <a:pPr algn="ctr">
                        <a:lnSpc>
                          <a:spcPct val="107000"/>
                        </a:lnSpc>
                        <a:spcAft>
                          <a:spcPts val="0"/>
                        </a:spcAft>
                      </a:pPr>
                      <a:r>
                        <a:rPr lang="id-ID" sz="1200">
                          <a:solidFill>
                            <a:schemeClr val="bg1">
                              <a:lumMod val="95000"/>
                              <a:lumOff val="5000"/>
                            </a:schemeClr>
                          </a:solidFill>
                          <a:effectLst/>
                        </a:rPr>
                        <a:t>APPLE Iphone 15 Pro Max(8/512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0,089285714</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0,119047619</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0,027417027</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983554858"/>
                  </a:ext>
                </a:extLst>
              </a:tr>
              <a:tr h="199965">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3344455507"/>
                  </a:ext>
                </a:extLst>
              </a:tr>
              <a:tr h="503878">
                <a:tc>
                  <a:txBody>
                    <a:bodyPr/>
                    <a:lstStyle/>
                    <a:p>
                      <a:pPr algn="ctr">
                        <a:lnSpc>
                          <a:spcPct val="107000"/>
                        </a:lnSpc>
                        <a:spcAft>
                          <a:spcPts val="0"/>
                        </a:spcAft>
                      </a:pPr>
                      <a:r>
                        <a:rPr lang="id-ID" sz="1200">
                          <a:solidFill>
                            <a:schemeClr val="bg1">
                              <a:lumMod val="95000"/>
                              <a:lumOff val="5000"/>
                            </a:schemeClr>
                          </a:solidFill>
                          <a:effectLst/>
                        </a:rPr>
                        <a:t>INFINIX INFINIX HOT 30i(8/128 gb)</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0,05952381</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0,029761905</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a:solidFill>
                            <a:schemeClr val="bg1">
                              <a:lumMod val="95000"/>
                              <a:lumOff val="5000"/>
                            </a:schemeClr>
                          </a:solidFill>
                          <a:effectLst/>
                        </a:rPr>
                        <a:t>0</a:t>
                      </a:r>
                      <a:endParaRPr lang="id-ID" sz="140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0,023809524</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tc>
                  <a:txBody>
                    <a:bodyPr/>
                    <a:lstStyle/>
                    <a:p>
                      <a:pPr algn="ctr">
                        <a:lnSpc>
                          <a:spcPct val="107000"/>
                        </a:lnSpc>
                        <a:spcAft>
                          <a:spcPts val="0"/>
                        </a:spcAft>
                      </a:pPr>
                      <a:r>
                        <a:rPr lang="id-ID" sz="1200" dirty="0">
                          <a:solidFill>
                            <a:schemeClr val="bg1">
                              <a:lumMod val="95000"/>
                              <a:lumOff val="5000"/>
                            </a:schemeClr>
                          </a:solidFill>
                          <a:effectLst/>
                        </a:rPr>
                        <a:t>0,223905724</a:t>
                      </a:r>
                      <a:endParaRPr lang="id-ID" sz="140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39088" marR="39088" marT="0" marB="0" anchor="ctr"/>
                </a:tc>
                <a:extLst>
                  <a:ext uri="{0D108BD9-81ED-4DB2-BD59-A6C34878D82A}">
                    <a16:rowId xmlns:a16="http://schemas.microsoft.com/office/drawing/2014/main" val="1877493679"/>
                  </a:ext>
                </a:extLst>
              </a:tr>
            </a:tbl>
          </a:graphicData>
        </a:graphic>
      </p:graphicFrame>
      <p:graphicFrame>
        <p:nvGraphicFramePr>
          <p:cNvPr id="8" name="Table 7">
            <a:extLst>
              <a:ext uri="{FF2B5EF4-FFF2-40B4-BE49-F238E27FC236}">
                <a16:creationId xmlns:a16="http://schemas.microsoft.com/office/drawing/2014/main" id="{B909561C-23F2-45D2-82FB-E1331C53D55D}"/>
              </a:ext>
            </a:extLst>
          </p:cNvPr>
          <p:cNvGraphicFramePr>
            <a:graphicFrameLocks noGrp="1"/>
          </p:cNvGraphicFramePr>
          <p:nvPr>
            <p:extLst>
              <p:ext uri="{D42A27DB-BD31-4B8C-83A1-F6EECF244321}">
                <p14:modId xmlns:p14="http://schemas.microsoft.com/office/powerpoint/2010/main" val="219676471"/>
              </p:ext>
            </p:extLst>
          </p:nvPr>
        </p:nvGraphicFramePr>
        <p:xfrm>
          <a:off x="3326626" y="2169911"/>
          <a:ext cx="6714782" cy="4053276"/>
        </p:xfrm>
        <a:graphic>
          <a:graphicData uri="http://schemas.openxmlformats.org/drawingml/2006/table">
            <a:tbl>
              <a:tblPr firstRow="1" firstCol="1" bandRow="1">
                <a:tableStyleId>{5C22544A-7EE6-4342-B048-85BDC9FD1C3A}</a:tableStyleId>
              </a:tblPr>
              <a:tblGrid>
                <a:gridCol w="2807948">
                  <a:extLst>
                    <a:ext uri="{9D8B030D-6E8A-4147-A177-3AD203B41FA5}">
                      <a16:colId xmlns:a16="http://schemas.microsoft.com/office/drawing/2014/main" val="732112583"/>
                    </a:ext>
                  </a:extLst>
                </a:gridCol>
                <a:gridCol w="472607">
                  <a:extLst>
                    <a:ext uri="{9D8B030D-6E8A-4147-A177-3AD203B41FA5}">
                      <a16:colId xmlns:a16="http://schemas.microsoft.com/office/drawing/2014/main" val="2188889557"/>
                    </a:ext>
                  </a:extLst>
                </a:gridCol>
                <a:gridCol w="472607">
                  <a:extLst>
                    <a:ext uri="{9D8B030D-6E8A-4147-A177-3AD203B41FA5}">
                      <a16:colId xmlns:a16="http://schemas.microsoft.com/office/drawing/2014/main" val="2535281099"/>
                    </a:ext>
                  </a:extLst>
                </a:gridCol>
                <a:gridCol w="500675">
                  <a:extLst>
                    <a:ext uri="{9D8B030D-6E8A-4147-A177-3AD203B41FA5}">
                      <a16:colId xmlns:a16="http://schemas.microsoft.com/office/drawing/2014/main" val="2623961869"/>
                    </a:ext>
                  </a:extLst>
                </a:gridCol>
                <a:gridCol w="565951">
                  <a:extLst>
                    <a:ext uri="{9D8B030D-6E8A-4147-A177-3AD203B41FA5}">
                      <a16:colId xmlns:a16="http://schemas.microsoft.com/office/drawing/2014/main" val="610891375"/>
                    </a:ext>
                  </a:extLst>
                </a:gridCol>
                <a:gridCol w="542453">
                  <a:extLst>
                    <a:ext uri="{9D8B030D-6E8A-4147-A177-3AD203B41FA5}">
                      <a16:colId xmlns:a16="http://schemas.microsoft.com/office/drawing/2014/main" val="4132658543"/>
                    </a:ext>
                  </a:extLst>
                </a:gridCol>
                <a:gridCol w="255234">
                  <a:extLst>
                    <a:ext uri="{9D8B030D-6E8A-4147-A177-3AD203B41FA5}">
                      <a16:colId xmlns:a16="http://schemas.microsoft.com/office/drawing/2014/main" val="3971516368"/>
                    </a:ext>
                  </a:extLst>
                </a:gridCol>
                <a:gridCol w="472607">
                  <a:extLst>
                    <a:ext uri="{9D8B030D-6E8A-4147-A177-3AD203B41FA5}">
                      <a16:colId xmlns:a16="http://schemas.microsoft.com/office/drawing/2014/main" val="3179690959"/>
                    </a:ext>
                  </a:extLst>
                </a:gridCol>
                <a:gridCol w="624700">
                  <a:extLst>
                    <a:ext uri="{9D8B030D-6E8A-4147-A177-3AD203B41FA5}">
                      <a16:colId xmlns:a16="http://schemas.microsoft.com/office/drawing/2014/main" val="1626607871"/>
                    </a:ext>
                  </a:extLst>
                </a:gridCol>
              </a:tblGrid>
              <a:tr h="253576">
                <a:tc>
                  <a:txBody>
                    <a:bodyPr/>
                    <a:lstStyle/>
                    <a:p>
                      <a:pPr algn="ctr">
                        <a:lnSpc>
                          <a:spcPct val="107000"/>
                        </a:lnSpc>
                        <a:spcAft>
                          <a:spcPts val="0"/>
                        </a:spcAft>
                      </a:pPr>
                      <a:r>
                        <a:rPr lang="id-ID" sz="1000">
                          <a:solidFill>
                            <a:schemeClr val="bg1">
                              <a:lumMod val="95000"/>
                              <a:lumOff val="5000"/>
                            </a:schemeClr>
                          </a:solidFill>
                          <a:effectLst/>
                        </a:rPr>
                        <a:t>Smartphone</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Body</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LCD</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System</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Memory</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Main Camera</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Total</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Rank</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07934938"/>
                  </a:ext>
                </a:extLst>
              </a:tr>
              <a:tr h="179264">
                <a:tc>
                  <a:txBody>
                    <a:bodyPr/>
                    <a:lstStyle/>
                    <a:p>
                      <a:pPr algn="ctr">
                        <a:lnSpc>
                          <a:spcPct val="107000"/>
                        </a:lnSpc>
                        <a:spcAft>
                          <a:spcPts val="0"/>
                        </a:spcAft>
                      </a:pPr>
                      <a:r>
                        <a:rPr lang="id-ID" sz="1000">
                          <a:solidFill>
                            <a:schemeClr val="bg1">
                              <a:lumMod val="95000"/>
                              <a:lumOff val="5000"/>
                            </a:schemeClr>
                          </a:solidFill>
                          <a:effectLst/>
                        </a:rPr>
                        <a:t>ASUS Zenfone 10(8/128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0,0284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0,0357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0,4147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78078396"/>
                  </a:ext>
                </a:extLst>
              </a:tr>
              <a:tr h="179264">
                <a:tc>
                  <a:txBody>
                    <a:bodyPr/>
                    <a:lstStyle/>
                    <a:p>
                      <a:pPr algn="ctr">
                        <a:lnSpc>
                          <a:spcPct val="107000"/>
                        </a:lnSpc>
                        <a:spcAft>
                          <a:spcPts val="0"/>
                        </a:spcAft>
                      </a:pPr>
                      <a:r>
                        <a:rPr lang="id-ID" sz="1000">
                          <a:solidFill>
                            <a:schemeClr val="bg1">
                              <a:lumMod val="95000"/>
                              <a:lumOff val="5000"/>
                            </a:schemeClr>
                          </a:solidFill>
                          <a:effectLst/>
                        </a:rPr>
                        <a:t>ASUS Zenfone 10(16/512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0,0284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0,5347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36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543267168"/>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 Ultimate(16/512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0,6248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41649355"/>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7(12/256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0,6265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419611512"/>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0,5997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202302322"/>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0,5030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56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854494779"/>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0,4999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62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04171754"/>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Max(8/1000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0,1429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0,5082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53</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851555718"/>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0,0357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0,4117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50882348"/>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0,4245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78600635"/>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0,1071</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0,4305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945544859"/>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Pro(8/1000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0,1429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0,4366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65457761"/>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0,0542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0,4289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93</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719328325"/>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0,0542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0,4441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88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440233031"/>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0,0595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0,4554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606003257"/>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0,3535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103</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758741762"/>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0,3687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724122224"/>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0,3747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826648281"/>
                  </a:ext>
                </a:extLst>
              </a:tr>
              <a:tr h="179264">
                <a:tc>
                  <a:txBody>
                    <a:bodyPr/>
                    <a:lstStyle/>
                    <a:p>
                      <a:pPr algn="ctr">
                        <a:lnSpc>
                          <a:spcPct val="107000"/>
                        </a:lnSpc>
                        <a:spcAft>
                          <a:spcPts val="0"/>
                        </a:spcAft>
                      </a:pPr>
                      <a:r>
                        <a:rPr lang="id-ID" sz="1000">
                          <a:solidFill>
                            <a:schemeClr val="bg1">
                              <a:lumMod val="95000"/>
                              <a:lumOff val="5000"/>
                            </a:schemeClr>
                          </a:solidFill>
                          <a:effectLst/>
                        </a:rPr>
                        <a:t>SAMSUNG Galaxy S24(8/512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0,0397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0,0082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0,1629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0,5535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26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522199939"/>
                  </a:ext>
                </a:extLst>
              </a:tr>
              <a:tr h="116488">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dirty="0">
                          <a:solidFill>
                            <a:schemeClr val="bg1">
                              <a:lumMod val="95000"/>
                              <a:lumOff val="5000"/>
                            </a:schemeClr>
                          </a:solidFill>
                          <a:effectLst/>
                        </a:rPr>
                        <a:t>...</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extLst>
                  <a:ext uri="{0D108BD9-81ED-4DB2-BD59-A6C34878D82A}">
                    <a16:rowId xmlns:a16="http://schemas.microsoft.com/office/drawing/2014/main" val="4287556674"/>
                  </a:ext>
                </a:extLst>
              </a:tr>
              <a:tr h="179264">
                <a:tc>
                  <a:txBody>
                    <a:bodyPr/>
                    <a:lstStyle/>
                    <a:p>
                      <a:pPr algn="ctr">
                        <a:lnSpc>
                          <a:spcPct val="107000"/>
                        </a:lnSpc>
                        <a:spcAft>
                          <a:spcPts val="0"/>
                        </a:spcAft>
                      </a:pPr>
                      <a:r>
                        <a:rPr lang="id-ID" sz="1000">
                          <a:solidFill>
                            <a:schemeClr val="bg1">
                              <a:lumMod val="95000"/>
                              <a:lumOff val="5000"/>
                            </a:schemeClr>
                          </a:solidFill>
                          <a:effectLst/>
                        </a:rPr>
                        <a:t>INFINIX INFINIX HOT 30i(8/128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0,0079</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0,0643</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0,4648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79</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4105060191"/>
                  </a:ext>
                </a:extLst>
              </a:tr>
            </a:tbl>
          </a:graphicData>
        </a:graphic>
      </p:graphicFrame>
    </p:spTree>
    <p:extLst>
      <p:ext uri="{BB962C8B-B14F-4D97-AF65-F5344CB8AC3E}">
        <p14:creationId xmlns:p14="http://schemas.microsoft.com/office/powerpoint/2010/main" val="12217278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119147" y="64877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491993" y="63773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980544" y="1019988"/>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Tampilan Sistem</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4</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3" name="TextBox 6">
            <a:extLst>
              <a:ext uri="{FF2B5EF4-FFF2-40B4-BE49-F238E27FC236}">
                <a16:creationId xmlns:a16="http://schemas.microsoft.com/office/drawing/2014/main" id="{D284B6D5-0E59-4E61-A9C2-C8854ACB428D}"/>
              </a:ext>
            </a:extLst>
          </p:cNvPr>
          <p:cNvSpPr txBox="1"/>
          <p:nvPr/>
        </p:nvSpPr>
        <p:spPr>
          <a:xfrm>
            <a:off x="-4838472" y="2255745"/>
            <a:ext cx="4495530" cy="366703"/>
          </a:xfrm>
          <a:prstGeom prst="rect">
            <a:avLst/>
          </a:prstGeom>
        </p:spPr>
        <p:txBody>
          <a:bodyPr wrap="square" lIns="0" tIns="0" rIns="0" bIns="0" rtlCol="0" anchor="t">
            <a:spAutoFit/>
          </a:bodyPr>
          <a:lstStyle/>
          <a:p>
            <a:pPr lvl="2">
              <a:lnSpc>
                <a:spcPct val="150000"/>
              </a:lnSpc>
            </a:pPr>
            <a:r>
              <a:rPr lang="id-ID" b="1" dirty="0">
                <a:solidFill>
                  <a:schemeClr val="bg1">
                    <a:lumMod val="95000"/>
                    <a:lumOff val="5000"/>
                  </a:schemeClr>
                </a:solidFill>
              </a:rPr>
              <a:t>Perangkingan</a:t>
            </a:r>
          </a:p>
        </p:txBody>
      </p:sp>
      <p:graphicFrame>
        <p:nvGraphicFramePr>
          <p:cNvPr id="8" name="Table 7">
            <a:extLst>
              <a:ext uri="{FF2B5EF4-FFF2-40B4-BE49-F238E27FC236}">
                <a16:creationId xmlns:a16="http://schemas.microsoft.com/office/drawing/2014/main" id="{B909561C-23F2-45D2-82FB-E1331C53D55D}"/>
              </a:ext>
            </a:extLst>
          </p:cNvPr>
          <p:cNvGraphicFramePr>
            <a:graphicFrameLocks noGrp="1"/>
          </p:cNvGraphicFramePr>
          <p:nvPr>
            <p:extLst>
              <p:ext uri="{D42A27DB-BD31-4B8C-83A1-F6EECF244321}">
                <p14:modId xmlns:p14="http://schemas.microsoft.com/office/powerpoint/2010/main" val="4137842677"/>
              </p:ext>
            </p:extLst>
          </p:nvPr>
        </p:nvGraphicFramePr>
        <p:xfrm>
          <a:off x="-7057724" y="2227730"/>
          <a:ext cx="6714782" cy="4053276"/>
        </p:xfrm>
        <a:graphic>
          <a:graphicData uri="http://schemas.openxmlformats.org/drawingml/2006/table">
            <a:tbl>
              <a:tblPr firstRow="1" firstCol="1" bandRow="1">
                <a:tableStyleId>{5C22544A-7EE6-4342-B048-85BDC9FD1C3A}</a:tableStyleId>
              </a:tblPr>
              <a:tblGrid>
                <a:gridCol w="2807948">
                  <a:extLst>
                    <a:ext uri="{9D8B030D-6E8A-4147-A177-3AD203B41FA5}">
                      <a16:colId xmlns:a16="http://schemas.microsoft.com/office/drawing/2014/main" val="732112583"/>
                    </a:ext>
                  </a:extLst>
                </a:gridCol>
                <a:gridCol w="472607">
                  <a:extLst>
                    <a:ext uri="{9D8B030D-6E8A-4147-A177-3AD203B41FA5}">
                      <a16:colId xmlns:a16="http://schemas.microsoft.com/office/drawing/2014/main" val="2188889557"/>
                    </a:ext>
                  </a:extLst>
                </a:gridCol>
                <a:gridCol w="472607">
                  <a:extLst>
                    <a:ext uri="{9D8B030D-6E8A-4147-A177-3AD203B41FA5}">
                      <a16:colId xmlns:a16="http://schemas.microsoft.com/office/drawing/2014/main" val="2535281099"/>
                    </a:ext>
                  </a:extLst>
                </a:gridCol>
                <a:gridCol w="500675">
                  <a:extLst>
                    <a:ext uri="{9D8B030D-6E8A-4147-A177-3AD203B41FA5}">
                      <a16:colId xmlns:a16="http://schemas.microsoft.com/office/drawing/2014/main" val="2623961869"/>
                    </a:ext>
                  </a:extLst>
                </a:gridCol>
                <a:gridCol w="565951">
                  <a:extLst>
                    <a:ext uri="{9D8B030D-6E8A-4147-A177-3AD203B41FA5}">
                      <a16:colId xmlns:a16="http://schemas.microsoft.com/office/drawing/2014/main" val="610891375"/>
                    </a:ext>
                  </a:extLst>
                </a:gridCol>
                <a:gridCol w="542453">
                  <a:extLst>
                    <a:ext uri="{9D8B030D-6E8A-4147-A177-3AD203B41FA5}">
                      <a16:colId xmlns:a16="http://schemas.microsoft.com/office/drawing/2014/main" val="4132658543"/>
                    </a:ext>
                  </a:extLst>
                </a:gridCol>
                <a:gridCol w="255234">
                  <a:extLst>
                    <a:ext uri="{9D8B030D-6E8A-4147-A177-3AD203B41FA5}">
                      <a16:colId xmlns:a16="http://schemas.microsoft.com/office/drawing/2014/main" val="3971516368"/>
                    </a:ext>
                  </a:extLst>
                </a:gridCol>
                <a:gridCol w="472607">
                  <a:extLst>
                    <a:ext uri="{9D8B030D-6E8A-4147-A177-3AD203B41FA5}">
                      <a16:colId xmlns:a16="http://schemas.microsoft.com/office/drawing/2014/main" val="3179690959"/>
                    </a:ext>
                  </a:extLst>
                </a:gridCol>
                <a:gridCol w="624700">
                  <a:extLst>
                    <a:ext uri="{9D8B030D-6E8A-4147-A177-3AD203B41FA5}">
                      <a16:colId xmlns:a16="http://schemas.microsoft.com/office/drawing/2014/main" val="1626607871"/>
                    </a:ext>
                  </a:extLst>
                </a:gridCol>
              </a:tblGrid>
              <a:tr h="253576">
                <a:tc>
                  <a:txBody>
                    <a:bodyPr/>
                    <a:lstStyle/>
                    <a:p>
                      <a:pPr algn="ctr">
                        <a:lnSpc>
                          <a:spcPct val="107000"/>
                        </a:lnSpc>
                        <a:spcAft>
                          <a:spcPts val="0"/>
                        </a:spcAft>
                      </a:pPr>
                      <a:r>
                        <a:rPr lang="id-ID" sz="1000">
                          <a:solidFill>
                            <a:schemeClr val="bg1">
                              <a:lumMod val="95000"/>
                              <a:lumOff val="5000"/>
                            </a:schemeClr>
                          </a:solidFill>
                          <a:effectLst/>
                        </a:rPr>
                        <a:t>Smartphone</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Body</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LCD</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System</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Memory</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Main Camera</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Total</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Rank</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07934938"/>
                  </a:ext>
                </a:extLst>
              </a:tr>
              <a:tr h="179264">
                <a:tc>
                  <a:txBody>
                    <a:bodyPr/>
                    <a:lstStyle/>
                    <a:p>
                      <a:pPr algn="ctr">
                        <a:lnSpc>
                          <a:spcPct val="107000"/>
                        </a:lnSpc>
                        <a:spcAft>
                          <a:spcPts val="0"/>
                        </a:spcAft>
                      </a:pPr>
                      <a:r>
                        <a:rPr lang="id-ID" sz="1000">
                          <a:solidFill>
                            <a:schemeClr val="bg1">
                              <a:lumMod val="95000"/>
                              <a:lumOff val="5000"/>
                            </a:schemeClr>
                          </a:solidFill>
                          <a:effectLst/>
                        </a:rPr>
                        <a:t>ASUS Zenfone 10(8/128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0,0284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0,0357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0,4147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78078396"/>
                  </a:ext>
                </a:extLst>
              </a:tr>
              <a:tr h="179264">
                <a:tc>
                  <a:txBody>
                    <a:bodyPr/>
                    <a:lstStyle/>
                    <a:p>
                      <a:pPr algn="ctr">
                        <a:lnSpc>
                          <a:spcPct val="107000"/>
                        </a:lnSpc>
                        <a:spcAft>
                          <a:spcPts val="0"/>
                        </a:spcAft>
                      </a:pPr>
                      <a:r>
                        <a:rPr lang="id-ID" sz="1000">
                          <a:solidFill>
                            <a:schemeClr val="bg1">
                              <a:lumMod val="95000"/>
                              <a:lumOff val="5000"/>
                            </a:schemeClr>
                          </a:solidFill>
                          <a:effectLst/>
                        </a:rPr>
                        <a:t>ASUS Zenfone 10(16/512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0,0284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0,5347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36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543267168"/>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 Ultimate(16/512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0,6248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41649355"/>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7(12/256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0,6265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419611512"/>
                  </a:ext>
                </a:extLst>
              </a:tr>
              <a:tr h="179264">
                <a:tc>
                  <a:txBody>
                    <a:bodyPr/>
                    <a:lstStyle/>
                    <a:p>
                      <a:pPr algn="ctr">
                        <a:lnSpc>
                          <a:spcPct val="107000"/>
                        </a:lnSpc>
                        <a:spcAft>
                          <a:spcPts val="0"/>
                        </a:spcAft>
                      </a:pPr>
                      <a:r>
                        <a:rPr lang="id-ID" sz="1000">
                          <a:solidFill>
                            <a:schemeClr val="bg1">
                              <a:lumMod val="95000"/>
                              <a:lumOff val="5000"/>
                            </a:schemeClr>
                          </a:solidFill>
                          <a:effectLst/>
                        </a:rPr>
                        <a:t>ASUS ROG Phone 7(16/512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0,1138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0,0139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0,1194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0,1786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0,5997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202302322"/>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0,5030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56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854494779"/>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0,4999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62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04171754"/>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 Max(8/1000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0,0794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0,1429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0,5082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53</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851555718"/>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0,0357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0,4117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50882348"/>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0,4245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478600635"/>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0,1071</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0,4305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1945544859"/>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Pro(8/1000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0,0496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0,1429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0,4366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90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565457761"/>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0,0542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0,4289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93</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2719328325"/>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0,0542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0,4441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88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440233031"/>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 Plus(8/512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0,0595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0,4554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86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606003257"/>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0,3535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103</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3758741762"/>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15(8/256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0,0714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0,3687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724122224"/>
                  </a:ext>
                </a:extLst>
              </a:tr>
              <a:tr h="179264">
                <a:tc>
                  <a:txBody>
                    <a:bodyPr/>
                    <a:lstStyle/>
                    <a:p>
                      <a:pPr algn="ctr">
                        <a:lnSpc>
                          <a:spcPct val="107000"/>
                        </a:lnSpc>
                        <a:spcAft>
                          <a:spcPts val="0"/>
                        </a:spcAft>
                      </a:pPr>
                      <a:r>
                        <a:rPr lang="id-ID" sz="1000">
                          <a:solidFill>
                            <a:schemeClr val="bg1">
                              <a:lumMod val="95000"/>
                              <a:lumOff val="5000"/>
                            </a:schemeClr>
                          </a:solidFill>
                          <a:effectLst/>
                        </a:rPr>
                        <a:t>APPLE Iphone 15(8/512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0,0344</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0,0119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0,1232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0,3747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101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826648281"/>
                  </a:ext>
                </a:extLst>
              </a:tr>
              <a:tr h="179264">
                <a:tc>
                  <a:txBody>
                    <a:bodyPr/>
                    <a:lstStyle/>
                    <a:p>
                      <a:pPr algn="ctr">
                        <a:lnSpc>
                          <a:spcPct val="107000"/>
                        </a:lnSpc>
                        <a:spcAft>
                          <a:spcPts val="0"/>
                        </a:spcAft>
                      </a:pPr>
                      <a:r>
                        <a:rPr lang="id-ID" sz="1000">
                          <a:solidFill>
                            <a:schemeClr val="bg1">
                              <a:lumMod val="95000"/>
                              <a:lumOff val="5000"/>
                            </a:schemeClr>
                          </a:solidFill>
                          <a:effectLst/>
                        </a:rPr>
                        <a:t>SAMSUNG Galaxy S24(8/512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0,0397</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0,0082</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0,1629</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0,1071</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0,5535</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26</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522199939"/>
                  </a:ext>
                </a:extLst>
              </a:tr>
              <a:tr h="116488">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tc>
                  <a:txBody>
                    <a:bodyPr/>
                    <a:lstStyle/>
                    <a:p>
                      <a:pPr algn="ctr">
                        <a:lnSpc>
                          <a:spcPct val="107000"/>
                        </a:lnSpc>
                        <a:spcAft>
                          <a:spcPts val="0"/>
                        </a:spcAft>
                      </a:pPr>
                      <a:r>
                        <a:rPr lang="id-ID" sz="1000" dirty="0">
                          <a:solidFill>
                            <a:schemeClr val="bg1">
                              <a:lumMod val="95000"/>
                              <a:lumOff val="5000"/>
                            </a:schemeClr>
                          </a:solidFill>
                          <a:effectLst/>
                        </a:rPr>
                        <a:t>...</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tc>
                <a:extLst>
                  <a:ext uri="{0D108BD9-81ED-4DB2-BD59-A6C34878D82A}">
                    <a16:rowId xmlns:a16="http://schemas.microsoft.com/office/drawing/2014/main" val="4287556674"/>
                  </a:ext>
                </a:extLst>
              </a:tr>
              <a:tr h="179264">
                <a:tc>
                  <a:txBody>
                    <a:bodyPr/>
                    <a:lstStyle/>
                    <a:p>
                      <a:pPr algn="ctr">
                        <a:lnSpc>
                          <a:spcPct val="107000"/>
                        </a:lnSpc>
                        <a:spcAft>
                          <a:spcPts val="0"/>
                        </a:spcAft>
                      </a:pPr>
                      <a:r>
                        <a:rPr lang="id-ID" sz="1000">
                          <a:solidFill>
                            <a:schemeClr val="bg1">
                              <a:lumMod val="95000"/>
                              <a:lumOff val="5000"/>
                            </a:schemeClr>
                          </a:solidFill>
                          <a:effectLst/>
                        </a:rPr>
                        <a:t>INFINIX INFINIX HOT 30i(8/128 gb)</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0,0298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0,0079</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0,0643</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0,0357</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a:solidFill>
                            <a:schemeClr val="bg1">
                              <a:lumMod val="95000"/>
                              <a:lumOff val="5000"/>
                            </a:schemeClr>
                          </a:solidFill>
                          <a:effectLst/>
                        </a:rPr>
                        <a:t>0,4648</a:t>
                      </a:r>
                      <a:endParaRPr lang="id-ID" sz="105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tc>
                  <a:txBody>
                    <a:bodyPr/>
                    <a:lstStyle/>
                    <a:p>
                      <a:pPr algn="ctr">
                        <a:lnSpc>
                          <a:spcPct val="107000"/>
                        </a:lnSpc>
                        <a:spcAft>
                          <a:spcPts val="0"/>
                        </a:spcAft>
                      </a:pPr>
                      <a:r>
                        <a:rPr lang="id-ID" sz="1000" dirty="0">
                          <a:solidFill>
                            <a:schemeClr val="bg1">
                              <a:lumMod val="95000"/>
                              <a:lumOff val="5000"/>
                            </a:schemeClr>
                          </a:solidFill>
                          <a:effectLst/>
                        </a:rPr>
                        <a:t>79</a:t>
                      </a:r>
                      <a:endParaRPr lang="id-ID" sz="1050" dirty="0">
                        <a:solidFill>
                          <a:schemeClr val="bg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endParaRPr>
                    </a:p>
                  </a:txBody>
                  <a:tcPr marL="24311" marR="24311" marT="0" marB="0" anchor="ctr"/>
                </a:tc>
                <a:extLst>
                  <a:ext uri="{0D108BD9-81ED-4DB2-BD59-A6C34878D82A}">
                    <a16:rowId xmlns:a16="http://schemas.microsoft.com/office/drawing/2014/main" val="4105060191"/>
                  </a:ext>
                </a:extLst>
              </a:tr>
            </a:tbl>
          </a:graphicData>
        </a:graphic>
      </p:graphicFrame>
      <p:pic>
        <p:nvPicPr>
          <p:cNvPr id="17" name="Picture 16">
            <a:extLst>
              <a:ext uri="{FF2B5EF4-FFF2-40B4-BE49-F238E27FC236}">
                <a16:creationId xmlns:a16="http://schemas.microsoft.com/office/drawing/2014/main" id="{76533320-0965-4167-84EE-59315ADB44AF}"/>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1410" y="4199928"/>
            <a:ext cx="4000950" cy="2072107"/>
          </a:xfrm>
          <a:prstGeom prst="rect">
            <a:avLst/>
          </a:prstGeom>
          <a:noFill/>
          <a:ln>
            <a:noFill/>
          </a:ln>
        </p:spPr>
      </p:pic>
      <p:pic>
        <p:nvPicPr>
          <p:cNvPr id="18" name="Picture 17">
            <a:extLst>
              <a:ext uri="{FF2B5EF4-FFF2-40B4-BE49-F238E27FC236}">
                <a16:creationId xmlns:a16="http://schemas.microsoft.com/office/drawing/2014/main" id="{7A926352-4E85-4825-906D-1B133887E8B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33862" y="3384787"/>
            <a:ext cx="3960091" cy="1985896"/>
          </a:xfrm>
          <a:prstGeom prst="rect">
            <a:avLst/>
          </a:prstGeom>
          <a:noFill/>
          <a:ln>
            <a:noFill/>
          </a:ln>
        </p:spPr>
      </p:pic>
      <p:pic>
        <p:nvPicPr>
          <p:cNvPr id="19" name="Picture 18">
            <a:extLst>
              <a:ext uri="{FF2B5EF4-FFF2-40B4-BE49-F238E27FC236}">
                <a16:creationId xmlns:a16="http://schemas.microsoft.com/office/drawing/2014/main" id="{9B1DE0E8-E01D-442F-9882-2CA1A3D10ABB}"/>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86129" y="2567115"/>
            <a:ext cx="3701071" cy="1985896"/>
          </a:xfrm>
          <a:prstGeom prst="rect">
            <a:avLst/>
          </a:prstGeom>
          <a:noFill/>
          <a:ln>
            <a:noFill/>
          </a:ln>
        </p:spPr>
      </p:pic>
    </p:spTree>
    <p:extLst>
      <p:ext uri="{BB962C8B-B14F-4D97-AF65-F5344CB8AC3E}">
        <p14:creationId xmlns:p14="http://schemas.microsoft.com/office/powerpoint/2010/main" val="3913319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2633747" y="5995730"/>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8006593" y="5885326"/>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980544" y="1019988"/>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Kesimpulan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5</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2" name="TextBox 6">
            <a:extLst>
              <a:ext uri="{FF2B5EF4-FFF2-40B4-BE49-F238E27FC236}">
                <a16:creationId xmlns:a16="http://schemas.microsoft.com/office/drawing/2014/main" id="{83768082-13D0-4B68-8BAF-73296E34652D}"/>
              </a:ext>
            </a:extLst>
          </p:cNvPr>
          <p:cNvSpPr txBox="1"/>
          <p:nvPr/>
        </p:nvSpPr>
        <p:spPr>
          <a:xfrm>
            <a:off x="859112" y="2416517"/>
            <a:ext cx="10058400" cy="3275192"/>
          </a:xfrm>
          <a:prstGeom prst="rect">
            <a:avLst/>
          </a:prstGeom>
        </p:spPr>
        <p:txBody>
          <a:bodyPr wrap="square" lIns="0" tIns="0" rIns="0" bIns="0" rtlCol="0" anchor="t">
            <a:spAutoFit/>
          </a:bodyPr>
          <a:lstStyle/>
          <a:p>
            <a:pPr marL="1257300" lvl="2" indent="-342900" algn="just">
              <a:lnSpc>
                <a:spcPct val="150000"/>
              </a:lnSpc>
              <a:buFont typeface="+mj-lt"/>
              <a:buAutoNum type="arabicPeriod"/>
            </a:pPr>
            <a:r>
              <a:rPr lang="id-ID" dirty="0">
                <a:solidFill>
                  <a:schemeClr val="bg1">
                    <a:lumMod val="95000"/>
                    <a:lumOff val="5000"/>
                  </a:schemeClr>
                </a:solidFill>
              </a:rPr>
              <a:t>Metode SMART terbukti efektif dalam memberikan rekomendasi smartphone berdasarkan kriteria yang telah ditentukan. Dengan mempertimbangkan atribut seperti</a:t>
            </a:r>
            <a:r>
              <a:rPr lang="id-ID" i="1" dirty="0">
                <a:solidFill>
                  <a:schemeClr val="bg1">
                    <a:lumMod val="95000"/>
                    <a:lumOff val="5000"/>
                  </a:schemeClr>
                </a:solidFill>
              </a:rPr>
              <a:t> body</a:t>
            </a:r>
            <a:r>
              <a:rPr lang="id-ID" dirty="0">
                <a:solidFill>
                  <a:schemeClr val="bg1">
                    <a:lumMod val="95000"/>
                    <a:lumOff val="5000"/>
                  </a:schemeClr>
                </a:solidFill>
              </a:rPr>
              <a:t>, sistem, layar, memori, kamera, baterai, dan harga, metode ini mampu memberikan rekomendasi yang sesuai dengan preferensi pengguna</a:t>
            </a:r>
          </a:p>
          <a:p>
            <a:pPr marL="1257300" lvl="2" indent="-342900" algn="just">
              <a:lnSpc>
                <a:spcPct val="150000"/>
              </a:lnSpc>
              <a:buFont typeface="+mj-lt"/>
              <a:buAutoNum type="arabicPeriod"/>
            </a:pPr>
            <a:r>
              <a:rPr lang="id-ID" dirty="0">
                <a:solidFill>
                  <a:schemeClr val="bg1">
                    <a:lumMod val="95000"/>
                    <a:lumOff val="5000"/>
                  </a:schemeClr>
                </a:solidFill>
              </a:rPr>
              <a:t>Hasil analisis menunjukkan bahwa bobot suatu atribut memiliki pengaruh signifikan terhadap rekomendasi yang diberikan. Atribut yang diberi bobot lebih tinggi akan lebih dominan dalam menentukan pilihan akhir, sehingga penting untuk menentukan bobot kriteria yang sesuai dengan preferensi pengguna</a:t>
            </a:r>
            <a:endParaRPr lang="id-ID" sz="3600" dirty="0">
              <a:solidFill>
                <a:schemeClr val="bg1">
                  <a:lumMod val="95000"/>
                  <a:lumOff val="5000"/>
                </a:schemeClr>
              </a:solidFill>
            </a:endParaRPr>
          </a:p>
        </p:txBody>
      </p:sp>
    </p:spTree>
    <p:extLst>
      <p:ext uri="{BB962C8B-B14F-4D97-AF65-F5344CB8AC3E}">
        <p14:creationId xmlns:p14="http://schemas.microsoft.com/office/powerpoint/2010/main" val="24098296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2636033" y="4859327"/>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8008879" y="4748923"/>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980544" y="1019988"/>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Saran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5</a:t>
            </a:r>
            <a:r>
              <a:rPr lang="en-US" sz="4400" dirty="0">
                <a:solidFill>
                  <a:srgbClr val="0F4662"/>
                </a:solidFill>
                <a:latin typeface="Antic"/>
                <a:ea typeface="Antic"/>
                <a:cs typeface="Antic"/>
                <a:sym typeface="Antic"/>
              </a:rPr>
              <a:t> </a:t>
            </a:r>
          </a:p>
        </p:txBody>
      </p:sp>
      <p:sp>
        <p:nvSpPr>
          <p:cNvPr id="2" name="Rectangle 2">
            <a:extLst>
              <a:ext uri="{FF2B5EF4-FFF2-40B4-BE49-F238E27FC236}">
                <a16:creationId xmlns:a16="http://schemas.microsoft.com/office/drawing/2014/main" id="{B7D54E76-3EE4-42B0-B6B5-685CEF76F56E}"/>
              </a:ext>
            </a:extLst>
          </p:cNvPr>
          <p:cNvSpPr>
            <a:spLocks noChangeArrowheads="1"/>
          </p:cNvSpPr>
          <p:nvPr/>
        </p:nvSpPr>
        <p:spPr bwMode="auto">
          <a:xfrm>
            <a:off x="3239542" y="2065682"/>
            <a:ext cx="15884619" cy="47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id-ID"/>
          </a:p>
        </p:txBody>
      </p:sp>
      <p:sp>
        <p:nvSpPr>
          <p:cNvPr id="22" name="TextBox 6">
            <a:extLst>
              <a:ext uri="{FF2B5EF4-FFF2-40B4-BE49-F238E27FC236}">
                <a16:creationId xmlns:a16="http://schemas.microsoft.com/office/drawing/2014/main" id="{83768082-13D0-4B68-8BAF-73296E34652D}"/>
              </a:ext>
            </a:extLst>
          </p:cNvPr>
          <p:cNvSpPr txBox="1"/>
          <p:nvPr/>
        </p:nvSpPr>
        <p:spPr>
          <a:xfrm>
            <a:off x="1259162" y="2679772"/>
            <a:ext cx="4322488" cy="1613199"/>
          </a:xfrm>
          <a:prstGeom prst="rect">
            <a:avLst/>
          </a:prstGeom>
        </p:spPr>
        <p:txBody>
          <a:bodyPr wrap="square" lIns="0" tIns="0" rIns="0" bIns="0" rtlCol="0" anchor="t">
            <a:spAutoFit/>
          </a:bodyPr>
          <a:lstStyle/>
          <a:p>
            <a:pPr marL="1257300" lvl="2" indent="-342900" algn="just">
              <a:lnSpc>
                <a:spcPct val="150000"/>
              </a:lnSpc>
              <a:buFont typeface="+mj-lt"/>
              <a:buAutoNum type="arabicPeriod"/>
            </a:pPr>
            <a:r>
              <a:rPr lang="id-ID" dirty="0">
                <a:solidFill>
                  <a:schemeClr val="bg1">
                    <a:lumMod val="95000"/>
                    <a:lumOff val="5000"/>
                  </a:schemeClr>
                </a:solidFill>
              </a:rPr>
              <a:t>Pengembangan UI/UX</a:t>
            </a:r>
          </a:p>
          <a:p>
            <a:pPr marL="1257300" lvl="2" indent="-342900" algn="just">
              <a:lnSpc>
                <a:spcPct val="150000"/>
              </a:lnSpc>
              <a:buFont typeface="+mj-lt"/>
              <a:buAutoNum type="arabicPeriod"/>
            </a:pPr>
            <a:r>
              <a:rPr lang="id-ID" dirty="0">
                <a:solidFill>
                  <a:schemeClr val="bg1">
                    <a:lumMod val="95000"/>
                    <a:lumOff val="5000"/>
                  </a:schemeClr>
                </a:solidFill>
              </a:rPr>
              <a:t>Penambahan Akun Toko</a:t>
            </a:r>
          </a:p>
          <a:p>
            <a:pPr marL="1257300" lvl="2" indent="-342900" algn="just">
              <a:lnSpc>
                <a:spcPct val="150000"/>
              </a:lnSpc>
              <a:buFont typeface="+mj-lt"/>
              <a:buAutoNum type="arabicPeriod"/>
            </a:pPr>
            <a:r>
              <a:rPr lang="id-ID" dirty="0">
                <a:solidFill>
                  <a:schemeClr val="bg1">
                    <a:lumMod val="95000"/>
                    <a:lumOff val="5000"/>
                  </a:schemeClr>
                </a:solidFill>
              </a:rPr>
              <a:t>Integrasi data toko</a:t>
            </a:r>
          </a:p>
          <a:p>
            <a:pPr marL="1257300" lvl="2" indent="-342900" algn="just">
              <a:lnSpc>
                <a:spcPct val="150000"/>
              </a:lnSpc>
              <a:buFont typeface="+mj-lt"/>
              <a:buAutoNum type="arabicPeriod"/>
            </a:pPr>
            <a:r>
              <a:rPr lang="id-ID" dirty="0">
                <a:solidFill>
                  <a:schemeClr val="bg1">
                    <a:lumMod val="95000"/>
                    <a:lumOff val="5000"/>
                  </a:schemeClr>
                </a:solidFill>
              </a:rPr>
              <a:t>Informasi toko tiap produk</a:t>
            </a:r>
          </a:p>
        </p:txBody>
      </p:sp>
      <p:sp>
        <p:nvSpPr>
          <p:cNvPr id="16" name="TextBox 6">
            <a:extLst>
              <a:ext uri="{FF2B5EF4-FFF2-40B4-BE49-F238E27FC236}">
                <a16:creationId xmlns:a16="http://schemas.microsoft.com/office/drawing/2014/main" id="{455F8C2A-4253-4E56-A250-C78C5E3DEFF0}"/>
              </a:ext>
            </a:extLst>
          </p:cNvPr>
          <p:cNvSpPr txBox="1"/>
          <p:nvPr/>
        </p:nvSpPr>
        <p:spPr>
          <a:xfrm>
            <a:off x="5677936" y="2685793"/>
            <a:ext cx="5167333" cy="1613199"/>
          </a:xfrm>
          <a:prstGeom prst="rect">
            <a:avLst/>
          </a:prstGeom>
        </p:spPr>
        <p:txBody>
          <a:bodyPr wrap="square" lIns="0" tIns="0" rIns="0" bIns="0" rtlCol="0" anchor="t">
            <a:spAutoFit/>
          </a:bodyPr>
          <a:lstStyle/>
          <a:p>
            <a:pPr marL="1257300" lvl="2" indent="-342900" algn="just">
              <a:lnSpc>
                <a:spcPct val="150000"/>
              </a:lnSpc>
              <a:buFont typeface="+mj-lt"/>
              <a:buAutoNum type="arabicPeriod"/>
            </a:pPr>
            <a:r>
              <a:rPr lang="id-ID" dirty="0">
                <a:solidFill>
                  <a:schemeClr val="bg1">
                    <a:lumMod val="95000"/>
                    <a:lumOff val="5000"/>
                  </a:schemeClr>
                </a:solidFill>
              </a:rPr>
              <a:t>Mekanisme pembobotan yang mudah</a:t>
            </a:r>
          </a:p>
          <a:p>
            <a:pPr marL="1257300" lvl="2" indent="-342900" algn="just">
              <a:lnSpc>
                <a:spcPct val="150000"/>
              </a:lnSpc>
              <a:buFont typeface="+mj-lt"/>
              <a:buAutoNum type="arabicPeriod"/>
            </a:pPr>
            <a:r>
              <a:rPr lang="id-ID" dirty="0">
                <a:solidFill>
                  <a:schemeClr val="bg1">
                    <a:lumMod val="95000"/>
                    <a:lumOff val="5000"/>
                  </a:schemeClr>
                </a:solidFill>
              </a:rPr>
              <a:t>Mengombinasikan dengan algoritma lain</a:t>
            </a:r>
          </a:p>
          <a:p>
            <a:pPr marL="1257300" lvl="2" indent="-342900" algn="just">
              <a:lnSpc>
                <a:spcPct val="150000"/>
              </a:lnSpc>
              <a:buFont typeface="+mj-lt"/>
              <a:buAutoNum type="arabicPeriod"/>
            </a:pPr>
            <a:r>
              <a:rPr lang="id-ID" dirty="0">
                <a:solidFill>
                  <a:schemeClr val="bg1">
                    <a:lumMod val="95000"/>
                    <a:lumOff val="5000"/>
                  </a:schemeClr>
                </a:solidFill>
              </a:rPr>
              <a:t>Pengembangan dengan parameter lain</a:t>
            </a:r>
          </a:p>
          <a:p>
            <a:pPr marL="1257300" lvl="2" indent="-342900" algn="just">
              <a:lnSpc>
                <a:spcPct val="150000"/>
              </a:lnSpc>
              <a:buFont typeface="+mj-lt"/>
              <a:buAutoNum type="arabicPeriod"/>
            </a:pPr>
            <a:r>
              <a:rPr lang="id-ID" dirty="0">
                <a:solidFill>
                  <a:schemeClr val="bg1">
                    <a:lumMod val="95000"/>
                    <a:lumOff val="5000"/>
                  </a:schemeClr>
                </a:solidFill>
              </a:rPr>
              <a:t>Informasi toko tiap produk</a:t>
            </a:r>
          </a:p>
        </p:txBody>
      </p:sp>
      <p:sp>
        <p:nvSpPr>
          <p:cNvPr id="17" name="TextBox 5">
            <a:extLst>
              <a:ext uri="{FF2B5EF4-FFF2-40B4-BE49-F238E27FC236}">
                <a16:creationId xmlns:a16="http://schemas.microsoft.com/office/drawing/2014/main" id="{B4FF7C2E-CFA3-417B-9A63-20CC9767007C}"/>
              </a:ext>
            </a:extLst>
          </p:cNvPr>
          <p:cNvSpPr txBox="1"/>
          <p:nvPr/>
        </p:nvSpPr>
        <p:spPr>
          <a:xfrm>
            <a:off x="3298974" y="-1645294"/>
            <a:ext cx="5594051" cy="982448"/>
          </a:xfrm>
          <a:prstGeom prst="rect">
            <a:avLst/>
          </a:prstGeom>
        </p:spPr>
        <p:txBody>
          <a:bodyPr wrap="square" lIns="0" tIns="0" rIns="0" bIns="0" rtlCol="0" anchor="t">
            <a:spAutoFit/>
          </a:bodyPr>
          <a:lstStyle/>
          <a:p>
            <a:pPr marL="0" lvl="0" indent="0" algn="ctr">
              <a:lnSpc>
                <a:spcPts val="8959"/>
              </a:lnSpc>
              <a:spcBef>
                <a:spcPct val="0"/>
              </a:spcBef>
            </a:pPr>
            <a:r>
              <a:rPr lang="id-ID" sz="4000" dirty="0">
                <a:solidFill>
                  <a:srgbClr val="0F4662"/>
                </a:solidFill>
                <a:latin typeface="Cormorant Garamond Bold Italics"/>
                <a:ea typeface="Cormorant Garamond Bold Italics"/>
                <a:cs typeface="Cormorant Garamond Bold Italics"/>
                <a:sym typeface="Cormorant Garamond Bold Italics"/>
              </a:rPr>
              <a:t>Sekian Terima Kasih </a:t>
            </a:r>
            <a:endParaRPr lang="en-US" sz="4000" dirty="0">
              <a:solidFill>
                <a:srgbClr val="0F4662"/>
              </a:solidFill>
              <a:latin typeface="Cormorant Garamond Bold Italics"/>
              <a:ea typeface="Cormorant Garamond Bold Italics"/>
              <a:cs typeface="Cormorant Garamond Bold Italics"/>
              <a:sym typeface="Cormorant Garamond Bold Italics"/>
            </a:endParaRPr>
          </a:p>
        </p:txBody>
      </p:sp>
    </p:spTree>
    <p:extLst>
      <p:ext uri="{BB962C8B-B14F-4D97-AF65-F5344CB8AC3E}">
        <p14:creationId xmlns:p14="http://schemas.microsoft.com/office/powerpoint/2010/main" val="6324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4" name="TextBox 3">
            <a:extLst>
              <a:ext uri="{FF2B5EF4-FFF2-40B4-BE49-F238E27FC236}">
                <a16:creationId xmlns:a16="http://schemas.microsoft.com/office/drawing/2014/main" id="{F003F3E0-CA20-49B5-BE45-E8B11F10AEA1}"/>
              </a:ext>
            </a:extLst>
          </p:cNvPr>
          <p:cNvSpPr txBox="1"/>
          <p:nvPr/>
        </p:nvSpPr>
        <p:spPr>
          <a:xfrm>
            <a:off x="-4120488" y="2130167"/>
            <a:ext cx="3339376" cy="923330"/>
          </a:xfrm>
          <a:prstGeom prst="rect">
            <a:avLst/>
          </a:prstGeom>
          <a:noFill/>
        </p:spPr>
        <p:txBody>
          <a:bodyPr wrap="none" rtlCol="0">
            <a:spAutoFit/>
          </a:bodyPr>
          <a:lstStyle/>
          <a:p>
            <a:r>
              <a:rPr lang="id-ID" sz="5400" dirty="0">
                <a:solidFill>
                  <a:schemeClr val="bg1"/>
                </a:solidFill>
                <a:latin typeface="Arial Black" panose="020B0A04020102020204" pitchFamily="34" charset="0"/>
              </a:rPr>
              <a:t>SKRIPSI</a:t>
            </a:r>
          </a:p>
        </p:txBody>
      </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TextBox 7">
            <a:extLst>
              <a:ext uri="{FF2B5EF4-FFF2-40B4-BE49-F238E27FC236}">
                <a16:creationId xmlns:a16="http://schemas.microsoft.com/office/drawing/2014/main" id="{DE5B3070-BF54-4290-8C01-9310C2982E00}"/>
              </a:ext>
            </a:extLst>
          </p:cNvPr>
          <p:cNvSpPr txBox="1"/>
          <p:nvPr/>
        </p:nvSpPr>
        <p:spPr>
          <a:xfrm>
            <a:off x="2155070" y="7786069"/>
            <a:ext cx="7881853" cy="1107996"/>
          </a:xfrm>
          <a:prstGeom prst="rect">
            <a:avLst/>
          </a:prstGeom>
        </p:spPr>
        <p:txBody>
          <a:bodyPr wrap="square" lIns="0" tIns="0" rIns="0" bIns="0" rtlCol="0" anchor="t">
            <a:spAutoFit/>
          </a:bodyPr>
          <a:lstStyle/>
          <a:p>
            <a:pPr algn="ctr"/>
            <a:r>
              <a:rPr lang="id-ID" sz="2400" dirty="0">
                <a:solidFill>
                  <a:srgbClr val="0F4662"/>
                </a:solidFill>
                <a:latin typeface="Cormorant Garamond Bold Italics"/>
                <a:ea typeface="Cormorant Garamond Bold Italics"/>
                <a:cs typeface="Cormorant Garamond Bold Italics"/>
                <a:sym typeface="Cormorant Garamond Bold Italics"/>
              </a:rPr>
              <a:t>IMPLEMENTASI METODE </a:t>
            </a:r>
            <a:r>
              <a:rPr lang="id-ID" sz="2400" i="1" dirty="0">
                <a:solidFill>
                  <a:srgbClr val="0F4662"/>
                </a:solidFill>
                <a:latin typeface="Cormorant Garamond Bold Italics"/>
                <a:ea typeface="Cormorant Garamond Bold Italics"/>
                <a:cs typeface="Cormorant Garamond Bold Italics"/>
                <a:sym typeface="Cormorant Garamond Bold Italics"/>
              </a:rPr>
              <a:t>SIMPLE MULTY-ATTRIBUTE TECHNIQUE RATING </a:t>
            </a:r>
            <a:r>
              <a:rPr lang="id-ID" sz="2400" dirty="0">
                <a:solidFill>
                  <a:srgbClr val="0F4662"/>
                </a:solidFill>
                <a:latin typeface="Cormorant Garamond Bold Italics"/>
                <a:ea typeface="Cormorant Garamond Bold Italics"/>
                <a:cs typeface="Cormorant Garamond Bold Italics"/>
                <a:sym typeface="Cormorant Garamond Bold Italics"/>
              </a:rPr>
              <a:t>(SMART) DALAM REKOMENDASI PEMBELIAN </a:t>
            </a:r>
            <a:r>
              <a:rPr lang="id-ID" sz="2400" i="1" dirty="0">
                <a:solidFill>
                  <a:srgbClr val="0F4662"/>
                </a:solidFill>
                <a:latin typeface="Cormorant Garamond Bold Italics"/>
                <a:ea typeface="Cormorant Garamond Bold Italics"/>
                <a:cs typeface="Cormorant Garamond Bold Italics"/>
                <a:sym typeface="Cormorant Garamond Bold Italics"/>
              </a:rPr>
              <a:t>SMARTPHONE</a:t>
            </a:r>
            <a:endParaRPr lang="en-US" sz="2400" i="1" dirty="0">
              <a:solidFill>
                <a:srgbClr val="0F4662"/>
              </a:solidFill>
              <a:latin typeface="Cormorant Garamond Bold Italics"/>
              <a:ea typeface="Cormorant Garamond Bold Italics"/>
              <a:cs typeface="Cormorant Garamond Bold Italics"/>
              <a:sym typeface="Cormorant Garamond Bold Italics"/>
            </a:endParaRPr>
          </a:p>
        </p:txBody>
      </p:sp>
      <p:sp>
        <p:nvSpPr>
          <p:cNvPr id="10" name="AutoShape 3">
            <a:extLst>
              <a:ext uri="{FF2B5EF4-FFF2-40B4-BE49-F238E27FC236}">
                <a16:creationId xmlns:a16="http://schemas.microsoft.com/office/drawing/2014/main" id="{22ADD878-B554-433B-B75D-96DFF3C1608E}"/>
              </a:ext>
            </a:extLst>
          </p:cNvPr>
          <p:cNvSpPr/>
          <p:nvPr/>
        </p:nvSpPr>
        <p:spPr>
          <a:xfrm flipV="1">
            <a:off x="3512329" y="2025829"/>
            <a:ext cx="5167334" cy="4119"/>
          </a:xfrm>
          <a:prstGeom prst="line">
            <a:avLst/>
          </a:prstGeom>
          <a:ln w="76200" cap="flat">
            <a:solidFill>
              <a:srgbClr val="0F4662"/>
            </a:solidFill>
            <a:prstDash val="solid"/>
            <a:headEnd type="none" w="sm" len="sm"/>
            <a:tailEnd type="none" w="sm" len="sm"/>
          </a:ln>
        </p:spPr>
      </p:sp>
      <p:sp>
        <p:nvSpPr>
          <p:cNvPr id="11" name="TextBox 10">
            <a:extLst>
              <a:ext uri="{FF2B5EF4-FFF2-40B4-BE49-F238E27FC236}">
                <a16:creationId xmlns:a16="http://schemas.microsoft.com/office/drawing/2014/main" id="{B5A99D69-F5C2-4C49-A27D-79B49DA5E043}"/>
              </a:ext>
            </a:extLst>
          </p:cNvPr>
          <p:cNvSpPr txBox="1"/>
          <p:nvPr/>
        </p:nvSpPr>
        <p:spPr>
          <a:xfrm>
            <a:off x="-4098818" y="5525615"/>
            <a:ext cx="3399136" cy="369332"/>
          </a:xfrm>
          <a:prstGeom prst="rect">
            <a:avLst/>
          </a:prstGeom>
          <a:noFill/>
        </p:spPr>
        <p:txBody>
          <a:bodyPr wrap="none" rtlCol="0">
            <a:spAutoFit/>
          </a:bodyPr>
          <a:lstStyle/>
          <a:p>
            <a:r>
              <a:rPr lang="id-ID" dirty="0">
                <a:solidFill>
                  <a:schemeClr val="bg1"/>
                </a:solidFill>
                <a:latin typeface="Arial" panose="020B0604020202020204" pitchFamily="34" charset="0"/>
                <a:cs typeface="Arial" panose="020B0604020202020204" pitchFamily="34" charset="0"/>
              </a:rPr>
              <a:t>Wahyu Nur Cahyo (211103002)</a:t>
            </a:r>
          </a:p>
        </p:txBody>
      </p:sp>
      <p:sp>
        <p:nvSpPr>
          <p:cNvPr id="15" name="TextBox 5">
            <a:extLst>
              <a:ext uri="{FF2B5EF4-FFF2-40B4-BE49-F238E27FC236}">
                <a16:creationId xmlns:a16="http://schemas.microsoft.com/office/drawing/2014/main" id="{52E01ACA-7D69-4A5B-B5BD-C752EC025ACE}"/>
              </a:ext>
            </a:extLst>
          </p:cNvPr>
          <p:cNvSpPr txBox="1"/>
          <p:nvPr/>
        </p:nvSpPr>
        <p:spPr>
          <a:xfrm>
            <a:off x="4479411" y="1038430"/>
            <a:ext cx="3339376" cy="982448"/>
          </a:xfrm>
          <a:prstGeom prst="rect">
            <a:avLst/>
          </a:prstGeom>
        </p:spPr>
        <p:txBody>
          <a:bodyPr wrap="square" lIns="0" tIns="0" rIns="0" bIns="0" rtlCol="0" anchor="t">
            <a:spAutoFit/>
          </a:bodyPr>
          <a:lstStyle/>
          <a:p>
            <a:pPr marL="0" lvl="0" indent="0" algn="l">
              <a:lnSpc>
                <a:spcPts val="8959"/>
              </a:lnSpc>
              <a:spcBef>
                <a:spcPct val="0"/>
              </a:spcBef>
            </a:pPr>
            <a:r>
              <a:rPr lang="en-US" sz="3600" dirty="0" err="1">
                <a:solidFill>
                  <a:srgbClr val="0F4662"/>
                </a:solidFill>
                <a:latin typeface="Cormorant Garamond Bold Italics"/>
                <a:ea typeface="Cormorant Garamond Bold Italics"/>
                <a:cs typeface="Cormorant Garamond Bold Italics"/>
                <a:sym typeface="Cormorant Garamond Bold Italics"/>
              </a:rPr>
              <a:t>Latar</a:t>
            </a:r>
            <a:r>
              <a:rPr lang="en-US" sz="3600" dirty="0">
                <a:solidFill>
                  <a:srgbClr val="0F4662"/>
                </a:solidFill>
                <a:latin typeface="Cormorant Garamond Bold Italics"/>
                <a:ea typeface="Cormorant Garamond Bold Italics"/>
                <a:cs typeface="Cormorant Garamond Bold Italics"/>
                <a:sym typeface="Cormorant Garamond Bold Italics"/>
              </a:rPr>
              <a:t> </a:t>
            </a:r>
            <a:r>
              <a:rPr lang="en-US" sz="3600" dirty="0" err="1">
                <a:solidFill>
                  <a:srgbClr val="0F4662"/>
                </a:solidFill>
                <a:latin typeface="Cormorant Garamond Bold Italics"/>
                <a:ea typeface="Cormorant Garamond Bold Italics"/>
                <a:cs typeface="Cormorant Garamond Bold Italics"/>
                <a:sym typeface="Cormorant Garamond Bold Italics"/>
              </a:rPr>
              <a:t>Belakang</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16" name="TextBox 6">
            <a:extLst>
              <a:ext uri="{FF2B5EF4-FFF2-40B4-BE49-F238E27FC236}">
                <a16:creationId xmlns:a16="http://schemas.microsoft.com/office/drawing/2014/main" id="{183E68AF-BA77-423A-B812-D92B7B79E428}"/>
              </a:ext>
            </a:extLst>
          </p:cNvPr>
          <p:cNvSpPr txBox="1"/>
          <p:nvPr/>
        </p:nvSpPr>
        <p:spPr>
          <a:xfrm>
            <a:off x="1068940" y="2347129"/>
            <a:ext cx="10455557" cy="3323987"/>
          </a:xfrm>
          <a:prstGeom prst="rect">
            <a:avLst/>
          </a:prstGeom>
        </p:spPr>
        <p:txBody>
          <a:bodyPr wrap="square" lIns="0" tIns="0" rIns="0" bIns="0" rtlCol="0" anchor="t">
            <a:spAutoFit/>
          </a:bodyPr>
          <a:lstStyle/>
          <a:p>
            <a:pPr algn="just"/>
            <a:r>
              <a:rPr lang="id-ID" sz="2400" dirty="0">
                <a:solidFill>
                  <a:schemeClr val="bg1">
                    <a:lumMod val="95000"/>
                    <a:lumOff val="5000"/>
                  </a:schemeClr>
                </a:solidFill>
              </a:rPr>
              <a:t>perkembangan teknologi informasi telah melahirkan berbagai inovasi yang meningkatkan aksesibilitas informasi dan kemajuan industri, termasuk ponsel pintar atau smartphone. Pemilihan smartphone seringkali kompleks karena banyaknya pilihan dan fitur, menyebabkan kebingungan dan kekecewaan pada pengguna. Meskipun banyak platform yang menyediakan ulasan smartphone, tidak semua pengguna mampu menganalisis secara mendalam setiap opsi yang ada. Oleh karena itu, diperlukan sistem pendukung keputusan (DSS) yang dapat memberikan rekomendasi akurat sesuai dengan preferensi pengguna, mempertimbangkan berbagai faktor seperti spesifikasi teknis, kebutuhan, dan harga.</a:t>
            </a:r>
            <a:endParaRPr lang="en-US" sz="2400" dirty="0">
              <a:solidFill>
                <a:schemeClr val="bg1">
                  <a:lumMod val="95000"/>
                  <a:lumOff val="5000"/>
                </a:schemeClr>
              </a:solidFill>
              <a:latin typeface="Quicksand"/>
              <a:ea typeface="Quicksand"/>
              <a:cs typeface="Quicksand"/>
              <a:sym typeface="Quicksand"/>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1</a:t>
            </a:r>
            <a:r>
              <a:rPr lang="en-US" sz="4400" dirty="0">
                <a:solidFill>
                  <a:srgbClr val="0F4662"/>
                </a:solidFill>
                <a:latin typeface="Antic"/>
                <a:ea typeface="Antic"/>
                <a:cs typeface="Antic"/>
                <a:sym typeface="Antic"/>
              </a:rPr>
              <a:t> </a:t>
            </a:r>
          </a:p>
        </p:txBody>
      </p:sp>
    </p:spTree>
    <p:extLst>
      <p:ext uri="{BB962C8B-B14F-4D97-AF65-F5344CB8AC3E}">
        <p14:creationId xmlns:p14="http://schemas.microsoft.com/office/powerpoint/2010/main" val="3223837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2674133" y="4056821"/>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8046979" y="3946417"/>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461532" y="2485676"/>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06376" y="-1633561"/>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Saran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378788" y="-1925914"/>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5</a:t>
            </a:r>
            <a:r>
              <a:rPr lang="en-US" sz="4400" dirty="0">
                <a:solidFill>
                  <a:srgbClr val="0F4662"/>
                </a:solidFill>
                <a:latin typeface="Antic"/>
                <a:ea typeface="Antic"/>
                <a:cs typeface="Antic"/>
                <a:sym typeface="Antic"/>
              </a:rPr>
              <a:t> </a:t>
            </a:r>
          </a:p>
        </p:txBody>
      </p:sp>
      <p:sp>
        <p:nvSpPr>
          <p:cNvPr id="22" name="TextBox 6">
            <a:extLst>
              <a:ext uri="{FF2B5EF4-FFF2-40B4-BE49-F238E27FC236}">
                <a16:creationId xmlns:a16="http://schemas.microsoft.com/office/drawing/2014/main" id="{83768082-13D0-4B68-8BAF-73296E34652D}"/>
              </a:ext>
            </a:extLst>
          </p:cNvPr>
          <p:cNvSpPr txBox="1"/>
          <p:nvPr/>
        </p:nvSpPr>
        <p:spPr>
          <a:xfrm>
            <a:off x="-4017688" y="2685793"/>
            <a:ext cx="4322488" cy="1613199"/>
          </a:xfrm>
          <a:prstGeom prst="rect">
            <a:avLst/>
          </a:prstGeom>
        </p:spPr>
        <p:txBody>
          <a:bodyPr wrap="square" lIns="0" tIns="0" rIns="0" bIns="0" rtlCol="0" anchor="t">
            <a:spAutoFit/>
          </a:bodyPr>
          <a:lstStyle/>
          <a:p>
            <a:pPr marL="1257300" lvl="2" indent="-342900" algn="just">
              <a:lnSpc>
                <a:spcPct val="150000"/>
              </a:lnSpc>
              <a:buFont typeface="+mj-lt"/>
              <a:buAutoNum type="arabicPeriod"/>
            </a:pPr>
            <a:r>
              <a:rPr lang="id-ID" dirty="0">
                <a:solidFill>
                  <a:schemeClr val="bg1">
                    <a:lumMod val="95000"/>
                    <a:lumOff val="5000"/>
                  </a:schemeClr>
                </a:solidFill>
              </a:rPr>
              <a:t>Pengembangan UI/UX</a:t>
            </a:r>
          </a:p>
          <a:p>
            <a:pPr marL="1257300" lvl="2" indent="-342900" algn="just">
              <a:lnSpc>
                <a:spcPct val="150000"/>
              </a:lnSpc>
              <a:buFont typeface="+mj-lt"/>
              <a:buAutoNum type="arabicPeriod"/>
            </a:pPr>
            <a:r>
              <a:rPr lang="id-ID" dirty="0">
                <a:solidFill>
                  <a:schemeClr val="bg1">
                    <a:lumMod val="95000"/>
                    <a:lumOff val="5000"/>
                  </a:schemeClr>
                </a:solidFill>
              </a:rPr>
              <a:t>Penambahan Akun Toko</a:t>
            </a:r>
          </a:p>
          <a:p>
            <a:pPr marL="1257300" lvl="2" indent="-342900" algn="just">
              <a:lnSpc>
                <a:spcPct val="150000"/>
              </a:lnSpc>
              <a:buFont typeface="+mj-lt"/>
              <a:buAutoNum type="arabicPeriod"/>
            </a:pPr>
            <a:r>
              <a:rPr lang="id-ID" dirty="0">
                <a:solidFill>
                  <a:schemeClr val="bg1">
                    <a:lumMod val="95000"/>
                    <a:lumOff val="5000"/>
                  </a:schemeClr>
                </a:solidFill>
              </a:rPr>
              <a:t>Integrasi data toko</a:t>
            </a:r>
          </a:p>
          <a:p>
            <a:pPr marL="1257300" lvl="2" indent="-342900" algn="just">
              <a:lnSpc>
                <a:spcPct val="150000"/>
              </a:lnSpc>
              <a:buFont typeface="+mj-lt"/>
              <a:buAutoNum type="arabicPeriod"/>
            </a:pPr>
            <a:r>
              <a:rPr lang="id-ID" dirty="0">
                <a:solidFill>
                  <a:schemeClr val="bg1">
                    <a:lumMod val="95000"/>
                    <a:lumOff val="5000"/>
                  </a:schemeClr>
                </a:solidFill>
              </a:rPr>
              <a:t>Informasi toko tiap produk</a:t>
            </a:r>
          </a:p>
        </p:txBody>
      </p:sp>
      <p:sp>
        <p:nvSpPr>
          <p:cNvPr id="16" name="TextBox 6">
            <a:extLst>
              <a:ext uri="{FF2B5EF4-FFF2-40B4-BE49-F238E27FC236}">
                <a16:creationId xmlns:a16="http://schemas.microsoft.com/office/drawing/2014/main" id="{455F8C2A-4253-4E56-A250-C78C5E3DEFF0}"/>
              </a:ext>
            </a:extLst>
          </p:cNvPr>
          <p:cNvSpPr txBox="1"/>
          <p:nvPr/>
        </p:nvSpPr>
        <p:spPr>
          <a:xfrm>
            <a:off x="12497836" y="2895343"/>
            <a:ext cx="5167333" cy="1613199"/>
          </a:xfrm>
          <a:prstGeom prst="rect">
            <a:avLst/>
          </a:prstGeom>
        </p:spPr>
        <p:txBody>
          <a:bodyPr wrap="square" lIns="0" tIns="0" rIns="0" bIns="0" rtlCol="0" anchor="t">
            <a:spAutoFit/>
          </a:bodyPr>
          <a:lstStyle/>
          <a:p>
            <a:pPr marL="1257300" lvl="2" indent="-342900" algn="just">
              <a:lnSpc>
                <a:spcPct val="150000"/>
              </a:lnSpc>
              <a:buFont typeface="+mj-lt"/>
              <a:buAutoNum type="arabicPeriod"/>
            </a:pPr>
            <a:r>
              <a:rPr lang="id-ID" dirty="0">
                <a:solidFill>
                  <a:schemeClr val="bg1">
                    <a:lumMod val="95000"/>
                    <a:lumOff val="5000"/>
                  </a:schemeClr>
                </a:solidFill>
              </a:rPr>
              <a:t>Mekanisme pembobotan yang mudah</a:t>
            </a:r>
          </a:p>
          <a:p>
            <a:pPr marL="1257300" lvl="2" indent="-342900" algn="just">
              <a:lnSpc>
                <a:spcPct val="150000"/>
              </a:lnSpc>
              <a:buFont typeface="+mj-lt"/>
              <a:buAutoNum type="arabicPeriod"/>
            </a:pPr>
            <a:r>
              <a:rPr lang="id-ID" dirty="0">
                <a:solidFill>
                  <a:schemeClr val="bg1">
                    <a:lumMod val="95000"/>
                    <a:lumOff val="5000"/>
                  </a:schemeClr>
                </a:solidFill>
              </a:rPr>
              <a:t>Mengombinasikan dengan algoritma lain</a:t>
            </a:r>
          </a:p>
          <a:p>
            <a:pPr marL="1257300" lvl="2" indent="-342900" algn="just">
              <a:lnSpc>
                <a:spcPct val="150000"/>
              </a:lnSpc>
              <a:buFont typeface="+mj-lt"/>
              <a:buAutoNum type="arabicPeriod"/>
            </a:pPr>
            <a:r>
              <a:rPr lang="id-ID" dirty="0">
                <a:solidFill>
                  <a:schemeClr val="bg1">
                    <a:lumMod val="95000"/>
                    <a:lumOff val="5000"/>
                  </a:schemeClr>
                </a:solidFill>
              </a:rPr>
              <a:t>Pengembangan dengan parameter lain</a:t>
            </a:r>
          </a:p>
          <a:p>
            <a:pPr marL="1257300" lvl="2" indent="-342900" algn="just">
              <a:lnSpc>
                <a:spcPct val="150000"/>
              </a:lnSpc>
              <a:buFont typeface="+mj-lt"/>
              <a:buAutoNum type="arabicPeriod"/>
            </a:pPr>
            <a:r>
              <a:rPr lang="id-ID" dirty="0">
                <a:solidFill>
                  <a:schemeClr val="bg1">
                    <a:lumMod val="95000"/>
                    <a:lumOff val="5000"/>
                  </a:schemeClr>
                </a:solidFill>
              </a:rPr>
              <a:t>Informasi toko tiap produk</a:t>
            </a:r>
          </a:p>
        </p:txBody>
      </p:sp>
      <p:sp>
        <p:nvSpPr>
          <p:cNvPr id="17" name="TextBox 5">
            <a:extLst>
              <a:ext uri="{FF2B5EF4-FFF2-40B4-BE49-F238E27FC236}">
                <a16:creationId xmlns:a16="http://schemas.microsoft.com/office/drawing/2014/main" id="{B4FF7C2E-CFA3-417B-9A63-20CC9767007C}"/>
              </a:ext>
            </a:extLst>
          </p:cNvPr>
          <p:cNvSpPr txBox="1"/>
          <p:nvPr/>
        </p:nvSpPr>
        <p:spPr>
          <a:xfrm>
            <a:off x="3298972" y="2632738"/>
            <a:ext cx="5594051" cy="982448"/>
          </a:xfrm>
          <a:prstGeom prst="rect">
            <a:avLst/>
          </a:prstGeom>
        </p:spPr>
        <p:txBody>
          <a:bodyPr wrap="square" lIns="0" tIns="0" rIns="0" bIns="0" rtlCol="0" anchor="t">
            <a:spAutoFit/>
          </a:bodyPr>
          <a:lstStyle/>
          <a:p>
            <a:pPr marL="0" lvl="0" indent="0" algn="ctr">
              <a:lnSpc>
                <a:spcPts val="8959"/>
              </a:lnSpc>
              <a:spcBef>
                <a:spcPct val="0"/>
              </a:spcBef>
            </a:pPr>
            <a:r>
              <a:rPr lang="id-ID" sz="4000" dirty="0">
                <a:solidFill>
                  <a:srgbClr val="0F4662"/>
                </a:solidFill>
                <a:latin typeface="Cormorant Garamond Bold Italics"/>
                <a:ea typeface="Cormorant Garamond Bold Italics"/>
                <a:cs typeface="Cormorant Garamond Bold Italics"/>
                <a:sym typeface="Cormorant Garamond Bold Italics"/>
              </a:rPr>
              <a:t>Sekian Terima Kasih </a:t>
            </a:r>
            <a:endParaRPr lang="en-US" sz="4000" dirty="0">
              <a:solidFill>
                <a:srgbClr val="0F4662"/>
              </a:solidFill>
              <a:latin typeface="Cormorant Garamond Bold Italics"/>
              <a:ea typeface="Cormorant Garamond Bold Italics"/>
              <a:cs typeface="Cormorant Garamond Bold Italics"/>
              <a:sym typeface="Cormorant Garamond Bold Italics"/>
            </a:endParaRPr>
          </a:p>
        </p:txBody>
      </p:sp>
    </p:spTree>
    <p:extLst>
      <p:ext uri="{BB962C8B-B14F-4D97-AF65-F5344CB8AC3E}">
        <p14:creationId xmlns:p14="http://schemas.microsoft.com/office/powerpoint/2010/main" val="2846856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512329"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4134892" y="1038430"/>
            <a:ext cx="4579245" cy="970715"/>
          </a:xfrm>
          <a:prstGeom prst="rect">
            <a:avLst/>
          </a:prstGeom>
        </p:spPr>
        <p:txBody>
          <a:bodyPr wrap="square" lIns="0" tIns="0" rIns="0" bIns="0" rtlCol="0" anchor="t">
            <a:spAutoFit/>
          </a:bodyPr>
          <a:lstStyle/>
          <a:p>
            <a:pPr marL="0" lvl="0" indent="0" algn="l">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Rumusan Masalah</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16" name="TextBox 6">
            <a:extLst>
              <a:ext uri="{FF2B5EF4-FFF2-40B4-BE49-F238E27FC236}">
                <a16:creationId xmlns:a16="http://schemas.microsoft.com/office/drawing/2014/main" id="{183E68AF-BA77-423A-B812-D92B7B79E428}"/>
              </a:ext>
            </a:extLst>
          </p:cNvPr>
          <p:cNvSpPr txBox="1"/>
          <p:nvPr/>
        </p:nvSpPr>
        <p:spPr>
          <a:xfrm>
            <a:off x="714482" y="2474550"/>
            <a:ext cx="10455557" cy="2150910"/>
          </a:xfrm>
          <a:prstGeom prst="rect">
            <a:avLst/>
          </a:prstGeom>
        </p:spPr>
        <p:txBody>
          <a:bodyPr wrap="square" lIns="0" tIns="0" rIns="0" bIns="0" rtlCol="0" anchor="t">
            <a:spAutoFit/>
          </a:bodyPr>
          <a:lstStyle/>
          <a:p>
            <a:pPr marL="1371600" lvl="2" indent="-457200" algn="just">
              <a:lnSpc>
                <a:spcPct val="150000"/>
              </a:lnSpc>
              <a:buFont typeface="+mj-lt"/>
              <a:buAutoNum type="arabicPeriod"/>
            </a:pPr>
            <a:r>
              <a:rPr lang="id-ID" sz="2400" dirty="0">
                <a:solidFill>
                  <a:schemeClr val="bg1">
                    <a:lumMod val="95000"/>
                    <a:lumOff val="5000"/>
                  </a:schemeClr>
                </a:solidFill>
              </a:rPr>
              <a:t>Bagaimana implementasi metode SMART dalam rekomendasi pembelian </a:t>
            </a:r>
            <a:r>
              <a:rPr lang="id-ID" sz="2400" i="1" dirty="0">
                <a:solidFill>
                  <a:schemeClr val="bg1">
                    <a:lumMod val="95000"/>
                    <a:lumOff val="5000"/>
                  </a:schemeClr>
                </a:solidFill>
              </a:rPr>
              <a:t>smartphone</a:t>
            </a:r>
            <a:r>
              <a:rPr lang="id-ID" sz="2400" dirty="0">
                <a:solidFill>
                  <a:schemeClr val="bg1">
                    <a:lumMod val="95000"/>
                    <a:lumOff val="5000"/>
                  </a:schemeClr>
                </a:solidFill>
              </a:rPr>
              <a:t>?</a:t>
            </a:r>
          </a:p>
          <a:p>
            <a:pPr marL="1371600" lvl="2" indent="-457200" algn="just">
              <a:lnSpc>
                <a:spcPct val="150000"/>
              </a:lnSpc>
              <a:buFont typeface="+mj-lt"/>
              <a:buAutoNum type="arabicPeriod"/>
            </a:pPr>
            <a:r>
              <a:rPr lang="id-ID" sz="2400" dirty="0">
                <a:solidFill>
                  <a:schemeClr val="bg1">
                    <a:lumMod val="95000"/>
                    <a:lumOff val="5000"/>
                  </a:schemeClr>
                </a:solidFill>
              </a:rPr>
              <a:t>Bagaimana hasil uji coba sistem rekomendasi pembelian </a:t>
            </a:r>
            <a:r>
              <a:rPr lang="id-ID" sz="2400" i="1" dirty="0">
                <a:solidFill>
                  <a:schemeClr val="bg1">
                    <a:lumMod val="95000"/>
                    <a:lumOff val="5000"/>
                  </a:schemeClr>
                </a:solidFill>
              </a:rPr>
              <a:t>smartphone</a:t>
            </a:r>
            <a:r>
              <a:rPr lang="id-ID" sz="2400" dirty="0">
                <a:solidFill>
                  <a:schemeClr val="bg1">
                    <a:lumMod val="95000"/>
                    <a:lumOff val="5000"/>
                  </a:schemeClr>
                </a:solidFill>
              </a:rPr>
              <a:t> menggunakan metode SMART?</a:t>
            </a: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1</a:t>
            </a:r>
            <a:r>
              <a:rPr lang="en-US" sz="4400" dirty="0">
                <a:solidFill>
                  <a:srgbClr val="0F4662"/>
                </a:solidFill>
                <a:latin typeface="Antic"/>
                <a:ea typeface="Antic"/>
                <a:cs typeface="Antic"/>
                <a:sym typeface="Antic"/>
              </a:rPr>
              <a:t> </a:t>
            </a:r>
          </a:p>
        </p:txBody>
      </p:sp>
    </p:spTree>
    <p:extLst>
      <p:ext uri="{BB962C8B-B14F-4D97-AF65-F5344CB8AC3E}">
        <p14:creationId xmlns:p14="http://schemas.microsoft.com/office/powerpoint/2010/main" val="253580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512329"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Tujuan Penelitian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16" name="TextBox 6">
            <a:extLst>
              <a:ext uri="{FF2B5EF4-FFF2-40B4-BE49-F238E27FC236}">
                <a16:creationId xmlns:a16="http://schemas.microsoft.com/office/drawing/2014/main" id="{183E68AF-BA77-423A-B812-D92B7B79E428}"/>
              </a:ext>
            </a:extLst>
          </p:cNvPr>
          <p:cNvSpPr txBox="1"/>
          <p:nvPr/>
        </p:nvSpPr>
        <p:spPr>
          <a:xfrm>
            <a:off x="714482" y="2559441"/>
            <a:ext cx="10455557" cy="2704908"/>
          </a:xfrm>
          <a:prstGeom prst="rect">
            <a:avLst/>
          </a:prstGeom>
        </p:spPr>
        <p:txBody>
          <a:bodyPr wrap="square" lIns="0" tIns="0" rIns="0" bIns="0" rtlCol="0" anchor="t">
            <a:spAutoFit/>
          </a:bodyPr>
          <a:lstStyle/>
          <a:p>
            <a:pPr marL="1371600" lvl="2" indent="-457200">
              <a:lnSpc>
                <a:spcPct val="150000"/>
              </a:lnSpc>
              <a:buFont typeface="+mj-lt"/>
              <a:buAutoNum type="arabicPeriod"/>
            </a:pPr>
            <a:r>
              <a:rPr lang="id-ID" sz="2400" dirty="0">
                <a:solidFill>
                  <a:schemeClr val="bg1">
                    <a:lumMod val="95000"/>
                    <a:lumOff val="5000"/>
                  </a:schemeClr>
                </a:solidFill>
              </a:rPr>
              <a:t>Mengimplementasikan metode SMART dalam sistem pendukung keputusan untuk memberikan rekomendasi pembelian </a:t>
            </a:r>
            <a:r>
              <a:rPr lang="id-ID" sz="2400" i="1" dirty="0">
                <a:solidFill>
                  <a:schemeClr val="bg1">
                    <a:lumMod val="95000"/>
                    <a:lumOff val="5000"/>
                  </a:schemeClr>
                </a:solidFill>
              </a:rPr>
              <a:t>smartphone</a:t>
            </a:r>
            <a:r>
              <a:rPr lang="id-ID" sz="2400" dirty="0">
                <a:solidFill>
                  <a:schemeClr val="bg1">
                    <a:lumMod val="95000"/>
                    <a:lumOff val="5000"/>
                  </a:schemeClr>
                </a:solidFill>
              </a:rPr>
              <a:t>. </a:t>
            </a:r>
            <a:r>
              <a:rPr lang="id-ID" sz="2400" strike="sngStrike" dirty="0">
                <a:solidFill>
                  <a:schemeClr val="bg1">
                    <a:lumMod val="95000"/>
                    <a:lumOff val="5000"/>
                  </a:schemeClr>
                </a:solidFill>
              </a:rPr>
              <a:t>konsep</a:t>
            </a:r>
          </a:p>
          <a:p>
            <a:pPr marL="1371600" lvl="2" indent="-457200">
              <a:lnSpc>
                <a:spcPct val="150000"/>
              </a:lnSpc>
              <a:buFont typeface="+mj-lt"/>
              <a:buAutoNum type="arabicPeriod"/>
            </a:pPr>
            <a:r>
              <a:rPr lang="id-ID" sz="2400" dirty="0">
                <a:solidFill>
                  <a:schemeClr val="bg1">
                    <a:lumMod val="95000"/>
                    <a:lumOff val="5000"/>
                  </a:schemeClr>
                </a:solidFill>
              </a:rPr>
              <a:t>Untuk mendapatkan hasil uji coba pada sistem pendukung keputusan rekomendasi pembelian </a:t>
            </a:r>
            <a:r>
              <a:rPr lang="id-ID" sz="2400" i="1" dirty="0">
                <a:solidFill>
                  <a:schemeClr val="bg1">
                    <a:lumMod val="95000"/>
                    <a:lumOff val="5000"/>
                  </a:schemeClr>
                </a:solidFill>
              </a:rPr>
              <a:t>smartphone.</a:t>
            </a:r>
          </a:p>
          <a:p>
            <a:pPr marL="1371600" lvl="2" indent="-457200">
              <a:lnSpc>
                <a:spcPct val="150000"/>
              </a:lnSpc>
              <a:buFont typeface="+mj-lt"/>
              <a:buAutoNum type="arabicPeriod"/>
            </a:pPr>
            <a:r>
              <a:rPr lang="id-ID" sz="2400" i="1" strike="sngStrike">
                <a:solidFill>
                  <a:schemeClr val="bg1">
                    <a:lumMod val="95000"/>
                    <a:lumOff val="5000"/>
                  </a:schemeClr>
                </a:solidFill>
              </a:rPr>
              <a:t>Hasil wawancara ditulis di kesimpula</a:t>
            </a:r>
            <a:r>
              <a:rPr lang="id-ID" sz="2400" i="1" strike="sngStrike" dirty="0">
                <a:solidFill>
                  <a:schemeClr val="bg1">
                    <a:lumMod val="95000"/>
                    <a:lumOff val="5000"/>
                  </a:schemeClr>
                </a:solidFill>
              </a:rPr>
              <a:t>n</a:t>
            </a:r>
            <a:endParaRPr lang="id-ID" sz="2400" strike="sngStrike" dirty="0">
              <a:solidFill>
                <a:schemeClr val="bg1">
                  <a:lumMod val="95000"/>
                  <a:lumOff val="5000"/>
                </a:schemeClr>
              </a:solidFill>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1</a:t>
            </a:r>
            <a:r>
              <a:rPr lang="en-US" sz="4400" dirty="0">
                <a:solidFill>
                  <a:srgbClr val="0F4662"/>
                </a:solidFill>
                <a:latin typeface="Antic"/>
                <a:ea typeface="Antic"/>
                <a:cs typeface="Antic"/>
                <a:sym typeface="Antic"/>
              </a:rPr>
              <a:t> </a:t>
            </a:r>
          </a:p>
        </p:txBody>
      </p:sp>
    </p:spTree>
    <p:extLst>
      <p:ext uri="{BB962C8B-B14F-4D97-AF65-F5344CB8AC3E}">
        <p14:creationId xmlns:p14="http://schemas.microsoft.com/office/powerpoint/2010/main" val="16290689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512329"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Landasan Teori</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16" name="TextBox 6">
            <a:extLst>
              <a:ext uri="{FF2B5EF4-FFF2-40B4-BE49-F238E27FC236}">
                <a16:creationId xmlns:a16="http://schemas.microsoft.com/office/drawing/2014/main" id="{183E68AF-BA77-423A-B812-D92B7B79E428}"/>
              </a:ext>
            </a:extLst>
          </p:cNvPr>
          <p:cNvSpPr txBox="1"/>
          <p:nvPr/>
        </p:nvSpPr>
        <p:spPr>
          <a:xfrm>
            <a:off x="714482" y="2559441"/>
            <a:ext cx="10455557" cy="2704908"/>
          </a:xfrm>
          <a:prstGeom prst="rect">
            <a:avLst/>
          </a:prstGeom>
        </p:spPr>
        <p:txBody>
          <a:bodyPr wrap="square" lIns="0" tIns="0" rIns="0" bIns="0" rtlCol="0" anchor="t">
            <a:spAutoFit/>
          </a:bodyPr>
          <a:lstStyle/>
          <a:p>
            <a:pPr marL="1371600" lvl="2" indent="-457200">
              <a:lnSpc>
                <a:spcPct val="150000"/>
              </a:lnSpc>
              <a:buFont typeface="+mj-lt"/>
              <a:buAutoNum type="arabicPeriod"/>
            </a:pPr>
            <a:r>
              <a:rPr lang="id-ID" sz="2400" dirty="0">
                <a:solidFill>
                  <a:schemeClr val="bg1">
                    <a:lumMod val="95000"/>
                    <a:lumOff val="5000"/>
                  </a:schemeClr>
                </a:solidFill>
              </a:rPr>
              <a:t>Sistem Pendukung Keputusan</a:t>
            </a:r>
          </a:p>
          <a:p>
            <a:pPr marL="1371600" lvl="2" indent="-457200">
              <a:lnSpc>
                <a:spcPct val="150000"/>
              </a:lnSpc>
              <a:buFont typeface="+mj-lt"/>
              <a:buAutoNum type="arabicPeriod"/>
            </a:pPr>
            <a:r>
              <a:rPr lang="id-ID" sz="2400" i="1" dirty="0">
                <a:solidFill>
                  <a:schemeClr val="bg1">
                    <a:lumMod val="95000"/>
                    <a:lumOff val="5000"/>
                  </a:schemeClr>
                </a:solidFill>
              </a:rPr>
              <a:t>Smartphone</a:t>
            </a:r>
          </a:p>
          <a:p>
            <a:pPr marL="1371600" lvl="2" indent="-457200">
              <a:lnSpc>
                <a:spcPct val="150000"/>
              </a:lnSpc>
              <a:buFont typeface="+mj-lt"/>
              <a:buAutoNum type="arabicPeriod"/>
            </a:pPr>
            <a:r>
              <a:rPr lang="id-ID" sz="2400" dirty="0">
                <a:solidFill>
                  <a:schemeClr val="bg1">
                    <a:lumMod val="95000"/>
                    <a:lumOff val="5000"/>
                  </a:schemeClr>
                </a:solidFill>
              </a:rPr>
              <a:t>Metode SMART</a:t>
            </a:r>
          </a:p>
          <a:p>
            <a:pPr marL="1371600" lvl="2" indent="-457200">
              <a:lnSpc>
                <a:spcPct val="150000"/>
              </a:lnSpc>
              <a:buFont typeface="+mj-lt"/>
              <a:buAutoNum type="arabicPeriod"/>
            </a:pPr>
            <a:r>
              <a:rPr lang="id-ID" sz="2400" dirty="0">
                <a:solidFill>
                  <a:schemeClr val="bg1">
                    <a:lumMod val="95000"/>
                    <a:lumOff val="5000"/>
                  </a:schemeClr>
                </a:solidFill>
              </a:rPr>
              <a:t>SDLC</a:t>
            </a:r>
          </a:p>
          <a:p>
            <a:pPr marL="1371600" lvl="2" indent="-457200">
              <a:lnSpc>
                <a:spcPct val="150000"/>
              </a:lnSpc>
              <a:buFont typeface="+mj-lt"/>
              <a:buAutoNum type="arabicPeriod"/>
            </a:pPr>
            <a:r>
              <a:rPr lang="id-ID" sz="2400" i="1" dirty="0">
                <a:solidFill>
                  <a:schemeClr val="bg1">
                    <a:lumMod val="95000"/>
                    <a:lumOff val="5000"/>
                  </a:schemeClr>
                </a:solidFill>
              </a:rPr>
              <a:t>Waterfall</a:t>
            </a: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2</a:t>
            </a:r>
            <a:r>
              <a:rPr lang="en-US" sz="4400" dirty="0">
                <a:solidFill>
                  <a:srgbClr val="0F4662"/>
                </a:solidFill>
                <a:latin typeface="Antic"/>
                <a:ea typeface="Antic"/>
                <a:cs typeface="Antic"/>
                <a:sym typeface="Antic"/>
              </a:rPr>
              <a:t> </a:t>
            </a:r>
          </a:p>
        </p:txBody>
      </p:sp>
    </p:spTree>
    <p:extLst>
      <p:ext uri="{BB962C8B-B14F-4D97-AF65-F5344CB8AC3E}">
        <p14:creationId xmlns:p14="http://schemas.microsoft.com/office/powerpoint/2010/main" val="3427123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Landasan Teori</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2</a:t>
            </a:r>
            <a:r>
              <a:rPr lang="en-US" sz="4400" dirty="0">
                <a:solidFill>
                  <a:srgbClr val="0F4662"/>
                </a:solidFill>
                <a:latin typeface="Antic"/>
                <a:ea typeface="Antic"/>
                <a:cs typeface="Antic"/>
                <a:sym typeface="Antic"/>
              </a:rPr>
              <a:t> </a:t>
            </a:r>
          </a:p>
        </p:txBody>
      </p:sp>
      <p:grpSp>
        <p:nvGrpSpPr>
          <p:cNvPr id="17" name="Group 2">
            <a:extLst>
              <a:ext uri="{FF2B5EF4-FFF2-40B4-BE49-F238E27FC236}">
                <a16:creationId xmlns:a16="http://schemas.microsoft.com/office/drawing/2014/main" id="{02F29884-D552-440C-AA7A-D6248F2182AB}"/>
              </a:ext>
            </a:extLst>
          </p:cNvPr>
          <p:cNvGrpSpPr/>
          <p:nvPr/>
        </p:nvGrpSpPr>
        <p:grpSpPr>
          <a:xfrm>
            <a:off x="1441103" y="2406362"/>
            <a:ext cx="2866045" cy="3513475"/>
            <a:chOff x="0" y="0"/>
            <a:chExt cx="1418473" cy="1692619"/>
          </a:xfrm>
        </p:grpSpPr>
        <p:sp>
          <p:nvSpPr>
            <p:cNvPr id="18" name="Freeform 3">
              <a:extLst>
                <a:ext uri="{FF2B5EF4-FFF2-40B4-BE49-F238E27FC236}">
                  <a16:creationId xmlns:a16="http://schemas.microsoft.com/office/drawing/2014/main" id="{A5CB041C-B377-4843-A910-4C7B1685B0CD}"/>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9" name="TextBox 4">
              <a:extLst>
                <a:ext uri="{FF2B5EF4-FFF2-40B4-BE49-F238E27FC236}">
                  <a16:creationId xmlns:a16="http://schemas.microsoft.com/office/drawing/2014/main" id="{B510CEAC-31B8-4E1F-B5FA-95639BC437A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8" name="Freeform 6">
            <a:extLst>
              <a:ext uri="{FF2B5EF4-FFF2-40B4-BE49-F238E27FC236}">
                <a16:creationId xmlns:a16="http://schemas.microsoft.com/office/drawing/2014/main" id="{72ED03D4-E16C-42C8-A8BC-8174E9D3037D}"/>
              </a:ext>
            </a:extLst>
          </p:cNvPr>
          <p:cNvSpPr/>
          <p:nvPr/>
        </p:nvSpPr>
        <p:spPr>
          <a:xfrm>
            <a:off x="4689897" y="2406361"/>
            <a:ext cx="2866045" cy="3513475"/>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id-ID" dirty="0"/>
          </a:p>
        </p:txBody>
      </p:sp>
      <p:grpSp>
        <p:nvGrpSpPr>
          <p:cNvPr id="29" name="Group 2">
            <a:extLst>
              <a:ext uri="{FF2B5EF4-FFF2-40B4-BE49-F238E27FC236}">
                <a16:creationId xmlns:a16="http://schemas.microsoft.com/office/drawing/2014/main" id="{3BF21082-EF50-416B-A2FD-78182A3FB90D}"/>
              </a:ext>
            </a:extLst>
          </p:cNvPr>
          <p:cNvGrpSpPr/>
          <p:nvPr/>
        </p:nvGrpSpPr>
        <p:grpSpPr>
          <a:xfrm>
            <a:off x="7938691" y="2406361"/>
            <a:ext cx="2866045" cy="3513475"/>
            <a:chOff x="0" y="0"/>
            <a:chExt cx="1418473" cy="1692619"/>
          </a:xfrm>
        </p:grpSpPr>
        <p:sp>
          <p:nvSpPr>
            <p:cNvPr id="30" name="Freeform 3">
              <a:extLst>
                <a:ext uri="{FF2B5EF4-FFF2-40B4-BE49-F238E27FC236}">
                  <a16:creationId xmlns:a16="http://schemas.microsoft.com/office/drawing/2014/main" id="{477A80EE-E799-4D6A-853C-1319C5614B02}"/>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31" name="TextBox 4">
              <a:extLst>
                <a:ext uri="{FF2B5EF4-FFF2-40B4-BE49-F238E27FC236}">
                  <a16:creationId xmlns:a16="http://schemas.microsoft.com/office/drawing/2014/main" id="{196F6DD5-D71C-465E-BDDE-E915F42CAA73}"/>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2" name="TextBox 6">
            <a:extLst>
              <a:ext uri="{FF2B5EF4-FFF2-40B4-BE49-F238E27FC236}">
                <a16:creationId xmlns:a16="http://schemas.microsoft.com/office/drawing/2014/main" id="{2A8DB834-9091-4ACF-A900-7083F29BE08D}"/>
              </a:ext>
            </a:extLst>
          </p:cNvPr>
          <p:cNvSpPr txBox="1"/>
          <p:nvPr/>
        </p:nvSpPr>
        <p:spPr>
          <a:xfrm>
            <a:off x="725715" y="2690069"/>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Sistem Pendukung Keputusan</a:t>
            </a:r>
          </a:p>
          <a:p>
            <a:pPr lvl="2" algn="just">
              <a:lnSpc>
                <a:spcPct val="150000"/>
              </a:lnSpc>
            </a:pPr>
            <a:r>
              <a:rPr lang="id-ID" sz="1400" dirty="0">
                <a:solidFill>
                  <a:schemeClr val="bg1">
                    <a:lumMod val="95000"/>
                    <a:lumOff val="5000"/>
                  </a:schemeClr>
                </a:solidFill>
              </a:rPr>
              <a:t>sistem pendukung keputusan (SPK) merupakan suatu sistem informasi yang bisa membantu dalam penentuan keputusan dengan menggunakan data, model algoritma matematika, dan analisis teknik tertentu.</a:t>
            </a:r>
            <a:endParaRPr lang="id-ID" dirty="0">
              <a:solidFill>
                <a:schemeClr val="bg1">
                  <a:lumMod val="95000"/>
                  <a:lumOff val="5000"/>
                </a:schemeClr>
              </a:solidFill>
            </a:endParaRPr>
          </a:p>
        </p:txBody>
      </p:sp>
      <p:sp>
        <p:nvSpPr>
          <p:cNvPr id="33" name="TextBox 6">
            <a:extLst>
              <a:ext uri="{FF2B5EF4-FFF2-40B4-BE49-F238E27FC236}">
                <a16:creationId xmlns:a16="http://schemas.microsoft.com/office/drawing/2014/main" id="{EB60E481-84FF-4474-98CF-4B46FFF4CF2C}"/>
              </a:ext>
            </a:extLst>
          </p:cNvPr>
          <p:cNvSpPr txBox="1"/>
          <p:nvPr/>
        </p:nvSpPr>
        <p:spPr>
          <a:xfrm>
            <a:off x="3916270" y="2673844"/>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Metode SMART</a:t>
            </a:r>
          </a:p>
          <a:p>
            <a:pPr lvl="2" algn="just">
              <a:lnSpc>
                <a:spcPct val="150000"/>
              </a:lnSpc>
            </a:pPr>
            <a:r>
              <a:rPr lang="id-ID" sz="1400" dirty="0">
                <a:solidFill>
                  <a:schemeClr val="bg1">
                    <a:lumMod val="95000"/>
                    <a:lumOff val="5000"/>
                  </a:schemeClr>
                </a:solidFill>
              </a:rPr>
              <a:t>SMART merupakan suatu metode dalam pembuatan keputusan beberapa atribut yang dibuat pada tahun 1971 oleh Edward sebagai penyederhanaan dalam menerapkan </a:t>
            </a:r>
            <a:r>
              <a:rPr lang="id-ID" sz="1400" i="1" dirty="0">
                <a:solidFill>
                  <a:schemeClr val="bg1">
                    <a:lumMod val="95000"/>
                    <a:lumOff val="5000"/>
                  </a:schemeClr>
                </a:solidFill>
              </a:rPr>
              <a:t>Multy-Attribute Utility Theory</a:t>
            </a:r>
            <a:r>
              <a:rPr lang="id-ID" sz="1400" dirty="0">
                <a:solidFill>
                  <a:schemeClr val="bg1">
                    <a:lumMod val="95000"/>
                    <a:lumOff val="5000"/>
                  </a:schemeClr>
                </a:solidFill>
              </a:rPr>
              <a:t> (MAUT)</a:t>
            </a:r>
          </a:p>
        </p:txBody>
      </p:sp>
      <p:sp>
        <p:nvSpPr>
          <p:cNvPr id="34" name="TextBox 6">
            <a:extLst>
              <a:ext uri="{FF2B5EF4-FFF2-40B4-BE49-F238E27FC236}">
                <a16:creationId xmlns:a16="http://schemas.microsoft.com/office/drawing/2014/main" id="{DA6CDCA4-1EA2-4DA3-8A3C-5922DDC7DFB3}"/>
              </a:ext>
            </a:extLst>
          </p:cNvPr>
          <p:cNvSpPr txBox="1"/>
          <p:nvPr/>
        </p:nvSpPr>
        <p:spPr>
          <a:xfrm>
            <a:off x="7162919" y="2673844"/>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Metode SMART</a:t>
            </a:r>
          </a:p>
          <a:p>
            <a:pPr lvl="2" algn="just">
              <a:lnSpc>
                <a:spcPct val="150000"/>
              </a:lnSpc>
            </a:pPr>
            <a:r>
              <a:rPr lang="id-ID" sz="1400" dirty="0">
                <a:solidFill>
                  <a:schemeClr val="bg1">
                    <a:lumMod val="95000"/>
                    <a:lumOff val="5000"/>
                  </a:schemeClr>
                </a:solidFill>
              </a:rPr>
              <a:t>SMART merupakan suatu metode dalam pembuatan keputusan beberapa atribut yang dibuat pada tahun 1971 oleh Edward sebagai penyederhanaan dalam menerapkan </a:t>
            </a:r>
            <a:r>
              <a:rPr lang="id-ID" sz="1400" i="1" dirty="0">
                <a:solidFill>
                  <a:schemeClr val="bg1">
                    <a:lumMod val="95000"/>
                    <a:lumOff val="5000"/>
                  </a:schemeClr>
                </a:solidFill>
              </a:rPr>
              <a:t>Multy-Attribute Utility Theory</a:t>
            </a:r>
            <a:r>
              <a:rPr lang="id-ID" sz="1400" dirty="0">
                <a:solidFill>
                  <a:schemeClr val="bg1">
                    <a:lumMod val="95000"/>
                    <a:lumOff val="5000"/>
                  </a:schemeClr>
                </a:solidFill>
              </a:rPr>
              <a:t> (MAUT)</a:t>
            </a:r>
          </a:p>
        </p:txBody>
      </p:sp>
    </p:spTree>
    <p:extLst>
      <p:ext uri="{BB962C8B-B14F-4D97-AF65-F5344CB8AC3E}">
        <p14:creationId xmlns:p14="http://schemas.microsoft.com/office/powerpoint/2010/main" val="1772667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590915" y="619073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963761" y="608033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Obejek Penelitian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3</a:t>
            </a:r>
            <a:r>
              <a:rPr lang="en-US" sz="4400" dirty="0">
                <a:solidFill>
                  <a:srgbClr val="0F4662"/>
                </a:solidFill>
                <a:latin typeface="Antic"/>
                <a:ea typeface="Antic"/>
                <a:cs typeface="Antic"/>
                <a:sym typeface="Antic"/>
              </a:rPr>
              <a:t> </a:t>
            </a:r>
          </a:p>
        </p:txBody>
      </p:sp>
      <p:grpSp>
        <p:nvGrpSpPr>
          <p:cNvPr id="17" name="Group 2">
            <a:extLst>
              <a:ext uri="{FF2B5EF4-FFF2-40B4-BE49-F238E27FC236}">
                <a16:creationId xmlns:a16="http://schemas.microsoft.com/office/drawing/2014/main" id="{02F29884-D552-440C-AA7A-D6248F2182AB}"/>
              </a:ext>
            </a:extLst>
          </p:cNvPr>
          <p:cNvGrpSpPr/>
          <p:nvPr/>
        </p:nvGrpSpPr>
        <p:grpSpPr>
          <a:xfrm>
            <a:off x="-3460466" y="2108224"/>
            <a:ext cx="2866045" cy="3513475"/>
            <a:chOff x="0" y="0"/>
            <a:chExt cx="1418473" cy="1692619"/>
          </a:xfrm>
        </p:grpSpPr>
        <p:sp>
          <p:nvSpPr>
            <p:cNvPr id="18" name="Freeform 3">
              <a:extLst>
                <a:ext uri="{FF2B5EF4-FFF2-40B4-BE49-F238E27FC236}">
                  <a16:creationId xmlns:a16="http://schemas.microsoft.com/office/drawing/2014/main" id="{A5CB041C-B377-4843-A910-4C7B1685B0CD}"/>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19" name="TextBox 4">
              <a:extLst>
                <a:ext uri="{FF2B5EF4-FFF2-40B4-BE49-F238E27FC236}">
                  <a16:creationId xmlns:a16="http://schemas.microsoft.com/office/drawing/2014/main" id="{B510CEAC-31B8-4E1F-B5FA-95639BC437AF}"/>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28" name="Freeform 6">
            <a:extLst>
              <a:ext uri="{FF2B5EF4-FFF2-40B4-BE49-F238E27FC236}">
                <a16:creationId xmlns:a16="http://schemas.microsoft.com/office/drawing/2014/main" id="{72ED03D4-E16C-42C8-A8BC-8174E9D3037D}"/>
              </a:ext>
            </a:extLst>
          </p:cNvPr>
          <p:cNvSpPr/>
          <p:nvPr/>
        </p:nvSpPr>
        <p:spPr>
          <a:xfrm>
            <a:off x="4431272" y="7508787"/>
            <a:ext cx="2866045" cy="3513475"/>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A9BECB"/>
          </a:solidFill>
        </p:spPr>
        <p:txBody>
          <a:bodyPr/>
          <a:lstStyle/>
          <a:p>
            <a:endParaRPr lang="id-ID" dirty="0"/>
          </a:p>
        </p:txBody>
      </p:sp>
      <p:grpSp>
        <p:nvGrpSpPr>
          <p:cNvPr id="29" name="Group 2">
            <a:extLst>
              <a:ext uri="{FF2B5EF4-FFF2-40B4-BE49-F238E27FC236}">
                <a16:creationId xmlns:a16="http://schemas.microsoft.com/office/drawing/2014/main" id="{3BF21082-EF50-416B-A2FD-78182A3FB90D}"/>
              </a:ext>
            </a:extLst>
          </p:cNvPr>
          <p:cNvGrpSpPr/>
          <p:nvPr/>
        </p:nvGrpSpPr>
        <p:grpSpPr>
          <a:xfrm>
            <a:off x="12848625" y="2365255"/>
            <a:ext cx="2866045" cy="3513475"/>
            <a:chOff x="0" y="0"/>
            <a:chExt cx="1418473" cy="1692619"/>
          </a:xfrm>
        </p:grpSpPr>
        <p:sp>
          <p:nvSpPr>
            <p:cNvPr id="30" name="Freeform 3">
              <a:extLst>
                <a:ext uri="{FF2B5EF4-FFF2-40B4-BE49-F238E27FC236}">
                  <a16:creationId xmlns:a16="http://schemas.microsoft.com/office/drawing/2014/main" id="{477A80EE-E799-4D6A-853C-1319C5614B02}"/>
                </a:ext>
              </a:extLst>
            </p:cNvPr>
            <p:cNvSpPr/>
            <p:nvPr/>
          </p:nvSpPr>
          <p:spPr>
            <a:xfrm>
              <a:off x="0" y="0"/>
              <a:ext cx="1418473" cy="1692619"/>
            </a:xfrm>
            <a:custGeom>
              <a:avLst/>
              <a:gdLst/>
              <a:ahLst/>
              <a:cxnLst/>
              <a:rect l="l" t="t" r="r" b="b"/>
              <a:pathLst>
                <a:path w="1418473" h="1692619">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id="31" name="TextBox 4">
              <a:extLst>
                <a:ext uri="{FF2B5EF4-FFF2-40B4-BE49-F238E27FC236}">
                  <a16:creationId xmlns:a16="http://schemas.microsoft.com/office/drawing/2014/main" id="{196F6DD5-D71C-465E-BDDE-E915F42CAA73}"/>
                </a:ext>
              </a:extLst>
            </p:cNvPr>
            <p:cNvSpPr txBox="1"/>
            <p:nvPr/>
          </p:nvSpPr>
          <p:spPr>
            <a:xfrm>
              <a:off x="0" y="-123825"/>
              <a:ext cx="1418473" cy="1816444"/>
            </a:xfrm>
            <a:prstGeom prst="rect">
              <a:avLst/>
            </a:prstGeom>
          </p:spPr>
          <p:txBody>
            <a:bodyPr lIns="50800" tIns="50800" rIns="50800" bIns="50800" rtlCol="0" anchor="ctr"/>
            <a:lstStyle/>
            <a:p>
              <a:pPr algn="ctr">
                <a:lnSpc>
                  <a:spcPts val="4079"/>
                </a:lnSpc>
              </a:pPr>
              <a:endParaRPr/>
            </a:p>
          </p:txBody>
        </p:sp>
      </p:grpSp>
      <p:sp>
        <p:nvSpPr>
          <p:cNvPr id="32" name="TextBox 6">
            <a:extLst>
              <a:ext uri="{FF2B5EF4-FFF2-40B4-BE49-F238E27FC236}">
                <a16:creationId xmlns:a16="http://schemas.microsoft.com/office/drawing/2014/main" id="{2A8DB834-9091-4ACF-A900-7083F29BE08D}"/>
              </a:ext>
            </a:extLst>
          </p:cNvPr>
          <p:cNvSpPr txBox="1"/>
          <p:nvPr/>
        </p:nvSpPr>
        <p:spPr>
          <a:xfrm>
            <a:off x="-4175854" y="2391931"/>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Sistem Pendukung Keputusan</a:t>
            </a:r>
          </a:p>
          <a:p>
            <a:pPr lvl="2" algn="just">
              <a:lnSpc>
                <a:spcPct val="150000"/>
              </a:lnSpc>
            </a:pPr>
            <a:r>
              <a:rPr lang="id-ID" sz="1400" dirty="0">
                <a:solidFill>
                  <a:schemeClr val="bg1">
                    <a:lumMod val="95000"/>
                    <a:lumOff val="5000"/>
                  </a:schemeClr>
                </a:solidFill>
              </a:rPr>
              <a:t>sistem pendukung keputusan (SPK) merupakan suatu sistem informasi yang bisa membantu dalam penentuan keputusan dengan menggunakan data, model algoritma matematika, dan analisis teknik tertentu.</a:t>
            </a:r>
            <a:endParaRPr lang="id-ID" dirty="0">
              <a:solidFill>
                <a:schemeClr val="bg1">
                  <a:lumMod val="95000"/>
                  <a:lumOff val="5000"/>
                </a:schemeClr>
              </a:solidFill>
            </a:endParaRPr>
          </a:p>
        </p:txBody>
      </p:sp>
      <p:sp>
        <p:nvSpPr>
          <p:cNvPr id="33" name="TextBox 6">
            <a:extLst>
              <a:ext uri="{FF2B5EF4-FFF2-40B4-BE49-F238E27FC236}">
                <a16:creationId xmlns:a16="http://schemas.microsoft.com/office/drawing/2014/main" id="{EB60E481-84FF-4474-98CF-4B46FFF4CF2C}"/>
              </a:ext>
            </a:extLst>
          </p:cNvPr>
          <p:cNvSpPr txBox="1"/>
          <p:nvPr/>
        </p:nvSpPr>
        <p:spPr>
          <a:xfrm>
            <a:off x="3657645" y="7776270"/>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Metode SMART</a:t>
            </a:r>
          </a:p>
          <a:p>
            <a:pPr lvl="2" algn="just">
              <a:lnSpc>
                <a:spcPct val="150000"/>
              </a:lnSpc>
            </a:pPr>
            <a:r>
              <a:rPr lang="id-ID" sz="1400" dirty="0">
                <a:solidFill>
                  <a:schemeClr val="bg1">
                    <a:lumMod val="95000"/>
                    <a:lumOff val="5000"/>
                  </a:schemeClr>
                </a:solidFill>
              </a:rPr>
              <a:t>SMART merupakan suatu metode dalam pembuatan keputusan beberapa atribut yang dibuat pada tahun 1971 oleh Edward sebagai penyederhanaan dalam menerapkan </a:t>
            </a:r>
            <a:r>
              <a:rPr lang="id-ID" sz="1400" i="1" dirty="0">
                <a:solidFill>
                  <a:schemeClr val="bg1">
                    <a:lumMod val="95000"/>
                    <a:lumOff val="5000"/>
                  </a:schemeClr>
                </a:solidFill>
              </a:rPr>
              <a:t>Multy-Attribute Utility Theory</a:t>
            </a:r>
            <a:r>
              <a:rPr lang="id-ID" sz="1400" dirty="0">
                <a:solidFill>
                  <a:schemeClr val="bg1">
                    <a:lumMod val="95000"/>
                    <a:lumOff val="5000"/>
                  </a:schemeClr>
                </a:solidFill>
              </a:rPr>
              <a:t> (MAUT)</a:t>
            </a:r>
          </a:p>
        </p:txBody>
      </p:sp>
      <p:sp>
        <p:nvSpPr>
          <p:cNvPr id="34" name="TextBox 6">
            <a:extLst>
              <a:ext uri="{FF2B5EF4-FFF2-40B4-BE49-F238E27FC236}">
                <a16:creationId xmlns:a16="http://schemas.microsoft.com/office/drawing/2014/main" id="{DA6CDCA4-1EA2-4DA3-8A3C-5922DDC7DFB3}"/>
              </a:ext>
            </a:extLst>
          </p:cNvPr>
          <p:cNvSpPr txBox="1"/>
          <p:nvPr/>
        </p:nvSpPr>
        <p:spPr>
          <a:xfrm>
            <a:off x="12072853" y="2632738"/>
            <a:ext cx="3468914" cy="2547300"/>
          </a:xfrm>
          <a:prstGeom prst="rect">
            <a:avLst/>
          </a:prstGeom>
        </p:spPr>
        <p:txBody>
          <a:bodyPr wrap="square" lIns="0" tIns="0" rIns="0" bIns="0" rtlCol="0" anchor="t">
            <a:spAutoFit/>
          </a:bodyPr>
          <a:lstStyle/>
          <a:p>
            <a:pPr lvl="2">
              <a:lnSpc>
                <a:spcPct val="150000"/>
              </a:lnSpc>
            </a:pPr>
            <a:r>
              <a:rPr lang="id-ID" sz="1400" b="1" dirty="0">
                <a:solidFill>
                  <a:schemeClr val="bg1">
                    <a:lumMod val="95000"/>
                    <a:lumOff val="5000"/>
                  </a:schemeClr>
                </a:solidFill>
              </a:rPr>
              <a:t>Metode SMART</a:t>
            </a:r>
          </a:p>
          <a:p>
            <a:pPr lvl="2" algn="just">
              <a:lnSpc>
                <a:spcPct val="150000"/>
              </a:lnSpc>
            </a:pPr>
            <a:r>
              <a:rPr lang="id-ID" sz="1400" dirty="0">
                <a:solidFill>
                  <a:schemeClr val="bg1">
                    <a:lumMod val="95000"/>
                    <a:lumOff val="5000"/>
                  </a:schemeClr>
                </a:solidFill>
              </a:rPr>
              <a:t>SMART merupakan suatu metode dalam pembuatan keputusan beberapa atribut yang dibuat pada tahun 1971 oleh Edward sebagai penyederhanaan dalam menerapkan </a:t>
            </a:r>
            <a:r>
              <a:rPr lang="id-ID" sz="1400" i="1" dirty="0">
                <a:solidFill>
                  <a:schemeClr val="bg1">
                    <a:lumMod val="95000"/>
                    <a:lumOff val="5000"/>
                  </a:schemeClr>
                </a:solidFill>
              </a:rPr>
              <a:t>Multy-Attribute Utility Theory</a:t>
            </a:r>
            <a:r>
              <a:rPr lang="id-ID" sz="1400" dirty="0">
                <a:solidFill>
                  <a:schemeClr val="bg1">
                    <a:lumMod val="95000"/>
                    <a:lumOff val="5000"/>
                  </a:schemeClr>
                </a:solidFill>
              </a:rPr>
              <a:t> (MAUT)</a:t>
            </a:r>
          </a:p>
        </p:txBody>
      </p:sp>
      <p:sp>
        <p:nvSpPr>
          <p:cNvPr id="22" name="TextBox 6">
            <a:extLst>
              <a:ext uri="{FF2B5EF4-FFF2-40B4-BE49-F238E27FC236}">
                <a16:creationId xmlns:a16="http://schemas.microsoft.com/office/drawing/2014/main" id="{BA81C0D2-406F-47CF-8FCB-F4DFD2EC1518}"/>
              </a:ext>
            </a:extLst>
          </p:cNvPr>
          <p:cNvSpPr txBox="1"/>
          <p:nvPr/>
        </p:nvSpPr>
        <p:spPr>
          <a:xfrm>
            <a:off x="1028700" y="2556523"/>
            <a:ext cx="10058400" cy="2704908"/>
          </a:xfrm>
          <a:prstGeom prst="rect">
            <a:avLst/>
          </a:prstGeom>
        </p:spPr>
        <p:txBody>
          <a:bodyPr wrap="square" lIns="0" tIns="0" rIns="0" bIns="0" rtlCol="0" anchor="t">
            <a:spAutoFit/>
          </a:bodyPr>
          <a:lstStyle/>
          <a:p>
            <a:pPr lvl="2" algn="just">
              <a:lnSpc>
                <a:spcPct val="150000"/>
              </a:lnSpc>
            </a:pPr>
            <a:r>
              <a:rPr lang="id-ID" sz="2400" dirty="0">
                <a:solidFill>
                  <a:schemeClr val="bg1">
                    <a:lumMod val="95000"/>
                    <a:lumOff val="5000"/>
                  </a:schemeClr>
                </a:solidFill>
              </a:rPr>
              <a:t>objek dalam penelitian ini yaitu data </a:t>
            </a:r>
            <a:r>
              <a:rPr lang="id-ID" sz="2400" i="1" dirty="0">
                <a:solidFill>
                  <a:schemeClr val="bg1">
                    <a:lumMod val="95000"/>
                    <a:lumOff val="5000"/>
                  </a:schemeClr>
                </a:solidFill>
              </a:rPr>
              <a:t>smartphone</a:t>
            </a:r>
            <a:r>
              <a:rPr lang="id-ID" sz="2400" dirty="0">
                <a:solidFill>
                  <a:schemeClr val="bg1">
                    <a:lumMod val="95000"/>
                    <a:lumOff val="5000"/>
                  </a:schemeClr>
                </a:solidFill>
              </a:rPr>
              <a:t> yang rilis dari januari 2023 hingga januari 2024. Objek ini mencakup beberapa aspek dan spesifikasi teknis yang dimiliki </a:t>
            </a:r>
            <a:r>
              <a:rPr lang="id-ID" sz="2400" i="1" dirty="0">
                <a:solidFill>
                  <a:schemeClr val="bg1">
                    <a:lumMod val="95000"/>
                    <a:lumOff val="5000"/>
                  </a:schemeClr>
                </a:solidFill>
              </a:rPr>
              <a:t>smartphone</a:t>
            </a:r>
            <a:r>
              <a:rPr lang="id-ID" sz="2400" dirty="0">
                <a:solidFill>
                  <a:schemeClr val="bg1">
                    <a:lumMod val="95000"/>
                    <a:lumOff val="5000"/>
                  </a:schemeClr>
                </a:solidFill>
              </a:rPr>
              <a:t>, melakukan evaluasi kriteria-kriteria yang digunakan dalam metode SMART dan dapat memberikan rekomendasi sesuai preferensi pengguna.</a:t>
            </a:r>
            <a:endParaRPr lang="id-ID" sz="3600" dirty="0">
              <a:solidFill>
                <a:schemeClr val="bg1">
                  <a:lumMod val="95000"/>
                  <a:lumOff val="5000"/>
                </a:schemeClr>
              </a:solidFill>
            </a:endParaRPr>
          </a:p>
        </p:txBody>
      </p:sp>
    </p:spTree>
    <p:extLst>
      <p:ext uri="{BB962C8B-B14F-4D97-AF65-F5344CB8AC3E}">
        <p14:creationId xmlns:p14="http://schemas.microsoft.com/office/powerpoint/2010/main" val="581007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3607528" y="6569915"/>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1765318" y="6459511"/>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Tahapan Penelitian</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3</a:t>
            </a:r>
            <a:r>
              <a:rPr lang="en-US" sz="4400" dirty="0">
                <a:solidFill>
                  <a:srgbClr val="0F4662"/>
                </a:solidFill>
                <a:latin typeface="Antic"/>
                <a:ea typeface="Antic"/>
                <a:cs typeface="Antic"/>
                <a:sym typeface="Antic"/>
              </a:rPr>
              <a:t> </a:t>
            </a:r>
          </a:p>
        </p:txBody>
      </p:sp>
      <p:pic>
        <p:nvPicPr>
          <p:cNvPr id="23" name="Picture 22">
            <a:extLst>
              <a:ext uri="{FF2B5EF4-FFF2-40B4-BE49-F238E27FC236}">
                <a16:creationId xmlns:a16="http://schemas.microsoft.com/office/drawing/2014/main" id="{C90B5B3F-2519-4839-A094-47E7274C1839}"/>
              </a:ext>
            </a:extLst>
          </p:cNvPr>
          <p:cNvPicPr/>
          <p:nvPr/>
        </p:nvPicPr>
        <p:blipFill rotWithShape="1">
          <a:blip r:embed="rId5"/>
          <a:srcRect l="41645" t="33905" r="24824" b="11709"/>
          <a:stretch/>
        </p:blipFill>
        <p:spPr bwMode="auto">
          <a:xfrm>
            <a:off x="3985260" y="2137617"/>
            <a:ext cx="4549140" cy="451953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95570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2">
            <a:extLst>
              <a:ext uri="{FF2B5EF4-FFF2-40B4-BE49-F238E27FC236}">
                <a16:creationId xmlns:a16="http://schemas.microsoft.com/office/drawing/2014/main" id="{135E62DF-8840-47EB-B24F-DF47D3996B6A}"/>
              </a:ext>
            </a:extLst>
          </p:cNvPr>
          <p:cNvGrpSpPr/>
          <p:nvPr/>
        </p:nvGrpSpPr>
        <p:grpSpPr>
          <a:xfrm>
            <a:off x="-1306236" y="-827769"/>
            <a:ext cx="14702873" cy="2297381"/>
            <a:chOff x="0" y="0"/>
            <a:chExt cx="4816593" cy="1079700"/>
          </a:xfrm>
        </p:grpSpPr>
        <p:sp>
          <p:nvSpPr>
            <p:cNvPr id="13" name="Freeform 3">
              <a:extLst>
                <a:ext uri="{FF2B5EF4-FFF2-40B4-BE49-F238E27FC236}">
                  <a16:creationId xmlns:a16="http://schemas.microsoft.com/office/drawing/2014/main" id="{CD832B8D-8D59-4EFD-A471-CEDA8D033EF6}"/>
                </a:ext>
              </a:extLst>
            </p:cNvPr>
            <p:cNvSpPr/>
            <p:nvPr/>
          </p:nvSpPr>
          <p:spPr>
            <a:xfrm>
              <a:off x="0" y="0"/>
              <a:ext cx="4816592" cy="1079700"/>
            </a:xfrm>
            <a:custGeom>
              <a:avLst/>
              <a:gdLst/>
              <a:ahLst/>
              <a:cxnLst/>
              <a:rect l="l" t="t" r="r" b="b"/>
              <a:pathLst>
                <a:path w="4816592" h="1079700">
                  <a:moveTo>
                    <a:pt x="0" y="0"/>
                  </a:moveTo>
                  <a:lnTo>
                    <a:pt x="4816592" y="0"/>
                  </a:lnTo>
                  <a:lnTo>
                    <a:pt x="4816592" y="1079700"/>
                  </a:lnTo>
                  <a:lnTo>
                    <a:pt x="0" y="1079700"/>
                  </a:lnTo>
                  <a:close/>
                </a:path>
              </a:pathLst>
            </a:custGeom>
            <a:solidFill>
              <a:srgbClr val="DBE5EA"/>
            </a:solidFill>
          </p:spPr>
        </p:sp>
        <p:sp>
          <p:nvSpPr>
            <p:cNvPr id="14" name="TextBox 4">
              <a:extLst>
                <a:ext uri="{FF2B5EF4-FFF2-40B4-BE49-F238E27FC236}">
                  <a16:creationId xmlns:a16="http://schemas.microsoft.com/office/drawing/2014/main" id="{73E1B1F4-EEEF-42D9-ACEA-51F07E19A77D}"/>
                </a:ext>
              </a:extLst>
            </p:cNvPr>
            <p:cNvSpPr txBox="1"/>
            <p:nvPr/>
          </p:nvSpPr>
          <p:spPr>
            <a:xfrm>
              <a:off x="0" y="-47625"/>
              <a:ext cx="4816593" cy="1127325"/>
            </a:xfrm>
            <a:prstGeom prst="rect">
              <a:avLst/>
            </a:prstGeom>
          </p:spPr>
          <p:txBody>
            <a:bodyPr lIns="50800" tIns="50800" rIns="50800" bIns="50800" rtlCol="0" anchor="ctr"/>
            <a:lstStyle/>
            <a:p>
              <a:pPr algn="ctr">
                <a:lnSpc>
                  <a:spcPts val="3693"/>
                </a:lnSpc>
              </a:pPr>
              <a:endParaRPr/>
            </a:p>
          </p:txBody>
        </p:sp>
      </p:grpSp>
      <p:sp>
        <p:nvSpPr>
          <p:cNvPr id="5" name="Freeform 6">
            <a:extLst>
              <a:ext uri="{FF2B5EF4-FFF2-40B4-BE49-F238E27FC236}">
                <a16:creationId xmlns:a16="http://schemas.microsoft.com/office/drawing/2014/main" id="{E9F68B08-EEBA-4041-B987-925D0BDC48B6}"/>
              </a:ext>
            </a:extLst>
          </p:cNvPr>
          <p:cNvSpPr/>
          <p:nvPr/>
        </p:nvSpPr>
        <p:spPr>
          <a:xfrm>
            <a:off x="119147" y="108981"/>
            <a:ext cx="1190670" cy="1287334"/>
          </a:xfrm>
          <a:custGeom>
            <a:avLst/>
            <a:gdLst/>
            <a:ahLst/>
            <a:cxnLst/>
            <a:rect l="l" t="t" r="r" b="b"/>
            <a:pathLst>
              <a:path w="1576081" h="1885641">
                <a:moveTo>
                  <a:pt x="0" y="0"/>
                </a:moveTo>
                <a:lnTo>
                  <a:pt x="1576081" y="0"/>
                </a:lnTo>
                <a:lnTo>
                  <a:pt x="1576081" y="1885641"/>
                </a:lnTo>
                <a:lnTo>
                  <a:pt x="0" y="1885641"/>
                </a:lnTo>
                <a:lnTo>
                  <a:pt x="0" y="0"/>
                </a:lnTo>
                <a:close/>
              </a:path>
            </a:pathLst>
          </a:custGeom>
          <a:blipFill>
            <a:blip r:embed="rId2"/>
            <a:stretch>
              <a:fillRect t="-24" b="-24"/>
            </a:stretch>
          </a:blipFill>
        </p:spPr>
      </p:sp>
      <p:sp>
        <p:nvSpPr>
          <p:cNvPr id="6" name="AutoShape 3">
            <a:extLst>
              <a:ext uri="{FF2B5EF4-FFF2-40B4-BE49-F238E27FC236}">
                <a16:creationId xmlns:a16="http://schemas.microsoft.com/office/drawing/2014/main" id="{5E71D583-C11D-4455-8B27-0664D935B0FE}"/>
              </a:ext>
            </a:extLst>
          </p:cNvPr>
          <p:cNvSpPr/>
          <p:nvPr/>
        </p:nvSpPr>
        <p:spPr>
          <a:xfrm flipV="1">
            <a:off x="0" y="6602076"/>
            <a:ext cx="5167334" cy="4119"/>
          </a:xfrm>
          <a:prstGeom prst="line">
            <a:avLst/>
          </a:prstGeom>
          <a:ln w="76200" cap="flat">
            <a:solidFill>
              <a:srgbClr val="0F4662"/>
            </a:solidFill>
            <a:prstDash val="solid"/>
            <a:headEnd type="none" w="sm" len="sm"/>
            <a:tailEnd type="none" w="sm" len="sm"/>
          </a:ln>
        </p:spPr>
      </p:sp>
      <p:sp>
        <p:nvSpPr>
          <p:cNvPr id="7" name="Freeform 4">
            <a:extLst>
              <a:ext uri="{FF2B5EF4-FFF2-40B4-BE49-F238E27FC236}">
                <a16:creationId xmlns:a16="http://schemas.microsoft.com/office/drawing/2014/main" id="{B49ED030-3952-4983-85BA-D3F348337557}"/>
              </a:ext>
            </a:extLst>
          </p:cNvPr>
          <p:cNvSpPr/>
          <p:nvPr/>
        </p:nvSpPr>
        <p:spPr>
          <a:xfrm>
            <a:off x="5372846" y="6491672"/>
            <a:ext cx="1592739" cy="220808"/>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3">
            <a:extLst>
              <a:ext uri="{FF2B5EF4-FFF2-40B4-BE49-F238E27FC236}">
                <a16:creationId xmlns:a16="http://schemas.microsoft.com/office/drawing/2014/main" id="{22ADD878-B554-433B-B75D-96DFF3C1608E}"/>
              </a:ext>
            </a:extLst>
          </p:cNvPr>
          <p:cNvSpPr/>
          <p:nvPr/>
        </p:nvSpPr>
        <p:spPr>
          <a:xfrm flipV="1">
            <a:off x="3686500" y="2025829"/>
            <a:ext cx="5167334" cy="4119"/>
          </a:xfrm>
          <a:prstGeom prst="line">
            <a:avLst/>
          </a:prstGeom>
          <a:ln w="76200" cap="flat">
            <a:solidFill>
              <a:srgbClr val="0F4662"/>
            </a:solidFill>
            <a:prstDash val="solid"/>
            <a:headEnd type="none" w="sm" len="sm"/>
            <a:tailEnd type="none" w="sm" len="sm"/>
          </a:ln>
        </p:spPr>
      </p:sp>
      <p:sp>
        <p:nvSpPr>
          <p:cNvPr id="15" name="TextBox 5">
            <a:extLst>
              <a:ext uri="{FF2B5EF4-FFF2-40B4-BE49-F238E27FC236}">
                <a16:creationId xmlns:a16="http://schemas.microsoft.com/office/drawing/2014/main" id="{52E01ACA-7D69-4A5B-B5BD-C752EC025ACE}"/>
              </a:ext>
            </a:extLst>
          </p:cNvPr>
          <p:cNvSpPr txBox="1"/>
          <p:nvPr/>
        </p:nvSpPr>
        <p:spPr>
          <a:xfrm>
            <a:off x="3887242" y="1038430"/>
            <a:ext cx="4579245" cy="970715"/>
          </a:xfrm>
          <a:prstGeom prst="rect">
            <a:avLst/>
          </a:prstGeom>
        </p:spPr>
        <p:txBody>
          <a:bodyPr wrap="square" lIns="0" tIns="0" rIns="0" bIns="0" rtlCol="0" anchor="t">
            <a:spAutoFit/>
          </a:bodyPr>
          <a:lstStyle/>
          <a:p>
            <a:pPr marL="0" lvl="0" indent="0" algn="ctr">
              <a:lnSpc>
                <a:spcPts val="8959"/>
              </a:lnSpc>
              <a:spcBef>
                <a:spcPct val="0"/>
              </a:spcBef>
            </a:pPr>
            <a:r>
              <a:rPr lang="id-ID" sz="3600" dirty="0">
                <a:solidFill>
                  <a:srgbClr val="0F4662"/>
                </a:solidFill>
                <a:latin typeface="Cormorant Garamond Bold Italics"/>
                <a:ea typeface="Cormorant Garamond Bold Italics"/>
                <a:cs typeface="Cormorant Garamond Bold Italics"/>
                <a:sym typeface="Cormorant Garamond Bold Italics"/>
              </a:rPr>
              <a:t>Alur Data</a:t>
            </a:r>
            <a:endParaRPr lang="en-US" sz="3600" dirty="0">
              <a:solidFill>
                <a:srgbClr val="0F4662"/>
              </a:solidFill>
              <a:latin typeface="Cormorant Garamond Bold Italics"/>
              <a:ea typeface="Cormorant Garamond Bold Italics"/>
              <a:cs typeface="Cormorant Garamond Bold Italics"/>
              <a:sym typeface="Cormorant Garamond Bold Italics"/>
            </a:endParaRPr>
          </a:p>
        </p:txBody>
      </p:sp>
      <p:sp>
        <p:nvSpPr>
          <p:cNvPr id="20" name="TextBox 10">
            <a:extLst>
              <a:ext uri="{FF2B5EF4-FFF2-40B4-BE49-F238E27FC236}">
                <a16:creationId xmlns:a16="http://schemas.microsoft.com/office/drawing/2014/main" id="{E66853B9-5577-47B3-B75D-466D3B60C2BE}"/>
              </a:ext>
            </a:extLst>
          </p:cNvPr>
          <p:cNvSpPr txBox="1"/>
          <p:nvPr/>
        </p:nvSpPr>
        <p:spPr>
          <a:xfrm>
            <a:off x="8835297" y="335357"/>
            <a:ext cx="3237556" cy="541430"/>
          </a:xfrm>
          <a:prstGeom prst="rect">
            <a:avLst/>
          </a:prstGeom>
        </p:spPr>
        <p:txBody>
          <a:bodyPr wrap="square" lIns="0" tIns="0" rIns="0" bIns="0" rtlCol="0" anchor="t">
            <a:spAutoFit/>
          </a:bodyPr>
          <a:lstStyle/>
          <a:p>
            <a:pPr marL="0" lvl="0" indent="0" algn="l">
              <a:lnSpc>
                <a:spcPts val="4900"/>
              </a:lnSpc>
              <a:spcBef>
                <a:spcPct val="0"/>
              </a:spcBef>
            </a:pPr>
            <a:r>
              <a:rPr lang="en-US" sz="2400" spc="350" dirty="0">
                <a:solidFill>
                  <a:srgbClr val="7994A0"/>
                </a:solidFill>
                <a:latin typeface="Antic Italics"/>
                <a:ea typeface="Antic Italics"/>
                <a:cs typeface="Antic Italics"/>
                <a:sym typeface="Antic Italics"/>
              </a:rPr>
              <a:t>SIDANG SKRIPSI</a:t>
            </a:r>
          </a:p>
        </p:txBody>
      </p:sp>
      <p:sp>
        <p:nvSpPr>
          <p:cNvPr id="21" name="TextBox 11">
            <a:extLst>
              <a:ext uri="{FF2B5EF4-FFF2-40B4-BE49-F238E27FC236}">
                <a16:creationId xmlns:a16="http://schemas.microsoft.com/office/drawing/2014/main" id="{729EB514-CF39-4F8B-AB4B-3A16452C0152}"/>
              </a:ext>
            </a:extLst>
          </p:cNvPr>
          <p:cNvSpPr txBox="1"/>
          <p:nvPr/>
        </p:nvSpPr>
        <p:spPr>
          <a:xfrm>
            <a:off x="1559806" y="108981"/>
            <a:ext cx="1679736" cy="994183"/>
          </a:xfrm>
          <a:prstGeom prst="rect">
            <a:avLst/>
          </a:prstGeom>
        </p:spPr>
        <p:txBody>
          <a:bodyPr wrap="square" lIns="0" tIns="0" rIns="0" bIns="0" rtlCol="0" anchor="t">
            <a:spAutoFit/>
          </a:bodyPr>
          <a:lstStyle/>
          <a:p>
            <a:pPr marL="0" lvl="0" indent="0" algn="l">
              <a:lnSpc>
                <a:spcPts val="8959"/>
              </a:lnSpc>
              <a:spcBef>
                <a:spcPct val="0"/>
              </a:spcBef>
            </a:pPr>
            <a:r>
              <a:rPr lang="en-US" sz="4400" dirty="0">
                <a:solidFill>
                  <a:srgbClr val="0F4662"/>
                </a:solidFill>
                <a:latin typeface="Antic"/>
                <a:ea typeface="Antic"/>
                <a:cs typeface="Antic"/>
                <a:sym typeface="Antic"/>
              </a:rPr>
              <a:t>BAB</a:t>
            </a:r>
            <a:r>
              <a:rPr lang="id-ID" sz="4400" dirty="0">
                <a:solidFill>
                  <a:srgbClr val="0F4662"/>
                </a:solidFill>
                <a:latin typeface="Antic"/>
                <a:ea typeface="Antic"/>
                <a:cs typeface="Antic"/>
                <a:sym typeface="Antic"/>
              </a:rPr>
              <a:t> 3</a:t>
            </a:r>
            <a:r>
              <a:rPr lang="en-US" sz="4400" dirty="0">
                <a:solidFill>
                  <a:srgbClr val="0F4662"/>
                </a:solidFill>
                <a:latin typeface="Antic"/>
                <a:ea typeface="Antic"/>
                <a:cs typeface="Antic"/>
                <a:sym typeface="Antic"/>
              </a:rPr>
              <a:t> </a:t>
            </a:r>
          </a:p>
        </p:txBody>
      </p:sp>
      <p:pic>
        <p:nvPicPr>
          <p:cNvPr id="16" name="Picture 15">
            <a:extLst>
              <a:ext uri="{FF2B5EF4-FFF2-40B4-BE49-F238E27FC236}">
                <a16:creationId xmlns:a16="http://schemas.microsoft.com/office/drawing/2014/main" id="{D638F939-8449-4145-A0A9-B0B856577D56}"/>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539122" y="2158304"/>
            <a:ext cx="4161473" cy="4148807"/>
          </a:xfrm>
          <a:prstGeom prst="rect">
            <a:avLst/>
          </a:prstGeom>
          <a:noFill/>
          <a:ln>
            <a:noFill/>
          </a:ln>
        </p:spPr>
      </p:pic>
    </p:spTree>
    <p:extLst>
      <p:ext uri="{BB962C8B-B14F-4D97-AF65-F5344CB8AC3E}">
        <p14:creationId xmlns:p14="http://schemas.microsoft.com/office/powerpoint/2010/main" val="538935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415</TotalTime>
  <Words>2407</Words>
  <Application>Microsoft Office PowerPoint</Application>
  <PresentationFormat>Widescreen</PresentationFormat>
  <Paragraphs>1074</Paragraphs>
  <Slides>20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2" baseType="lpstr">
      <vt:lpstr>Antic</vt:lpstr>
      <vt:lpstr>Antic Italics</vt:lpstr>
      <vt:lpstr>Arial</vt:lpstr>
      <vt:lpstr>Arial Black</vt:lpstr>
      <vt:lpstr>Calibri</vt:lpstr>
      <vt:lpstr>Cambria Math</vt:lpstr>
      <vt:lpstr>Cormorant Garamond Bold Italics</vt:lpstr>
      <vt:lpstr>Gill Sans MT</vt:lpstr>
      <vt:lpstr>Quicksand</vt:lpstr>
      <vt:lpstr>Times New Roman</vt:lpstr>
      <vt:lpstr>Parcel</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Wahyu Nur Cahyo</dc:creator>
  <cp:lastModifiedBy>WAHYU NUR CAHYO</cp:lastModifiedBy>
  <cp:revision>21</cp:revision>
  <dcterms:created xsi:type="dcterms:W3CDTF">2024-07-11T12:39:19Z</dcterms:created>
  <dcterms:modified xsi:type="dcterms:W3CDTF">2024-07-15T11:51:16Z</dcterms:modified>
</cp:coreProperties>
</file>