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7772400" cy="10058400"/>
  <p:notesSz cx="6858000" cy="9144000"/>
  <p:embeddedFontLst>
    <p:embeddedFont>
      <p:font typeface="Google Sans SemiBold"/>
      <p:regular r:id="rId8"/>
      <p:bold r:id="rId9"/>
      <p:boldItalic r:id="rId10"/>
    </p:embeddedFont>
    <p:embeddedFont>
      <p:font typeface="Google Sans"/>
      <p:regular r:id="rId11"/>
      <p:bold r:id="rId12"/>
      <p:boldItalic r:id="rId13"/>
    </p:embeddedFont>
    <p:embeddedFont>
      <p:font typeface="PT Sans Narrow" panose="020B0506020203020204"/>
      <p:regular r:id="rId14"/>
      <p:bold r:id="rId15"/>
    </p:embeddedFont>
    <p:embeddedFont>
      <p:font typeface="Lato" panose="020F0502020204030203"/>
      <p:regular r:id="rId16"/>
      <p:bold r:id="rId17"/>
      <p:italic r:id="rId18"/>
      <p:boldItalic r:id="rId19"/>
    </p:embeddedFont>
    <p:embeddedFont>
      <p:font typeface="Work Sans"/>
      <p:regular r:id="rId20"/>
      <p:bold r:id="rId21"/>
      <p:italic r:id="rId22"/>
      <p:boldItalic r:id="rId23"/>
    </p:embeddedFont>
    <p:embeddedFont>
      <p:font typeface="Roboto" panose="02000000000000000000"/>
      <p:regular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68"/>
        <p:guide pos="244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18.fntdata"/><Relationship Id="rId24" Type="http://schemas.openxmlformats.org/officeDocument/2006/relationships/font" Target="fonts/font17.fntdata"/><Relationship Id="rId23" Type="http://schemas.openxmlformats.org/officeDocument/2006/relationships/font" Target="fonts/font16.fntdata"/><Relationship Id="rId22" Type="http://schemas.openxmlformats.org/officeDocument/2006/relationships/font" Target="fonts/font15.fntdata"/><Relationship Id="rId21" Type="http://schemas.openxmlformats.org/officeDocument/2006/relationships/font" Target="fonts/font14.fntdata"/><Relationship Id="rId20" Type="http://schemas.openxmlformats.org/officeDocument/2006/relationships/font" Target="fonts/font13.fntdata"/><Relationship Id="rId2" Type="http://schemas.openxmlformats.org/officeDocument/2006/relationships/theme" Target="theme/theme1.xml"/><Relationship Id="rId19" Type="http://schemas.openxmlformats.org/officeDocument/2006/relationships/font" Target="fonts/font12.fntdata"/><Relationship Id="rId18" Type="http://schemas.openxmlformats.org/officeDocument/2006/relationships/font" Target="fonts/font11.fntdata"/><Relationship Id="rId17" Type="http://schemas.openxmlformats.org/officeDocument/2006/relationships/font" Target="fonts/font10.fntdata"/><Relationship Id="rId16" Type="http://schemas.openxmlformats.org/officeDocument/2006/relationships/font" Target="fonts/font9.fntdata"/><Relationship Id="rId15" Type="http://schemas.openxmlformats.org/officeDocument/2006/relationships/font" Target="fonts/font8.fntdata"/><Relationship Id="rId14" Type="http://schemas.openxmlformats.org/officeDocument/2006/relationships/font" Target="fonts/font7.fntdata"/><Relationship Id="rId13" Type="http://schemas.openxmlformats.org/officeDocument/2006/relationships/font" Target="fonts/font6.fntdata"/><Relationship Id="rId12" Type="http://schemas.openxmlformats.org/officeDocument/2006/relationships/font" Target="fonts/font5.fntdata"/><Relationship Id="rId11" Type="http://schemas.openxmlformats.org/officeDocument/2006/relationships/font" Target="fonts/font4.fntdata"/><Relationship Id="rId10" Type="http://schemas.openxmlformats.org/officeDocument/2006/relationships/font" Target="fonts/font3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12140ae02_0_134:notes"/>
          <p:cNvSpPr/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12140ae02_0_1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Layout 1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18" name="Google Shape;18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cxnSp>
        <p:nvCxnSpPr>
          <p:cNvPr id="22" name="Google Shape;22;p2"/>
          <p:cNvCxnSpPr>
            <a:stCxn id="12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" name="Google Shape;24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5" name="Google Shape;25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8" name="Google Shape;28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31" name="Google Shape;31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33" name="Google Shape;33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5" name="Google Shape;35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grpSp>
        <p:nvGrpSpPr>
          <p:cNvPr id="36" name="Google Shape;36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37" name="Google Shape;37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41" name="Google Shape;41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</p:txBody>
      </p:sp>
      <p:grpSp>
        <p:nvGrpSpPr>
          <p:cNvPr id="42" name="Google Shape;42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43" name="Google Shape;43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cxnSp>
        <p:nvCxnSpPr>
          <p:cNvPr id="47" name="Google Shape;47;p2"/>
          <p:cNvCxnSpPr>
            <a:stCxn id="37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48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" name="Google Shape;49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50" name="Google Shape;50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53" name="Google Shape;53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56" name="Google Shape;56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58" name="Google Shape;58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63" name="Google Shape;63;p2"/>
          <p:cNvSpPr/>
          <p:nvPr>
            <p:ph type="pic" idx="2"/>
          </p:nvPr>
        </p:nvSpPr>
        <p:spPr>
          <a:xfrm>
            <a:off x="4583375" y="33894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"/>
          <p:cNvSpPr txBox="1"/>
          <p:nvPr/>
        </p:nvSpPr>
        <p:spPr>
          <a:xfrm>
            <a:off x="4541175" y="5895125"/>
            <a:ext cx="30744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Image Alt-Text Here</a:t>
            </a:r>
            <a:endParaRPr sz="1100" i="1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2">
  <p:cSld name="TITLE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3"/>
          <p:cNvCxnSpPr>
            <a:stCxn id="67" idx="1"/>
          </p:cNvCxnSpPr>
          <p:nvPr/>
        </p:nvCxnSpPr>
        <p:spPr>
          <a:xfrm>
            <a:off x="3033395" y="937895"/>
            <a:ext cx="3810" cy="6003925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" name="Google Shape;68;p3"/>
          <p:cNvGrpSpPr/>
          <p:nvPr/>
        </p:nvGrpSpPr>
        <p:grpSpPr>
          <a:xfrm>
            <a:off x="190345" y="900758"/>
            <a:ext cx="7581747" cy="5906"/>
            <a:chOff x="1890075" y="5241175"/>
            <a:chExt cx="4240556" cy="257700"/>
          </a:xfrm>
        </p:grpSpPr>
        <p:sp>
          <p:nvSpPr>
            <p:cNvPr id="69" name="Google Shape;69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74" name="Google Shape;7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79" name="Google Shape;79;p3"/>
          <p:cNvSpPr/>
          <p:nvPr>
            <p:ph type="pic" idx="2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60020" y="7244715"/>
            <a:ext cx="7563485" cy="2705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2" name="Google Shape;82;p3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83" name="Google Shape;83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87" name="Google Shape;87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88" name="Google Shape;88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91" name="Google Shape;91;p3"/>
          <p:cNvSpPr/>
          <p:nvPr/>
        </p:nvSpPr>
        <p:spPr>
          <a:xfrm>
            <a:off x="7772400" y="-67310"/>
            <a:ext cx="784225" cy="10540365"/>
          </a:xfrm>
          <a:prstGeom prst="rtTriangle">
            <a:avLst/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3" name="Google Shape;93;p3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94" name="Google Shape;94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4069DD"/>
            </a:solidFill>
            <a:ln w="9525" cap="flat" cmpd="sng">
              <a:solidFill>
                <a:srgbClr val="4069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6" name="Google Shape;96;p3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98" name="Google Shape;98;p3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0" name="Google Shape;100;p3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1" name="Google Shape;101;p3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102" name="Google Shape;102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4B4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" name="Google Shape;104;p3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308611" y="7262960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Work Sans"/>
                <a:ea typeface="Work Sans"/>
                <a:cs typeface="Work Sans"/>
                <a:sym typeface="Work Sans"/>
              </a:rPr>
              <a:t>INSIGHTS/NEXT STEPS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6" name="Google Shape;106;p3"/>
          <p:cNvGrpSpPr/>
          <p:nvPr/>
        </p:nvGrpSpPr>
        <p:grpSpPr>
          <a:xfrm>
            <a:off x="210124" y="7377938"/>
            <a:ext cx="137818" cy="187200"/>
            <a:chOff x="507100" y="1997600"/>
            <a:chExt cx="158375" cy="187200"/>
          </a:xfrm>
        </p:grpSpPr>
        <p:sp>
          <p:nvSpPr>
            <p:cNvPr id="107" name="Google Shape;107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F9D5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9" name="Google Shape;109;p3"/>
          <p:cNvSpPr/>
          <p:nvPr>
            <p:ph type="pic" idx="3"/>
          </p:nvPr>
        </p:nvSpPr>
        <p:spPr>
          <a:xfrm>
            <a:off x="3551220" y="4534855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"/>
          <p:cNvSpPr txBox="1"/>
          <p:nvPr/>
        </p:nvSpPr>
        <p:spPr>
          <a:xfrm>
            <a:off x="159875" y="60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3">
  <p:cSld name="CUSTOM_2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4"/>
          <p:cNvCxnSpPr/>
          <p:nvPr/>
        </p:nvCxnSpPr>
        <p:spPr>
          <a:xfrm>
            <a:off x="417963" y="3110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" name="Google Shape;113;p4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114" name="Google Shape;114;p4"/>
            <p:cNvCxnSpPr/>
            <p:nvPr/>
          </p:nvCxnSpPr>
          <p:spPr>
            <a:xfrm rot="10800000" flipH="1">
              <a:off x="404725" y="1681475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4"/>
            <p:cNvCxnSpPr/>
            <p:nvPr/>
          </p:nvCxnSpPr>
          <p:spPr>
            <a:xfrm rot="10800000" flipH="1">
              <a:off x="404725" y="1736700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6" name="Google Shape;116;p4"/>
          <p:cNvCxnSpPr/>
          <p:nvPr/>
        </p:nvCxnSpPr>
        <p:spPr>
          <a:xfrm>
            <a:off x="7326238" y="62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4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4"/>
          <p:cNvCxnSpPr/>
          <p:nvPr/>
        </p:nvCxnSpPr>
        <p:spPr>
          <a:xfrm>
            <a:off x="3861475" y="3505200"/>
            <a:ext cx="0" cy="56118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4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120" name="Google Shape;120;p4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4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4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4" name="Google Shape;124;p4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125" name="Google Shape;125;p4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4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4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9" name="Google Shape;129;p4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130" name="Google Shape;130;p4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4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4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4" name="Google Shape;134;p4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135" name="Google Shape;135;p4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4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4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9" name="Google Shape;139;p4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Google Sans"/>
                <a:ea typeface="Google Sans"/>
                <a:cs typeface="Google Sans"/>
                <a:sym typeface="Google Sans"/>
              </a:rPr>
              <a:t>OVERVIEW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Google Sans"/>
                <a:ea typeface="Google Sans"/>
                <a:cs typeface="Google Sans"/>
                <a:sym typeface="Google Sans"/>
              </a:rPr>
              <a:t>PROJECT STATUS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Google Sans"/>
                <a:ea typeface="Google Sans"/>
                <a:cs typeface="Google Sans"/>
                <a:sym typeface="Google Sans"/>
              </a:rPr>
              <a:t>KEY INSIGHTS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413425" y="1939675"/>
            <a:ext cx="6896100" cy="10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438138" y="3915350"/>
            <a:ext cx="3108300" cy="23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438150" y="7050750"/>
            <a:ext cx="3108300" cy="22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 i="1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150" name="Google Shape;150;p4"/>
          <p:cNvSpPr/>
          <p:nvPr>
            <p:ph type="pic" idx="2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4"/>
          <p:cNvSpPr txBox="1"/>
          <p:nvPr/>
        </p:nvSpPr>
        <p:spPr>
          <a:xfrm>
            <a:off x="4007763" y="86954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Image Alt-Text Here</a:t>
            </a:r>
            <a:endParaRPr sz="1100" i="1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4">
  <p:cSld name="CUSTOM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55" name="Google Shape;155;p5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156" name="Google Shape;156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161" name="Google Shape;161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65" name="Google Shape;165;p5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EEEE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Overview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w="9525" cap="flat" cmpd="sng">
            <a:solidFill>
              <a:srgbClr val="DB44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Problem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w="9525" cap="flat" cmpd="sng">
            <a:solidFill>
              <a:srgbClr val="F4B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Solution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rgbClr val="0F9D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Details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432000" y="829657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70" name="Google Shape;170;p5"/>
          <p:cNvGrpSpPr/>
          <p:nvPr/>
        </p:nvGrpSpPr>
        <p:grpSpPr>
          <a:xfrm>
            <a:off x="95351" y="8200359"/>
            <a:ext cx="7581691" cy="5901"/>
            <a:chOff x="1890075" y="5241175"/>
            <a:chExt cx="4240556" cy="257700"/>
          </a:xfrm>
        </p:grpSpPr>
        <p:sp>
          <p:nvSpPr>
            <p:cNvPr id="171" name="Google Shape;171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75" name="Google Shape;175;p5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177" name="Google Shape;177;p5"/>
          <p:cNvSpPr/>
          <p:nvPr>
            <p:ph type="pic" idx="2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"/>
          <p:cNvSpPr txBox="1"/>
          <p:nvPr/>
        </p:nvSpPr>
        <p:spPr>
          <a:xfrm>
            <a:off x="4326325" y="74569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Image Alt-Text Here</a:t>
            </a:r>
            <a:endParaRPr sz="1100" i="1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NOT USE ">
  <p:cSld name="TITLE_2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pSp>
        <p:nvGrpSpPr>
          <p:cNvPr id="181" name="Google Shape;181;p6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82" name="Google Shape;182;p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83" name="Google Shape;183;p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O NOT USE">
  <p:cSld name="CUSTOM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/>
          <p:nvPr/>
        </p:nvSpPr>
        <p:spPr>
          <a:xfrm>
            <a:off x="100575" y="1257300"/>
            <a:ext cx="2883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/>
                <a:ea typeface="Google Sans"/>
                <a:cs typeface="Google Sans"/>
                <a:sym typeface="Google Sans"/>
              </a:rPr>
              <a:t>Salifort Motors seeks to improve employee retention and answer the </a:t>
            </a:r>
            <a:r>
              <a:rPr lang="en-GB">
                <a:latin typeface="Google Sans"/>
                <a:ea typeface="Google Sans"/>
                <a:cs typeface="Google Sans"/>
                <a:sym typeface="Google Sans"/>
              </a:rPr>
              <a:t>following </a:t>
            </a:r>
            <a:r>
              <a:rPr lang="en-GB">
                <a:latin typeface="Google Sans"/>
                <a:ea typeface="Google Sans"/>
                <a:cs typeface="Google Sans"/>
                <a:sym typeface="Google Sans"/>
              </a:rPr>
              <a:t>question: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Google Sans"/>
                <a:ea typeface="Google Sans"/>
                <a:cs typeface="Google Sans"/>
                <a:sym typeface="Google Sans"/>
              </a:rPr>
              <a:t>What’s likely to make the employee leave the company?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100" y="67050"/>
            <a:ext cx="7772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latin typeface="Google Sans"/>
                <a:ea typeface="Google Sans"/>
                <a:cs typeface="Google Sans"/>
                <a:sym typeface="Google Sans"/>
              </a:rPr>
              <a:t>Salifort Motors</a:t>
            </a:r>
            <a:endParaRPr sz="25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1763100" y="4908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Employee </a:t>
            </a:r>
            <a:r>
              <a:rPr lang="en-GB" sz="12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Retention Project</a:t>
            </a:r>
            <a:r>
              <a:rPr lang="en-GB" sz="12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 </a:t>
            </a:r>
            <a:endParaRPr sz="1200">
              <a:solidFill>
                <a:srgbClr val="000000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pic>
        <p:nvPicPr>
          <p:cNvPr id="192" name="Google Shape;192;p8" descr="C:\Users\ASUS\Downloads\02. Model 2 Image\rf2-importance.pngrf2-importance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536315" y="4215130"/>
            <a:ext cx="3502660" cy="2296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8" descr="C:\Users\ASUS\Downloads\02. Model 2 Image\tree2-importance.pngtree2-importa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257550" y="1032510"/>
            <a:ext cx="3755390" cy="249047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8"/>
          <p:cNvSpPr txBox="1"/>
          <p:nvPr/>
        </p:nvSpPr>
        <p:spPr>
          <a:xfrm>
            <a:off x="3257550" y="3522700"/>
            <a:ext cx="43140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000" b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Barplot above shows the most relevant variables: </a:t>
            </a:r>
            <a:r>
              <a:rPr lang="en-GB" sz="1000" b="1" i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‘</a:t>
            </a:r>
            <a:r>
              <a:rPr lang="en-US" altLang="en-GB" sz="1000" b="1" i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satisfaction_level</a:t>
            </a:r>
            <a:r>
              <a:rPr lang="en-GB" sz="1000" b="1" i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’, ‘number_project’,  ‘tenure’</a:t>
            </a:r>
            <a:r>
              <a:rPr lang="en-US" altLang="en-GB" sz="1000" b="1" i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, </a:t>
            </a:r>
            <a:r>
              <a:rPr lang="en-GB" sz="1000" b="1" i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‘</a:t>
            </a:r>
            <a:r>
              <a:rPr lang="en-US" altLang="en-GB" sz="1000" b="1" i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good_performance</a:t>
            </a:r>
            <a:r>
              <a:rPr lang="en-GB" sz="1000" b="1" i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’ </a:t>
            </a:r>
            <a:r>
              <a:rPr lang="en-GB" sz="1000" b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and</a:t>
            </a:r>
            <a:r>
              <a:rPr lang="en-GB" sz="1000" b="1" i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 ‘overworked’.</a:t>
            </a:r>
            <a:r>
              <a:rPr lang="en-US" altLang="en-GB" sz="1000" b="1" i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lang="en-US" altLang="en-GB" sz="1000" b="1" i="1">
              <a:solidFill>
                <a:schemeClr val="dk1"/>
              </a:solidFill>
              <a:highlight>
                <a:srgbClr val="FFFFFE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3257550" y="6470250"/>
            <a:ext cx="40605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latin typeface="Google Sans"/>
                <a:ea typeface="Google Sans"/>
                <a:cs typeface="Google Sans"/>
                <a:sym typeface="Google Sans"/>
              </a:rPr>
              <a:t>In the random forest model above, </a:t>
            </a:r>
            <a:r>
              <a:rPr lang="en-GB" sz="1000" b="1" i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‘</a:t>
            </a:r>
            <a:r>
              <a:rPr lang="en-US" altLang="en-GB" sz="1000" b="1" i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satisfaction_level</a:t>
            </a:r>
            <a:r>
              <a:rPr lang="en-GB" sz="1000" b="1" i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’, ‘number_project’,  ‘tenure’</a:t>
            </a:r>
            <a:r>
              <a:rPr lang="en-US" altLang="en-GB" sz="1000" b="1" i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, </a:t>
            </a:r>
            <a:r>
              <a:rPr lang="en-GB" sz="1000" b="1" i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‘</a:t>
            </a:r>
            <a:r>
              <a:rPr lang="en-US" altLang="en-GB" sz="1000" b="1" i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good_performance</a:t>
            </a:r>
            <a:r>
              <a:rPr lang="en-GB" sz="1000" b="1" i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’</a:t>
            </a:r>
            <a:r>
              <a:rPr lang="en-US" altLang="en-GB" sz="1000" b="1" i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,</a:t>
            </a:r>
            <a:r>
              <a:rPr lang="en-GB" sz="1000" b="1" i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 ‘overworked’</a:t>
            </a:r>
            <a:r>
              <a:rPr lang="en-US" altLang="en-GB" sz="1000" b="1" i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, and </a:t>
            </a:r>
            <a:r>
              <a:rPr lang="en-GB" sz="1000" b="1" i="1">
                <a:latin typeface="Google Sans"/>
                <a:ea typeface="Google Sans"/>
                <a:cs typeface="Google Sans"/>
                <a:sym typeface="Google Sans"/>
              </a:rPr>
              <a:t>`salary_low` </a:t>
            </a:r>
            <a:r>
              <a:rPr lang="en-GB" sz="1000" b="1">
                <a:latin typeface="Google Sans"/>
                <a:ea typeface="Google Sans"/>
                <a:cs typeface="Google Sans"/>
                <a:sym typeface="Google Sans"/>
              </a:rPr>
              <a:t>have the highest importance. These variables are most helpful in predicting the outcome variable,</a:t>
            </a:r>
            <a:r>
              <a:rPr lang="en-GB" sz="1000" b="1" i="1">
                <a:latin typeface="Google Sans"/>
                <a:ea typeface="Google Sans"/>
                <a:cs typeface="Google Sans"/>
                <a:sym typeface="Google Sans"/>
              </a:rPr>
              <a:t> `left`.</a:t>
            </a:r>
            <a:endParaRPr sz="1000" b="1" i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100575" y="3147695"/>
            <a:ext cx="2883300" cy="233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Since the variable we are seeking to predict is categorical, the team could build </a:t>
            </a:r>
            <a:r>
              <a:rPr lang="en-GB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either a logistic regression or a tree-based machine learning model</a:t>
            </a:r>
            <a:r>
              <a:rPr lang="en-US" altLang="en-GB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 or a xgboost</a:t>
            </a:r>
            <a:r>
              <a:rPr lang="en-GB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The  model slightly outperforms the decision tree </a:t>
            </a:r>
            <a:r>
              <a:rPr lang="en-US" altLang="en-GB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and </a:t>
            </a:r>
            <a:r>
              <a:rPr lang="en-GB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random forest</a:t>
            </a:r>
            <a:r>
              <a:rPr lang="en-GB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model.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100575" y="5783025"/>
            <a:ext cx="2883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This model helps predict whether an employee will leave and identify which factors are most influential. These insights can help HR make decisions to improve employee retention.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-635" y="7560310"/>
            <a:ext cx="7773035" cy="2482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-GB" sz="10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Limit the number of projects that employees can work on.</a:t>
            </a:r>
            <a:endParaRPr lang="en-GB" sz="100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-GB" sz="10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Promote employees who have great evaluation results and have been for atleast four years, or conduct further investigation about why four-year tenured employees are so dissatisfied.</a:t>
            </a:r>
            <a:endParaRPr lang="en-GB" sz="100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-GB" sz="10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Give reward to employees for working longer hours who have brought significant improvements, working collaboratively executing</a:t>
            </a:r>
            <a:r>
              <a:rPr lang="en-US" altLang="en-GB" sz="10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 in a</a:t>
            </a:r>
            <a:r>
              <a:rPr lang="en-GB" sz="10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 project</a:t>
            </a:r>
            <a:r>
              <a:rPr lang="en-US" altLang="en-GB" sz="10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(</a:t>
            </a:r>
            <a:r>
              <a:rPr lang="en-GB" sz="10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s</a:t>
            </a:r>
            <a:r>
              <a:rPr lang="en-US" altLang="en-GB" sz="10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)</a:t>
            </a:r>
            <a:r>
              <a:rPr lang="en-GB" sz="10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 or consider that employee can exchange their overtime with more paid leave of holiday or vacation.</a:t>
            </a:r>
            <a:endParaRPr lang="en-GB" sz="100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-GB" sz="10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Ensure that employee has understood the overtime policy, check and if the employee has</a:t>
            </a:r>
            <a:r>
              <a:rPr lang="en-US" altLang="en-GB" sz="10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 been </a:t>
            </a:r>
            <a:r>
              <a:rPr lang="en-GB" sz="10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give</a:t>
            </a:r>
            <a:r>
              <a:rPr lang="en-US" altLang="en-GB" sz="10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n</a:t>
            </a:r>
            <a:r>
              <a:rPr lang="en-GB" sz="10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 information accordingly.</a:t>
            </a:r>
            <a:endParaRPr lang="en-GB" sz="100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-GB" sz="10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Consider proprtionate score on employee's evaluation towards employee who have great impact and team enabler as not due to the amount of works as aligned to point 2.</a:t>
            </a:r>
            <a:endParaRPr lang="en-GB" sz="100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-GB" sz="10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Important to have team or department as well in company-wide discussion regarding the work culture. Open consultation from HR to address together with department head or related parties for </a:t>
            </a:r>
            <a:r>
              <a:rPr lang="en-US" altLang="en-GB" sz="10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the objective of employee retention</a:t>
            </a:r>
            <a:r>
              <a:rPr lang="en-GB" sz="10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 specially for the top and medium</a:t>
            </a:r>
            <a:r>
              <a:rPr lang="en-US" altLang="en-GB" sz="10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-GB" sz="10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 talent</a:t>
            </a:r>
            <a:r>
              <a:rPr lang="en-GB" sz="10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 employee</a:t>
            </a:r>
            <a:r>
              <a:rPr lang="en-US" altLang="en-GB" sz="10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s</a:t>
            </a:r>
            <a:endParaRPr lang="en-GB" sz="100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-GB" sz="10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Set a features that can </a:t>
            </a:r>
            <a:r>
              <a:rPr lang="en-US" altLang="en-GB" sz="10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elaborate satisfaction level similar to </a:t>
            </a:r>
            <a:r>
              <a:rPr lang="en-GB" sz="10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filter medium and top talent employees</a:t>
            </a:r>
            <a:r>
              <a:rPr lang="en-US" altLang="en-GB" sz="10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 (good performance)</a:t>
            </a:r>
            <a:r>
              <a:rPr lang="en-GB" sz="10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lang="en-GB" sz="100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2135</Words>
  <Application>WPS Presentation</Application>
  <PresentationFormat/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SimSun</vt:lpstr>
      <vt:lpstr>Wingdings</vt:lpstr>
      <vt:lpstr>Arial</vt:lpstr>
      <vt:lpstr>Google Sans SemiBold</vt:lpstr>
      <vt:lpstr>Google Sans</vt:lpstr>
      <vt:lpstr>PT Sans Narrow</vt:lpstr>
      <vt:lpstr>Lato</vt:lpstr>
      <vt:lpstr>Calibri</vt:lpstr>
      <vt:lpstr>Work Sans</vt:lpstr>
      <vt:lpstr>Roboto</vt:lpstr>
      <vt:lpstr>Microsoft YaHei</vt:lpstr>
      <vt:lpstr>Arial Unicode MS</vt:lpstr>
      <vt:lpstr>Simple Light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Wahyu Ardhitama</cp:lastModifiedBy>
  <cp:revision>7</cp:revision>
  <dcterms:created xsi:type="dcterms:W3CDTF">2023-05-15T04:30:00Z</dcterms:created>
  <dcterms:modified xsi:type="dcterms:W3CDTF">2023-06-02T10:50:54Z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A9FC044EA6714C4DBF69908F4A7EFF81</vt:lpwstr>
  </property>
  <property fmtid="{D5CDD505-2E9C-101B-9397-08002B2CF9AE}" pid="3" name="KSOProductBuildVer">
    <vt:lpwstr>1033-11.2.0.11537</vt:lpwstr>
  </property>
</Properties>
</file>