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1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C73550BF-9630-4E5D-B3A9-D2F7BDCAB537}" type="datetimeFigureOut">
              <a:rPr lang="de-DE" smtClean="0"/>
              <a:t>02.10.2019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73550BF-9630-4E5D-B3A9-D2F7BDCAB537}" type="datetimeFigureOut">
              <a:rPr lang="de-DE" smtClean="0"/>
              <a:t>02.10.2019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73550BF-9630-4E5D-B3A9-D2F7BDCAB537}" type="datetimeFigureOut">
              <a:rPr lang="de-DE" smtClean="0"/>
              <a:t>02.10.2019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73550BF-9630-4E5D-B3A9-D2F7BDCAB537}" type="datetimeFigureOut">
              <a:rPr lang="de-DE" smtClean="0"/>
              <a:t>02.10.2019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550BF-9630-4E5D-B3A9-D2F7BDCAB537}" type="datetimeFigureOut">
              <a:rPr lang="de-DE" smtClean="0"/>
              <a:t>02.10.2019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C73550BF-9630-4E5D-B3A9-D2F7BDCAB537}" type="datetimeFigureOut">
              <a:rPr lang="de-DE" smtClean="0"/>
              <a:t>02.10.2019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C73550BF-9630-4E5D-B3A9-D2F7BDCAB537}" type="datetimeFigureOut">
              <a:rPr lang="de-DE" smtClean="0"/>
              <a:t>02.10.2019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C73550BF-9630-4E5D-B3A9-D2F7BDCAB537}" type="datetimeFigureOut">
              <a:rPr lang="de-DE" smtClean="0"/>
              <a:t>02.10.2019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550BF-9630-4E5D-B3A9-D2F7BDCAB537}" type="datetimeFigureOut">
              <a:rPr lang="de-DE" smtClean="0"/>
              <a:t>02.10.2019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550BF-9630-4E5D-B3A9-D2F7BDCAB537}" type="datetimeFigureOut">
              <a:rPr lang="de-DE" smtClean="0"/>
              <a:t>02.10.2019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550BF-9630-4E5D-B3A9-D2F7BDCAB537}" type="datetimeFigureOut">
              <a:rPr lang="de-DE" smtClean="0"/>
              <a:t>02.10.2019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8642B57-2E34-48E7-ADF9-DB6E5C6E5708}" type="slidenum">
              <a:rPr lang="de-DE" smtClean="0"/>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550BF-9630-4E5D-B3A9-D2F7BDCAB537}" type="datetimeFigureOut">
              <a:rPr lang="de-DE" smtClean="0"/>
              <a:t>02.10.2019</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642B57-2E34-48E7-ADF9-DB6E5C6E5708}" type="slidenum">
              <a:rPr lang="de-DE" smtClean="0"/>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j.l.c@bingo-now.org" TargetMode="External"/><Relationship Id="rId3" Type="http://schemas.openxmlformats.org/officeDocument/2006/relationships/hyperlink" Target="mailto:kyra@gmail.com" TargetMode="External"/><Relationship Id="rId7" Type="http://schemas.openxmlformats.org/officeDocument/2006/relationships/hyperlink" Target="mailto:quentin@miramax.com" TargetMode="External"/><Relationship Id="rId2" Type="http://schemas.openxmlformats.org/officeDocument/2006/relationships/hyperlink" Target="mailto:john@abc.com" TargetMode="External"/><Relationship Id="rId1" Type="http://schemas.openxmlformats.org/officeDocument/2006/relationships/slideLayout" Target="../slideLayouts/slideLayout2.xml"/><Relationship Id="rId6" Type="http://schemas.openxmlformats.org/officeDocument/2006/relationships/hyperlink" Target="mailto:b.fisher@disney.com" TargetMode="External"/><Relationship Id="rId11" Type="http://schemas.openxmlformats.org/officeDocument/2006/relationships/hyperlink" Target="mailto:Sarah.m@abc.com" TargetMode="External"/><Relationship Id="rId5" Type="http://schemas.openxmlformats.org/officeDocument/2006/relationships/hyperlink" Target="mailto:Peter.weller@robocop.com" TargetMode="External"/><Relationship Id="rId10" Type="http://schemas.openxmlformats.org/officeDocument/2006/relationships/hyperlink" Target="mailto:mike@microsoft.com" TargetMode="External"/><Relationship Id="rId4" Type="http://schemas.openxmlformats.org/officeDocument/2006/relationships/hyperlink" Target="mailto:k.brandon@microsoft.com" TargetMode="External"/><Relationship Id="rId9" Type="http://schemas.openxmlformats.org/officeDocument/2006/relationships/hyperlink" Target="mailto:herby@sofast.n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mailto:j.l.c@bingo-now.org" TargetMode="External"/><Relationship Id="rId3" Type="http://schemas.openxmlformats.org/officeDocument/2006/relationships/hyperlink" Target="mailto:kyra@gmail.com" TargetMode="External"/><Relationship Id="rId7" Type="http://schemas.openxmlformats.org/officeDocument/2006/relationships/hyperlink" Target="mailto:quentin@miramax.com" TargetMode="External"/><Relationship Id="rId2" Type="http://schemas.openxmlformats.org/officeDocument/2006/relationships/hyperlink" Target="mailto:john@abc.com" TargetMode="External"/><Relationship Id="rId1" Type="http://schemas.openxmlformats.org/officeDocument/2006/relationships/slideLayout" Target="../slideLayouts/slideLayout2.xml"/><Relationship Id="rId6" Type="http://schemas.openxmlformats.org/officeDocument/2006/relationships/hyperlink" Target="mailto:b.fisher@disney.com" TargetMode="External"/><Relationship Id="rId11" Type="http://schemas.openxmlformats.org/officeDocument/2006/relationships/hyperlink" Target="mailto:Sarah.m@abc.com" TargetMode="External"/><Relationship Id="rId5" Type="http://schemas.openxmlformats.org/officeDocument/2006/relationships/hyperlink" Target="mailto:Peter.weller@robocop.com" TargetMode="External"/><Relationship Id="rId10" Type="http://schemas.openxmlformats.org/officeDocument/2006/relationships/hyperlink" Target="mailto:mike@microsoft.com" TargetMode="External"/><Relationship Id="rId4" Type="http://schemas.openxmlformats.org/officeDocument/2006/relationships/hyperlink" Target="mailto:k.brandon@microsoft.com" TargetMode="External"/><Relationship Id="rId9" Type="http://schemas.openxmlformats.org/officeDocument/2006/relationships/hyperlink" Target="mailto:herby@sofast.n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sonplaceholder.typicode.com/us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mailto:j.l.c@bingo-now.org" TargetMode="External"/><Relationship Id="rId3" Type="http://schemas.openxmlformats.org/officeDocument/2006/relationships/hyperlink" Target="mailto:kyra@gmail.com" TargetMode="External"/><Relationship Id="rId7" Type="http://schemas.openxmlformats.org/officeDocument/2006/relationships/hyperlink" Target="mailto:quentin@miramax.com" TargetMode="External"/><Relationship Id="rId2" Type="http://schemas.openxmlformats.org/officeDocument/2006/relationships/hyperlink" Target="mailto:john@abc.com" TargetMode="External"/><Relationship Id="rId1" Type="http://schemas.openxmlformats.org/officeDocument/2006/relationships/slideLayout" Target="../slideLayouts/slideLayout2.xml"/><Relationship Id="rId6" Type="http://schemas.openxmlformats.org/officeDocument/2006/relationships/hyperlink" Target="mailto:b.fisher@disney.com" TargetMode="External"/><Relationship Id="rId11" Type="http://schemas.openxmlformats.org/officeDocument/2006/relationships/hyperlink" Target="mailto:Sarah.m@abc.com" TargetMode="External"/><Relationship Id="rId5" Type="http://schemas.openxmlformats.org/officeDocument/2006/relationships/hyperlink" Target="mailto:Peter.weller@robocop.com" TargetMode="External"/><Relationship Id="rId10" Type="http://schemas.openxmlformats.org/officeDocument/2006/relationships/hyperlink" Target="mailto:mike@microsoft.com" TargetMode="External"/><Relationship Id="rId4" Type="http://schemas.openxmlformats.org/officeDocument/2006/relationships/hyperlink" Target="mailto:k.brandon@microsoft.com" TargetMode="External"/><Relationship Id="rId9" Type="http://schemas.openxmlformats.org/officeDocument/2006/relationships/hyperlink" Target="mailto:herby@sofast.net"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mailto:student@digitalcareerinstitut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Task 1: Layout</a:t>
            </a:r>
            <a:endParaRPr lang="de-DE" dirty="0"/>
          </a:p>
        </p:txBody>
      </p:sp>
      <p:sp>
        <p:nvSpPr>
          <p:cNvPr id="3" name="Content Placeholder 2"/>
          <p:cNvSpPr>
            <a:spLocks noGrp="1"/>
          </p:cNvSpPr>
          <p:nvPr>
            <p:ph idx="1"/>
          </p:nvPr>
        </p:nvSpPr>
        <p:spPr>
          <a:xfrm>
            <a:off x="457200" y="1600201"/>
            <a:ext cx="8229600" cy="676672"/>
          </a:xfrm>
        </p:spPr>
        <p:txBody>
          <a:bodyPr>
            <a:normAutofit fontScale="62500" lnSpcReduction="20000"/>
          </a:bodyPr>
          <a:lstStyle/>
          <a:p>
            <a:pPr>
              <a:buNone/>
            </a:pPr>
            <a:r>
              <a:rPr lang="de-DE" dirty="0" smtClean="0"/>
              <a:t>1. Create the following layout in the App-component. Do not create </a:t>
            </a:r>
          </a:p>
          <a:p>
            <a:pPr>
              <a:buNone/>
            </a:pPr>
            <a:r>
              <a:rPr lang="de-DE" dirty="0" smtClean="0"/>
              <a:t>    any other components yet. </a:t>
            </a:r>
            <a:endParaRPr lang="de-DE" dirty="0"/>
          </a:p>
        </p:txBody>
      </p:sp>
      <p:sp>
        <p:nvSpPr>
          <p:cNvPr id="4" name="Rectangle 3"/>
          <p:cNvSpPr/>
          <p:nvPr/>
        </p:nvSpPr>
        <p:spPr>
          <a:xfrm>
            <a:off x="1259632" y="3429000"/>
            <a:ext cx="6120680" cy="3024336"/>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tangle 5"/>
          <p:cNvSpPr/>
          <p:nvPr/>
        </p:nvSpPr>
        <p:spPr>
          <a:xfrm>
            <a:off x="1259632" y="2636912"/>
            <a:ext cx="6120680" cy="792088"/>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t>UserSearch</a:t>
            </a:r>
            <a:endParaRPr lang="de-DE" dirty="0"/>
          </a:p>
        </p:txBody>
      </p:sp>
      <p:sp>
        <p:nvSpPr>
          <p:cNvPr id="7" name="Rectangle 6"/>
          <p:cNvSpPr/>
          <p:nvPr/>
        </p:nvSpPr>
        <p:spPr>
          <a:xfrm>
            <a:off x="1475656" y="3645024"/>
            <a:ext cx="1944216"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Enter Searchterm</a:t>
            </a:r>
            <a:endParaRPr lang="de-DE" sz="1400" dirty="0"/>
          </a:p>
        </p:txBody>
      </p:sp>
      <p:sp>
        <p:nvSpPr>
          <p:cNvPr id="8" name="Rectangle 7"/>
          <p:cNvSpPr/>
          <p:nvPr/>
        </p:nvSpPr>
        <p:spPr>
          <a:xfrm>
            <a:off x="3491880" y="3645024"/>
            <a:ext cx="1080120" cy="360040"/>
          </a:xfrm>
          <a:prstGeom prst="rect">
            <a:avLst/>
          </a:prstGeom>
          <a:solidFill>
            <a:schemeClr val="bg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Search</a:t>
            </a:r>
            <a:endParaRPr lang="de-DE" sz="1400" dirty="0"/>
          </a:p>
        </p:txBody>
      </p:sp>
      <p:cxnSp>
        <p:nvCxnSpPr>
          <p:cNvPr id="10" name="Straight Arrow Connector 9"/>
          <p:cNvCxnSpPr/>
          <p:nvPr/>
        </p:nvCxnSpPr>
        <p:spPr>
          <a:xfrm>
            <a:off x="7596336" y="2629932"/>
            <a:ext cx="0" cy="7920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68344" y="2822704"/>
            <a:ext cx="752322" cy="369332"/>
          </a:xfrm>
          <a:prstGeom prst="rect">
            <a:avLst/>
          </a:prstGeom>
          <a:noFill/>
        </p:spPr>
        <p:txBody>
          <a:bodyPr wrap="none" rtlCol="0">
            <a:spAutoFit/>
          </a:bodyPr>
          <a:lstStyle/>
          <a:p>
            <a:r>
              <a:rPr lang="de-DE" dirty="0" smtClean="0"/>
              <a:t>120px</a:t>
            </a:r>
            <a:endParaRPr lang="de-DE" dirty="0"/>
          </a:p>
        </p:txBody>
      </p:sp>
      <p:sp>
        <p:nvSpPr>
          <p:cNvPr id="17" name="TextBox 16"/>
          <p:cNvSpPr txBox="1"/>
          <p:nvPr/>
        </p:nvSpPr>
        <p:spPr>
          <a:xfrm>
            <a:off x="7812360" y="4293096"/>
            <a:ext cx="820353" cy="369332"/>
          </a:xfrm>
          <a:prstGeom prst="rect">
            <a:avLst/>
          </a:prstGeom>
          <a:noFill/>
        </p:spPr>
        <p:txBody>
          <a:bodyPr wrap="none" rtlCol="0">
            <a:spAutoFit/>
          </a:bodyPr>
          <a:lstStyle/>
          <a:p>
            <a:r>
              <a:rPr lang="de-DE" dirty="0" smtClean="0"/>
              <a:t>button</a:t>
            </a:r>
            <a:endParaRPr lang="de-DE" dirty="0"/>
          </a:p>
        </p:txBody>
      </p:sp>
      <p:sp>
        <p:nvSpPr>
          <p:cNvPr id="18" name="TextBox 17"/>
          <p:cNvSpPr txBox="1"/>
          <p:nvPr/>
        </p:nvSpPr>
        <p:spPr>
          <a:xfrm>
            <a:off x="7812360" y="5013176"/>
            <a:ext cx="886653" cy="369332"/>
          </a:xfrm>
          <a:prstGeom prst="rect">
            <a:avLst/>
          </a:prstGeom>
          <a:noFill/>
        </p:spPr>
        <p:txBody>
          <a:bodyPr wrap="none" rtlCol="0">
            <a:spAutoFit/>
          </a:bodyPr>
          <a:lstStyle/>
          <a:p>
            <a:r>
              <a:rPr lang="de-DE" dirty="0" smtClean="0"/>
              <a:t>textbox</a:t>
            </a:r>
            <a:endParaRPr lang="de-DE" dirty="0"/>
          </a:p>
        </p:txBody>
      </p:sp>
      <p:graphicFrame>
        <p:nvGraphicFramePr>
          <p:cNvPr id="19" name="Table 18"/>
          <p:cNvGraphicFramePr>
            <a:graphicFrameLocks noGrp="1"/>
          </p:cNvGraphicFramePr>
          <p:nvPr/>
        </p:nvGraphicFramePr>
        <p:xfrm>
          <a:off x="1475656" y="4149080"/>
          <a:ext cx="3528392" cy="2179320"/>
        </p:xfrm>
        <a:graphic>
          <a:graphicData uri="http://schemas.openxmlformats.org/drawingml/2006/table">
            <a:tbl>
              <a:tblPr firstRow="1" bandRow="1">
                <a:tableStyleId>{5C22544A-7EE6-4342-B048-85BDC9FD1C3A}</a:tableStyleId>
              </a:tblPr>
              <a:tblGrid>
                <a:gridCol w="409545"/>
                <a:gridCol w="1122520"/>
                <a:gridCol w="1996327"/>
              </a:tblGrid>
              <a:tr h="196385">
                <a:tc>
                  <a:txBody>
                    <a:bodyPr/>
                    <a:lstStyle/>
                    <a:p>
                      <a:r>
                        <a:rPr lang="de-DE" sz="700" dirty="0" smtClean="0"/>
                        <a:t>Id</a:t>
                      </a:r>
                      <a:endParaRPr lang="de-DE" sz="700" dirty="0"/>
                    </a:p>
                  </a:txBody>
                  <a:tcPr/>
                </a:tc>
                <a:tc>
                  <a:txBody>
                    <a:bodyPr/>
                    <a:lstStyle/>
                    <a:p>
                      <a:r>
                        <a:rPr lang="de-DE" sz="700" dirty="0" smtClean="0"/>
                        <a:t>Name</a:t>
                      </a:r>
                      <a:endParaRPr lang="de-DE" sz="700" dirty="0"/>
                    </a:p>
                  </a:txBody>
                  <a:tcPr/>
                </a:tc>
                <a:tc>
                  <a:txBody>
                    <a:bodyPr/>
                    <a:lstStyle/>
                    <a:p>
                      <a:r>
                        <a:rPr lang="de-DE" sz="700" dirty="0" smtClean="0"/>
                        <a:t>Email</a:t>
                      </a:r>
                      <a:endParaRPr lang="de-DE" sz="700" dirty="0"/>
                    </a:p>
                  </a:txBody>
                  <a:tcPr/>
                </a:tc>
              </a:tr>
              <a:tr h="196385">
                <a:tc>
                  <a:txBody>
                    <a:bodyPr/>
                    <a:lstStyle/>
                    <a:p>
                      <a:r>
                        <a:rPr lang="de-DE" sz="700" dirty="0" smtClean="0"/>
                        <a:t>1000</a:t>
                      </a:r>
                      <a:endParaRPr lang="de-DE" sz="700" dirty="0"/>
                    </a:p>
                  </a:txBody>
                  <a:tcPr/>
                </a:tc>
                <a:tc>
                  <a:txBody>
                    <a:bodyPr/>
                    <a:lstStyle/>
                    <a:p>
                      <a:r>
                        <a:rPr lang="de-DE" sz="700" dirty="0" smtClean="0"/>
                        <a:t>John Smith</a:t>
                      </a:r>
                      <a:endParaRPr lang="de-DE" sz="700" dirty="0"/>
                    </a:p>
                  </a:txBody>
                  <a:tcPr/>
                </a:tc>
                <a:tc>
                  <a:txBody>
                    <a:bodyPr/>
                    <a:lstStyle/>
                    <a:p>
                      <a:r>
                        <a:rPr lang="de-DE" sz="700" dirty="0" smtClean="0">
                          <a:hlinkClick r:id="rId2"/>
                        </a:rPr>
                        <a:t>john@abc.com</a:t>
                      </a:r>
                      <a:endParaRPr lang="de-DE" sz="700" dirty="0"/>
                    </a:p>
                  </a:txBody>
                  <a:tcPr/>
                </a:tc>
              </a:tr>
              <a:tr h="196385">
                <a:tc>
                  <a:txBody>
                    <a:bodyPr/>
                    <a:lstStyle/>
                    <a:p>
                      <a:r>
                        <a:rPr lang="de-DE" sz="700" dirty="0" smtClean="0"/>
                        <a:t>1001</a:t>
                      </a:r>
                      <a:endParaRPr lang="de-DE" sz="700" dirty="0"/>
                    </a:p>
                  </a:txBody>
                  <a:tcPr/>
                </a:tc>
                <a:tc>
                  <a:txBody>
                    <a:bodyPr/>
                    <a:lstStyle/>
                    <a:p>
                      <a:r>
                        <a:rPr lang="de-DE" sz="700" dirty="0" smtClean="0"/>
                        <a:t>Kyra Johnson</a:t>
                      </a:r>
                      <a:endParaRPr lang="de-DE" sz="700" dirty="0"/>
                    </a:p>
                  </a:txBody>
                  <a:tcPr/>
                </a:tc>
                <a:tc>
                  <a:txBody>
                    <a:bodyPr/>
                    <a:lstStyle/>
                    <a:p>
                      <a:r>
                        <a:rPr lang="de-DE" sz="700" dirty="0" smtClean="0">
                          <a:hlinkClick r:id="rId3"/>
                        </a:rPr>
                        <a:t>kyra@gmail.com</a:t>
                      </a:r>
                      <a:endParaRPr lang="de-DE" sz="700" dirty="0"/>
                    </a:p>
                  </a:txBody>
                  <a:tcPr/>
                </a:tc>
              </a:tr>
              <a:tr h="196385">
                <a:tc>
                  <a:txBody>
                    <a:bodyPr/>
                    <a:lstStyle/>
                    <a:p>
                      <a:r>
                        <a:rPr lang="de-DE" sz="700" dirty="0" smtClean="0"/>
                        <a:t>1002</a:t>
                      </a:r>
                      <a:endParaRPr lang="de-DE" sz="700" dirty="0"/>
                    </a:p>
                  </a:txBody>
                  <a:tcPr/>
                </a:tc>
                <a:tc>
                  <a:txBody>
                    <a:bodyPr/>
                    <a:lstStyle/>
                    <a:p>
                      <a:r>
                        <a:rPr lang="de-DE" sz="700" dirty="0" smtClean="0"/>
                        <a:t>Kelly Brandon</a:t>
                      </a:r>
                      <a:endParaRPr lang="de-DE" sz="700" dirty="0"/>
                    </a:p>
                  </a:txBody>
                  <a:tcPr/>
                </a:tc>
                <a:tc>
                  <a:txBody>
                    <a:bodyPr/>
                    <a:lstStyle/>
                    <a:p>
                      <a:r>
                        <a:rPr lang="de-DE" sz="700" dirty="0" smtClean="0">
                          <a:hlinkClick r:id="rId4"/>
                        </a:rPr>
                        <a:t>k.brandon@microsoft.com</a:t>
                      </a:r>
                      <a:endParaRPr lang="de-DE" sz="700" dirty="0"/>
                    </a:p>
                  </a:txBody>
                  <a:tcPr/>
                </a:tc>
              </a:tr>
              <a:tr h="196385">
                <a:tc>
                  <a:txBody>
                    <a:bodyPr/>
                    <a:lstStyle/>
                    <a:p>
                      <a:r>
                        <a:rPr lang="de-DE" sz="700" dirty="0" smtClean="0"/>
                        <a:t>1003</a:t>
                      </a:r>
                      <a:endParaRPr lang="de-DE" sz="700" dirty="0"/>
                    </a:p>
                  </a:txBody>
                  <a:tcPr/>
                </a:tc>
                <a:tc>
                  <a:txBody>
                    <a:bodyPr/>
                    <a:lstStyle/>
                    <a:p>
                      <a:r>
                        <a:rPr lang="de-DE" sz="700" dirty="0" smtClean="0"/>
                        <a:t>Peter Weller</a:t>
                      </a:r>
                      <a:endParaRPr lang="de-DE" sz="700" dirty="0"/>
                    </a:p>
                  </a:txBody>
                  <a:tcPr/>
                </a:tc>
                <a:tc>
                  <a:txBody>
                    <a:bodyPr/>
                    <a:lstStyle/>
                    <a:p>
                      <a:r>
                        <a:rPr lang="de-DE" sz="700" dirty="0" smtClean="0">
                          <a:hlinkClick r:id="rId5"/>
                        </a:rPr>
                        <a:t>Peter.weller@robocop.com</a:t>
                      </a:r>
                      <a:endParaRPr lang="de-DE" sz="700" dirty="0"/>
                    </a:p>
                  </a:txBody>
                  <a:tcPr/>
                </a:tc>
              </a:tr>
              <a:tr h="196385">
                <a:tc>
                  <a:txBody>
                    <a:bodyPr/>
                    <a:lstStyle/>
                    <a:p>
                      <a:r>
                        <a:rPr lang="de-DE" sz="700" dirty="0" smtClean="0"/>
                        <a:t>1004</a:t>
                      </a:r>
                      <a:endParaRPr lang="de-DE" sz="700" dirty="0"/>
                    </a:p>
                  </a:txBody>
                  <a:tcPr/>
                </a:tc>
                <a:tc>
                  <a:txBody>
                    <a:bodyPr/>
                    <a:lstStyle/>
                    <a:p>
                      <a:r>
                        <a:rPr lang="de-DE" sz="700" dirty="0" smtClean="0"/>
                        <a:t>Brandon Fisher</a:t>
                      </a:r>
                      <a:endParaRPr lang="de-DE" sz="700" dirty="0"/>
                    </a:p>
                  </a:txBody>
                  <a:tcPr/>
                </a:tc>
                <a:tc>
                  <a:txBody>
                    <a:bodyPr/>
                    <a:lstStyle/>
                    <a:p>
                      <a:r>
                        <a:rPr lang="de-DE" sz="700" dirty="0" smtClean="0">
                          <a:hlinkClick r:id="rId6"/>
                        </a:rPr>
                        <a:t>b.fisher@disney.com</a:t>
                      </a:r>
                      <a:endParaRPr lang="de-DE" sz="700" dirty="0"/>
                    </a:p>
                  </a:txBody>
                  <a:tcPr/>
                </a:tc>
              </a:tr>
              <a:tr h="196385">
                <a:tc>
                  <a:txBody>
                    <a:bodyPr/>
                    <a:lstStyle/>
                    <a:p>
                      <a:r>
                        <a:rPr lang="de-DE" sz="700" dirty="0" smtClean="0"/>
                        <a:t>1005</a:t>
                      </a:r>
                      <a:endParaRPr lang="de-DE" sz="700" dirty="0"/>
                    </a:p>
                  </a:txBody>
                  <a:tcPr/>
                </a:tc>
                <a:tc>
                  <a:txBody>
                    <a:bodyPr/>
                    <a:lstStyle/>
                    <a:p>
                      <a:r>
                        <a:rPr lang="de-DE" sz="700" dirty="0" smtClean="0"/>
                        <a:t>Quentin Jackson</a:t>
                      </a:r>
                      <a:endParaRPr lang="de-DE" sz="700" dirty="0"/>
                    </a:p>
                  </a:txBody>
                  <a:tcPr/>
                </a:tc>
                <a:tc>
                  <a:txBody>
                    <a:bodyPr/>
                    <a:lstStyle/>
                    <a:p>
                      <a:r>
                        <a:rPr lang="de-DE" sz="700" dirty="0" smtClean="0">
                          <a:hlinkClick r:id="rId7"/>
                        </a:rPr>
                        <a:t>quentin@miramax.com</a:t>
                      </a:r>
                      <a:endParaRPr lang="de-DE" sz="700" dirty="0"/>
                    </a:p>
                  </a:txBody>
                  <a:tcPr/>
                </a:tc>
              </a:tr>
              <a:tr h="196385">
                <a:tc>
                  <a:txBody>
                    <a:bodyPr/>
                    <a:lstStyle/>
                    <a:p>
                      <a:r>
                        <a:rPr lang="de-DE" sz="700" dirty="0" smtClean="0"/>
                        <a:t>1006</a:t>
                      </a:r>
                      <a:endParaRPr lang="de-DE" sz="700" dirty="0"/>
                    </a:p>
                  </a:txBody>
                  <a:tcPr/>
                </a:tc>
                <a:tc>
                  <a:txBody>
                    <a:bodyPr/>
                    <a:lstStyle/>
                    <a:p>
                      <a:r>
                        <a:rPr lang="de-DE" sz="700" dirty="0" smtClean="0"/>
                        <a:t>Jeanna La Croisse</a:t>
                      </a:r>
                      <a:endParaRPr lang="de-DE" sz="700" dirty="0"/>
                    </a:p>
                  </a:txBody>
                  <a:tcPr/>
                </a:tc>
                <a:tc>
                  <a:txBody>
                    <a:bodyPr/>
                    <a:lstStyle/>
                    <a:p>
                      <a:r>
                        <a:rPr lang="de-DE" sz="700" dirty="0" smtClean="0">
                          <a:hlinkClick r:id="rId8"/>
                        </a:rPr>
                        <a:t>jlc@bingo-now.org</a:t>
                      </a:r>
                      <a:endParaRPr lang="de-DE" sz="700" dirty="0"/>
                    </a:p>
                  </a:txBody>
                  <a:tcPr/>
                </a:tc>
              </a:tr>
              <a:tr h="196385">
                <a:tc>
                  <a:txBody>
                    <a:bodyPr/>
                    <a:lstStyle/>
                    <a:p>
                      <a:r>
                        <a:rPr lang="de-DE" sz="700" dirty="0" smtClean="0"/>
                        <a:t>1007</a:t>
                      </a:r>
                      <a:endParaRPr lang="de-DE" sz="700" dirty="0"/>
                    </a:p>
                  </a:txBody>
                  <a:tcPr/>
                </a:tc>
                <a:tc>
                  <a:txBody>
                    <a:bodyPr/>
                    <a:lstStyle/>
                    <a:p>
                      <a:r>
                        <a:rPr lang="de-DE" sz="700" dirty="0" smtClean="0"/>
                        <a:t>Herbert Rocks</a:t>
                      </a:r>
                      <a:endParaRPr lang="de-DE" sz="700" dirty="0"/>
                    </a:p>
                  </a:txBody>
                  <a:tcPr/>
                </a:tc>
                <a:tc>
                  <a:txBody>
                    <a:bodyPr/>
                    <a:lstStyle/>
                    <a:p>
                      <a:r>
                        <a:rPr lang="de-DE" sz="700" dirty="0" smtClean="0">
                          <a:hlinkClick r:id="rId9"/>
                        </a:rPr>
                        <a:t>herby@sofast.net</a:t>
                      </a:r>
                      <a:endParaRPr lang="de-DE" sz="700" dirty="0"/>
                    </a:p>
                  </a:txBody>
                  <a:tcPr/>
                </a:tc>
              </a:tr>
              <a:tr h="196385">
                <a:tc>
                  <a:txBody>
                    <a:bodyPr/>
                    <a:lstStyle/>
                    <a:p>
                      <a:r>
                        <a:rPr lang="de-DE" sz="700" dirty="0" smtClean="0"/>
                        <a:t>1008</a:t>
                      </a:r>
                      <a:endParaRPr lang="de-DE" sz="700" dirty="0"/>
                    </a:p>
                  </a:txBody>
                  <a:tcPr/>
                </a:tc>
                <a:tc>
                  <a:txBody>
                    <a:bodyPr/>
                    <a:lstStyle/>
                    <a:p>
                      <a:r>
                        <a:rPr lang="de-DE" sz="700" dirty="0" smtClean="0"/>
                        <a:t>Mike Johnson</a:t>
                      </a:r>
                      <a:endParaRPr lang="de-DE" sz="700" dirty="0"/>
                    </a:p>
                  </a:txBody>
                  <a:tcPr/>
                </a:tc>
                <a:tc>
                  <a:txBody>
                    <a:bodyPr/>
                    <a:lstStyle/>
                    <a:p>
                      <a:r>
                        <a:rPr lang="de-DE" sz="700" dirty="0" smtClean="0">
                          <a:hlinkClick r:id="rId10"/>
                        </a:rPr>
                        <a:t>mike@microsoft.com</a:t>
                      </a:r>
                      <a:endParaRPr lang="de-DE" sz="700" dirty="0"/>
                    </a:p>
                  </a:txBody>
                  <a:tcPr/>
                </a:tc>
              </a:tr>
              <a:tr h="196385">
                <a:tc>
                  <a:txBody>
                    <a:bodyPr/>
                    <a:lstStyle/>
                    <a:p>
                      <a:r>
                        <a:rPr lang="de-DE" sz="700" dirty="0" smtClean="0"/>
                        <a:t>1009</a:t>
                      </a:r>
                      <a:endParaRPr lang="de-DE" sz="700" dirty="0"/>
                    </a:p>
                  </a:txBody>
                  <a:tcPr/>
                </a:tc>
                <a:tc>
                  <a:txBody>
                    <a:bodyPr/>
                    <a:lstStyle/>
                    <a:p>
                      <a:r>
                        <a:rPr lang="de-DE" sz="700" dirty="0" smtClean="0"/>
                        <a:t>Sarah Michaels</a:t>
                      </a:r>
                      <a:endParaRPr lang="de-DE" sz="700" dirty="0"/>
                    </a:p>
                  </a:txBody>
                  <a:tcPr/>
                </a:tc>
                <a:tc>
                  <a:txBody>
                    <a:bodyPr/>
                    <a:lstStyle/>
                    <a:p>
                      <a:r>
                        <a:rPr lang="de-DE" sz="700" dirty="0" smtClean="0">
                          <a:hlinkClick r:id="rId11"/>
                        </a:rPr>
                        <a:t>Sarah.m@abc.com</a:t>
                      </a:r>
                      <a:endParaRPr lang="de-DE" sz="700" dirty="0"/>
                    </a:p>
                  </a:txBody>
                  <a:tcPr/>
                </a:tc>
              </a:tr>
            </a:tbl>
          </a:graphicData>
        </a:graphic>
      </p:graphicFrame>
      <p:cxnSp>
        <p:nvCxnSpPr>
          <p:cNvPr id="13" name="Straight Arrow Connector 12"/>
          <p:cNvCxnSpPr/>
          <p:nvPr/>
        </p:nvCxnSpPr>
        <p:spPr>
          <a:xfrm>
            <a:off x="4427984" y="3933056"/>
            <a:ext cx="324036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03848" y="3933056"/>
            <a:ext cx="4464496" cy="12241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004048" y="5661248"/>
            <a:ext cx="2664296"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4368" y="5949280"/>
            <a:ext cx="659540" cy="369332"/>
          </a:xfrm>
          <a:prstGeom prst="rect">
            <a:avLst/>
          </a:prstGeom>
          <a:noFill/>
        </p:spPr>
        <p:txBody>
          <a:bodyPr wrap="none" rtlCol="0">
            <a:spAutoFit/>
          </a:bodyPr>
          <a:lstStyle/>
          <a:p>
            <a:r>
              <a:rPr lang="de-DE" dirty="0" smtClean="0"/>
              <a:t>table</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Task 6: Adding a navigation without React-Router</a:t>
            </a:r>
            <a:endParaRPr lang="de-DE" dirty="0"/>
          </a:p>
        </p:txBody>
      </p:sp>
      <p:sp>
        <p:nvSpPr>
          <p:cNvPr id="4" name="Rectangle 3"/>
          <p:cNvSpPr/>
          <p:nvPr/>
        </p:nvSpPr>
        <p:spPr>
          <a:xfrm>
            <a:off x="1259632" y="3429000"/>
            <a:ext cx="6120680" cy="3024336"/>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1259632" y="2636912"/>
            <a:ext cx="6120680" cy="792088"/>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t>UserSearch</a:t>
            </a:r>
          </a:p>
          <a:p>
            <a:endParaRPr lang="de-DE" dirty="0"/>
          </a:p>
          <a:p>
            <a:r>
              <a:rPr lang="de-DE" dirty="0" smtClean="0"/>
              <a:t>				</a:t>
            </a:r>
            <a:r>
              <a:rPr lang="de-DE" sz="1600" dirty="0" smtClean="0"/>
              <a:t>                      Search | About</a:t>
            </a:r>
            <a:endParaRPr lang="de-DE" dirty="0"/>
          </a:p>
        </p:txBody>
      </p:sp>
      <p:sp>
        <p:nvSpPr>
          <p:cNvPr id="17" name="TextBox 16"/>
          <p:cNvSpPr txBox="1"/>
          <p:nvPr/>
        </p:nvSpPr>
        <p:spPr>
          <a:xfrm>
            <a:off x="505119" y="1700808"/>
            <a:ext cx="8563819" cy="646331"/>
          </a:xfrm>
          <a:prstGeom prst="rect">
            <a:avLst/>
          </a:prstGeom>
          <a:noFill/>
        </p:spPr>
        <p:txBody>
          <a:bodyPr wrap="none" rtlCol="0">
            <a:spAutoFit/>
          </a:bodyPr>
          <a:lstStyle/>
          <a:p>
            <a:r>
              <a:rPr lang="de-DE" dirty="0" smtClean="0"/>
              <a:t>A: When your App-component‘s state variable “currentPage“ is set to </a:t>
            </a:r>
            <a:r>
              <a:rPr lang="de-DE" b="1" u="sng" dirty="0" smtClean="0"/>
              <a:t>“about“</a:t>
            </a:r>
            <a:r>
              <a:rPr lang="de-DE" dirty="0" smtClean="0"/>
              <a:t>, this should</a:t>
            </a:r>
          </a:p>
          <a:p>
            <a:r>
              <a:rPr lang="de-DE" dirty="0" smtClean="0"/>
              <a:t>be the output.</a:t>
            </a:r>
          </a:p>
        </p:txBody>
      </p:sp>
      <p:sp>
        <p:nvSpPr>
          <p:cNvPr id="9" name="TextBox 8"/>
          <p:cNvSpPr txBox="1"/>
          <p:nvPr/>
        </p:nvSpPr>
        <p:spPr>
          <a:xfrm>
            <a:off x="2555776" y="3789040"/>
            <a:ext cx="3672408" cy="830997"/>
          </a:xfrm>
          <a:prstGeom prst="rect">
            <a:avLst/>
          </a:prstGeom>
          <a:noFill/>
        </p:spPr>
        <p:txBody>
          <a:bodyPr wrap="square" rtlCol="0">
            <a:spAutoFit/>
          </a:bodyPr>
          <a:lstStyle/>
          <a:p>
            <a:r>
              <a:rPr lang="de-DE" sz="1600" dirty="0" smtClean="0"/>
              <a:t>This little web-app was done by me. Feel free to send me an email to student@digitalcareerinstitute.org</a:t>
            </a:r>
            <a:endParaRPr lang="de-DE"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Task 6: Adding a navigation without React-Router</a:t>
            </a:r>
            <a:endParaRPr lang="de-DE" dirty="0"/>
          </a:p>
        </p:txBody>
      </p:sp>
      <p:sp>
        <p:nvSpPr>
          <p:cNvPr id="4" name="Rectangle 3"/>
          <p:cNvSpPr/>
          <p:nvPr/>
        </p:nvSpPr>
        <p:spPr>
          <a:xfrm>
            <a:off x="1259632" y="3429000"/>
            <a:ext cx="6120680" cy="3024336"/>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1259632" y="2636912"/>
            <a:ext cx="6120680" cy="792088"/>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t>UserSearch</a:t>
            </a:r>
          </a:p>
          <a:p>
            <a:endParaRPr lang="de-DE" dirty="0"/>
          </a:p>
          <a:p>
            <a:r>
              <a:rPr lang="de-DE" dirty="0" smtClean="0"/>
              <a:t>				</a:t>
            </a:r>
            <a:r>
              <a:rPr lang="de-DE" sz="1600" dirty="0" smtClean="0"/>
              <a:t>                      Search | About</a:t>
            </a:r>
            <a:endParaRPr lang="de-DE" dirty="0"/>
          </a:p>
        </p:txBody>
      </p:sp>
      <p:sp>
        <p:nvSpPr>
          <p:cNvPr id="17" name="TextBox 16"/>
          <p:cNvSpPr txBox="1"/>
          <p:nvPr/>
        </p:nvSpPr>
        <p:spPr>
          <a:xfrm>
            <a:off x="505119" y="1700808"/>
            <a:ext cx="8609857" cy="646331"/>
          </a:xfrm>
          <a:prstGeom prst="rect">
            <a:avLst/>
          </a:prstGeom>
          <a:noFill/>
        </p:spPr>
        <p:txBody>
          <a:bodyPr wrap="none" rtlCol="0">
            <a:spAutoFit/>
          </a:bodyPr>
          <a:lstStyle/>
          <a:p>
            <a:r>
              <a:rPr lang="de-DE" dirty="0" smtClean="0"/>
              <a:t>B: When your App-component‘s state variable “currentPage“ is set to </a:t>
            </a:r>
            <a:r>
              <a:rPr lang="de-DE" b="1" u="sng" dirty="0" smtClean="0"/>
              <a:t>“search“,</a:t>
            </a:r>
            <a:r>
              <a:rPr lang="de-DE" dirty="0" smtClean="0"/>
              <a:t> this should</a:t>
            </a:r>
          </a:p>
          <a:p>
            <a:r>
              <a:rPr lang="de-DE" dirty="0" smtClean="0"/>
              <a:t>be the output.</a:t>
            </a:r>
          </a:p>
        </p:txBody>
      </p:sp>
      <p:sp>
        <p:nvSpPr>
          <p:cNvPr id="7" name="Rectangle 6"/>
          <p:cNvSpPr/>
          <p:nvPr/>
        </p:nvSpPr>
        <p:spPr>
          <a:xfrm>
            <a:off x="1475656" y="3645024"/>
            <a:ext cx="1944216"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Enter Searchterm</a:t>
            </a:r>
            <a:endParaRPr lang="de-DE" sz="1400" dirty="0"/>
          </a:p>
        </p:txBody>
      </p:sp>
      <p:sp>
        <p:nvSpPr>
          <p:cNvPr id="8" name="Rectangle 7"/>
          <p:cNvSpPr/>
          <p:nvPr/>
        </p:nvSpPr>
        <p:spPr>
          <a:xfrm>
            <a:off x="3491880" y="3645024"/>
            <a:ext cx="1080120" cy="360040"/>
          </a:xfrm>
          <a:prstGeom prst="rect">
            <a:avLst/>
          </a:prstGeom>
          <a:solidFill>
            <a:schemeClr val="bg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Search</a:t>
            </a:r>
            <a:endParaRPr lang="de-DE" sz="1400" dirty="0"/>
          </a:p>
        </p:txBody>
      </p:sp>
      <p:graphicFrame>
        <p:nvGraphicFramePr>
          <p:cNvPr id="10" name="Table 9"/>
          <p:cNvGraphicFramePr>
            <a:graphicFrameLocks noGrp="1"/>
          </p:cNvGraphicFramePr>
          <p:nvPr/>
        </p:nvGraphicFramePr>
        <p:xfrm>
          <a:off x="1475656" y="4149080"/>
          <a:ext cx="3528392" cy="2179320"/>
        </p:xfrm>
        <a:graphic>
          <a:graphicData uri="http://schemas.openxmlformats.org/drawingml/2006/table">
            <a:tbl>
              <a:tblPr firstRow="1" bandRow="1">
                <a:tableStyleId>{5C22544A-7EE6-4342-B048-85BDC9FD1C3A}</a:tableStyleId>
              </a:tblPr>
              <a:tblGrid>
                <a:gridCol w="409545"/>
                <a:gridCol w="1122520"/>
                <a:gridCol w="1996327"/>
              </a:tblGrid>
              <a:tr h="196385">
                <a:tc>
                  <a:txBody>
                    <a:bodyPr/>
                    <a:lstStyle/>
                    <a:p>
                      <a:r>
                        <a:rPr lang="de-DE" sz="700" dirty="0" smtClean="0"/>
                        <a:t>Id</a:t>
                      </a:r>
                      <a:endParaRPr lang="de-DE" sz="700" dirty="0"/>
                    </a:p>
                  </a:txBody>
                  <a:tcPr/>
                </a:tc>
                <a:tc>
                  <a:txBody>
                    <a:bodyPr/>
                    <a:lstStyle/>
                    <a:p>
                      <a:r>
                        <a:rPr lang="de-DE" sz="700" dirty="0" smtClean="0"/>
                        <a:t>Name</a:t>
                      </a:r>
                      <a:endParaRPr lang="de-DE" sz="700" dirty="0"/>
                    </a:p>
                  </a:txBody>
                  <a:tcPr/>
                </a:tc>
                <a:tc>
                  <a:txBody>
                    <a:bodyPr/>
                    <a:lstStyle/>
                    <a:p>
                      <a:r>
                        <a:rPr lang="de-DE" sz="700" dirty="0" smtClean="0"/>
                        <a:t>Email</a:t>
                      </a:r>
                      <a:endParaRPr lang="de-DE" sz="700" dirty="0"/>
                    </a:p>
                  </a:txBody>
                  <a:tcPr/>
                </a:tc>
              </a:tr>
              <a:tr h="196385">
                <a:tc>
                  <a:txBody>
                    <a:bodyPr/>
                    <a:lstStyle/>
                    <a:p>
                      <a:r>
                        <a:rPr lang="de-DE" sz="700" dirty="0" smtClean="0"/>
                        <a:t>1000</a:t>
                      </a:r>
                      <a:endParaRPr lang="de-DE" sz="700" dirty="0"/>
                    </a:p>
                  </a:txBody>
                  <a:tcPr/>
                </a:tc>
                <a:tc>
                  <a:txBody>
                    <a:bodyPr/>
                    <a:lstStyle/>
                    <a:p>
                      <a:r>
                        <a:rPr lang="de-DE" sz="700" dirty="0" smtClean="0"/>
                        <a:t>John Smith</a:t>
                      </a:r>
                      <a:endParaRPr lang="de-DE" sz="700" dirty="0"/>
                    </a:p>
                  </a:txBody>
                  <a:tcPr/>
                </a:tc>
                <a:tc>
                  <a:txBody>
                    <a:bodyPr/>
                    <a:lstStyle/>
                    <a:p>
                      <a:r>
                        <a:rPr lang="de-DE" sz="700" dirty="0" smtClean="0">
                          <a:hlinkClick r:id="rId2"/>
                        </a:rPr>
                        <a:t>john@abc.com</a:t>
                      </a:r>
                      <a:endParaRPr lang="de-DE" sz="700" dirty="0"/>
                    </a:p>
                  </a:txBody>
                  <a:tcPr/>
                </a:tc>
              </a:tr>
              <a:tr h="196385">
                <a:tc>
                  <a:txBody>
                    <a:bodyPr/>
                    <a:lstStyle/>
                    <a:p>
                      <a:r>
                        <a:rPr lang="de-DE" sz="700" dirty="0" smtClean="0"/>
                        <a:t>1001</a:t>
                      </a:r>
                      <a:endParaRPr lang="de-DE" sz="700" dirty="0"/>
                    </a:p>
                  </a:txBody>
                  <a:tcPr/>
                </a:tc>
                <a:tc>
                  <a:txBody>
                    <a:bodyPr/>
                    <a:lstStyle/>
                    <a:p>
                      <a:r>
                        <a:rPr lang="de-DE" sz="700" dirty="0" smtClean="0"/>
                        <a:t>Kyra Johnson</a:t>
                      </a:r>
                      <a:endParaRPr lang="de-DE" sz="700" dirty="0"/>
                    </a:p>
                  </a:txBody>
                  <a:tcPr/>
                </a:tc>
                <a:tc>
                  <a:txBody>
                    <a:bodyPr/>
                    <a:lstStyle/>
                    <a:p>
                      <a:r>
                        <a:rPr lang="de-DE" sz="700" dirty="0" smtClean="0">
                          <a:hlinkClick r:id="rId3"/>
                        </a:rPr>
                        <a:t>kyra@gmail.com</a:t>
                      </a:r>
                      <a:endParaRPr lang="de-DE" sz="700" dirty="0"/>
                    </a:p>
                  </a:txBody>
                  <a:tcPr/>
                </a:tc>
              </a:tr>
              <a:tr h="196385">
                <a:tc>
                  <a:txBody>
                    <a:bodyPr/>
                    <a:lstStyle/>
                    <a:p>
                      <a:r>
                        <a:rPr lang="de-DE" sz="700" dirty="0" smtClean="0"/>
                        <a:t>1002</a:t>
                      </a:r>
                      <a:endParaRPr lang="de-DE" sz="700" dirty="0"/>
                    </a:p>
                  </a:txBody>
                  <a:tcPr/>
                </a:tc>
                <a:tc>
                  <a:txBody>
                    <a:bodyPr/>
                    <a:lstStyle/>
                    <a:p>
                      <a:r>
                        <a:rPr lang="de-DE" sz="700" dirty="0" smtClean="0"/>
                        <a:t>Kelly Brandon</a:t>
                      </a:r>
                      <a:endParaRPr lang="de-DE" sz="700" dirty="0"/>
                    </a:p>
                  </a:txBody>
                  <a:tcPr/>
                </a:tc>
                <a:tc>
                  <a:txBody>
                    <a:bodyPr/>
                    <a:lstStyle/>
                    <a:p>
                      <a:r>
                        <a:rPr lang="de-DE" sz="700" dirty="0" smtClean="0">
                          <a:hlinkClick r:id="rId4"/>
                        </a:rPr>
                        <a:t>k.brandon@microsoft.com</a:t>
                      </a:r>
                      <a:endParaRPr lang="de-DE" sz="700" dirty="0"/>
                    </a:p>
                  </a:txBody>
                  <a:tcPr/>
                </a:tc>
              </a:tr>
              <a:tr h="196385">
                <a:tc>
                  <a:txBody>
                    <a:bodyPr/>
                    <a:lstStyle/>
                    <a:p>
                      <a:r>
                        <a:rPr lang="de-DE" sz="700" dirty="0" smtClean="0"/>
                        <a:t>1003</a:t>
                      </a:r>
                      <a:endParaRPr lang="de-DE" sz="700" dirty="0"/>
                    </a:p>
                  </a:txBody>
                  <a:tcPr/>
                </a:tc>
                <a:tc>
                  <a:txBody>
                    <a:bodyPr/>
                    <a:lstStyle/>
                    <a:p>
                      <a:r>
                        <a:rPr lang="de-DE" sz="700" dirty="0" smtClean="0"/>
                        <a:t>Peter Weller</a:t>
                      </a:r>
                      <a:endParaRPr lang="de-DE" sz="700" dirty="0"/>
                    </a:p>
                  </a:txBody>
                  <a:tcPr/>
                </a:tc>
                <a:tc>
                  <a:txBody>
                    <a:bodyPr/>
                    <a:lstStyle/>
                    <a:p>
                      <a:r>
                        <a:rPr lang="de-DE" sz="700" dirty="0" smtClean="0">
                          <a:hlinkClick r:id="rId5"/>
                        </a:rPr>
                        <a:t>Peter.weller@robocop.com</a:t>
                      </a:r>
                      <a:endParaRPr lang="de-DE" sz="700" dirty="0"/>
                    </a:p>
                  </a:txBody>
                  <a:tcPr/>
                </a:tc>
              </a:tr>
              <a:tr h="196385">
                <a:tc>
                  <a:txBody>
                    <a:bodyPr/>
                    <a:lstStyle/>
                    <a:p>
                      <a:r>
                        <a:rPr lang="de-DE" sz="700" dirty="0" smtClean="0"/>
                        <a:t>1004</a:t>
                      </a:r>
                      <a:endParaRPr lang="de-DE" sz="700" dirty="0"/>
                    </a:p>
                  </a:txBody>
                  <a:tcPr/>
                </a:tc>
                <a:tc>
                  <a:txBody>
                    <a:bodyPr/>
                    <a:lstStyle/>
                    <a:p>
                      <a:r>
                        <a:rPr lang="de-DE" sz="700" dirty="0" smtClean="0"/>
                        <a:t>Brandon Fisher</a:t>
                      </a:r>
                      <a:endParaRPr lang="de-DE" sz="700" dirty="0"/>
                    </a:p>
                  </a:txBody>
                  <a:tcPr/>
                </a:tc>
                <a:tc>
                  <a:txBody>
                    <a:bodyPr/>
                    <a:lstStyle/>
                    <a:p>
                      <a:r>
                        <a:rPr lang="de-DE" sz="700" dirty="0" smtClean="0">
                          <a:hlinkClick r:id="rId6"/>
                        </a:rPr>
                        <a:t>b.fisher@disney.com</a:t>
                      </a:r>
                      <a:endParaRPr lang="de-DE" sz="700" dirty="0"/>
                    </a:p>
                  </a:txBody>
                  <a:tcPr/>
                </a:tc>
              </a:tr>
              <a:tr h="196385">
                <a:tc>
                  <a:txBody>
                    <a:bodyPr/>
                    <a:lstStyle/>
                    <a:p>
                      <a:r>
                        <a:rPr lang="de-DE" sz="700" dirty="0" smtClean="0"/>
                        <a:t>1005</a:t>
                      </a:r>
                      <a:endParaRPr lang="de-DE" sz="700" dirty="0"/>
                    </a:p>
                  </a:txBody>
                  <a:tcPr/>
                </a:tc>
                <a:tc>
                  <a:txBody>
                    <a:bodyPr/>
                    <a:lstStyle/>
                    <a:p>
                      <a:r>
                        <a:rPr lang="de-DE" sz="700" dirty="0" smtClean="0"/>
                        <a:t>Quentin Jackson</a:t>
                      </a:r>
                      <a:endParaRPr lang="de-DE" sz="700" dirty="0"/>
                    </a:p>
                  </a:txBody>
                  <a:tcPr/>
                </a:tc>
                <a:tc>
                  <a:txBody>
                    <a:bodyPr/>
                    <a:lstStyle/>
                    <a:p>
                      <a:r>
                        <a:rPr lang="de-DE" sz="700" dirty="0" smtClean="0">
                          <a:hlinkClick r:id="rId7"/>
                        </a:rPr>
                        <a:t>quentin@miramax.com</a:t>
                      </a:r>
                      <a:endParaRPr lang="de-DE" sz="700" dirty="0"/>
                    </a:p>
                  </a:txBody>
                  <a:tcPr/>
                </a:tc>
              </a:tr>
              <a:tr h="196385">
                <a:tc>
                  <a:txBody>
                    <a:bodyPr/>
                    <a:lstStyle/>
                    <a:p>
                      <a:r>
                        <a:rPr lang="de-DE" sz="700" dirty="0" smtClean="0"/>
                        <a:t>1006</a:t>
                      </a:r>
                      <a:endParaRPr lang="de-DE" sz="700" dirty="0"/>
                    </a:p>
                  </a:txBody>
                  <a:tcPr/>
                </a:tc>
                <a:tc>
                  <a:txBody>
                    <a:bodyPr/>
                    <a:lstStyle/>
                    <a:p>
                      <a:r>
                        <a:rPr lang="de-DE" sz="700" dirty="0" smtClean="0"/>
                        <a:t>Jeanna La Croisse</a:t>
                      </a:r>
                      <a:endParaRPr lang="de-DE" sz="700" dirty="0"/>
                    </a:p>
                  </a:txBody>
                  <a:tcPr/>
                </a:tc>
                <a:tc>
                  <a:txBody>
                    <a:bodyPr/>
                    <a:lstStyle/>
                    <a:p>
                      <a:r>
                        <a:rPr lang="de-DE" sz="700" dirty="0" smtClean="0">
                          <a:hlinkClick r:id="rId8"/>
                        </a:rPr>
                        <a:t>jlc@bingo-now.org</a:t>
                      </a:r>
                      <a:endParaRPr lang="de-DE" sz="700" dirty="0"/>
                    </a:p>
                  </a:txBody>
                  <a:tcPr/>
                </a:tc>
              </a:tr>
              <a:tr h="196385">
                <a:tc>
                  <a:txBody>
                    <a:bodyPr/>
                    <a:lstStyle/>
                    <a:p>
                      <a:r>
                        <a:rPr lang="de-DE" sz="700" dirty="0" smtClean="0"/>
                        <a:t>1007</a:t>
                      </a:r>
                      <a:endParaRPr lang="de-DE" sz="700" dirty="0"/>
                    </a:p>
                  </a:txBody>
                  <a:tcPr/>
                </a:tc>
                <a:tc>
                  <a:txBody>
                    <a:bodyPr/>
                    <a:lstStyle/>
                    <a:p>
                      <a:r>
                        <a:rPr lang="de-DE" sz="700" dirty="0" smtClean="0"/>
                        <a:t>Herbert Rocks</a:t>
                      </a:r>
                      <a:endParaRPr lang="de-DE" sz="700" dirty="0"/>
                    </a:p>
                  </a:txBody>
                  <a:tcPr/>
                </a:tc>
                <a:tc>
                  <a:txBody>
                    <a:bodyPr/>
                    <a:lstStyle/>
                    <a:p>
                      <a:r>
                        <a:rPr lang="de-DE" sz="700" dirty="0" smtClean="0">
                          <a:hlinkClick r:id="rId9"/>
                        </a:rPr>
                        <a:t>herby@sofast.net</a:t>
                      </a:r>
                      <a:endParaRPr lang="de-DE" sz="700" dirty="0"/>
                    </a:p>
                  </a:txBody>
                  <a:tcPr/>
                </a:tc>
              </a:tr>
              <a:tr h="196385">
                <a:tc>
                  <a:txBody>
                    <a:bodyPr/>
                    <a:lstStyle/>
                    <a:p>
                      <a:r>
                        <a:rPr lang="de-DE" sz="700" dirty="0" smtClean="0"/>
                        <a:t>1008</a:t>
                      </a:r>
                      <a:endParaRPr lang="de-DE" sz="700" dirty="0"/>
                    </a:p>
                  </a:txBody>
                  <a:tcPr/>
                </a:tc>
                <a:tc>
                  <a:txBody>
                    <a:bodyPr/>
                    <a:lstStyle/>
                    <a:p>
                      <a:r>
                        <a:rPr lang="de-DE" sz="700" dirty="0" smtClean="0"/>
                        <a:t>Mike Johnson</a:t>
                      </a:r>
                      <a:endParaRPr lang="de-DE" sz="700" dirty="0"/>
                    </a:p>
                  </a:txBody>
                  <a:tcPr/>
                </a:tc>
                <a:tc>
                  <a:txBody>
                    <a:bodyPr/>
                    <a:lstStyle/>
                    <a:p>
                      <a:r>
                        <a:rPr lang="de-DE" sz="700" dirty="0" smtClean="0">
                          <a:hlinkClick r:id="rId10"/>
                        </a:rPr>
                        <a:t>mike@microsoft.com</a:t>
                      </a:r>
                      <a:endParaRPr lang="de-DE" sz="700" dirty="0"/>
                    </a:p>
                  </a:txBody>
                  <a:tcPr/>
                </a:tc>
              </a:tr>
              <a:tr h="196385">
                <a:tc>
                  <a:txBody>
                    <a:bodyPr/>
                    <a:lstStyle/>
                    <a:p>
                      <a:r>
                        <a:rPr lang="de-DE" sz="700" dirty="0" smtClean="0"/>
                        <a:t>1009</a:t>
                      </a:r>
                      <a:endParaRPr lang="de-DE" sz="700" dirty="0"/>
                    </a:p>
                  </a:txBody>
                  <a:tcPr/>
                </a:tc>
                <a:tc>
                  <a:txBody>
                    <a:bodyPr/>
                    <a:lstStyle/>
                    <a:p>
                      <a:r>
                        <a:rPr lang="de-DE" sz="700" dirty="0" smtClean="0"/>
                        <a:t>Sarah Michaels</a:t>
                      </a:r>
                      <a:endParaRPr lang="de-DE" sz="700" dirty="0"/>
                    </a:p>
                  </a:txBody>
                  <a:tcPr/>
                </a:tc>
                <a:tc>
                  <a:txBody>
                    <a:bodyPr/>
                    <a:lstStyle/>
                    <a:p>
                      <a:r>
                        <a:rPr lang="de-DE" sz="700" dirty="0" smtClean="0">
                          <a:hlinkClick r:id="rId11"/>
                        </a:rPr>
                        <a:t>Sarah.m@abc.com</a:t>
                      </a:r>
                      <a:endParaRPr lang="de-DE" sz="7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a:buNone/>
            </a:pPr>
            <a:r>
              <a:rPr lang="de-DE" sz="3600" dirty="0" smtClean="0"/>
              <a:t>5.	In the App-component, create a method navigate(page) that changes the currentPage to page.</a:t>
            </a:r>
          </a:p>
          <a:p>
            <a:pPr>
              <a:buNone/>
            </a:pPr>
            <a:r>
              <a:rPr lang="de-DE" sz="3600" dirty="0" smtClean="0"/>
              <a:t>6. Pass the App‘s navigate-method down to the Header-component as prop “navigationHandler“.  </a:t>
            </a:r>
          </a:p>
          <a:p>
            <a:pPr>
              <a:buNone/>
            </a:pPr>
            <a:r>
              <a:rPr lang="de-DE" sz="3600" dirty="0" smtClean="0"/>
              <a:t>7. Inside the Header, add onClick-events that call the navigationHandler-reference with either “search“ or “about“.</a:t>
            </a:r>
          </a:p>
          <a:p>
            <a:pPr>
              <a:buNone/>
            </a:pPr>
            <a:r>
              <a:rPr lang="de-DE" sz="3600" dirty="0" smtClean="0"/>
              <a:t>8. Test it. When you can click “Search“ and you see the SearchResults-component or you click “About“ and you see the About-component, it worked.</a:t>
            </a:r>
          </a:p>
          <a:p>
            <a:pPr>
              <a:buNone/>
            </a:pPr>
            <a:r>
              <a:rPr lang="de-DE" sz="3600" dirty="0" smtClean="0"/>
              <a:t>9.	Inside SearchResults, implement the method componentDidMount(). Inside, print out to the console “The SearchResult-component has mounted.“</a:t>
            </a:r>
          </a:p>
          <a:p>
            <a:pPr>
              <a:buNone/>
            </a:pPr>
            <a:r>
              <a:rPr lang="de-DE" sz="3600" dirty="0" smtClean="0"/>
              <a:t>10. Again inside SearchResults, implement the method componentWillUnmount. Inside, print out to the console “The SearchResults-component will unmount“.</a:t>
            </a:r>
          </a:p>
          <a:p>
            <a:pPr>
              <a:buNone/>
            </a:pPr>
            <a:r>
              <a:rPr lang="de-DE" sz="3600" dirty="0" smtClean="0"/>
              <a:t>11. Test your web-app now. When you click on “Search“ and then on “About“, what do you see in the console? How can you explain this output?</a:t>
            </a:r>
            <a:endParaRPr lang="de-DE" sz="3600" dirty="0"/>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mj-lt"/>
                <a:ea typeface="+mj-ea"/>
                <a:cs typeface="+mj-cs"/>
              </a:rPr>
              <a:t>Task 6: Adding a navigation without React-Router</a:t>
            </a:r>
            <a:endParaRPr kumimoji="0" lang="de-DE"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8064" y="220486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App</a:t>
            </a:r>
            <a:endParaRPr lang="de-DE" dirty="0"/>
          </a:p>
        </p:txBody>
      </p:sp>
      <p:sp>
        <p:nvSpPr>
          <p:cNvPr id="5" name="Rectangle 4"/>
          <p:cNvSpPr/>
          <p:nvPr/>
        </p:nvSpPr>
        <p:spPr>
          <a:xfrm>
            <a:off x="3419872" y="4293096"/>
            <a:ext cx="201622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SearchResults</a:t>
            </a:r>
            <a:endParaRPr lang="de-DE" dirty="0"/>
          </a:p>
        </p:txBody>
      </p:sp>
      <p:cxnSp>
        <p:nvCxnSpPr>
          <p:cNvPr id="26" name="Elbow Connector 25"/>
          <p:cNvCxnSpPr>
            <a:endCxn id="5" idx="0"/>
          </p:cNvCxnSpPr>
          <p:nvPr/>
        </p:nvCxnSpPr>
        <p:spPr>
          <a:xfrm rot="5400000">
            <a:off x="4734018" y="2906942"/>
            <a:ext cx="1080120" cy="16921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236296" y="4437112"/>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Header</a:t>
            </a:r>
            <a:endParaRPr lang="de-DE" dirty="0"/>
          </a:p>
        </p:txBody>
      </p:sp>
      <p:cxnSp>
        <p:nvCxnSpPr>
          <p:cNvPr id="29" name="Elbow Connector 28"/>
          <p:cNvCxnSpPr>
            <a:stCxn id="4" idx="2"/>
            <a:endCxn id="27" idx="0"/>
          </p:cNvCxnSpPr>
          <p:nvPr/>
        </p:nvCxnSpPr>
        <p:spPr>
          <a:xfrm rot="16200000" flipH="1">
            <a:off x="6480212" y="2924944"/>
            <a:ext cx="1152128" cy="1872208"/>
          </a:xfrm>
          <a:prstGeom prst="bentConnector3">
            <a:avLst>
              <a:gd name="adj1" fmla="val 40306"/>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itle 1"/>
          <p:cNvSpPr>
            <a:spLocks noGrp="1"/>
          </p:cNvSpPr>
          <p:nvPr>
            <p:ph type="title"/>
          </p:nvPr>
        </p:nvSpPr>
        <p:spPr>
          <a:xfrm>
            <a:off x="457200" y="274638"/>
            <a:ext cx="8229600" cy="1143000"/>
          </a:xfrm>
        </p:spPr>
        <p:txBody>
          <a:bodyPr>
            <a:normAutofit fontScale="90000"/>
          </a:bodyPr>
          <a:lstStyle/>
          <a:p>
            <a:r>
              <a:rPr lang="de-DE" dirty="0" smtClean="0"/>
              <a:t>Task 6: Adding a navigation without React-Router</a:t>
            </a:r>
            <a:endParaRPr lang="de-DE" dirty="0"/>
          </a:p>
        </p:txBody>
      </p:sp>
      <p:sp>
        <p:nvSpPr>
          <p:cNvPr id="9" name="Rectangle 8"/>
          <p:cNvSpPr/>
          <p:nvPr/>
        </p:nvSpPr>
        <p:spPr>
          <a:xfrm>
            <a:off x="3879840" y="5805264"/>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User</a:t>
            </a:r>
            <a:endParaRPr lang="de-DE" dirty="0"/>
          </a:p>
        </p:txBody>
      </p:sp>
      <p:cxnSp>
        <p:nvCxnSpPr>
          <p:cNvPr id="11" name="Straight Arrow Connector 10"/>
          <p:cNvCxnSpPr>
            <a:stCxn id="5" idx="2"/>
            <a:endCxn id="9" idx="0"/>
          </p:cNvCxnSpPr>
          <p:nvPr/>
        </p:nvCxnSpPr>
        <p:spPr>
          <a:xfrm flipH="1">
            <a:off x="4419900" y="5373216"/>
            <a:ext cx="808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71600" y="4149080"/>
            <a:ext cx="1944216" cy="1368152"/>
          </a:xfrm>
          <a:prstGeom prst="ellipse">
            <a:avLst/>
          </a:prstGeom>
          <a:solidFill>
            <a:schemeClr val="accent1">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u</a:t>
            </a:r>
            <a:r>
              <a:rPr lang="de-DE" sz="2000" dirty="0" smtClean="0"/>
              <a:t>sers=[...]</a:t>
            </a:r>
            <a:endParaRPr lang="de-DE" sz="2000" dirty="0"/>
          </a:p>
        </p:txBody>
      </p:sp>
      <p:cxnSp>
        <p:nvCxnSpPr>
          <p:cNvPr id="14" name="Straight Connector 13"/>
          <p:cNvCxnSpPr>
            <a:stCxn id="12" idx="6"/>
            <a:endCxn id="5" idx="1"/>
          </p:cNvCxnSpPr>
          <p:nvPr/>
        </p:nvCxnSpPr>
        <p:spPr>
          <a:xfrm>
            <a:off x="2915816" y="4833156"/>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899592" y="1340768"/>
            <a:ext cx="3024336" cy="2592288"/>
          </a:xfrm>
          <a:prstGeom prst="ellipse">
            <a:avLst/>
          </a:prstGeom>
          <a:solidFill>
            <a:schemeClr val="accent1">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searchTerm=‘‘</a:t>
            </a:r>
            <a:br>
              <a:rPr lang="de-DE" dirty="0" smtClean="0"/>
            </a:br>
            <a:r>
              <a:rPr lang="de-DE" dirty="0" smtClean="0"/>
              <a:t>lastSearchTerm=‘‘</a:t>
            </a:r>
          </a:p>
          <a:p>
            <a:pPr algn="ctr"/>
            <a:r>
              <a:rPr lang="de-DE" dirty="0" smtClean="0"/>
              <a:t>currentPage=‘search‘</a:t>
            </a:r>
            <a:endParaRPr lang="de-DE" dirty="0"/>
          </a:p>
        </p:txBody>
      </p:sp>
      <p:cxnSp>
        <p:nvCxnSpPr>
          <p:cNvPr id="15" name="Straight Connector 14"/>
          <p:cNvCxnSpPr>
            <a:stCxn id="13" idx="6"/>
            <a:endCxn id="4" idx="1"/>
          </p:cNvCxnSpPr>
          <p:nvPr/>
        </p:nvCxnSpPr>
        <p:spPr>
          <a:xfrm>
            <a:off x="3923928" y="2636912"/>
            <a:ext cx="1224136" cy="1080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87602" y="3713073"/>
            <a:ext cx="1101455" cy="369332"/>
          </a:xfrm>
          <a:prstGeom prst="rect">
            <a:avLst/>
          </a:prstGeom>
          <a:noFill/>
        </p:spPr>
        <p:txBody>
          <a:bodyPr wrap="none" rtlCol="0">
            <a:spAutoFit/>
          </a:bodyPr>
          <a:lstStyle/>
          <a:p>
            <a:r>
              <a:rPr lang="de-DE" dirty="0" smtClean="0"/>
              <a:t>searchFor</a:t>
            </a:r>
            <a:endParaRPr lang="de-DE" dirty="0"/>
          </a:p>
        </p:txBody>
      </p:sp>
      <p:sp>
        <p:nvSpPr>
          <p:cNvPr id="19" name="TextBox 18"/>
          <p:cNvSpPr txBox="1"/>
          <p:nvPr/>
        </p:nvSpPr>
        <p:spPr>
          <a:xfrm>
            <a:off x="6143387" y="3698215"/>
            <a:ext cx="1904047" cy="369332"/>
          </a:xfrm>
          <a:prstGeom prst="rect">
            <a:avLst/>
          </a:prstGeom>
          <a:noFill/>
        </p:spPr>
        <p:txBody>
          <a:bodyPr wrap="none" rtlCol="0">
            <a:spAutoFit/>
          </a:bodyPr>
          <a:lstStyle/>
          <a:p>
            <a:r>
              <a:rPr lang="de-DE" dirty="0" smtClean="0"/>
              <a:t>navigationHandler</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Task 7 (Advanced): FETCH</a:t>
            </a:r>
            <a:endParaRPr lang="de-DE" dirty="0"/>
          </a:p>
        </p:txBody>
      </p:sp>
      <p:sp>
        <p:nvSpPr>
          <p:cNvPr id="3" name="Content Placeholder 2"/>
          <p:cNvSpPr>
            <a:spLocks noGrp="1"/>
          </p:cNvSpPr>
          <p:nvPr>
            <p:ph idx="1"/>
          </p:nvPr>
        </p:nvSpPr>
        <p:spPr/>
        <p:txBody>
          <a:bodyPr/>
          <a:lstStyle/>
          <a:p>
            <a:pPr marL="514350" indent="-514350">
              <a:buNone/>
            </a:pPr>
            <a:r>
              <a:rPr lang="de-DE" dirty="0" smtClean="0"/>
              <a:t>When the SearchResults-component mounts, </a:t>
            </a:r>
          </a:p>
          <a:p>
            <a:pPr marL="514350" indent="-514350">
              <a:buNone/>
            </a:pPr>
            <a:r>
              <a:rPr lang="de-DE" dirty="0" smtClean="0"/>
              <a:t>load the user-data from</a:t>
            </a:r>
          </a:p>
          <a:p>
            <a:pPr marL="514350" indent="-514350">
              <a:buNone/>
            </a:pPr>
            <a:r>
              <a:rPr lang="de-DE" dirty="0" smtClean="0">
                <a:hlinkClick r:id="rId2"/>
              </a:rPr>
              <a:t>https://jsonplaceholder.typicode.com/users</a:t>
            </a:r>
            <a:endParaRPr lang="de-DE"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8064" y="220486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App</a:t>
            </a:r>
            <a:endParaRPr lang="de-DE" dirty="0"/>
          </a:p>
        </p:txBody>
      </p:sp>
      <p:sp>
        <p:nvSpPr>
          <p:cNvPr id="5" name="Rectangle 4"/>
          <p:cNvSpPr/>
          <p:nvPr/>
        </p:nvSpPr>
        <p:spPr>
          <a:xfrm>
            <a:off x="3419872" y="4293096"/>
            <a:ext cx="201622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SearchResults</a:t>
            </a:r>
            <a:endParaRPr lang="de-DE" dirty="0"/>
          </a:p>
        </p:txBody>
      </p:sp>
      <p:cxnSp>
        <p:nvCxnSpPr>
          <p:cNvPr id="26" name="Elbow Connector 25"/>
          <p:cNvCxnSpPr>
            <a:endCxn id="5" idx="0"/>
          </p:cNvCxnSpPr>
          <p:nvPr/>
        </p:nvCxnSpPr>
        <p:spPr>
          <a:xfrm rot="5400000">
            <a:off x="4734018" y="2906942"/>
            <a:ext cx="1080120" cy="16921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236296" y="4437112"/>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Header</a:t>
            </a:r>
            <a:endParaRPr lang="de-DE" dirty="0"/>
          </a:p>
        </p:txBody>
      </p:sp>
      <p:cxnSp>
        <p:nvCxnSpPr>
          <p:cNvPr id="29" name="Elbow Connector 28"/>
          <p:cNvCxnSpPr>
            <a:stCxn id="4" idx="2"/>
            <a:endCxn id="27" idx="0"/>
          </p:cNvCxnSpPr>
          <p:nvPr/>
        </p:nvCxnSpPr>
        <p:spPr>
          <a:xfrm rot="16200000" flipH="1">
            <a:off x="6480212" y="2924944"/>
            <a:ext cx="1152128" cy="1872208"/>
          </a:xfrm>
          <a:prstGeom prst="bentConnector3">
            <a:avLst>
              <a:gd name="adj1" fmla="val 40306"/>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itle 1"/>
          <p:cNvSpPr>
            <a:spLocks noGrp="1"/>
          </p:cNvSpPr>
          <p:nvPr>
            <p:ph type="title"/>
          </p:nvPr>
        </p:nvSpPr>
        <p:spPr>
          <a:xfrm>
            <a:off x="457200" y="274638"/>
            <a:ext cx="8229600" cy="1143000"/>
          </a:xfrm>
        </p:spPr>
        <p:txBody>
          <a:bodyPr/>
          <a:lstStyle/>
          <a:p>
            <a:r>
              <a:rPr lang="de-DE" dirty="0" smtClean="0"/>
              <a:t>Task 2: </a:t>
            </a:r>
            <a:r>
              <a:rPr lang="de-DE" dirty="0"/>
              <a:t>C</a:t>
            </a:r>
            <a:r>
              <a:rPr lang="de-DE" dirty="0" smtClean="0"/>
              <a:t>omponent </a:t>
            </a:r>
            <a:r>
              <a:rPr lang="de-DE" dirty="0"/>
              <a:t>S</a:t>
            </a:r>
            <a:r>
              <a:rPr lang="de-DE" dirty="0" smtClean="0"/>
              <a:t>tructure</a:t>
            </a:r>
            <a:endParaRPr lang="de-DE" dirty="0"/>
          </a:p>
        </p:txBody>
      </p:sp>
      <p:sp>
        <p:nvSpPr>
          <p:cNvPr id="37" name="TextBox 36"/>
          <p:cNvSpPr txBox="1"/>
          <p:nvPr/>
        </p:nvSpPr>
        <p:spPr>
          <a:xfrm>
            <a:off x="107504" y="1484784"/>
            <a:ext cx="6879256" cy="1200329"/>
          </a:xfrm>
          <a:prstGeom prst="rect">
            <a:avLst/>
          </a:prstGeom>
          <a:noFill/>
        </p:spPr>
        <p:txBody>
          <a:bodyPr wrap="none" rtlCol="0">
            <a:spAutoFit/>
          </a:bodyPr>
          <a:lstStyle/>
          <a:p>
            <a:r>
              <a:rPr lang="de-DE" dirty="0" smtClean="0"/>
              <a:t>1. Create the stateless Header-component, to which you source out the</a:t>
            </a:r>
            <a:br>
              <a:rPr lang="de-DE" dirty="0" smtClean="0"/>
            </a:br>
            <a:r>
              <a:rPr lang="de-DE" dirty="0" smtClean="0"/>
              <a:t>    header part of your layout.</a:t>
            </a:r>
          </a:p>
          <a:p>
            <a:r>
              <a:rPr lang="de-DE" dirty="0" smtClean="0"/>
              <a:t>2. Create the stateful SearchResults-component,</a:t>
            </a:r>
            <a:br>
              <a:rPr lang="de-DE" dirty="0" smtClean="0"/>
            </a:br>
            <a:r>
              <a:rPr lang="de-DE" dirty="0" smtClean="0"/>
              <a:t>    to which you source out the 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Task 3: Adding State &amp; User component</a:t>
            </a:r>
            <a:endParaRPr lang="de-DE" dirty="0"/>
          </a:p>
        </p:txBody>
      </p:sp>
      <p:sp>
        <p:nvSpPr>
          <p:cNvPr id="3" name="Content Placeholder 2"/>
          <p:cNvSpPr>
            <a:spLocks noGrp="1"/>
          </p:cNvSpPr>
          <p:nvPr>
            <p:ph idx="1"/>
          </p:nvPr>
        </p:nvSpPr>
        <p:spPr>
          <a:xfrm>
            <a:off x="457200" y="1600200"/>
            <a:ext cx="8229600" cy="4781127"/>
          </a:xfrm>
        </p:spPr>
        <p:txBody>
          <a:bodyPr>
            <a:normAutofit fontScale="85000" lnSpcReduction="10000"/>
          </a:bodyPr>
          <a:lstStyle/>
          <a:p>
            <a:pPr marL="514350" indent="-514350">
              <a:buAutoNum type="arabicPeriod"/>
            </a:pPr>
            <a:r>
              <a:rPr lang="de-DE" dirty="0" smtClean="0"/>
              <a:t>In the SearchResults-component‘s state, add an array “users“ which should contain all of the user data shown in the table.</a:t>
            </a:r>
          </a:p>
          <a:p>
            <a:pPr marL="514350" indent="-514350">
              <a:buAutoNum type="arabicPeriod"/>
            </a:pPr>
            <a:r>
              <a:rPr lang="de-DE" dirty="0" smtClean="0"/>
              <a:t>Create a stateless component “User“ which receives three props: id, name and email. User should return JSX of one table-row (tr) that consists of three table-cells (td). For id, name and email.</a:t>
            </a:r>
          </a:p>
          <a:p>
            <a:pPr marL="514350" indent="-514350">
              <a:buAutoNum type="arabicPeriod"/>
            </a:pPr>
            <a:r>
              <a:rPr lang="de-DE" dirty="0" smtClean="0"/>
              <a:t>Inside SearchResult‘s table, render User-components instead of table-rows (tr). Therefore, use the state‘s users-Array and the Array.map method.</a:t>
            </a:r>
            <a:br>
              <a:rPr lang="de-DE" dirty="0" smtClean="0"/>
            </a:b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8064" y="220486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App</a:t>
            </a:r>
            <a:endParaRPr lang="de-DE" dirty="0"/>
          </a:p>
        </p:txBody>
      </p:sp>
      <p:sp>
        <p:nvSpPr>
          <p:cNvPr id="5" name="Rectangle 4"/>
          <p:cNvSpPr/>
          <p:nvPr/>
        </p:nvSpPr>
        <p:spPr>
          <a:xfrm>
            <a:off x="3419872" y="4293096"/>
            <a:ext cx="201622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SearchResults</a:t>
            </a:r>
            <a:endParaRPr lang="de-DE" dirty="0"/>
          </a:p>
        </p:txBody>
      </p:sp>
      <p:cxnSp>
        <p:nvCxnSpPr>
          <p:cNvPr id="26" name="Elbow Connector 25"/>
          <p:cNvCxnSpPr>
            <a:endCxn id="5" idx="0"/>
          </p:cNvCxnSpPr>
          <p:nvPr/>
        </p:nvCxnSpPr>
        <p:spPr>
          <a:xfrm rot="5400000">
            <a:off x="4734018" y="2906942"/>
            <a:ext cx="1080120" cy="16921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236296" y="4437112"/>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Header</a:t>
            </a:r>
            <a:endParaRPr lang="de-DE" dirty="0"/>
          </a:p>
        </p:txBody>
      </p:sp>
      <p:cxnSp>
        <p:nvCxnSpPr>
          <p:cNvPr id="29" name="Elbow Connector 28"/>
          <p:cNvCxnSpPr>
            <a:stCxn id="4" idx="2"/>
            <a:endCxn id="27" idx="0"/>
          </p:cNvCxnSpPr>
          <p:nvPr/>
        </p:nvCxnSpPr>
        <p:spPr>
          <a:xfrm rot="16200000" flipH="1">
            <a:off x="6480212" y="2924944"/>
            <a:ext cx="1152128" cy="1872208"/>
          </a:xfrm>
          <a:prstGeom prst="bentConnector3">
            <a:avLst>
              <a:gd name="adj1" fmla="val 40306"/>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itle 1"/>
          <p:cNvSpPr>
            <a:spLocks noGrp="1"/>
          </p:cNvSpPr>
          <p:nvPr>
            <p:ph type="title"/>
          </p:nvPr>
        </p:nvSpPr>
        <p:spPr>
          <a:xfrm>
            <a:off x="457200" y="274638"/>
            <a:ext cx="8229600" cy="1143000"/>
          </a:xfrm>
        </p:spPr>
        <p:txBody>
          <a:bodyPr>
            <a:normAutofit fontScale="90000"/>
          </a:bodyPr>
          <a:lstStyle/>
          <a:p>
            <a:r>
              <a:rPr lang="de-DE" dirty="0" smtClean="0"/>
              <a:t>Task 3: Adding State &amp; User component</a:t>
            </a:r>
            <a:endParaRPr lang="de-DE" dirty="0"/>
          </a:p>
        </p:txBody>
      </p:sp>
      <p:sp>
        <p:nvSpPr>
          <p:cNvPr id="9" name="Rectangle 8"/>
          <p:cNvSpPr/>
          <p:nvPr/>
        </p:nvSpPr>
        <p:spPr>
          <a:xfrm>
            <a:off x="3879840" y="5805264"/>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User</a:t>
            </a:r>
            <a:endParaRPr lang="de-DE" dirty="0"/>
          </a:p>
        </p:txBody>
      </p:sp>
      <p:cxnSp>
        <p:nvCxnSpPr>
          <p:cNvPr id="11" name="Straight Arrow Connector 10"/>
          <p:cNvCxnSpPr>
            <a:stCxn id="5" idx="2"/>
            <a:endCxn id="9" idx="0"/>
          </p:cNvCxnSpPr>
          <p:nvPr/>
        </p:nvCxnSpPr>
        <p:spPr>
          <a:xfrm flipH="1">
            <a:off x="4419900" y="5373216"/>
            <a:ext cx="808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71600" y="4149080"/>
            <a:ext cx="1944216" cy="1368152"/>
          </a:xfrm>
          <a:prstGeom prst="ellipse">
            <a:avLst/>
          </a:prstGeom>
          <a:solidFill>
            <a:schemeClr val="accent1">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u</a:t>
            </a:r>
            <a:r>
              <a:rPr lang="de-DE" sz="2000" dirty="0" smtClean="0"/>
              <a:t>sers=[...]</a:t>
            </a:r>
            <a:endParaRPr lang="de-DE" sz="2000" dirty="0"/>
          </a:p>
        </p:txBody>
      </p:sp>
      <p:cxnSp>
        <p:nvCxnSpPr>
          <p:cNvPr id="14" name="Straight Connector 13"/>
          <p:cNvCxnSpPr>
            <a:stCxn id="12" idx="6"/>
            <a:endCxn id="5" idx="1"/>
          </p:cNvCxnSpPr>
          <p:nvPr/>
        </p:nvCxnSpPr>
        <p:spPr>
          <a:xfrm>
            <a:off x="2915816" y="4833156"/>
            <a:ext cx="50405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Task 4: Adding Search Function </a:t>
            </a:r>
            <a:endParaRPr lang="de-DE"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de-DE" dirty="0" smtClean="0"/>
              <a:t>In the App-component‘s state, add a variable searchTerm. Add an onChange event for the searchbox and update searchTerm whenever the textbox changes.</a:t>
            </a:r>
          </a:p>
          <a:p>
            <a:pPr marL="514350" indent="-514350">
              <a:buFont typeface="+mj-lt"/>
              <a:buAutoNum type="arabicPeriod"/>
            </a:pPr>
            <a:r>
              <a:rPr lang="de-DE" dirty="0" smtClean="0"/>
              <a:t>Add an onClick-event for the “Search“-button.  When the button is clicked, lastSearchTerm will be set to searchTerm.</a:t>
            </a:r>
          </a:p>
          <a:p>
            <a:pPr marL="514350" indent="-514350">
              <a:buFont typeface="+mj-lt"/>
              <a:buAutoNum type="arabicPeriod"/>
            </a:pPr>
            <a:r>
              <a:rPr lang="de-DE" dirty="0" smtClean="0"/>
              <a:t>Pass lastSearchTerm as props down to the SearchResults-component. Name it “searchFor“.</a:t>
            </a:r>
          </a:p>
          <a:p>
            <a:pPr marL="514350" indent="-514350">
              <a:buFont typeface="+mj-lt"/>
              <a:buAutoNum type="arabicPeriod"/>
            </a:pPr>
            <a:r>
              <a:rPr lang="de-DE" dirty="0" smtClean="0"/>
              <a:t>Inside the SearchResults-component, filter the users-Array to the users where the name or email includes the incoming lastSearchTerm as substring. I.e. If the lastSearchTerm is „joh“ then only the users John Smith, Kyra Johnson and Mike Johnson will be shown.</a:t>
            </a:r>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8064" y="220486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App</a:t>
            </a:r>
            <a:endParaRPr lang="de-DE" dirty="0"/>
          </a:p>
        </p:txBody>
      </p:sp>
      <p:sp>
        <p:nvSpPr>
          <p:cNvPr id="5" name="Rectangle 4"/>
          <p:cNvSpPr/>
          <p:nvPr/>
        </p:nvSpPr>
        <p:spPr>
          <a:xfrm>
            <a:off x="3419872" y="4293096"/>
            <a:ext cx="2016224"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SearchResults</a:t>
            </a:r>
            <a:endParaRPr lang="de-DE" dirty="0"/>
          </a:p>
        </p:txBody>
      </p:sp>
      <p:cxnSp>
        <p:nvCxnSpPr>
          <p:cNvPr id="26" name="Elbow Connector 25"/>
          <p:cNvCxnSpPr>
            <a:endCxn id="5" idx="0"/>
          </p:cNvCxnSpPr>
          <p:nvPr/>
        </p:nvCxnSpPr>
        <p:spPr>
          <a:xfrm rot="5400000">
            <a:off x="4734018" y="2906942"/>
            <a:ext cx="1080120" cy="16921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236296" y="4437112"/>
            <a:ext cx="151216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Header</a:t>
            </a:r>
            <a:endParaRPr lang="de-DE" dirty="0"/>
          </a:p>
        </p:txBody>
      </p:sp>
      <p:cxnSp>
        <p:nvCxnSpPr>
          <p:cNvPr id="29" name="Elbow Connector 28"/>
          <p:cNvCxnSpPr>
            <a:stCxn id="4" idx="2"/>
            <a:endCxn id="27" idx="0"/>
          </p:cNvCxnSpPr>
          <p:nvPr/>
        </p:nvCxnSpPr>
        <p:spPr>
          <a:xfrm rot="16200000" flipH="1">
            <a:off x="6480212" y="2924944"/>
            <a:ext cx="1152128" cy="1872208"/>
          </a:xfrm>
          <a:prstGeom prst="bentConnector3">
            <a:avLst>
              <a:gd name="adj1" fmla="val 40306"/>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itle 1"/>
          <p:cNvSpPr>
            <a:spLocks noGrp="1"/>
          </p:cNvSpPr>
          <p:nvPr>
            <p:ph type="title"/>
          </p:nvPr>
        </p:nvSpPr>
        <p:spPr>
          <a:xfrm>
            <a:off x="457200" y="274638"/>
            <a:ext cx="8229600" cy="1143000"/>
          </a:xfrm>
        </p:spPr>
        <p:txBody>
          <a:bodyPr>
            <a:normAutofit fontScale="90000"/>
          </a:bodyPr>
          <a:lstStyle/>
          <a:p>
            <a:r>
              <a:rPr lang="de-DE" dirty="0" smtClean="0"/>
              <a:t>Task 4: Adding State &amp; User component</a:t>
            </a:r>
            <a:endParaRPr lang="de-DE" dirty="0"/>
          </a:p>
        </p:txBody>
      </p:sp>
      <p:sp>
        <p:nvSpPr>
          <p:cNvPr id="9" name="Rectangle 8"/>
          <p:cNvSpPr/>
          <p:nvPr/>
        </p:nvSpPr>
        <p:spPr>
          <a:xfrm>
            <a:off x="3879840" y="5805264"/>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User</a:t>
            </a:r>
            <a:endParaRPr lang="de-DE" dirty="0"/>
          </a:p>
        </p:txBody>
      </p:sp>
      <p:cxnSp>
        <p:nvCxnSpPr>
          <p:cNvPr id="11" name="Straight Arrow Connector 10"/>
          <p:cNvCxnSpPr>
            <a:stCxn id="5" idx="2"/>
            <a:endCxn id="9" idx="0"/>
          </p:cNvCxnSpPr>
          <p:nvPr/>
        </p:nvCxnSpPr>
        <p:spPr>
          <a:xfrm flipH="1">
            <a:off x="4419900" y="5373216"/>
            <a:ext cx="808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71600" y="4149080"/>
            <a:ext cx="1944216" cy="1368152"/>
          </a:xfrm>
          <a:prstGeom prst="ellipse">
            <a:avLst/>
          </a:prstGeom>
          <a:solidFill>
            <a:schemeClr val="accent1">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t>u</a:t>
            </a:r>
            <a:r>
              <a:rPr lang="de-DE" sz="2000" dirty="0" smtClean="0"/>
              <a:t>sers=[...]</a:t>
            </a:r>
            <a:endParaRPr lang="de-DE" sz="2000" dirty="0"/>
          </a:p>
        </p:txBody>
      </p:sp>
      <p:cxnSp>
        <p:nvCxnSpPr>
          <p:cNvPr id="14" name="Straight Connector 13"/>
          <p:cNvCxnSpPr>
            <a:stCxn id="12" idx="6"/>
            <a:endCxn id="5" idx="1"/>
          </p:cNvCxnSpPr>
          <p:nvPr/>
        </p:nvCxnSpPr>
        <p:spPr>
          <a:xfrm>
            <a:off x="2915816" y="4833156"/>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187624" y="1556792"/>
            <a:ext cx="2736304" cy="2376264"/>
          </a:xfrm>
          <a:prstGeom prst="ellipse">
            <a:avLst/>
          </a:prstGeom>
          <a:solidFill>
            <a:schemeClr val="accent1">
              <a:lumMod val="40000"/>
              <a:lumOff val="6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searchTerm=‘‘</a:t>
            </a:r>
            <a:br>
              <a:rPr lang="de-DE" dirty="0" smtClean="0"/>
            </a:br>
            <a:r>
              <a:rPr lang="de-DE" dirty="0" smtClean="0"/>
              <a:t>lastSearchTerm=‘‘</a:t>
            </a:r>
            <a:endParaRPr lang="de-DE" dirty="0"/>
          </a:p>
        </p:txBody>
      </p:sp>
      <p:cxnSp>
        <p:nvCxnSpPr>
          <p:cNvPr id="15" name="Straight Connector 14"/>
          <p:cNvCxnSpPr>
            <a:stCxn id="13" idx="6"/>
            <a:endCxn id="4" idx="1"/>
          </p:cNvCxnSpPr>
          <p:nvPr/>
        </p:nvCxnSpPr>
        <p:spPr>
          <a:xfrm>
            <a:off x="3923928" y="2744924"/>
            <a:ext cx="1224136"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87602" y="3713073"/>
            <a:ext cx="1101455" cy="369332"/>
          </a:xfrm>
          <a:prstGeom prst="rect">
            <a:avLst/>
          </a:prstGeom>
          <a:noFill/>
        </p:spPr>
        <p:txBody>
          <a:bodyPr wrap="none" rtlCol="0">
            <a:spAutoFit/>
          </a:bodyPr>
          <a:lstStyle/>
          <a:p>
            <a:r>
              <a:rPr lang="de-DE" dirty="0" smtClean="0"/>
              <a:t>searchFor</a:t>
            </a:r>
            <a:endParaRPr lang="de-D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Task 5: Only search again, if the searchterm differs</a:t>
            </a:r>
            <a:endParaRPr lang="de-DE" dirty="0"/>
          </a:p>
        </p:txBody>
      </p:sp>
      <p:sp>
        <p:nvSpPr>
          <p:cNvPr id="3" name="Content Placeholder 2"/>
          <p:cNvSpPr>
            <a:spLocks noGrp="1"/>
          </p:cNvSpPr>
          <p:nvPr>
            <p:ph idx="1"/>
          </p:nvPr>
        </p:nvSpPr>
        <p:spPr/>
        <p:txBody>
          <a:bodyPr>
            <a:normAutofit fontScale="55000" lnSpcReduction="20000"/>
          </a:bodyPr>
          <a:lstStyle/>
          <a:p>
            <a:pPr>
              <a:buNone/>
            </a:pPr>
            <a:r>
              <a:rPr lang="de-DE" dirty="0" smtClean="0"/>
              <a:t>The goal of this task is to minimize the number of searches. Therefore, you only re-</a:t>
            </a:r>
          </a:p>
          <a:p>
            <a:pPr>
              <a:buNone/>
            </a:pPr>
            <a:r>
              <a:rPr lang="de-DE" dirty="0" smtClean="0"/>
              <a:t>render the SearchResults component if the new searchFor-prop is different from the </a:t>
            </a:r>
          </a:p>
          <a:p>
            <a:pPr>
              <a:buNone/>
            </a:pPr>
            <a:r>
              <a:rPr lang="de-DE" dirty="0" smtClean="0"/>
              <a:t>last one.</a:t>
            </a:r>
          </a:p>
          <a:p>
            <a:pPr>
              <a:buNone/>
            </a:pPr>
            <a:endParaRPr lang="de-DE" dirty="0"/>
          </a:p>
          <a:p>
            <a:pPr marL="514350" indent="-514350">
              <a:buAutoNum type="arabicPeriod"/>
            </a:pPr>
            <a:r>
              <a:rPr lang="de-DE" dirty="0" smtClean="0"/>
              <a:t>Do some research (Google) on the component-lifecycle method shouldComponentUpdate(nextProps) and try to become confident with it. </a:t>
            </a:r>
            <a:br>
              <a:rPr lang="de-DE" dirty="0" smtClean="0"/>
            </a:br>
            <a:r>
              <a:rPr lang="de-DE" b="1" u="sng" dirty="0" smtClean="0"/>
              <a:t>As a summary:</a:t>
            </a:r>
            <a:r>
              <a:rPr lang="de-DE" dirty="0" smtClean="0"/>
              <a:t> if you put it into your component, you decide when to re-render or not re-render. React will call your implementation of shouldComponentUpdate(nextProps).</a:t>
            </a:r>
          </a:p>
          <a:p>
            <a:pPr marL="514350" indent="-514350">
              <a:buAutoNum type="arabicPeriod"/>
            </a:pPr>
            <a:r>
              <a:rPr lang="de-DE" dirty="0" smtClean="0"/>
              <a:t>Put the declaration of shouldComponentUpdate(nextProps) into your SearchResults-component. Take a closer look at the parameter nextProps (i.e. Use the debugger or console.log it out).</a:t>
            </a:r>
          </a:p>
          <a:p>
            <a:pPr marL="514350" indent="-514350">
              <a:buAutoNum type="arabicPeriod"/>
            </a:pPr>
            <a:r>
              <a:rPr lang="de-DE" dirty="0" smtClean="0"/>
              <a:t>In your SearchResults-component, create a new class-member variable lastSearchTerm which is initially set to an empty string ‘‘. Whenever a new searchTerm is passed to SearchResults, update lastSearchTerm and re-render. Whenever it is equal to the old one, do not re-render. Eventually, render your table-output based on your class-member variable lastSearchTerm.</a:t>
            </a: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smtClean="0"/>
              <a:t>Task 6: Adding a navigation without React-Router</a:t>
            </a:r>
            <a:endParaRPr lang="de-DE" dirty="0"/>
          </a:p>
        </p:txBody>
      </p:sp>
      <p:sp>
        <p:nvSpPr>
          <p:cNvPr id="4" name="Rectangle 3"/>
          <p:cNvSpPr/>
          <p:nvPr/>
        </p:nvSpPr>
        <p:spPr>
          <a:xfrm>
            <a:off x="1259632" y="3429000"/>
            <a:ext cx="6120680" cy="3024336"/>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tangle 4"/>
          <p:cNvSpPr/>
          <p:nvPr/>
        </p:nvSpPr>
        <p:spPr>
          <a:xfrm>
            <a:off x="1259632" y="2636912"/>
            <a:ext cx="6120680" cy="792088"/>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t>UserSearch</a:t>
            </a:r>
          </a:p>
          <a:p>
            <a:endParaRPr lang="de-DE" dirty="0"/>
          </a:p>
          <a:p>
            <a:r>
              <a:rPr lang="de-DE" dirty="0" smtClean="0"/>
              <a:t>				</a:t>
            </a:r>
            <a:r>
              <a:rPr lang="de-DE" sz="1600" dirty="0" smtClean="0"/>
              <a:t>                      Search | About</a:t>
            </a:r>
            <a:endParaRPr lang="de-DE" dirty="0"/>
          </a:p>
        </p:txBody>
      </p:sp>
      <p:sp>
        <p:nvSpPr>
          <p:cNvPr id="6" name="Rectangle 5"/>
          <p:cNvSpPr/>
          <p:nvPr/>
        </p:nvSpPr>
        <p:spPr>
          <a:xfrm>
            <a:off x="1475656" y="3645024"/>
            <a:ext cx="1944216"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t>Enter Searchterm</a:t>
            </a:r>
            <a:endParaRPr lang="de-DE" sz="1400" dirty="0"/>
          </a:p>
        </p:txBody>
      </p:sp>
      <p:sp>
        <p:nvSpPr>
          <p:cNvPr id="7" name="Rectangle 6"/>
          <p:cNvSpPr/>
          <p:nvPr/>
        </p:nvSpPr>
        <p:spPr>
          <a:xfrm>
            <a:off x="3491880" y="3645024"/>
            <a:ext cx="1080120" cy="360040"/>
          </a:xfrm>
          <a:prstGeom prst="rect">
            <a:avLst/>
          </a:prstGeom>
          <a:solidFill>
            <a:schemeClr val="bg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Search</a:t>
            </a:r>
            <a:endParaRPr lang="de-DE" sz="1400" dirty="0"/>
          </a:p>
        </p:txBody>
      </p:sp>
      <p:graphicFrame>
        <p:nvGraphicFramePr>
          <p:cNvPr id="12" name="Table 11"/>
          <p:cNvGraphicFramePr>
            <a:graphicFrameLocks noGrp="1"/>
          </p:cNvGraphicFramePr>
          <p:nvPr/>
        </p:nvGraphicFramePr>
        <p:xfrm>
          <a:off x="1475656" y="4149080"/>
          <a:ext cx="3528392" cy="2179320"/>
        </p:xfrm>
        <a:graphic>
          <a:graphicData uri="http://schemas.openxmlformats.org/drawingml/2006/table">
            <a:tbl>
              <a:tblPr firstRow="1" bandRow="1">
                <a:tableStyleId>{5C22544A-7EE6-4342-B048-85BDC9FD1C3A}</a:tableStyleId>
              </a:tblPr>
              <a:tblGrid>
                <a:gridCol w="409545"/>
                <a:gridCol w="1122520"/>
                <a:gridCol w="1996327"/>
              </a:tblGrid>
              <a:tr h="196385">
                <a:tc>
                  <a:txBody>
                    <a:bodyPr/>
                    <a:lstStyle/>
                    <a:p>
                      <a:r>
                        <a:rPr lang="de-DE" sz="700" dirty="0" smtClean="0"/>
                        <a:t>Id</a:t>
                      </a:r>
                      <a:endParaRPr lang="de-DE" sz="700" dirty="0"/>
                    </a:p>
                  </a:txBody>
                  <a:tcPr/>
                </a:tc>
                <a:tc>
                  <a:txBody>
                    <a:bodyPr/>
                    <a:lstStyle/>
                    <a:p>
                      <a:r>
                        <a:rPr lang="de-DE" sz="700" dirty="0" smtClean="0"/>
                        <a:t>Name</a:t>
                      </a:r>
                      <a:endParaRPr lang="de-DE" sz="700" dirty="0"/>
                    </a:p>
                  </a:txBody>
                  <a:tcPr/>
                </a:tc>
                <a:tc>
                  <a:txBody>
                    <a:bodyPr/>
                    <a:lstStyle/>
                    <a:p>
                      <a:r>
                        <a:rPr lang="de-DE" sz="700" dirty="0" smtClean="0"/>
                        <a:t>Email</a:t>
                      </a:r>
                      <a:endParaRPr lang="de-DE" sz="700" dirty="0"/>
                    </a:p>
                  </a:txBody>
                  <a:tcPr/>
                </a:tc>
              </a:tr>
              <a:tr h="196385">
                <a:tc>
                  <a:txBody>
                    <a:bodyPr/>
                    <a:lstStyle/>
                    <a:p>
                      <a:r>
                        <a:rPr lang="de-DE" sz="700" dirty="0" smtClean="0"/>
                        <a:t>1000</a:t>
                      </a:r>
                      <a:endParaRPr lang="de-DE" sz="700" dirty="0"/>
                    </a:p>
                  </a:txBody>
                  <a:tcPr/>
                </a:tc>
                <a:tc>
                  <a:txBody>
                    <a:bodyPr/>
                    <a:lstStyle/>
                    <a:p>
                      <a:r>
                        <a:rPr lang="de-DE" sz="700" dirty="0" smtClean="0"/>
                        <a:t>John Smith</a:t>
                      </a:r>
                      <a:endParaRPr lang="de-DE" sz="700" dirty="0"/>
                    </a:p>
                  </a:txBody>
                  <a:tcPr/>
                </a:tc>
                <a:tc>
                  <a:txBody>
                    <a:bodyPr/>
                    <a:lstStyle/>
                    <a:p>
                      <a:r>
                        <a:rPr lang="de-DE" sz="700" dirty="0" smtClean="0">
                          <a:hlinkClick r:id="rId2"/>
                        </a:rPr>
                        <a:t>john@abc.com</a:t>
                      </a:r>
                      <a:endParaRPr lang="de-DE" sz="700" dirty="0"/>
                    </a:p>
                  </a:txBody>
                  <a:tcPr/>
                </a:tc>
              </a:tr>
              <a:tr h="196385">
                <a:tc>
                  <a:txBody>
                    <a:bodyPr/>
                    <a:lstStyle/>
                    <a:p>
                      <a:r>
                        <a:rPr lang="de-DE" sz="700" dirty="0" smtClean="0"/>
                        <a:t>1001</a:t>
                      </a:r>
                      <a:endParaRPr lang="de-DE" sz="700" dirty="0"/>
                    </a:p>
                  </a:txBody>
                  <a:tcPr/>
                </a:tc>
                <a:tc>
                  <a:txBody>
                    <a:bodyPr/>
                    <a:lstStyle/>
                    <a:p>
                      <a:r>
                        <a:rPr lang="de-DE" sz="700" dirty="0" smtClean="0"/>
                        <a:t>Kyra Johnson</a:t>
                      </a:r>
                      <a:endParaRPr lang="de-DE" sz="700" dirty="0"/>
                    </a:p>
                  </a:txBody>
                  <a:tcPr/>
                </a:tc>
                <a:tc>
                  <a:txBody>
                    <a:bodyPr/>
                    <a:lstStyle/>
                    <a:p>
                      <a:r>
                        <a:rPr lang="de-DE" sz="700" dirty="0" smtClean="0">
                          <a:hlinkClick r:id="rId3"/>
                        </a:rPr>
                        <a:t>kyra@gmail.com</a:t>
                      </a:r>
                      <a:endParaRPr lang="de-DE" sz="700" dirty="0"/>
                    </a:p>
                  </a:txBody>
                  <a:tcPr/>
                </a:tc>
              </a:tr>
              <a:tr h="196385">
                <a:tc>
                  <a:txBody>
                    <a:bodyPr/>
                    <a:lstStyle/>
                    <a:p>
                      <a:r>
                        <a:rPr lang="de-DE" sz="700" dirty="0" smtClean="0"/>
                        <a:t>1002</a:t>
                      </a:r>
                      <a:endParaRPr lang="de-DE" sz="700" dirty="0"/>
                    </a:p>
                  </a:txBody>
                  <a:tcPr/>
                </a:tc>
                <a:tc>
                  <a:txBody>
                    <a:bodyPr/>
                    <a:lstStyle/>
                    <a:p>
                      <a:r>
                        <a:rPr lang="de-DE" sz="700" dirty="0" smtClean="0"/>
                        <a:t>Kelly Brandon</a:t>
                      </a:r>
                      <a:endParaRPr lang="de-DE" sz="700" dirty="0"/>
                    </a:p>
                  </a:txBody>
                  <a:tcPr/>
                </a:tc>
                <a:tc>
                  <a:txBody>
                    <a:bodyPr/>
                    <a:lstStyle/>
                    <a:p>
                      <a:r>
                        <a:rPr lang="de-DE" sz="700" dirty="0" smtClean="0">
                          <a:hlinkClick r:id="rId4"/>
                        </a:rPr>
                        <a:t>k.brandon@microsoft.com</a:t>
                      </a:r>
                      <a:endParaRPr lang="de-DE" sz="700" dirty="0"/>
                    </a:p>
                  </a:txBody>
                  <a:tcPr/>
                </a:tc>
              </a:tr>
              <a:tr h="196385">
                <a:tc>
                  <a:txBody>
                    <a:bodyPr/>
                    <a:lstStyle/>
                    <a:p>
                      <a:r>
                        <a:rPr lang="de-DE" sz="700" dirty="0" smtClean="0"/>
                        <a:t>1003</a:t>
                      </a:r>
                      <a:endParaRPr lang="de-DE" sz="700" dirty="0"/>
                    </a:p>
                  </a:txBody>
                  <a:tcPr/>
                </a:tc>
                <a:tc>
                  <a:txBody>
                    <a:bodyPr/>
                    <a:lstStyle/>
                    <a:p>
                      <a:r>
                        <a:rPr lang="de-DE" sz="700" dirty="0" smtClean="0"/>
                        <a:t>Peter Weller</a:t>
                      </a:r>
                      <a:endParaRPr lang="de-DE" sz="700" dirty="0"/>
                    </a:p>
                  </a:txBody>
                  <a:tcPr/>
                </a:tc>
                <a:tc>
                  <a:txBody>
                    <a:bodyPr/>
                    <a:lstStyle/>
                    <a:p>
                      <a:r>
                        <a:rPr lang="de-DE" sz="700" dirty="0" smtClean="0">
                          <a:hlinkClick r:id="rId5"/>
                        </a:rPr>
                        <a:t>Peter.weller@robocop.com</a:t>
                      </a:r>
                      <a:endParaRPr lang="de-DE" sz="700" dirty="0"/>
                    </a:p>
                  </a:txBody>
                  <a:tcPr/>
                </a:tc>
              </a:tr>
              <a:tr h="196385">
                <a:tc>
                  <a:txBody>
                    <a:bodyPr/>
                    <a:lstStyle/>
                    <a:p>
                      <a:r>
                        <a:rPr lang="de-DE" sz="700" dirty="0" smtClean="0"/>
                        <a:t>1004</a:t>
                      </a:r>
                      <a:endParaRPr lang="de-DE" sz="700" dirty="0"/>
                    </a:p>
                  </a:txBody>
                  <a:tcPr/>
                </a:tc>
                <a:tc>
                  <a:txBody>
                    <a:bodyPr/>
                    <a:lstStyle/>
                    <a:p>
                      <a:r>
                        <a:rPr lang="de-DE" sz="700" dirty="0" smtClean="0"/>
                        <a:t>Brandon Fisher</a:t>
                      </a:r>
                      <a:endParaRPr lang="de-DE" sz="700" dirty="0"/>
                    </a:p>
                  </a:txBody>
                  <a:tcPr/>
                </a:tc>
                <a:tc>
                  <a:txBody>
                    <a:bodyPr/>
                    <a:lstStyle/>
                    <a:p>
                      <a:r>
                        <a:rPr lang="de-DE" sz="700" dirty="0" smtClean="0">
                          <a:hlinkClick r:id="rId6"/>
                        </a:rPr>
                        <a:t>b.fisher@disney.com</a:t>
                      </a:r>
                      <a:endParaRPr lang="de-DE" sz="700" dirty="0"/>
                    </a:p>
                  </a:txBody>
                  <a:tcPr/>
                </a:tc>
              </a:tr>
              <a:tr h="196385">
                <a:tc>
                  <a:txBody>
                    <a:bodyPr/>
                    <a:lstStyle/>
                    <a:p>
                      <a:r>
                        <a:rPr lang="de-DE" sz="700" dirty="0" smtClean="0"/>
                        <a:t>1005</a:t>
                      </a:r>
                      <a:endParaRPr lang="de-DE" sz="700" dirty="0"/>
                    </a:p>
                  </a:txBody>
                  <a:tcPr/>
                </a:tc>
                <a:tc>
                  <a:txBody>
                    <a:bodyPr/>
                    <a:lstStyle/>
                    <a:p>
                      <a:r>
                        <a:rPr lang="de-DE" sz="700" dirty="0" smtClean="0"/>
                        <a:t>Quentin Jackson</a:t>
                      </a:r>
                      <a:endParaRPr lang="de-DE" sz="700" dirty="0"/>
                    </a:p>
                  </a:txBody>
                  <a:tcPr/>
                </a:tc>
                <a:tc>
                  <a:txBody>
                    <a:bodyPr/>
                    <a:lstStyle/>
                    <a:p>
                      <a:r>
                        <a:rPr lang="de-DE" sz="700" dirty="0" smtClean="0">
                          <a:hlinkClick r:id="rId7"/>
                        </a:rPr>
                        <a:t>quentin@miramax.com</a:t>
                      </a:r>
                      <a:endParaRPr lang="de-DE" sz="700" dirty="0"/>
                    </a:p>
                  </a:txBody>
                  <a:tcPr/>
                </a:tc>
              </a:tr>
              <a:tr h="196385">
                <a:tc>
                  <a:txBody>
                    <a:bodyPr/>
                    <a:lstStyle/>
                    <a:p>
                      <a:r>
                        <a:rPr lang="de-DE" sz="700" dirty="0" smtClean="0"/>
                        <a:t>1006</a:t>
                      </a:r>
                      <a:endParaRPr lang="de-DE" sz="700" dirty="0"/>
                    </a:p>
                  </a:txBody>
                  <a:tcPr/>
                </a:tc>
                <a:tc>
                  <a:txBody>
                    <a:bodyPr/>
                    <a:lstStyle/>
                    <a:p>
                      <a:r>
                        <a:rPr lang="de-DE" sz="700" dirty="0" smtClean="0"/>
                        <a:t>Jeanna La Croisse</a:t>
                      </a:r>
                      <a:endParaRPr lang="de-DE" sz="700" dirty="0"/>
                    </a:p>
                  </a:txBody>
                  <a:tcPr/>
                </a:tc>
                <a:tc>
                  <a:txBody>
                    <a:bodyPr/>
                    <a:lstStyle/>
                    <a:p>
                      <a:r>
                        <a:rPr lang="de-DE" sz="700" dirty="0" smtClean="0">
                          <a:hlinkClick r:id="rId8"/>
                        </a:rPr>
                        <a:t>jlc@bingo-now.org</a:t>
                      </a:r>
                      <a:endParaRPr lang="de-DE" sz="700" dirty="0"/>
                    </a:p>
                  </a:txBody>
                  <a:tcPr/>
                </a:tc>
              </a:tr>
              <a:tr h="196385">
                <a:tc>
                  <a:txBody>
                    <a:bodyPr/>
                    <a:lstStyle/>
                    <a:p>
                      <a:r>
                        <a:rPr lang="de-DE" sz="700" dirty="0" smtClean="0"/>
                        <a:t>1007</a:t>
                      </a:r>
                      <a:endParaRPr lang="de-DE" sz="700" dirty="0"/>
                    </a:p>
                  </a:txBody>
                  <a:tcPr/>
                </a:tc>
                <a:tc>
                  <a:txBody>
                    <a:bodyPr/>
                    <a:lstStyle/>
                    <a:p>
                      <a:r>
                        <a:rPr lang="de-DE" sz="700" dirty="0" smtClean="0"/>
                        <a:t>Herbert Rocks</a:t>
                      </a:r>
                      <a:endParaRPr lang="de-DE" sz="700" dirty="0"/>
                    </a:p>
                  </a:txBody>
                  <a:tcPr/>
                </a:tc>
                <a:tc>
                  <a:txBody>
                    <a:bodyPr/>
                    <a:lstStyle/>
                    <a:p>
                      <a:r>
                        <a:rPr lang="de-DE" sz="700" dirty="0" smtClean="0">
                          <a:hlinkClick r:id="rId9"/>
                        </a:rPr>
                        <a:t>herby@sofast.net</a:t>
                      </a:r>
                      <a:endParaRPr lang="de-DE" sz="700" dirty="0"/>
                    </a:p>
                  </a:txBody>
                  <a:tcPr/>
                </a:tc>
              </a:tr>
              <a:tr h="196385">
                <a:tc>
                  <a:txBody>
                    <a:bodyPr/>
                    <a:lstStyle/>
                    <a:p>
                      <a:r>
                        <a:rPr lang="de-DE" sz="700" dirty="0" smtClean="0"/>
                        <a:t>1008</a:t>
                      </a:r>
                      <a:endParaRPr lang="de-DE" sz="700" dirty="0"/>
                    </a:p>
                  </a:txBody>
                  <a:tcPr/>
                </a:tc>
                <a:tc>
                  <a:txBody>
                    <a:bodyPr/>
                    <a:lstStyle/>
                    <a:p>
                      <a:r>
                        <a:rPr lang="de-DE" sz="700" dirty="0" smtClean="0"/>
                        <a:t>Mike Johnson</a:t>
                      </a:r>
                      <a:endParaRPr lang="de-DE" sz="700" dirty="0"/>
                    </a:p>
                  </a:txBody>
                  <a:tcPr/>
                </a:tc>
                <a:tc>
                  <a:txBody>
                    <a:bodyPr/>
                    <a:lstStyle/>
                    <a:p>
                      <a:r>
                        <a:rPr lang="de-DE" sz="700" dirty="0" smtClean="0">
                          <a:hlinkClick r:id="rId10"/>
                        </a:rPr>
                        <a:t>mike@microsoft.com</a:t>
                      </a:r>
                      <a:endParaRPr lang="de-DE" sz="700" dirty="0"/>
                    </a:p>
                  </a:txBody>
                  <a:tcPr/>
                </a:tc>
              </a:tr>
              <a:tr h="196385">
                <a:tc>
                  <a:txBody>
                    <a:bodyPr/>
                    <a:lstStyle/>
                    <a:p>
                      <a:r>
                        <a:rPr lang="de-DE" sz="700" dirty="0" smtClean="0"/>
                        <a:t>1009</a:t>
                      </a:r>
                      <a:endParaRPr lang="de-DE" sz="700" dirty="0"/>
                    </a:p>
                  </a:txBody>
                  <a:tcPr/>
                </a:tc>
                <a:tc>
                  <a:txBody>
                    <a:bodyPr/>
                    <a:lstStyle/>
                    <a:p>
                      <a:r>
                        <a:rPr lang="de-DE" sz="700" dirty="0" smtClean="0"/>
                        <a:t>Sarah Michaels</a:t>
                      </a:r>
                      <a:endParaRPr lang="de-DE" sz="700" dirty="0"/>
                    </a:p>
                  </a:txBody>
                  <a:tcPr/>
                </a:tc>
                <a:tc>
                  <a:txBody>
                    <a:bodyPr/>
                    <a:lstStyle/>
                    <a:p>
                      <a:r>
                        <a:rPr lang="de-DE" sz="700" dirty="0" smtClean="0">
                          <a:hlinkClick r:id="rId11"/>
                        </a:rPr>
                        <a:t>Sarah.m@abc.com</a:t>
                      </a:r>
                      <a:endParaRPr lang="de-DE" sz="700" dirty="0"/>
                    </a:p>
                  </a:txBody>
                  <a:tcPr/>
                </a:tc>
              </a:tr>
            </a:tbl>
          </a:graphicData>
        </a:graphic>
      </p:graphicFrame>
      <p:sp>
        <p:nvSpPr>
          <p:cNvPr id="17" name="TextBox 16"/>
          <p:cNvSpPr txBox="1"/>
          <p:nvPr/>
        </p:nvSpPr>
        <p:spPr>
          <a:xfrm>
            <a:off x="251520" y="1630541"/>
            <a:ext cx="7647093" cy="646331"/>
          </a:xfrm>
          <a:prstGeom prst="rect">
            <a:avLst/>
          </a:prstGeom>
          <a:noFill/>
        </p:spPr>
        <p:txBody>
          <a:bodyPr wrap="none" rtlCol="0">
            <a:spAutoFit/>
          </a:bodyPr>
          <a:lstStyle/>
          <a:p>
            <a:r>
              <a:rPr lang="de-DE" dirty="0" smtClean="0"/>
              <a:t>1. In your Header-component, add the following two span-elements containing </a:t>
            </a:r>
            <a:br>
              <a:rPr lang="de-DE" dirty="0" smtClean="0"/>
            </a:br>
            <a:r>
              <a:rPr lang="de-DE" dirty="0" smtClean="0"/>
              <a:t>     “Search“ and “About“.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de-DE" dirty="0" smtClean="0"/>
              <a:t>2. Create a new stateless component “About“ which only shows one horizontally centered div displaying:</a:t>
            </a:r>
            <a:br>
              <a:rPr lang="de-DE" dirty="0" smtClean="0"/>
            </a:br>
            <a:r>
              <a:rPr lang="de-DE" dirty="0" smtClean="0"/>
              <a:t/>
            </a:r>
            <a:br>
              <a:rPr lang="de-DE" dirty="0" smtClean="0"/>
            </a:br>
            <a:r>
              <a:rPr lang="de-DE" sz="2400" i="1" dirty="0" smtClean="0"/>
              <a:t>“This little web-app was done by me. Feel free to send me an email to </a:t>
            </a:r>
            <a:r>
              <a:rPr lang="de-DE" sz="2400" i="1" dirty="0" smtClean="0">
                <a:hlinkClick r:id="rId2"/>
              </a:rPr>
              <a:t>student@digitalcareerinstitute.org</a:t>
            </a:r>
            <a:r>
              <a:rPr lang="de-DE" sz="2400" i="1" dirty="0" smtClean="0"/>
              <a:t>“</a:t>
            </a:r>
          </a:p>
          <a:p>
            <a:pPr>
              <a:buNone/>
            </a:pPr>
            <a:r>
              <a:rPr lang="de-DE" dirty="0" smtClean="0"/>
              <a:t>3. Inside the App-component‘s state, create the variable “currentPage“ that is initially set to “search“.</a:t>
            </a:r>
          </a:p>
          <a:p>
            <a:pPr>
              <a:buNone/>
            </a:pPr>
            <a:r>
              <a:rPr lang="de-DE" sz="3600" dirty="0" smtClean="0"/>
              <a:t>4. Implement the following conditional-rendering: whenever currentPage is set to “search“, the SearchResults-component will be shown. Whenever it is set to “about“, the About-component will be shown. Test it by setting currentPage to “about“ and reload the page: now only the About-component is shown.</a:t>
            </a:r>
            <a:endParaRPr lang="de-DE" sz="3600" dirty="0"/>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4400" b="0" i="0" u="none" strike="noStrike" kern="1200" cap="none" spc="0" normalizeH="0" baseline="0" noProof="0" smtClean="0">
                <a:ln>
                  <a:noFill/>
                </a:ln>
                <a:solidFill>
                  <a:schemeClr val="tx1"/>
                </a:solidFill>
                <a:effectLst/>
                <a:uLnTx/>
                <a:uFillTx/>
                <a:latin typeface="+mj-lt"/>
                <a:ea typeface="+mj-ea"/>
                <a:cs typeface="+mj-cs"/>
              </a:rPr>
              <a:t>Task 6: Adding a navigation without React-Router</a:t>
            </a:r>
            <a:endParaRPr kumimoji="0" lang="de-DE"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On-screen Show (4:3)</PresentationFormat>
  <Paragraphs>194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Task 1: Layout</vt:lpstr>
      <vt:lpstr>Task 2: Component Structure</vt:lpstr>
      <vt:lpstr>Task 3: Adding State &amp; User component</vt:lpstr>
      <vt:lpstr>Task 3: Adding State &amp; User component</vt:lpstr>
      <vt:lpstr>Task 4: Adding Search Function </vt:lpstr>
      <vt:lpstr>Task 4: Adding State &amp; User component</vt:lpstr>
      <vt:lpstr>Task 5: Only search again, if the searchterm differs</vt:lpstr>
      <vt:lpstr>Task 6: Adding a navigation without React-Router</vt:lpstr>
      <vt:lpstr>Slide 9</vt:lpstr>
      <vt:lpstr>Task 6: Adding a navigation without React-Router</vt:lpstr>
      <vt:lpstr>Task 6: Adding a navigation without React-Router</vt:lpstr>
      <vt:lpstr>Slide 12</vt:lpstr>
      <vt:lpstr>Task 6: Adding a navigation without React-Router</vt:lpstr>
      <vt:lpstr>Task 7 (Advanced): FETCH</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janwin</dc:creator>
  <cp:lastModifiedBy>janwin</cp:lastModifiedBy>
  <cp:revision>80</cp:revision>
  <dcterms:created xsi:type="dcterms:W3CDTF">2019-10-02T08:33:26Z</dcterms:created>
  <dcterms:modified xsi:type="dcterms:W3CDTF">2019-10-10T12:26:37Z</dcterms:modified>
</cp:coreProperties>
</file>