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Raleway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458197-6FDA-4C34-849A-FAA07D02C5A7}">
  <a:tblStyle styleId="{24458197-6FDA-4C34-849A-FAA07D02C5A7}" styleName="Table_0">
    <a:wholeTbl>
      <a:tcTxStyle b="off" i="off">
        <a:font>
          <a:latin typeface="Raleway"/>
          <a:ea typeface="Raleway"/>
          <a:cs typeface="Raleway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Raleway"/>
          <a:ea typeface="Raleway"/>
          <a:cs typeface="Raleway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Raleway"/>
          <a:ea typeface="Raleway"/>
          <a:cs typeface="Raleway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Raleway"/>
          <a:ea typeface="Raleway"/>
          <a:cs typeface="Raleway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Raleway"/>
          <a:ea typeface="Raleway"/>
          <a:cs typeface="Raleway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54753af5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254753af55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55071e0f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255071e0fe_0_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247af76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2247af762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247af762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12247af762a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55071e0f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1255071e0fe_0_1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55071e0fe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1255071e0fe_0_1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b38c42c70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b38c42c7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55071e0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255071e0f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55071e0f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255071e0fe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54753af5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254753af55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54753af55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54753af5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54753af5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254753af55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54753af5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254753af55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54753af55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254753af55_1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8100" y="-1"/>
            <a:ext cx="122201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2085975" y="1479754"/>
            <a:ext cx="8020050" cy="3898492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rgbClr val="BB8A5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3104200" y="2655799"/>
            <a:ext cx="5983600" cy="154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71D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A17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400"/>
            </a:lvl9pPr>
          </a:lstStyle>
          <a:p/>
        </p:txBody>
      </p:sp>
      <p:cxnSp>
        <p:nvCxnSpPr>
          <p:cNvPr id="15" name="Google Shape;15;p2"/>
          <p:cNvCxnSpPr/>
          <p:nvPr/>
        </p:nvCxnSpPr>
        <p:spPr>
          <a:xfrm>
            <a:off x="2933400" y="1501661"/>
            <a:ext cx="0" cy="802799"/>
          </a:xfrm>
          <a:prstGeom prst="straightConnector1">
            <a:avLst/>
          </a:prstGeom>
          <a:noFill/>
          <a:ln cap="flat" cmpd="sng" w="9525">
            <a:solidFill>
              <a:srgbClr val="BB8A5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" name="Google Shape;16;p2"/>
          <p:cNvCxnSpPr/>
          <p:nvPr/>
        </p:nvCxnSpPr>
        <p:spPr>
          <a:xfrm>
            <a:off x="2085975" y="2308050"/>
            <a:ext cx="8020050" cy="0"/>
          </a:xfrm>
          <a:prstGeom prst="straightConnector1">
            <a:avLst/>
          </a:prstGeom>
          <a:noFill/>
          <a:ln cap="flat" cmpd="sng" w="9525">
            <a:solidFill>
              <a:srgbClr val="BB8A5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220100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11"/>
          <p:cNvGrpSpPr/>
          <p:nvPr/>
        </p:nvGrpSpPr>
        <p:grpSpPr>
          <a:xfrm>
            <a:off x="1103671" y="548962"/>
            <a:ext cx="9984658" cy="5760076"/>
            <a:chOff x="1103671" y="544860"/>
            <a:chExt cx="9984658" cy="5760076"/>
          </a:xfrm>
        </p:grpSpPr>
        <p:sp>
          <p:nvSpPr>
            <p:cNvPr id="72" name="Google Shape;72;p11"/>
            <p:cNvSpPr/>
            <p:nvPr/>
          </p:nvSpPr>
          <p:spPr>
            <a:xfrm>
              <a:off x="1103671" y="553065"/>
              <a:ext cx="9984658" cy="5751871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rgbClr val="BB8A5A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73" name="Google Shape;73;p11"/>
            <p:cNvCxnSpPr/>
            <p:nvPr/>
          </p:nvCxnSpPr>
          <p:spPr>
            <a:xfrm>
              <a:off x="2128650" y="544860"/>
              <a:ext cx="0" cy="968314"/>
            </a:xfrm>
            <a:prstGeom prst="straightConnector1">
              <a:avLst/>
            </a:prstGeom>
            <a:noFill/>
            <a:ln cap="flat" cmpd="sng" w="9525">
              <a:solidFill>
                <a:srgbClr val="BB8A5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11"/>
            <p:cNvCxnSpPr/>
            <p:nvPr/>
          </p:nvCxnSpPr>
          <p:spPr>
            <a:xfrm>
              <a:off x="1103671" y="1513174"/>
              <a:ext cx="9984658" cy="0"/>
            </a:xfrm>
            <a:prstGeom prst="straightConnector1">
              <a:avLst/>
            </a:prstGeom>
            <a:noFill/>
            <a:ln cap="flat" cmpd="sng" w="9525">
              <a:solidFill>
                <a:srgbClr val="BB8A5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5" name="Google Shape;75;p11"/>
          <p:cNvSpPr txBox="1"/>
          <p:nvPr>
            <p:ph type="title"/>
          </p:nvPr>
        </p:nvSpPr>
        <p:spPr>
          <a:xfrm>
            <a:off x="2128650" y="609119"/>
            <a:ext cx="7962800" cy="847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71D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A17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220100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Google Shape;78;p12"/>
          <p:cNvGrpSpPr/>
          <p:nvPr/>
        </p:nvGrpSpPr>
        <p:grpSpPr>
          <a:xfrm>
            <a:off x="1103671" y="548962"/>
            <a:ext cx="9984658" cy="5760076"/>
            <a:chOff x="1103671" y="544860"/>
            <a:chExt cx="9984658" cy="5760076"/>
          </a:xfrm>
        </p:grpSpPr>
        <p:sp>
          <p:nvSpPr>
            <p:cNvPr id="79" name="Google Shape;79;p12"/>
            <p:cNvSpPr/>
            <p:nvPr/>
          </p:nvSpPr>
          <p:spPr>
            <a:xfrm>
              <a:off x="1103671" y="553065"/>
              <a:ext cx="9984658" cy="5751871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rgbClr val="BB8A5A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80" name="Google Shape;80;p12"/>
            <p:cNvCxnSpPr/>
            <p:nvPr/>
          </p:nvCxnSpPr>
          <p:spPr>
            <a:xfrm>
              <a:off x="2128650" y="544860"/>
              <a:ext cx="0" cy="968314"/>
            </a:xfrm>
            <a:prstGeom prst="straightConnector1">
              <a:avLst/>
            </a:prstGeom>
            <a:noFill/>
            <a:ln cap="flat" cmpd="sng" w="9525">
              <a:solidFill>
                <a:srgbClr val="BB8A5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" name="Google Shape;81;p12"/>
            <p:cNvCxnSpPr/>
            <p:nvPr/>
          </p:nvCxnSpPr>
          <p:spPr>
            <a:xfrm>
              <a:off x="1103671" y="1513174"/>
              <a:ext cx="9984658" cy="0"/>
            </a:xfrm>
            <a:prstGeom prst="straightConnector1">
              <a:avLst/>
            </a:prstGeom>
            <a:noFill/>
            <a:ln cap="flat" cmpd="sng" w="9525">
              <a:solidFill>
                <a:srgbClr val="BB8A5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2" name="Google Shape;82;p12"/>
          <p:cNvSpPr txBox="1"/>
          <p:nvPr>
            <p:ph idx="1" type="body"/>
          </p:nvPr>
        </p:nvSpPr>
        <p:spPr>
          <a:xfrm>
            <a:off x="1928004" y="5544321"/>
            <a:ext cx="8335991" cy="69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A171D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A171D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A171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A171D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A171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A171D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A171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A171D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A171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A171D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ig">
  <p:cSld name="Blank big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2201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/>
          <p:nvPr/>
        </p:nvSpPr>
        <p:spPr>
          <a:xfrm>
            <a:off x="2955892" y="1378052"/>
            <a:ext cx="6280217" cy="4101896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rgbClr val="BB8A5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/>
          <p:nvPr>
            <p:ph type="ctrTitle"/>
          </p:nvPr>
        </p:nvSpPr>
        <p:spPr>
          <a:xfrm>
            <a:off x="3530534" y="2212734"/>
            <a:ext cx="5130799" cy="1546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71D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A17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3544650" y="3809523"/>
            <a:ext cx="5130799" cy="6688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B6885B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3CC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3CC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3CC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3CC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3CC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3CC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3CC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3CC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2201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/>
          <p:nvPr/>
        </p:nvSpPr>
        <p:spPr>
          <a:xfrm>
            <a:off x="1295400" y="600075"/>
            <a:ext cx="9601200" cy="5657850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rgbClr val="BB8A5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2967567" y="2882401"/>
            <a:ext cx="6256800" cy="109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064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71D"/>
              </a:buClr>
              <a:buSzPts val="2800"/>
              <a:buFont typeface="Arial"/>
              <a:buChar char="•"/>
              <a:defRPr b="1" i="1" sz="2800" u="none" cap="none" strike="noStrike">
                <a:solidFill>
                  <a:srgbClr val="0A171D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71D"/>
              </a:buClr>
              <a:buSzPts val="2400"/>
              <a:buFont typeface="Arial"/>
              <a:buChar char="•"/>
              <a:defRPr b="1" i="1" sz="2400" u="none" cap="none" strike="noStrike">
                <a:solidFill>
                  <a:srgbClr val="0A171D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55600" lvl="2" marL="1371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71D"/>
              </a:buClr>
              <a:buSzPts val="2000"/>
              <a:buFont typeface="Arial"/>
              <a:buChar char="•"/>
              <a:defRPr b="1" i="1" sz="2000" u="none" cap="none" strike="noStrike">
                <a:solidFill>
                  <a:srgbClr val="0A171D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2900" lvl="3" marL="1828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71D"/>
              </a:buClr>
              <a:buSzPts val="1800"/>
              <a:buFont typeface="Arial"/>
              <a:buChar char="•"/>
              <a:defRPr b="1" i="1" sz="1800" u="none" cap="none" strike="noStrike">
                <a:solidFill>
                  <a:srgbClr val="0A171D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2900" lvl="4" marL="22860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71D"/>
              </a:buClr>
              <a:buSzPts val="1800"/>
              <a:buFont typeface="Arial"/>
              <a:buChar char="•"/>
              <a:defRPr b="1" i="1" sz="1800" u="none" cap="none" strike="noStrike">
                <a:solidFill>
                  <a:srgbClr val="0A171D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1" i="1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2900" lvl="6" marL="3200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1" i="1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2900" lvl="7" marL="3657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1" i="1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2900" lvl="8" marL="4114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1" i="1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27" name="Google Shape;27;p5"/>
          <p:cNvCxnSpPr/>
          <p:nvPr/>
        </p:nvCxnSpPr>
        <p:spPr>
          <a:xfrm>
            <a:off x="1295400" y="1376633"/>
            <a:ext cx="9601200" cy="0"/>
          </a:xfrm>
          <a:prstGeom prst="straightConnector1">
            <a:avLst/>
          </a:prstGeom>
          <a:noFill/>
          <a:ln cap="flat" cmpd="sng" w="9525">
            <a:solidFill>
              <a:srgbClr val="BB8A5A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8" name="Google Shape;28;p5"/>
          <p:cNvGrpSpPr/>
          <p:nvPr/>
        </p:nvGrpSpPr>
        <p:grpSpPr>
          <a:xfrm>
            <a:off x="5416551" y="591302"/>
            <a:ext cx="1358901" cy="782041"/>
            <a:chOff x="4220518" y="928886"/>
            <a:chExt cx="691832" cy="699599"/>
          </a:xfrm>
        </p:grpSpPr>
        <p:cxnSp>
          <p:nvCxnSpPr>
            <p:cNvPr id="29" name="Google Shape;29;p5"/>
            <p:cNvCxnSpPr/>
            <p:nvPr/>
          </p:nvCxnSpPr>
          <p:spPr>
            <a:xfrm>
              <a:off x="4220518" y="928886"/>
              <a:ext cx="0" cy="699599"/>
            </a:xfrm>
            <a:prstGeom prst="straightConnector1">
              <a:avLst/>
            </a:prstGeom>
            <a:noFill/>
            <a:ln cap="flat" cmpd="sng" w="9525">
              <a:solidFill>
                <a:srgbClr val="BB8A5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5"/>
            <p:cNvCxnSpPr/>
            <p:nvPr/>
          </p:nvCxnSpPr>
          <p:spPr>
            <a:xfrm>
              <a:off x="4912350" y="928886"/>
              <a:ext cx="0" cy="699599"/>
            </a:xfrm>
            <a:prstGeom prst="straightConnector1">
              <a:avLst/>
            </a:prstGeom>
            <a:noFill/>
            <a:ln cap="flat" cmpd="sng" w="9525">
              <a:solidFill>
                <a:srgbClr val="BB8A5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220100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6"/>
          <p:cNvGrpSpPr/>
          <p:nvPr/>
        </p:nvGrpSpPr>
        <p:grpSpPr>
          <a:xfrm>
            <a:off x="1103671" y="544860"/>
            <a:ext cx="9984658" cy="5760076"/>
            <a:chOff x="1103671" y="544860"/>
            <a:chExt cx="9984658" cy="5760076"/>
          </a:xfrm>
        </p:grpSpPr>
        <p:sp>
          <p:nvSpPr>
            <p:cNvPr id="34" name="Google Shape;34;p6"/>
            <p:cNvSpPr/>
            <p:nvPr/>
          </p:nvSpPr>
          <p:spPr>
            <a:xfrm>
              <a:off x="1103671" y="553065"/>
              <a:ext cx="9984658" cy="5751871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rgbClr val="BB8A5A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35" name="Google Shape;35;p6"/>
            <p:cNvCxnSpPr/>
            <p:nvPr/>
          </p:nvCxnSpPr>
          <p:spPr>
            <a:xfrm>
              <a:off x="2128650" y="544860"/>
              <a:ext cx="0" cy="968314"/>
            </a:xfrm>
            <a:prstGeom prst="straightConnector1">
              <a:avLst/>
            </a:prstGeom>
            <a:noFill/>
            <a:ln cap="flat" cmpd="sng" w="9525">
              <a:solidFill>
                <a:srgbClr val="BB8A5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" name="Google Shape;36;p6"/>
            <p:cNvCxnSpPr/>
            <p:nvPr/>
          </p:nvCxnSpPr>
          <p:spPr>
            <a:xfrm>
              <a:off x="1103671" y="1513174"/>
              <a:ext cx="9984658" cy="0"/>
            </a:xfrm>
            <a:prstGeom prst="straightConnector1">
              <a:avLst/>
            </a:prstGeom>
            <a:noFill/>
            <a:ln cap="flat" cmpd="sng" w="9525">
              <a:solidFill>
                <a:srgbClr val="BB8A5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7" name="Google Shape;37;p6"/>
          <p:cNvSpPr txBox="1"/>
          <p:nvPr>
            <p:ph type="title"/>
          </p:nvPr>
        </p:nvSpPr>
        <p:spPr>
          <a:xfrm>
            <a:off x="2332315" y="606961"/>
            <a:ext cx="7962800" cy="847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71D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A17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2332315" y="1605533"/>
            <a:ext cx="7962800" cy="45194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885B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B6885B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71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A171D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71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A171D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71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A171D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71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A171D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220100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" name="Google Shape;41;p7"/>
          <p:cNvGrpSpPr/>
          <p:nvPr/>
        </p:nvGrpSpPr>
        <p:grpSpPr>
          <a:xfrm>
            <a:off x="1103671" y="548962"/>
            <a:ext cx="9984658" cy="5760076"/>
            <a:chOff x="1103671" y="544860"/>
            <a:chExt cx="9984658" cy="5760076"/>
          </a:xfrm>
        </p:grpSpPr>
        <p:sp>
          <p:nvSpPr>
            <p:cNvPr id="42" name="Google Shape;42;p7"/>
            <p:cNvSpPr/>
            <p:nvPr/>
          </p:nvSpPr>
          <p:spPr>
            <a:xfrm>
              <a:off x="1103671" y="553065"/>
              <a:ext cx="9984658" cy="5751871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rgbClr val="BB8A5A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43" name="Google Shape;43;p7"/>
            <p:cNvCxnSpPr/>
            <p:nvPr/>
          </p:nvCxnSpPr>
          <p:spPr>
            <a:xfrm>
              <a:off x="2128650" y="544860"/>
              <a:ext cx="0" cy="968314"/>
            </a:xfrm>
            <a:prstGeom prst="straightConnector1">
              <a:avLst/>
            </a:prstGeom>
            <a:noFill/>
            <a:ln cap="flat" cmpd="sng" w="9525">
              <a:solidFill>
                <a:srgbClr val="BB8A5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" name="Google Shape;44;p7"/>
            <p:cNvCxnSpPr/>
            <p:nvPr/>
          </p:nvCxnSpPr>
          <p:spPr>
            <a:xfrm>
              <a:off x="1103671" y="1513174"/>
              <a:ext cx="9984658" cy="0"/>
            </a:xfrm>
            <a:prstGeom prst="straightConnector1">
              <a:avLst/>
            </a:prstGeom>
            <a:noFill/>
            <a:ln cap="flat" cmpd="sng" w="9525">
              <a:solidFill>
                <a:srgbClr val="BB8A5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5" name="Google Shape;45;p7"/>
          <p:cNvSpPr txBox="1"/>
          <p:nvPr>
            <p:ph type="title"/>
          </p:nvPr>
        </p:nvSpPr>
        <p:spPr>
          <a:xfrm>
            <a:off x="2250097" y="609119"/>
            <a:ext cx="7962800" cy="847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71D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A17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2250097" y="1785258"/>
            <a:ext cx="3970400" cy="41092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885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B6885B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71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A171D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71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A171D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71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A171D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71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A171D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6459494" y="1785258"/>
            <a:ext cx="3970400" cy="41092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885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B6885B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71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A171D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71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A171D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71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A171D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71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A171D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220100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8"/>
          <p:cNvGrpSpPr/>
          <p:nvPr/>
        </p:nvGrpSpPr>
        <p:grpSpPr>
          <a:xfrm>
            <a:off x="1103671" y="548962"/>
            <a:ext cx="9984658" cy="5760076"/>
            <a:chOff x="1103671" y="544860"/>
            <a:chExt cx="9984658" cy="5760076"/>
          </a:xfrm>
        </p:grpSpPr>
        <p:sp>
          <p:nvSpPr>
            <p:cNvPr id="51" name="Google Shape;51;p8"/>
            <p:cNvSpPr/>
            <p:nvPr/>
          </p:nvSpPr>
          <p:spPr>
            <a:xfrm>
              <a:off x="1103671" y="553065"/>
              <a:ext cx="9984658" cy="5751871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rgbClr val="BB8A5A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52" name="Google Shape;52;p8"/>
            <p:cNvCxnSpPr/>
            <p:nvPr/>
          </p:nvCxnSpPr>
          <p:spPr>
            <a:xfrm>
              <a:off x="2128650" y="544860"/>
              <a:ext cx="0" cy="968314"/>
            </a:xfrm>
            <a:prstGeom prst="straightConnector1">
              <a:avLst/>
            </a:prstGeom>
            <a:noFill/>
            <a:ln cap="flat" cmpd="sng" w="9525">
              <a:solidFill>
                <a:srgbClr val="BB8A5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" name="Google Shape;53;p8"/>
            <p:cNvCxnSpPr/>
            <p:nvPr/>
          </p:nvCxnSpPr>
          <p:spPr>
            <a:xfrm>
              <a:off x="1103671" y="1513174"/>
              <a:ext cx="9984658" cy="0"/>
            </a:xfrm>
            <a:prstGeom prst="straightConnector1">
              <a:avLst/>
            </a:prstGeom>
            <a:noFill/>
            <a:ln cap="flat" cmpd="sng" w="9525">
              <a:solidFill>
                <a:srgbClr val="BB8A5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4" name="Google Shape;54;p8"/>
          <p:cNvSpPr txBox="1"/>
          <p:nvPr>
            <p:ph type="title"/>
          </p:nvPr>
        </p:nvSpPr>
        <p:spPr>
          <a:xfrm>
            <a:off x="2250096" y="613222"/>
            <a:ext cx="8372685" cy="847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71D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A17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2250113" y="1691102"/>
            <a:ext cx="2698800" cy="433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885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6885B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64045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71D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rgbClr val="0A171D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64045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71D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rgbClr val="0A171D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64045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71D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rgbClr val="0A171D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64045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71D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rgbClr val="0A171D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64045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64045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64045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64045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5087046" y="1691102"/>
            <a:ext cx="2698800" cy="433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885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6885B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64045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71D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rgbClr val="0A171D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64045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71D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rgbClr val="0A171D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64045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71D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rgbClr val="0A171D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64045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71D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rgbClr val="0A171D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64045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64045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64045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64045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3" type="body"/>
          </p:nvPr>
        </p:nvSpPr>
        <p:spPr>
          <a:xfrm>
            <a:off x="7923981" y="1691102"/>
            <a:ext cx="2698800" cy="433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885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6885B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64045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71D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rgbClr val="0A171D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64045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71D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rgbClr val="0A171D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64045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71D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rgbClr val="0A171D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64045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71D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rgbClr val="0A171D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64045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64045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64045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64045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mall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220100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Google Shape;60;p9"/>
          <p:cNvGrpSpPr/>
          <p:nvPr/>
        </p:nvGrpSpPr>
        <p:grpSpPr>
          <a:xfrm>
            <a:off x="1103671" y="548962"/>
            <a:ext cx="9984658" cy="5760076"/>
            <a:chOff x="1103671" y="544860"/>
            <a:chExt cx="9984658" cy="5760076"/>
          </a:xfrm>
        </p:grpSpPr>
        <p:sp>
          <p:nvSpPr>
            <p:cNvPr id="61" name="Google Shape;61;p9"/>
            <p:cNvSpPr/>
            <p:nvPr/>
          </p:nvSpPr>
          <p:spPr>
            <a:xfrm>
              <a:off x="1103671" y="553065"/>
              <a:ext cx="9984658" cy="5751871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rgbClr val="BB8A5A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62" name="Google Shape;62;p9"/>
            <p:cNvCxnSpPr/>
            <p:nvPr/>
          </p:nvCxnSpPr>
          <p:spPr>
            <a:xfrm>
              <a:off x="2128650" y="544860"/>
              <a:ext cx="0" cy="968314"/>
            </a:xfrm>
            <a:prstGeom prst="straightConnector1">
              <a:avLst/>
            </a:prstGeom>
            <a:noFill/>
            <a:ln cap="flat" cmpd="sng" w="9525">
              <a:solidFill>
                <a:srgbClr val="BB8A5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" name="Google Shape;63;p9"/>
            <p:cNvCxnSpPr/>
            <p:nvPr/>
          </p:nvCxnSpPr>
          <p:spPr>
            <a:xfrm>
              <a:off x="1103671" y="1513174"/>
              <a:ext cx="9984658" cy="0"/>
            </a:xfrm>
            <a:prstGeom prst="straightConnector1">
              <a:avLst/>
            </a:prstGeom>
            <a:noFill/>
            <a:ln cap="flat" cmpd="sng" w="9525">
              <a:solidFill>
                <a:srgbClr val="BB8A5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 small">
  <p:cSld name="1_Blank small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2201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0"/>
          <p:cNvSpPr/>
          <p:nvPr/>
        </p:nvSpPr>
        <p:spPr>
          <a:xfrm>
            <a:off x="1103671" y="557167"/>
            <a:ext cx="9984658" cy="5751871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rgbClr val="BB8A5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67" name="Google Shape;67;p10"/>
          <p:cNvCxnSpPr/>
          <p:nvPr/>
        </p:nvCxnSpPr>
        <p:spPr>
          <a:xfrm>
            <a:off x="1587828" y="1071477"/>
            <a:ext cx="0" cy="968314"/>
          </a:xfrm>
          <a:prstGeom prst="straightConnector1">
            <a:avLst/>
          </a:prstGeom>
          <a:noFill/>
          <a:ln cap="flat" cmpd="sng" w="9525">
            <a:solidFill>
              <a:srgbClr val="BB8A5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0"/>
          <p:cNvCxnSpPr/>
          <p:nvPr/>
        </p:nvCxnSpPr>
        <p:spPr>
          <a:xfrm>
            <a:off x="2071985" y="557167"/>
            <a:ext cx="0" cy="5751871"/>
          </a:xfrm>
          <a:prstGeom prst="straightConnector1">
            <a:avLst/>
          </a:prstGeom>
          <a:noFill/>
          <a:ln cap="flat" cmpd="sng" w="9525">
            <a:solidFill>
              <a:srgbClr val="BB8A5A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71D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A17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171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A171D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A171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A171D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A171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A171D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A171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A171D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A171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A171D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ctrTitle"/>
          </p:nvPr>
        </p:nvSpPr>
        <p:spPr>
          <a:xfrm>
            <a:off x="2853425" y="2833141"/>
            <a:ext cx="6237515" cy="13927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71D"/>
              </a:buClr>
              <a:buSzPts val="4400"/>
              <a:buFont typeface="Arial"/>
              <a:buNone/>
            </a:pPr>
            <a:r>
              <a:rPr lang="en"/>
              <a:t>Chess king rook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5374670" y="4070283"/>
            <a:ext cx="26082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885B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B6885B"/>
                </a:solidFill>
                <a:latin typeface="Raleway"/>
                <a:ea typeface="Raleway"/>
                <a:cs typeface="Raleway"/>
                <a:sym typeface="Raleway"/>
              </a:rPr>
              <a:t>Julia Kaznowska Piotr Wilczyński</a:t>
            </a:r>
            <a:endParaRPr sz="2000">
              <a:solidFill>
                <a:srgbClr val="B6885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2249219" y="794479"/>
            <a:ext cx="85737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71D"/>
              </a:buClr>
              <a:buSzPts val="3600"/>
              <a:buFont typeface="Arial"/>
              <a:buNone/>
            </a:pPr>
            <a:r>
              <a:rPr lang="en" sz="3000"/>
              <a:t>Analiza wieloczynnikowa</a:t>
            </a:r>
            <a:endParaRPr sz="3000"/>
          </a:p>
        </p:txBody>
      </p:sp>
      <p:grpSp>
        <p:nvGrpSpPr>
          <p:cNvPr id="188" name="Google Shape;188;p22"/>
          <p:cNvGrpSpPr/>
          <p:nvPr/>
        </p:nvGrpSpPr>
        <p:grpSpPr>
          <a:xfrm>
            <a:off x="1332862" y="794489"/>
            <a:ext cx="607857" cy="525501"/>
            <a:chOff x="3936375" y="3703750"/>
            <a:chExt cx="453050" cy="332175"/>
          </a:xfrm>
        </p:grpSpPr>
        <p:sp>
          <p:nvSpPr>
            <p:cNvPr id="189" name="Google Shape;189;p22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B688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B688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B688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B688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B688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754625"/>
            <a:ext cx="6691701" cy="401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 txBox="1"/>
          <p:nvPr/>
        </p:nvSpPr>
        <p:spPr>
          <a:xfrm>
            <a:off x="8426325" y="2043750"/>
            <a:ext cx="2272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6885B"/>
                </a:solidFill>
                <a:latin typeface="Raleway"/>
                <a:ea typeface="Raleway"/>
                <a:cs typeface="Raleway"/>
                <a:sym typeface="Raleway"/>
              </a:rPr>
              <a:t>Wnioski:</a:t>
            </a:r>
            <a:endParaRPr b="1">
              <a:solidFill>
                <a:srgbClr val="B6885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Remis gdy wieża przy czarnym królu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Rzadkie przypadki wygranej w mniej niż 7 ruchach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Jeśli czarny król jest blisko krawędzi lub w rogu, potrzeba mniej ruchów do wygranej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/>
        </p:nvSpPr>
        <p:spPr>
          <a:xfrm>
            <a:off x="2214241" y="719528"/>
            <a:ext cx="83238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Testowanie modeli</a:t>
            </a:r>
            <a:endParaRPr sz="3000"/>
          </a:p>
        </p:txBody>
      </p:sp>
      <p:grpSp>
        <p:nvGrpSpPr>
          <p:cNvPr id="201" name="Google Shape;201;p23"/>
          <p:cNvGrpSpPr/>
          <p:nvPr/>
        </p:nvGrpSpPr>
        <p:grpSpPr>
          <a:xfrm>
            <a:off x="1326849" y="764597"/>
            <a:ext cx="654250" cy="479694"/>
            <a:chOff x="3936375" y="3703750"/>
            <a:chExt cx="453050" cy="332175"/>
          </a:xfrm>
        </p:grpSpPr>
        <p:sp>
          <p:nvSpPr>
            <p:cNvPr id="202" name="Google Shape;202;p23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B688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B688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B688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B688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B688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900" y="1860525"/>
            <a:ext cx="8714199" cy="39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/>
        </p:nvSpPr>
        <p:spPr>
          <a:xfrm>
            <a:off x="2214241" y="719528"/>
            <a:ext cx="83238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Testowanie modeli na danych testowych</a:t>
            </a:r>
            <a:endParaRPr sz="3000">
              <a:solidFill>
                <a:schemeClr val="dk1"/>
              </a:solidFill>
            </a:endParaRPr>
          </a:p>
        </p:txBody>
      </p:sp>
      <p:grpSp>
        <p:nvGrpSpPr>
          <p:cNvPr id="213" name="Google Shape;213;p24"/>
          <p:cNvGrpSpPr/>
          <p:nvPr/>
        </p:nvGrpSpPr>
        <p:grpSpPr>
          <a:xfrm>
            <a:off x="1326849" y="764597"/>
            <a:ext cx="654250" cy="479694"/>
            <a:chOff x="3936375" y="3703750"/>
            <a:chExt cx="453050" cy="332175"/>
          </a:xfrm>
        </p:grpSpPr>
        <p:sp>
          <p:nvSpPr>
            <p:cNvPr id="214" name="Google Shape;214;p24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B688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B688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B688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B688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B688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219" name="Google Shape;2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175" y="1876075"/>
            <a:ext cx="9367651" cy="377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/>
        </p:nvSpPr>
        <p:spPr>
          <a:xfrm>
            <a:off x="2228866" y="889728"/>
            <a:ext cx="83238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Mediany precyzji i pierwiastków błędów średniokwadratowych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5" name="Google Shape;225;p25"/>
          <p:cNvGraphicFramePr/>
          <p:nvPr/>
        </p:nvGraphicFramePr>
        <p:xfrm>
          <a:off x="1337029" y="15845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{24458197-6FDA-4C34-849A-FAA07D02C5A7}</a:tableStyleId>
              </a:tblPr>
              <a:tblGrid>
                <a:gridCol w="3226350"/>
                <a:gridCol w="1778600"/>
                <a:gridCol w="1349075"/>
                <a:gridCol w="1792675"/>
                <a:gridCol w="1371250"/>
              </a:tblGrid>
              <a:tr h="427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solidFill>
                      <a:srgbClr val="AB8F77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PRECYZJA REMISÓW</a:t>
                      </a:r>
                      <a:endParaRPr b="1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25" marB="45725" marR="91450" marL="91450">
                    <a:solidFill>
                      <a:srgbClr val="AB8F77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RMSE</a:t>
                      </a:r>
                      <a:endParaRPr b="1" sz="1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25" marB="45725" marR="91450" marL="91450">
                    <a:solidFill>
                      <a:srgbClr val="AB8F77"/>
                    </a:solidFill>
                  </a:tcPr>
                </a:tc>
                <a:tc hMerge="1"/>
              </a:tr>
              <a:tr h="35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MODEL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AB8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TRENINGOWE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AB8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TESTOWE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AB8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TRENINGOWE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8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TESTOWE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AB8F77"/>
                    </a:solidFill>
                  </a:tcPr>
                </a:tc>
              </a:tr>
              <a:tr h="422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Regresja liniowa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1800"/>
                        <a:t>0.7707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0.7785</a:t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1800"/>
                        <a:t>1.8415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1.8308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22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Drzewo decyzyjne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1800"/>
                        <a:t>0.9988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0.9977</a:t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1800"/>
                        <a:t>1.5301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1.4937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22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K najbliższych sąsiadów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1800"/>
                        <a:t>0.8429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0.8517</a:t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1800"/>
                        <a:t>1.8103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1.8270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22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Las losowy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1800"/>
                        <a:t>0.9961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0.9931</a:t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1800"/>
                        <a:t>1.4194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1.3691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22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AdaBoost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1800"/>
                        <a:t>0.3367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0.2744</a:t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1800"/>
                        <a:t>2.7558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2.6764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22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Gradient boosting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1800"/>
                        <a:t>0.9974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0.998</a:t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1800"/>
                        <a:t>1.5688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1.5353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22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XGBoost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1800"/>
                        <a:t>0.9994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0.9980</a:t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1800"/>
                        <a:t>1.3250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1.2662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22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Maszyna wektorów nośnych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0.8278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0.8422</a:t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1.6669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1.6207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22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Naiwny klasyfikator bayesa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0.5006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0.4876</a:t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4.1382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4.1693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pSp>
        <p:nvGrpSpPr>
          <p:cNvPr id="226" name="Google Shape;226;p25"/>
          <p:cNvGrpSpPr/>
          <p:nvPr/>
        </p:nvGrpSpPr>
        <p:grpSpPr>
          <a:xfrm>
            <a:off x="1371178" y="889768"/>
            <a:ext cx="483228" cy="354301"/>
            <a:chOff x="4610450" y="3703750"/>
            <a:chExt cx="453050" cy="332175"/>
          </a:xfrm>
        </p:grpSpPr>
        <p:sp>
          <p:nvSpPr>
            <p:cNvPr id="227" name="Google Shape;227;p25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B688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B688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/>
        </p:nvSpPr>
        <p:spPr>
          <a:xfrm>
            <a:off x="2228866" y="889728"/>
            <a:ext cx="83238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Mediany precyzji i pierwiastków błędów średniokwadratowych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4" name="Google Shape;234;p26"/>
          <p:cNvGraphicFramePr/>
          <p:nvPr/>
        </p:nvGraphicFramePr>
        <p:xfrm>
          <a:off x="1337029" y="15845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{24458197-6FDA-4C34-849A-FAA07D02C5A7}</a:tableStyleId>
              </a:tblPr>
              <a:tblGrid>
                <a:gridCol w="3226350"/>
                <a:gridCol w="1778600"/>
                <a:gridCol w="1349075"/>
                <a:gridCol w="1792675"/>
                <a:gridCol w="1371250"/>
              </a:tblGrid>
              <a:tr h="427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solidFill>
                      <a:srgbClr val="AB8F77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PRECYZJA REMISÓW</a:t>
                      </a:r>
                      <a:endParaRPr b="1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25" marB="45725" marR="91450" marL="91450">
                    <a:solidFill>
                      <a:srgbClr val="AB8F77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RMSE</a:t>
                      </a:r>
                      <a:endParaRPr b="1" sz="1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25" marB="45725" marR="91450" marL="91450">
                    <a:solidFill>
                      <a:srgbClr val="AB8F77"/>
                    </a:solidFill>
                  </a:tcPr>
                </a:tc>
                <a:tc hMerge="1"/>
              </a:tr>
              <a:tr h="35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MODEL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AB8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TRENINGOWE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AB8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TESTOWE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AB8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TRENINGOWE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8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TESTOWE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AB8F77"/>
                    </a:solidFill>
                  </a:tcPr>
                </a:tc>
              </a:tr>
              <a:tr h="422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Regresja liniowa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1800"/>
                        <a:t>0.7707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0.7785</a:t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1800"/>
                        <a:t>1.8415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1.8308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22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Drzewo decyzyjne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1800"/>
                        <a:t>0.9988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0.9977</a:t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1800"/>
                        <a:t>1.5301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1.4937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E599"/>
                    </a:solidFill>
                  </a:tcPr>
                </a:tc>
              </a:tr>
              <a:tr h="422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K najbliższych sąsiadów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1800"/>
                        <a:t>0.8429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0.8517</a:t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1800"/>
                        <a:t>1.8103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1.8270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22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Las losowy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1800"/>
                        <a:t>0.9961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0.9931</a:t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1800"/>
                        <a:t>1.4194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1.3691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E599"/>
                    </a:solidFill>
                  </a:tcPr>
                </a:tc>
              </a:tr>
              <a:tr h="422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AdaBoost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1800"/>
                        <a:t>0.3367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0.2744</a:t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1800"/>
                        <a:t>2.7558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2.6764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22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Gradient boosting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1800"/>
                        <a:t>0.9974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0.998</a:t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1800"/>
                        <a:t>1.5688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1.5353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22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XGBoost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1800"/>
                        <a:t>0.9994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0.9980</a:t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1800"/>
                        <a:t>1.3250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1.2662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E599"/>
                    </a:solidFill>
                  </a:tcPr>
                </a:tc>
              </a:tr>
              <a:tr h="422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Maszyna wektorów nośnych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0.8278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0.8422</a:t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1.6669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1.6207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22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Naiwny klasyfikator bayesa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0.5006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0.4876</a:t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4.1382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4.1693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pSp>
        <p:nvGrpSpPr>
          <p:cNvPr id="235" name="Google Shape;235;p26"/>
          <p:cNvGrpSpPr/>
          <p:nvPr/>
        </p:nvGrpSpPr>
        <p:grpSpPr>
          <a:xfrm>
            <a:off x="1371129" y="889733"/>
            <a:ext cx="483223" cy="354298"/>
            <a:chOff x="4610450" y="3703750"/>
            <a:chExt cx="453050" cy="332175"/>
          </a:xfrm>
        </p:grpSpPr>
        <p:sp>
          <p:nvSpPr>
            <p:cNvPr id="236" name="Google Shape;236;p26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B688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B688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/>
        </p:nvSpPr>
        <p:spPr>
          <a:xfrm>
            <a:off x="2214241" y="719528"/>
            <a:ext cx="83238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Stacking Classifier</a:t>
            </a:r>
            <a:endParaRPr sz="3000"/>
          </a:p>
        </p:txBody>
      </p:sp>
      <p:grpSp>
        <p:nvGrpSpPr>
          <p:cNvPr id="243" name="Google Shape;243;p27"/>
          <p:cNvGrpSpPr/>
          <p:nvPr/>
        </p:nvGrpSpPr>
        <p:grpSpPr>
          <a:xfrm>
            <a:off x="1326849" y="764597"/>
            <a:ext cx="654250" cy="479694"/>
            <a:chOff x="3936375" y="3703750"/>
            <a:chExt cx="453050" cy="332175"/>
          </a:xfrm>
        </p:grpSpPr>
        <p:sp>
          <p:nvSpPr>
            <p:cNvPr id="244" name="Google Shape;244;p27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B688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B688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B688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B688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B688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249" name="Google Shape;2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263" y="1647228"/>
            <a:ext cx="7497775" cy="4383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/>
        </p:nvSpPr>
        <p:spPr>
          <a:xfrm>
            <a:off x="2214241" y="719528"/>
            <a:ext cx="83238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Wydajność finalnego modelu</a:t>
            </a:r>
            <a:endParaRPr sz="3000"/>
          </a:p>
        </p:txBody>
      </p:sp>
      <p:grpSp>
        <p:nvGrpSpPr>
          <p:cNvPr id="255" name="Google Shape;255;p28"/>
          <p:cNvGrpSpPr/>
          <p:nvPr/>
        </p:nvGrpSpPr>
        <p:grpSpPr>
          <a:xfrm>
            <a:off x="1326849" y="764597"/>
            <a:ext cx="654250" cy="479694"/>
            <a:chOff x="3936375" y="3703750"/>
            <a:chExt cx="453050" cy="332175"/>
          </a:xfrm>
        </p:grpSpPr>
        <p:sp>
          <p:nvSpPr>
            <p:cNvPr id="256" name="Google Shape;256;p28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B688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B688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B688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B688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B688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261" name="Google Shape;261;p28"/>
          <p:cNvSpPr txBox="1"/>
          <p:nvPr/>
        </p:nvSpPr>
        <p:spPr>
          <a:xfrm>
            <a:off x="1545975" y="1677525"/>
            <a:ext cx="374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Precyzja przewidywania remisów: 0.9977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6426150" y="1677525"/>
            <a:ext cx="426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Pierwiastek z błędu średniokwadratowego: 0.7051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3" name="Google Shape;263;p28"/>
          <p:cNvSpPr txBox="1"/>
          <p:nvPr/>
        </p:nvSpPr>
        <p:spPr>
          <a:xfrm>
            <a:off x="6336000" y="5937225"/>
            <a:ext cx="444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MSE = (4+1)/10 = 0.5 | RMSE = sqrt(MSE) =  0.7071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4" name="Google Shape;264;p28"/>
          <p:cNvSpPr txBox="1"/>
          <p:nvPr/>
        </p:nvSpPr>
        <p:spPr>
          <a:xfrm>
            <a:off x="2313425" y="5937225"/>
            <a:ext cx="220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ACC = 898/900 = 0.9978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65" name="Google Shape;2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575" y="2230125"/>
            <a:ext cx="3554699" cy="355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1288" y="2006937"/>
            <a:ext cx="2539325" cy="40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4443" l="0" r="0" t="0"/>
          <a:stretch/>
        </p:blipFill>
        <p:spPr>
          <a:xfrm>
            <a:off x="-36025" y="0"/>
            <a:ext cx="1226404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/>
          <p:nvPr/>
        </p:nvSpPr>
        <p:spPr>
          <a:xfrm>
            <a:off x="2715450" y="297900"/>
            <a:ext cx="6761100" cy="6262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B688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3888" y="740410"/>
            <a:ext cx="5384226" cy="53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2214241" y="719528"/>
            <a:ext cx="83238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Stacking Classifier</a:t>
            </a:r>
            <a:endParaRPr sz="3000"/>
          </a:p>
        </p:txBody>
      </p:sp>
      <p:grpSp>
        <p:nvGrpSpPr>
          <p:cNvPr id="101" name="Google Shape;101;p15"/>
          <p:cNvGrpSpPr/>
          <p:nvPr/>
        </p:nvGrpSpPr>
        <p:grpSpPr>
          <a:xfrm>
            <a:off x="1326849" y="764597"/>
            <a:ext cx="654250" cy="479694"/>
            <a:chOff x="3936375" y="3703750"/>
            <a:chExt cx="453050" cy="332175"/>
          </a:xfrm>
        </p:grpSpPr>
        <p:sp>
          <p:nvSpPr>
            <p:cNvPr id="102" name="Google Shape;102;p15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B688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B688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B688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B688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B688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263" y="1647228"/>
            <a:ext cx="7497775" cy="4383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2249219" y="794479"/>
            <a:ext cx="85737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71D"/>
              </a:buClr>
              <a:buSzPts val="3600"/>
              <a:buFont typeface="Arial"/>
              <a:buNone/>
            </a:pPr>
            <a:r>
              <a:rPr lang="en" sz="3000"/>
              <a:t>Feature importance</a:t>
            </a:r>
            <a:endParaRPr sz="3000"/>
          </a:p>
        </p:txBody>
      </p:sp>
      <p:grpSp>
        <p:nvGrpSpPr>
          <p:cNvPr id="113" name="Google Shape;113;p16"/>
          <p:cNvGrpSpPr/>
          <p:nvPr/>
        </p:nvGrpSpPr>
        <p:grpSpPr>
          <a:xfrm>
            <a:off x="1332862" y="794489"/>
            <a:ext cx="607857" cy="525501"/>
            <a:chOff x="3936375" y="3703750"/>
            <a:chExt cx="453050" cy="332175"/>
          </a:xfrm>
        </p:grpSpPr>
        <p:sp>
          <p:nvSpPr>
            <p:cNvPr id="114" name="Google Shape;114;p16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B688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B688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B688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B688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B688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350" y="1677550"/>
            <a:ext cx="5875276" cy="408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2249219" y="794479"/>
            <a:ext cx="85737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71D"/>
              </a:buClr>
              <a:buSzPts val="3600"/>
              <a:buFont typeface="Arial"/>
              <a:buNone/>
            </a:pPr>
            <a:r>
              <a:rPr lang="en" sz="3000"/>
              <a:t>Wstępna analiza danych</a:t>
            </a:r>
            <a:endParaRPr sz="3000"/>
          </a:p>
        </p:txBody>
      </p:sp>
      <p:sp>
        <p:nvSpPr>
          <p:cNvPr id="125" name="Google Shape;125;p17"/>
          <p:cNvSpPr/>
          <p:nvPr/>
        </p:nvSpPr>
        <p:spPr>
          <a:xfrm>
            <a:off x="2415502" y="2255050"/>
            <a:ext cx="41265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B6885B"/>
                </a:solidFill>
                <a:latin typeface="Raleway"/>
                <a:ea typeface="Raleway"/>
                <a:cs typeface="Raleway"/>
                <a:sym typeface="Raleway"/>
              </a:rPr>
              <a:t>Opis zbioru</a:t>
            </a:r>
            <a:endParaRPr sz="24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B6885B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endParaRPr sz="2400"/>
          </a:p>
          <a:p>
            <a:pPr indent="-3937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"/>
              <a:buChar char="-"/>
            </a:pPr>
            <a:r>
              <a:rPr lang="en" sz="2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rozmiar </a:t>
            </a:r>
            <a:endParaRPr sz="2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937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"/>
              <a:buChar char="-"/>
            </a:pPr>
            <a:r>
              <a:rPr lang="en" sz="2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typ danych </a:t>
            </a:r>
            <a:endParaRPr sz="2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937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"/>
              <a:buChar char="-"/>
            </a:pPr>
            <a:r>
              <a:rPr lang="en" sz="2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znaczenie</a:t>
            </a:r>
            <a:endParaRPr sz="2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"/>
              <a:buChar char="-"/>
            </a:pPr>
            <a:r>
              <a:rPr lang="en" sz="2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braki danych</a:t>
            </a:r>
            <a:endParaRPr sz="2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"/>
              <a:buChar char="-"/>
            </a:pPr>
            <a:r>
              <a:rPr lang="en" sz="2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klasyfikacja zmiennych</a:t>
            </a:r>
            <a:endParaRPr sz="2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1341499" y="794516"/>
            <a:ext cx="576620" cy="479698"/>
            <a:chOff x="1926350" y="995225"/>
            <a:chExt cx="428650" cy="356600"/>
          </a:xfrm>
        </p:grpSpPr>
        <p:sp>
          <p:nvSpPr>
            <p:cNvPr id="127" name="Google Shape;127;p17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B688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B688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B688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B688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975" y="1977050"/>
            <a:ext cx="3243201" cy="2788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4050" y="1977050"/>
            <a:ext cx="3114373" cy="278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58575" y="1913337"/>
            <a:ext cx="3243200" cy="291600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/>
        </p:nvSpPr>
        <p:spPr>
          <a:xfrm>
            <a:off x="1011425" y="5209300"/>
            <a:ext cx="311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6885B"/>
                </a:solidFill>
                <a:latin typeface="Raleway"/>
                <a:ea typeface="Raleway"/>
                <a:cs typeface="Raleway"/>
                <a:sym typeface="Raleway"/>
              </a:rPr>
              <a:t>Biały król</a:t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4261750" y="5209300"/>
            <a:ext cx="311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6885B"/>
                </a:solidFill>
                <a:latin typeface="Raleway"/>
                <a:ea typeface="Raleway"/>
                <a:cs typeface="Raleway"/>
                <a:sym typeface="Raleway"/>
              </a:rPr>
              <a:t>Biała wieża</a:t>
            </a:r>
            <a:endParaRPr/>
          </a:p>
        </p:txBody>
      </p:sp>
      <p:sp>
        <p:nvSpPr>
          <p:cNvPr id="140" name="Google Shape;140;p18"/>
          <p:cNvSpPr txBox="1"/>
          <p:nvPr/>
        </p:nvSpPr>
        <p:spPr>
          <a:xfrm>
            <a:off x="7698350" y="5209300"/>
            <a:ext cx="311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6885B"/>
                </a:solidFill>
                <a:latin typeface="Raleway"/>
                <a:ea typeface="Raleway"/>
                <a:cs typeface="Raleway"/>
                <a:sym typeface="Raleway"/>
              </a:rPr>
              <a:t>Czarny król</a:t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2175175" y="859000"/>
            <a:ext cx="4477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A171D"/>
                </a:solidFill>
              </a:rPr>
              <a:t>Pozycje figur</a:t>
            </a:r>
            <a:endParaRPr sz="3000">
              <a:solidFill>
                <a:srgbClr val="0A171D"/>
              </a:solidFill>
            </a:endParaRPr>
          </a:p>
        </p:txBody>
      </p:sp>
      <p:grpSp>
        <p:nvGrpSpPr>
          <p:cNvPr id="142" name="Google Shape;142;p18"/>
          <p:cNvGrpSpPr/>
          <p:nvPr/>
        </p:nvGrpSpPr>
        <p:grpSpPr>
          <a:xfrm>
            <a:off x="1379329" y="858993"/>
            <a:ext cx="441572" cy="450665"/>
            <a:chOff x="3955900" y="2984500"/>
            <a:chExt cx="414000" cy="422525"/>
          </a:xfrm>
        </p:grpSpPr>
        <p:sp>
          <p:nvSpPr>
            <p:cNvPr id="143" name="Google Shape;143;p18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B688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B6885B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B6885B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B688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B6885B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46" name="Google Shape;146;p18"/>
          <p:cNvSpPr/>
          <p:nvPr/>
        </p:nvSpPr>
        <p:spPr>
          <a:xfrm>
            <a:off x="4393175" y="3118750"/>
            <a:ext cx="103200" cy="43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2242047" y="659567"/>
            <a:ext cx="63924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71D"/>
              </a:buClr>
              <a:buSzPts val="3600"/>
              <a:buFont typeface="Arial"/>
              <a:buNone/>
            </a:pPr>
            <a:r>
              <a:rPr lang="en" sz="3000"/>
              <a:t>Preprocessing danych</a:t>
            </a:r>
            <a:endParaRPr sz="3000"/>
          </a:p>
        </p:txBody>
      </p:sp>
      <p:sp>
        <p:nvSpPr>
          <p:cNvPr id="152" name="Google Shape;152;p19"/>
          <p:cNvSpPr/>
          <p:nvPr/>
        </p:nvSpPr>
        <p:spPr>
          <a:xfrm>
            <a:off x="2569100" y="1995500"/>
            <a:ext cx="2061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B6885B"/>
                </a:solidFill>
                <a:latin typeface="Raleway"/>
                <a:ea typeface="Raleway"/>
                <a:cs typeface="Raleway"/>
                <a:sym typeface="Raleway"/>
              </a:rPr>
              <a:t>Nowe kolumny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53" name="Google Shape;153;p19"/>
          <p:cNvGrpSpPr/>
          <p:nvPr/>
        </p:nvGrpSpPr>
        <p:grpSpPr>
          <a:xfrm>
            <a:off x="1399085" y="812360"/>
            <a:ext cx="466318" cy="466318"/>
            <a:chOff x="1922075" y="1629000"/>
            <a:chExt cx="437200" cy="437200"/>
          </a:xfrm>
        </p:grpSpPr>
        <p:sp>
          <p:nvSpPr>
            <p:cNvPr id="154" name="Google Shape;154;p19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B688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B688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56" name="Google Shape;156;p19"/>
          <p:cNvSpPr txBox="1"/>
          <p:nvPr/>
        </p:nvSpPr>
        <p:spPr>
          <a:xfrm>
            <a:off x="7235075" y="3131777"/>
            <a:ext cx="23274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aleway"/>
                <a:ea typeface="Raleway"/>
                <a:cs typeface="Raleway"/>
                <a:sym typeface="Raleway"/>
              </a:rPr>
              <a:t>Draw → -1</a:t>
            </a:r>
            <a:endParaRPr sz="2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aleway"/>
                <a:ea typeface="Raleway"/>
                <a:cs typeface="Raleway"/>
                <a:sym typeface="Raleway"/>
              </a:rPr>
              <a:t>Zero → 0</a:t>
            </a:r>
            <a:endParaRPr sz="2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aleway"/>
                <a:ea typeface="Raleway"/>
                <a:cs typeface="Raleway"/>
                <a:sym typeface="Raleway"/>
              </a:rPr>
              <a:t>One → 1</a:t>
            </a:r>
            <a:endParaRPr sz="2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aleway"/>
                <a:ea typeface="Raleway"/>
                <a:cs typeface="Raleway"/>
                <a:sym typeface="Raleway"/>
              </a:rPr>
              <a:t>Two → 2</a:t>
            </a:r>
            <a:endParaRPr sz="2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aleway"/>
                <a:ea typeface="Raleway"/>
                <a:cs typeface="Raleway"/>
                <a:sym typeface="Raleway"/>
              </a:rPr>
              <a:t>…</a:t>
            </a:r>
            <a:endParaRPr sz="2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6877475" y="1968800"/>
            <a:ext cx="304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B6885B"/>
                </a:solidFill>
                <a:latin typeface="Raleway"/>
                <a:ea typeface="Raleway"/>
                <a:cs typeface="Raleway"/>
                <a:sym typeface="Raleway"/>
              </a:rPr>
              <a:t>Przekształcenie result</a:t>
            </a:r>
            <a:endParaRPr b="1" sz="2000">
              <a:solidFill>
                <a:srgbClr val="B6885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2099600" y="2461400"/>
            <a:ext cx="30000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'white_king_edge_dist',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'white_rook_edge_dist',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'black_king_edge_dist',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'white_king_in_corner',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'white_rook_in_corner',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'black_king_in_corner',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'wking_wrook_dist_x',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'wking_wrook_dist_y',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'wking_bking_dist_x',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'wking_bking_dist_y',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'wrook_bking_dist_x',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'wrook_bking_dist_y'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2242047" y="659567"/>
            <a:ext cx="63924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71D"/>
              </a:buClr>
              <a:buSzPts val="3600"/>
              <a:buFont typeface="Arial"/>
              <a:buNone/>
            </a:pPr>
            <a:r>
              <a:rPr lang="en" sz="3000"/>
              <a:t>Preprocessing danych</a:t>
            </a:r>
            <a:endParaRPr sz="3000"/>
          </a:p>
        </p:txBody>
      </p:sp>
      <p:sp>
        <p:nvSpPr>
          <p:cNvPr id="164" name="Google Shape;164;p20"/>
          <p:cNvSpPr/>
          <p:nvPr/>
        </p:nvSpPr>
        <p:spPr>
          <a:xfrm>
            <a:off x="2569100" y="1995500"/>
            <a:ext cx="2061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000">
                <a:solidFill>
                  <a:srgbClr val="B6885B"/>
                </a:solidFill>
                <a:latin typeface="Raleway"/>
                <a:ea typeface="Raleway"/>
                <a:cs typeface="Raleway"/>
                <a:sym typeface="Raleway"/>
              </a:rPr>
              <a:t>Nowe kolumny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65" name="Google Shape;165;p20"/>
          <p:cNvGrpSpPr/>
          <p:nvPr/>
        </p:nvGrpSpPr>
        <p:grpSpPr>
          <a:xfrm>
            <a:off x="1399085" y="812360"/>
            <a:ext cx="466318" cy="466318"/>
            <a:chOff x="1922075" y="1629000"/>
            <a:chExt cx="437200" cy="437200"/>
          </a:xfrm>
        </p:grpSpPr>
        <p:sp>
          <p:nvSpPr>
            <p:cNvPr id="166" name="Google Shape;166;p20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B688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B688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68" name="Google Shape;168;p20"/>
          <p:cNvSpPr txBox="1"/>
          <p:nvPr/>
        </p:nvSpPr>
        <p:spPr>
          <a:xfrm>
            <a:off x="7235075" y="3131777"/>
            <a:ext cx="23274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aleway"/>
                <a:ea typeface="Raleway"/>
                <a:cs typeface="Raleway"/>
                <a:sym typeface="Raleway"/>
              </a:rPr>
              <a:t>Draw → -1</a:t>
            </a:r>
            <a:endParaRPr sz="2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aleway"/>
                <a:ea typeface="Raleway"/>
                <a:cs typeface="Raleway"/>
                <a:sym typeface="Raleway"/>
              </a:rPr>
              <a:t>Zero → 0</a:t>
            </a:r>
            <a:endParaRPr sz="2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aleway"/>
                <a:ea typeface="Raleway"/>
                <a:cs typeface="Raleway"/>
                <a:sym typeface="Raleway"/>
              </a:rPr>
              <a:t>One → 1</a:t>
            </a:r>
            <a:endParaRPr sz="2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aleway"/>
                <a:ea typeface="Raleway"/>
                <a:cs typeface="Raleway"/>
                <a:sym typeface="Raleway"/>
              </a:rPr>
              <a:t>Two → 2</a:t>
            </a:r>
            <a:endParaRPr sz="2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aleway"/>
                <a:ea typeface="Raleway"/>
                <a:cs typeface="Raleway"/>
                <a:sym typeface="Raleway"/>
              </a:rPr>
              <a:t>…</a:t>
            </a:r>
            <a:endParaRPr sz="2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6877475" y="1968800"/>
            <a:ext cx="304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B6885B"/>
                </a:solidFill>
                <a:latin typeface="Raleway"/>
                <a:ea typeface="Raleway"/>
                <a:cs typeface="Raleway"/>
                <a:sym typeface="Raleway"/>
              </a:rPr>
              <a:t>Przekształcenie result</a:t>
            </a:r>
            <a:endParaRPr b="1" sz="2000">
              <a:solidFill>
                <a:srgbClr val="B6885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2099600" y="2461400"/>
            <a:ext cx="30000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'white_king_edge_dist',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'white_rook_edge_dist',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'black_king_edge_dist',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strike="sngStrike">
                <a:latin typeface="Raleway"/>
                <a:ea typeface="Raleway"/>
                <a:cs typeface="Raleway"/>
                <a:sym typeface="Raleway"/>
              </a:rPr>
              <a:t> 'white_king_in_corner',</a:t>
            </a:r>
            <a:endParaRPr sz="1800" strike="sngStrike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strike="sngStrike">
                <a:latin typeface="Raleway"/>
                <a:ea typeface="Raleway"/>
                <a:cs typeface="Raleway"/>
                <a:sym typeface="Raleway"/>
              </a:rPr>
              <a:t> 'white_rook_in_corner',</a:t>
            </a:r>
            <a:endParaRPr sz="1800" strike="sngStrike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'black_king_in_corner',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'wking_wrook_dist_x',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'wking_wrook_dist_y',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'wking_bking_dist_x',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'wking_bking_dist_y',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'wrook_bking_dist_x',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'wrook_bking_dist_y'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2249219" y="794479"/>
            <a:ext cx="85737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71D"/>
              </a:buClr>
              <a:buSzPts val="3600"/>
              <a:buFont typeface="Arial"/>
              <a:buNone/>
            </a:pPr>
            <a:r>
              <a:rPr lang="en" sz="3000"/>
              <a:t>Analiza jednoczynnikowa</a:t>
            </a:r>
            <a:endParaRPr sz="3000"/>
          </a:p>
        </p:txBody>
      </p:sp>
      <p:grpSp>
        <p:nvGrpSpPr>
          <p:cNvPr id="176" name="Google Shape;176;p21"/>
          <p:cNvGrpSpPr/>
          <p:nvPr/>
        </p:nvGrpSpPr>
        <p:grpSpPr>
          <a:xfrm>
            <a:off x="1332862" y="794489"/>
            <a:ext cx="607857" cy="525501"/>
            <a:chOff x="3936375" y="3703750"/>
            <a:chExt cx="453050" cy="332175"/>
          </a:xfrm>
        </p:grpSpPr>
        <p:sp>
          <p:nvSpPr>
            <p:cNvPr id="177" name="Google Shape;177;p21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B688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B688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B688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B688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B688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488" y="2365552"/>
            <a:ext cx="9011025" cy="28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