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Fira Sans Condensed ExtraBold"/>
      <p:bold r:id="rId46"/>
      <p:boldItalic r:id="rId47"/>
    </p:embeddedFont>
    <p:embeddedFont>
      <p:font typeface="Fira Sans Condensed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0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FiraSansCondensedExtraBold-bold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FiraSansCondensed-regular.fntdata"/><Relationship Id="rId47" Type="http://schemas.openxmlformats.org/officeDocument/2006/relationships/font" Target="fonts/FiraSansCondensedExtraBold-boldItalic.fntdata"/><Relationship Id="rId49" Type="http://schemas.openxmlformats.org/officeDocument/2006/relationships/font" Target="fonts/FiraSansCondense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Condensed-boldItalic.fntdata"/><Relationship Id="rId50" Type="http://schemas.openxmlformats.org/officeDocument/2006/relationships/font" Target="fonts/FiraSansCondense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30f2bc757c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30f2bc757c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30f2bc757c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30f2bc757c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5e473b043_0_17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5e473b043_0_17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30f2bc757c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30f2bc757c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0f2bc757c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30f2bc757c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30f2bc757c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30f2bc757c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30f2bc757c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30f2bc757c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5e473b043_0_17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5e473b043_0_17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30f2bc757c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30f2bc757c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30f2bc757c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30f2bc757c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bd4e4ff9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6bd4e4ff9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30f2bc757c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30f2bc757c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310835a2e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310835a2e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30f2bc757c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30f2bc757c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30f2bc757c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30f2bc757c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30f2bc757c_1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30f2bc757c_1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30f2bc757c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30f2bc757c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30f2bc757c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30f2bc757c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30f2bc757c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30f2bc757c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30f2bc757c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30f2bc757c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30f2bc757c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30f2bc757c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30f2bc757c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30f2bc757c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30f2bc757c_1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30f2bc757c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30f2bc757c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30f2bc757c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310835a2e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310835a2e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30f2bc757c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30f2bc757c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30f2bc757c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30f2bc757c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30f2bc757c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30f2bc757c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30f2bc757c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30f2bc757c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30f2bc757c_1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30f2bc757c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30f2bc757c_1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30f2bc757c_1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30f2bc757c_1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30f2bc757c_1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0f2bc757c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30f2bc757c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30f2bc757c_1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30f2bc757c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bd4e4ff9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6bd4e4ff9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30f2bc757c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30f2bc757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5e473b043_0_17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5e473b043_0_17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5e473b043_0_16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5e473b043_0_16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0f2bc757c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30f2bc757c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4" name="Google Shape;104;p11"/>
          <p:cNvSpPr txBox="1"/>
          <p:nvPr>
            <p:ph idx="1" type="body"/>
          </p:nvPr>
        </p:nvSpPr>
        <p:spPr>
          <a:xfrm>
            <a:off x="311700" y="3152225"/>
            <a:ext cx="85206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05" name="Google Shape;105;p11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6" name="Google Shape;106;p11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12" name="Google Shape;112;p11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 bullet points">
  <p:cSld name="TITLE_AND_BODY_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/>
          <p:nvPr>
            <p:ph idx="1" type="body"/>
          </p:nvPr>
        </p:nvSpPr>
        <p:spPr>
          <a:xfrm>
            <a:off x="672350" y="1194800"/>
            <a:ext cx="7055700" cy="3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5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5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5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5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5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5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5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50"/>
            </a:lvl9pPr>
          </a:lstStyle>
          <a:p/>
        </p:txBody>
      </p:sp>
      <p:sp>
        <p:nvSpPr>
          <p:cNvPr id="120" name="Google Shape;120;p13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21" name="Google Shape;121;p13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122" name="Google Shape;122;p13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9" name="Google Shape;129;p14"/>
          <p:cNvSpPr txBox="1"/>
          <p:nvPr>
            <p:ph idx="2" type="title"/>
          </p:nvPr>
        </p:nvSpPr>
        <p:spPr>
          <a:xfrm>
            <a:off x="1028575" y="1856050"/>
            <a:ext cx="2295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0" name="Google Shape;130;p14"/>
          <p:cNvSpPr txBox="1"/>
          <p:nvPr>
            <p:ph idx="1" type="subTitle"/>
          </p:nvPr>
        </p:nvSpPr>
        <p:spPr>
          <a:xfrm>
            <a:off x="1028575" y="2283249"/>
            <a:ext cx="229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3" type="title"/>
          </p:nvPr>
        </p:nvSpPr>
        <p:spPr>
          <a:xfrm>
            <a:off x="3424350" y="1856050"/>
            <a:ext cx="2295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2" name="Google Shape;132;p14"/>
          <p:cNvSpPr txBox="1"/>
          <p:nvPr>
            <p:ph idx="4" type="subTitle"/>
          </p:nvPr>
        </p:nvSpPr>
        <p:spPr>
          <a:xfrm>
            <a:off x="3424350" y="2283249"/>
            <a:ext cx="229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5" type="title"/>
          </p:nvPr>
        </p:nvSpPr>
        <p:spPr>
          <a:xfrm>
            <a:off x="5820075" y="1856050"/>
            <a:ext cx="2295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4" name="Google Shape;134;p14"/>
          <p:cNvSpPr txBox="1"/>
          <p:nvPr>
            <p:ph idx="6" type="subTitle"/>
          </p:nvPr>
        </p:nvSpPr>
        <p:spPr>
          <a:xfrm>
            <a:off x="5820075" y="2283249"/>
            <a:ext cx="229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7" type="title"/>
          </p:nvPr>
        </p:nvSpPr>
        <p:spPr>
          <a:xfrm>
            <a:off x="2226488" y="3630275"/>
            <a:ext cx="2295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8" type="subTitle"/>
          </p:nvPr>
        </p:nvSpPr>
        <p:spPr>
          <a:xfrm>
            <a:off x="2226488" y="4057474"/>
            <a:ext cx="229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9" type="title"/>
          </p:nvPr>
        </p:nvSpPr>
        <p:spPr>
          <a:xfrm>
            <a:off x="4622213" y="3630275"/>
            <a:ext cx="2295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38" name="Google Shape;138;p14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39" name="Google Shape;139;p14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4"/>
          <p:cNvSpPr txBox="1"/>
          <p:nvPr>
            <p:ph idx="13" type="subTitle"/>
          </p:nvPr>
        </p:nvSpPr>
        <p:spPr>
          <a:xfrm>
            <a:off x="4622213" y="4057474"/>
            <a:ext cx="229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hasCustomPrompt="1" idx="14" type="title"/>
          </p:nvPr>
        </p:nvSpPr>
        <p:spPr>
          <a:xfrm>
            <a:off x="1275975" y="1239850"/>
            <a:ext cx="18006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6" name="Google Shape;146;p14"/>
          <p:cNvSpPr txBox="1"/>
          <p:nvPr>
            <p:ph hasCustomPrompt="1" idx="15" type="title"/>
          </p:nvPr>
        </p:nvSpPr>
        <p:spPr>
          <a:xfrm>
            <a:off x="3671700" y="1239850"/>
            <a:ext cx="18006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7" name="Google Shape;147;p14"/>
          <p:cNvSpPr txBox="1"/>
          <p:nvPr>
            <p:ph hasCustomPrompt="1" idx="16" type="title"/>
          </p:nvPr>
        </p:nvSpPr>
        <p:spPr>
          <a:xfrm>
            <a:off x="6067425" y="1239850"/>
            <a:ext cx="18006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8" name="Google Shape;148;p14"/>
          <p:cNvSpPr txBox="1"/>
          <p:nvPr>
            <p:ph hasCustomPrompt="1" idx="17" type="title"/>
          </p:nvPr>
        </p:nvSpPr>
        <p:spPr>
          <a:xfrm>
            <a:off x="2473850" y="3034500"/>
            <a:ext cx="18006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9" name="Google Shape;149;p14"/>
          <p:cNvSpPr txBox="1"/>
          <p:nvPr>
            <p:ph hasCustomPrompt="1" idx="18" type="title"/>
          </p:nvPr>
        </p:nvSpPr>
        <p:spPr>
          <a:xfrm>
            <a:off x="4869575" y="3034500"/>
            <a:ext cx="18006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 1">
  <p:cSld name="ONE_COLUMN_TEXT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5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52" name="Google Shape;152;p15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15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8" name="Google Shape;158;p15"/>
          <p:cNvSpPr txBox="1"/>
          <p:nvPr>
            <p:ph idx="2" type="title"/>
          </p:nvPr>
        </p:nvSpPr>
        <p:spPr>
          <a:xfrm>
            <a:off x="1205625" y="30507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9" name="Google Shape;159;p15"/>
          <p:cNvSpPr txBox="1"/>
          <p:nvPr>
            <p:ph idx="1" type="subTitle"/>
          </p:nvPr>
        </p:nvSpPr>
        <p:spPr>
          <a:xfrm>
            <a:off x="1205625" y="34779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3" type="title"/>
          </p:nvPr>
        </p:nvSpPr>
        <p:spPr>
          <a:xfrm>
            <a:off x="3601350" y="30507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1" name="Google Shape;161;p15"/>
          <p:cNvSpPr txBox="1"/>
          <p:nvPr>
            <p:ph idx="4" type="subTitle"/>
          </p:nvPr>
        </p:nvSpPr>
        <p:spPr>
          <a:xfrm>
            <a:off x="3601350" y="34779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5"/>
          <p:cNvSpPr txBox="1"/>
          <p:nvPr>
            <p:ph idx="5" type="title"/>
          </p:nvPr>
        </p:nvSpPr>
        <p:spPr>
          <a:xfrm>
            <a:off x="5997075" y="30507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3" name="Google Shape;163;p15"/>
          <p:cNvSpPr txBox="1"/>
          <p:nvPr>
            <p:ph idx="6" type="subTitle"/>
          </p:nvPr>
        </p:nvSpPr>
        <p:spPr>
          <a:xfrm>
            <a:off x="5997075" y="34779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1">
  <p:cSld name="ONE_COLUMN_TEXT_1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6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6" name="Google Shape;166;p1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16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2" name="Google Shape;172;p16"/>
          <p:cNvSpPr txBox="1"/>
          <p:nvPr>
            <p:ph idx="2" type="title"/>
          </p:nvPr>
        </p:nvSpPr>
        <p:spPr>
          <a:xfrm>
            <a:off x="768300" y="3035325"/>
            <a:ext cx="16665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16"/>
          <p:cNvSpPr txBox="1"/>
          <p:nvPr>
            <p:ph idx="1" type="subTitle"/>
          </p:nvPr>
        </p:nvSpPr>
        <p:spPr>
          <a:xfrm>
            <a:off x="768300" y="3462526"/>
            <a:ext cx="16665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6"/>
          <p:cNvSpPr txBox="1"/>
          <p:nvPr>
            <p:ph idx="3" type="title"/>
          </p:nvPr>
        </p:nvSpPr>
        <p:spPr>
          <a:xfrm>
            <a:off x="2748584" y="3035325"/>
            <a:ext cx="16665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16"/>
          <p:cNvSpPr txBox="1"/>
          <p:nvPr>
            <p:ph idx="4" type="subTitle"/>
          </p:nvPr>
        </p:nvSpPr>
        <p:spPr>
          <a:xfrm>
            <a:off x="2748584" y="3462526"/>
            <a:ext cx="16665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6"/>
          <p:cNvSpPr txBox="1"/>
          <p:nvPr>
            <p:ph idx="5" type="title"/>
          </p:nvPr>
        </p:nvSpPr>
        <p:spPr>
          <a:xfrm>
            <a:off x="4728868" y="3035325"/>
            <a:ext cx="16665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7" name="Google Shape;177;p16"/>
          <p:cNvSpPr txBox="1"/>
          <p:nvPr>
            <p:ph idx="6" type="subTitle"/>
          </p:nvPr>
        </p:nvSpPr>
        <p:spPr>
          <a:xfrm>
            <a:off x="4728868" y="3462526"/>
            <a:ext cx="16665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6"/>
          <p:cNvSpPr txBox="1"/>
          <p:nvPr>
            <p:ph idx="7" type="title"/>
          </p:nvPr>
        </p:nvSpPr>
        <p:spPr>
          <a:xfrm>
            <a:off x="6709175" y="3035325"/>
            <a:ext cx="16665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9" name="Google Shape;179;p16"/>
          <p:cNvSpPr txBox="1"/>
          <p:nvPr>
            <p:ph idx="8" type="subTitle"/>
          </p:nvPr>
        </p:nvSpPr>
        <p:spPr>
          <a:xfrm>
            <a:off x="6709175" y="3462526"/>
            <a:ext cx="16665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ONLY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7"/>
          <p:cNvGrpSpPr/>
          <p:nvPr/>
        </p:nvGrpSpPr>
        <p:grpSpPr>
          <a:xfrm>
            <a:off x="-1006952" y="-1048004"/>
            <a:ext cx="6250236" cy="6469514"/>
            <a:chOff x="1279825" y="238125"/>
            <a:chExt cx="5060100" cy="5237625"/>
          </a:xfrm>
        </p:grpSpPr>
        <p:sp>
          <p:nvSpPr>
            <p:cNvPr id="182" name="Google Shape;182;p17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7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8" name="Google Shape;188;p17"/>
          <p:cNvSpPr txBox="1"/>
          <p:nvPr>
            <p:ph idx="2" type="title"/>
          </p:nvPr>
        </p:nvSpPr>
        <p:spPr>
          <a:xfrm>
            <a:off x="1620663" y="3659075"/>
            <a:ext cx="239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17"/>
          <p:cNvSpPr txBox="1"/>
          <p:nvPr>
            <p:ph idx="1" type="subTitle"/>
          </p:nvPr>
        </p:nvSpPr>
        <p:spPr>
          <a:xfrm>
            <a:off x="1620663" y="4162474"/>
            <a:ext cx="239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7"/>
          <p:cNvSpPr txBox="1"/>
          <p:nvPr>
            <p:ph idx="3" type="title"/>
          </p:nvPr>
        </p:nvSpPr>
        <p:spPr>
          <a:xfrm>
            <a:off x="5133228" y="3659075"/>
            <a:ext cx="239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1" name="Google Shape;191;p17"/>
          <p:cNvSpPr txBox="1"/>
          <p:nvPr>
            <p:ph idx="4" type="subTitle"/>
          </p:nvPr>
        </p:nvSpPr>
        <p:spPr>
          <a:xfrm>
            <a:off x="5133228" y="4162474"/>
            <a:ext cx="239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NE_COLUMN_TEXT_1_2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8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94" name="Google Shape;194;p18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8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 1 ">
  <p:cSld name="ONE_COLUMN_TEXT_1_3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19"/>
          <p:cNvGrpSpPr/>
          <p:nvPr/>
        </p:nvGrpSpPr>
        <p:grpSpPr>
          <a:xfrm rot="-5400000">
            <a:off x="-1111927" y="326821"/>
            <a:ext cx="6250236" cy="6469514"/>
            <a:chOff x="1279825" y="238125"/>
            <a:chExt cx="5060100" cy="5237625"/>
          </a:xfrm>
        </p:grpSpPr>
        <p:sp>
          <p:nvSpPr>
            <p:cNvPr id="202" name="Google Shape;202;p19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19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8" name="Google Shape;208;p19"/>
          <p:cNvSpPr txBox="1"/>
          <p:nvPr>
            <p:ph idx="2" type="title"/>
          </p:nvPr>
        </p:nvSpPr>
        <p:spPr>
          <a:xfrm>
            <a:off x="1205625" y="176352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9" name="Google Shape;209;p19"/>
          <p:cNvSpPr txBox="1"/>
          <p:nvPr>
            <p:ph idx="1" type="subTitle"/>
          </p:nvPr>
        </p:nvSpPr>
        <p:spPr>
          <a:xfrm>
            <a:off x="1205625" y="2190725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9"/>
          <p:cNvSpPr txBox="1"/>
          <p:nvPr>
            <p:ph idx="3" type="title"/>
          </p:nvPr>
        </p:nvSpPr>
        <p:spPr>
          <a:xfrm>
            <a:off x="3601350" y="176352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1" name="Google Shape;211;p19"/>
          <p:cNvSpPr txBox="1"/>
          <p:nvPr>
            <p:ph idx="4" type="subTitle"/>
          </p:nvPr>
        </p:nvSpPr>
        <p:spPr>
          <a:xfrm>
            <a:off x="3601350" y="2190725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9"/>
          <p:cNvSpPr txBox="1"/>
          <p:nvPr>
            <p:ph idx="5" type="title"/>
          </p:nvPr>
        </p:nvSpPr>
        <p:spPr>
          <a:xfrm>
            <a:off x="5997075" y="176352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3" name="Google Shape;213;p19"/>
          <p:cNvSpPr txBox="1"/>
          <p:nvPr>
            <p:ph idx="6" type="subTitle"/>
          </p:nvPr>
        </p:nvSpPr>
        <p:spPr>
          <a:xfrm>
            <a:off x="5997075" y="2190725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9"/>
          <p:cNvSpPr txBox="1"/>
          <p:nvPr>
            <p:ph idx="7" type="title"/>
          </p:nvPr>
        </p:nvSpPr>
        <p:spPr>
          <a:xfrm>
            <a:off x="1205625" y="35194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9"/>
          <p:cNvSpPr txBox="1"/>
          <p:nvPr>
            <p:ph idx="8" type="subTitle"/>
          </p:nvPr>
        </p:nvSpPr>
        <p:spPr>
          <a:xfrm>
            <a:off x="1205625" y="39466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9"/>
          <p:cNvSpPr txBox="1"/>
          <p:nvPr>
            <p:ph idx="9" type="title"/>
          </p:nvPr>
        </p:nvSpPr>
        <p:spPr>
          <a:xfrm>
            <a:off x="3601350" y="35194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7" name="Google Shape;217;p19"/>
          <p:cNvSpPr txBox="1"/>
          <p:nvPr>
            <p:ph idx="13" type="subTitle"/>
          </p:nvPr>
        </p:nvSpPr>
        <p:spPr>
          <a:xfrm>
            <a:off x="3601350" y="39466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9"/>
          <p:cNvSpPr txBox="1"/>
          <p:nvPr>
            <p:ph idx="14" type="title"/>
          </p:nvPr>
        </p:nvSpPr>
        <p:spPr>
          <a:xfrm>
            <a:off x="5997075" y="35194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9" name="Google Shape;219;p19"/>
          <p:cNvSpPr txBox="1"/>
          <p:nvPr>
            <p:ph idx="15" type="subTitle"/>
          </p:nvPr>
        </p:nvSpPr>
        <p:spPr>
          <a:xfrm>
            <a:off x="5997075" y="39466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 4">
  <p:cSld name="TITLE_ONLY_1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0"/>
          <p:cNvGrpSpPr/>
          <p:nvPr/>
        </p:nvGrpSpPr>
        <p:grpSpPr>
          <a:xfrm>
            <a:off x="-1006952" y="-1048004"/>
            <a:ext cx="6250236" cy="6469514"/>
            <a:chOff x="1279825" y="238125"/>
            <a:chExt cx="5060100" cy="5237625"/>
          </a:xfrm>
        </p:grpSpPr>
        <p:sp>
          <p:nvSpPr>
            <p:cNvPr id="222" name="Google Shape;222;p20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20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8" name="Google Shape;228;p20"/>
          <p:cNvSpPr txBox="1"/>
          <p:nvPr>
            <p:ph idx="2" type="title"/>
          </p:nvPr>
        </p:nvSpPr>
        <p:spPr>
          <a:xfrm>
            <a:off x="1620663" y="2434650"/>
            <a:ext cx="239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9" name="Google Shape;229;p20"/>
          <p:cNvSpPr txBox="1"/>
          <p:nvPr>
            <p:ph idx="1" type="subTitle"/>
          </p:nvPr>
        </p:nvSpPr>
        <p:spPr>
          <a:xfrm>
            <a:off x="1620663" y="2938049"/>
            <a:ext cx="239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0"/>
          <p:cNvSpPr txBox="1"/>
          <p:nvPr>
            <p:ph idx="3" type="title"/>
          </p:nvPr>
        </p:nvSpPr>
        <p:spPr>
          <a:xfrm>
            <a:off x="5133228" y="2434650"/>
            <a:ext cx="239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1" name="Google Shape;231;p20"/>
          <p:cNvSpPr txBox="1"/>
          <p:nvPr>
            <p:ph idx="4" type="subTitle"/>
          </p:nvPr>
        </p:nvSpPr>
        <p:spPr>
          <a:xfrm>
            <a:off x="5133228" y="2938049"/>
            <a:ext cx="239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25" name="Google Shape;25;p3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3"/>
          <p:cNvSpPr txBox="1"/>
          <p:nvPr>
            <p:ph type="title"/>
          </p:nvPr>
        </p:nvSpPr>
        <p:spPr>
          <a:xfrm>
            <a:off x="5803450" y="2817838"/>
            <a:ext cx="2519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3"/>
          <p:cNvSpPr txBox="1"/>
          <p:nvPr>
            <p:ph hasCustomPrompt="1" idx="2" type="title"/>
          </p:nvPr>
        </p:nvSpPr>
        <p:spPr>
          <a:xfrm>
            <a:off x="821450" y="588438"/>
            <a:ext cx="30624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1" type="subTitle"/>
          </p:nvPr>
        </p:nvSpPr>
        <p:spPr>
          <a:xfrm>
            <a:off x="5803450" y="3762463"/>
            <a:ext cx="245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3">
  <p:cSld name="ONE_COLUMN_TEXT_1_4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234" name="Google Shape;234;p21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21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0" name="Google Shape;240;p21"/>
          <p:cNvSpPr txBox="1"/>
          <p:nvPr>
            <p:ph idx="2" type="title"/>
          </p:nvPr>
        </p:nvSpPr>
        <p:spPr>
          <a:xfrm>
            <a:off x="1298588" y="18360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1" name="Google Shape;241;p21"/>
          <p:cNvSpPr txBox="1"/>
          <p:nvPr>
            <p:ph idx="1" type="subTitle"/>
          </p:nvPr>
        </p:nvSpPr>
        <p:spPr>
          <a:xfrm>
            <a:off x="1298588" y="22632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1"/>
          <p:cNvSpPr txBox="1"/>
          <p:nvPr>
            <p:ph idx="3" type="title"/>
          </p:nvPr>
        </p:nvSpPr>
        <p:spPr>
          <a:xfrm>
            <a:off x="5904113" y="18360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3" name="Google Shape;243;p21"/>
          <p:cNvSpPr txBox="1"/>
          <p:nvPr>
            <p:ph idx="4" type="subTitle"/>
          </p:nvPr>
        </p:nvSpPr>
        <p:spPr>
          <a:xfrm>
            <a:off x="5904113" y="22632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1"/>
          <p:cNvSpPr txBox="1"/>
          <p:nvPr>
            <p:ph idx="5" type="title"/>
          </p:nvPr>
        </p:nvSpPr>
        <p:spPr>
          <a:xfrm>
            <a:off x="1298588" y="34005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5" name="Google Shape;245;p21"/>
          <p:cNvSpPr txBox="1"/>
          <p:nvPr>
            <p:ph idx="6" type="subTitle"/>
          </p:nvPr>
        </p:nvSpPr>
        <p:spPr>
          <a:xfrm>
            <a:off x="1298588" y="38277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1"/>
          <p:cNvSpPr txBox="1"/>
          <p:nvPr>
            <p:ph idx="7" type="title"/>
          </p:nvPr>
        </p:nvSpPr>
        <p:spPr>
          <a:xfrm>
            <a:off x="5904113" y="34005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7" name="Google Shape;247;p21"/>
          <p:cNvSpPr txBox="1"/>
          <p:nvPr>
            <p:ph idx="8" type="subTitle"/>
          </p:nvPr>
        </p:nvSpPr>
        <p:spPr>
          <a:xfrm>
            <a:off x="5904113" y="38277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2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2"/>
          <p:cNvGrpSpPr/>
          <p:nvPr/>
        </p:nvGrpSpPr>
        <p:grpSpPr>
          <a:xfrm rot="5592968">
            <a:off x="3785047" y="-1820819"/>
            <a:ext cx="6070042" cy="6282999"/>
            <a:chOff x="1279825" y="238125"/>
            <a:chExt cx="5060100" cy="5237625"/>
          </a:xfrm>
        </p:grpSpPr>
        <p:sp>
          <p:nvSpPr>
            <p:cNvPr id="250" name="Google Shape;250;p22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2"/>
          <p:cNvSpPr txBox="1"/>
          <p:nvPr>
            <p:ph idx="1" type="body"/>
          </p:nvPr>
        </p:nvSpPr>
        <p:spPr>
          <a:xfrm>
            <a:off x="672350" y="1554675"/>
            <a:ext cx="5431200" cy="28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6" name="Google Shape;256;p22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672350" y="436450"/>
            <a:ext cx="588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59" name="Google Shape;259;p23"/>
          <p:cNvSpPr txBox="1"/>
          <p:nvPr>
            <p:ph idx="1" type="body"/>
          </p:nvPr>
        </p:nvSpPr>
        <p:spPr>
          <a:xfrm>
            <a:off x="761513" y="1538450"/>
            <a:ext cx="3509700" cy="29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0" name="Google Shape;260;p23"/>
          <p:cNvSpPr txBox="1"/>
          <p:nvPr>
            <p:ph idx="2" type="body"/>
          </p:nvPr>
        </p:nvSpPr>
        <p:spPr>
          <a:xfrm>
            <a:off x="4872787" y="1538450"/>
            <a:ext cx="3509700" cy="29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3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4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263" name="Google Shape;263;p24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24"/>
          <p:cNvSpPr txBox="1"/>
          <p:nvPr>
            <p:ph idx="1" type="subTitle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9" name="Google Shape;269;p24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0" name="Google Shape;270;p24"/>
          <p:cNvSpPr txBox="1"/>
          <p:nvPr/>
        </p:nvSpPr>
        <p:spPr>
          <a:xfrm>
            <a:off x="672350" y="3500400"/>
            <a:ext cx="31764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CREDITS: This presentation template was created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, including icons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, and infographics &amp; images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. </a:t>
            </a:r>
            <a:endParaRPr sz="1200">
              <a:solidFill>
                <a:schemeClr val="accen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25"/>
          <p:cNvGrpSpPr/>
          <p:nvPr/>
        </p:nvGrpSpPr>
        <p:grpSpPr>
          <a:xfrm rot="10800000">
            <a:off x="4860898" y="-433179"/>
            <a:ext cx="6250236" cy="6469514"/>
            <a:chOff x="1279825" y="238125"/>
            <a:chExt cx="5060100" cy="5237625"/>
          </a:xfrm>
        </p:grpSpPr>
        <p:sp>
          <p:nvSpPr>
            <p:cNvPr id="273" name="Google Shape;273;p25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25"/>
          <p:cNvGrpSpPr/>
          <p:nvPr/>
        </p:nvGrpSpPr>
        <p:grpSpPr>
          <a:xfrm rot="10800000">
            <a:off x="-1005577" y="-3848429"/>
            <a:ext cx="6250236" cy="6469514"/>
            <a:chOff x="1279825" y="238125"/>
            <a:chExt cx="5060100" cy="5237625"/>
          </a:xfrm>
        </p:grpSpPr>
        <p:sp>
          <p:nvSpPr>
            <p:cNvPr id="279" name="Google Shape;279;p25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26"/>
          <p:cNvGrpSpPr/>
          <p:nvPr/>
        </p:nvGrpSpPr>
        <p:grpSpPr>
          <a:xfrm rot="10800000">
            <a:off x="-4448327" y="-1507354"/>
            <a:ext cx="6250236" cy="6469514"/>
            <a:chOff x="1279825" y="238125"/>
            <a:chExt cx="5060100" cy="5237625"/>
          </a:xfrm>
        </p:grpSpPr>
        <p:sp>
          <p:nvSpPr>
            <p:cNvPr id="286" name="Google Shape;286;p2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26"/>
          <p:cNvGrpSpPr/>
          <p:nvPr/>
        </p:nvGrpSpPr>
        <p:grpSpPr>
          <a:xfrm rot="10800000">
            <a:off x="4530373" y="-5087829"/>
            <a:ext cx="6250236" cy="6469514"/>
            <a:chOff x="1279825" y="238125"/>
            <a:chExt cx="5060100" cy="5237625"/>
          </a:xfrm>
        </p:grpSpPr>
        <p:sp>
          <p:nvSpPr>
            <p:cNvPr id="292" name="Google Shape;292;p2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26"/>
          <p:cNvGrpSpPr/>
          <p:nvPr/>
        </p:nvGrpSpPr>
        <p:grpSpPr>
          <a:xfrm rot="10800000">
            <a:off x="3538873" y="2238396"/>
            <a:ext cx="6250236" cy="6469514"/>
            <a:chOff x="1279825" y="238125"/>
            <a:chExt cx="5060100" cy="5237625"/>
          </a:xfrm>
        </p:grpSpPr>
        <p:sp>
          <p:nvSpPr>
            <p:cNvPr id="298" name="Google Shape;298;p2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0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7"/>
          <p:cNvGrpSpPr/>
          <p:nvPr/>
        </p:nvGrpSpPr>
        <p:grpSpPr>
          <a:xfrm rot="10800000">
            <a:off x="-3429277" y="-3325129"/>
            <a:ext cx="6250236" cy="6469514"/>
            <a:chOff x="1279825" y="238125"/>
            <a:chExt cx="5060100" cy="5237625"/>
          </a:xfrm>
        </p:grpSpPr>
        <p:sp>
          <p:nvSpPr>
            <p:cNvPr id="305" name="Google Shape;305;p27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27"/>
          <p:cNvGrpSpPr/>
          <p:nvPr/>
        </p:nvGrpSpPr>
        <p:grpSpPr>
          <a:xfrm rot="10800000">
            <a:off x="-3580477" y="2238396"/>
            <a:ext cx="6250236" cy="6469514"/>
            <a:chOff x="1279825" y="238125"/>
            <a:chExt cx="5060100" cy="5237625"/>
          </a:xfrm>
        </p:grpSpPr>
        <p:sp>
          <p:nvSpPr>
            <p:cNvPr id="311" name="Google Shape;311;p27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27"/>
          <p:cNvGrpSpPr/>
          <p:nvPr/>
        </p:nvGrpSpPr>
        <p:grpSpPr>
          <a:xfrm rot="10800000">
            <a:off x="261348" y="2844321"/>
            <a:ext cx="6250236" cy="6469514"/>
            <a:chOff x="1279825" y="238125"/>
            <a:chExt cx="5060100" cy="5237625"/>
          </a:xfrm>
        </p:grpSpPr>
        <p:sp>
          <p:nvSpPr>
            <p:cNvPr id="317" name="Google Shape;317;p27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5"/>
          <p:cNvGrpSpPr/>
          <p:nvPr/>
        </p:nvGrpSpPr>
        <p:grpSpPr>
          <a:xfrm rot="10800000">
            <a:off x="-1838342" y="-2631754"/>
            <a:ext cx="4837456" cy="5007170"/>
            <a:chOff x="1279825" y="238125"/>
            <a:chExt cx="5060100" cy="5237625"/>
          </a:xfrm>
        </p:grpSpPr>
        <p:sp>
          <p:nvSpPr>
            <p:cNvPr id="38" name="Google Shape;38;p5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5"/>
          <p:cNvGrpSpPr/>
          <p:nvPr/>
        </p:nvGrpSpPr>
        <p:grpSpPr>
          <a:xfrm rot="10800000">
            <a:off x="4691720" y="2665771"/>
            <a:ext cx="4837456" cy="5007169"/>
            <a:chOff x="1279825" y="238125"/>
            <a:chExt cx="5060100" cy="5237625"/>
          </a:xfrm>
        </p:grpSpPr>
        <p:sp>
          <p:nvSpPr>
            <p:cNvPr id="44" name="Google Shape;44;p5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5"/>
          <p:cNvSpPr txBox="1"/>
          <p:nvPr>
            <p:ph type="title"/>
          </p:nvPr>
        </p:nvSpPr>
        <p:spPr>
          <a:xfrm>
            <a:off x="672350" y="436450"/>
            <a:ext cx="588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1019213" y="1994800"/>
            <a:ext cx="29943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1" name="Google Shape;51;p5"/>
          <p:cNvSpPr txBox="1"/>
          <p:nvPr>
            <p:ph idx="2" type="body"/>
          </p:nvPr>
        </p:nvSpPr>
        <p:spPr>
          <a:xfrm>
            <a:off x="5130488" y="1994800"/>
            <a:ext cx="29943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54" name="Google Shape;54;p6"/>
          <p:cNvGrpSpPr/>
          <p:nvPr/>
        </p:nvGrpSpPr>
        <p:grpSpPr>
          <a:xfrm rot="10800000">
            <a:off x="4917620" y="2571996"/>
            <a:ext cx="4837456" cy="5007169"/>
            <a:chOff x="1279825" y="238125"/>
            <a:chExt cx="5060100" cy="5237625"/>
          </a:xfrm>
        </p:grpSpPr>
        <p:sp>
          <p:nvSpPr>
            <p:cNvPr id="55" name="Google Shape;55;p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6"/>
          <p:cNvGrpSpPr/>
          <p:nvPr/>
        </p:nvGrpSpPr>
        <p:grpSpPr>
          <a:xfrm rot="10800000">
            <a:off x="-3607280" y="1558721"/>
            <a:ext cx="4837456" cy="5007169"/>
            <a:chOff x="1279825" y="238125"/>
            <a:chExt cx="5060100" cy="5237625"/>
          </a:xfrm>
        </p:grpSpPr>
        <p:sp>
          <p:nvSpPr>
            <p:cNvPr id="61" name="Google Shape;61;p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6"/>
          <p:cNvGrpSpPr/>
          <p:nvPr/>
        </p:nvGrpSpPr>
        <p:grpSpPr>
          <a:xfrm rot="10800000">
            <a:off x="4592245" y="-3998029"/>
            <a:ext cx="4837456" cy="5007169"/>
            <a:chOff x="1279825" y="238125"/>
            <a:chExt cx="5060100" cy="5237625"/>
          </a:xfrm>
        </p:grpSpPr>
        <p:sp>
          <p:nvSpPr>
            <p:cNvPr id="67" name="Google Shape;67;p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74" name="Google Shape;74;p7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0" name="Google Shape;80;p7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/>
          <p:nvPr>
            <p:ph type="title"/>
          </p:nvPr>
        </p:nvSpPr>
        <p:spPr>
          <a:xfrm>
            <a:off x="5106225" y="526350"/>
            <a:ext cx="3186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9"/>
          <p:cNvGrpSpPr/>
          <p:nvPr/>
        </p:nvGrpSpPr>
        <p:grpSpPr>
          <a:xfrm rot="-5400000">
            <a:off x="-1541570" y="146598"/>
            <a:ext cx="6070096" cy="6283055"/>
            <a:chOff x="1279825" y="238125"/>
            <a:chExt cx="5060100" cy="5237625"/>
          </a:xfrm>
        </p:grpSpPr>
        <p:sp>
          <p:nvSpPr>
            <p:cNvPr id="85" name="Google Shape;85;p9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9"/>
          <p:cNvSpPr/>
          <p:nvPr/>
        </p:nvSpPr>
        <p:spPr>
          <a:xfrm>
            <a:off x="4572000" y="1432775"/>
            <a:ext cx="4572000" cy="371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 txBox="1"/>
          <p:nvPr>
            <p:ph idx="1" type="subTitle"/>
          </p:nvPr>
        </p:nvSpPr>
        <p:spPr>
          <a:xfrm>
            <a:off x="672350" y="1269850"/>
            <a:ext cx="2941800" cy="1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2" name="Google Shape;92;p9"/>
          <p:cNvSpPr txBox="1"/>
          <p:nvPr>
            <p:ph idx="2" type="body"/>
          </p:nvPr>
        </p:nvSpPr>
        <p:spPr>
          <a:xfrm>
            <a:off x="5114850" y="1947725"/>
            <a:ext cx="3333900" cy="26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9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0"/>
          <p:cNvGrpSpPr/>
          <p:nvPr/>
        </p:nvGrpSpPr>
        <p:grpSpPr>
          <a:xfrm>
            <a:off x="-1996652" y="-663004"/>
            <a:ext cx="6250236" cy="6469514"/>
            <a:chOff x="1279825" y="238125"/>
            <a:chExt cx="5060100" cy="5237625"/>
          </a:xfrm>
        </p:grpSpPr>
        <p:sp>
          <p:nvSpPr>
            <p:cNvPr id="96" name="Google Shape;96;p10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0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Relationship Id="rId4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Relationship Id="rId4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Relationship Id="rId4" Type="http://schemas.openxmlformats.org/officeDocument/2006/relationships/image" Target="../media/image35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"/>
          <p:cNvSpPr txBox="1"/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</a:t>
            </a:r>
            <a:endParaRPr/>
          </a:p>
        </p:txBody>
      </p:sp>
      <p:sp>
        <p:nvSpPr>
          <p:cNvPr id="327" name="Google Shape;327;p28"/>
          <p:cNvSpPr txBox="1"/>
          <p:nvPr>
            <p:ph idx="1" type="subTitle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Piotr Wilczyński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 Kaznowska</a:t>
            </a:r>
            <a:endParaRPr/>
          </a:p>
        </p:txBody>
      </p:sp>
      <p:pic>
        <p:nvPicPr>
          <p:cNvPr id="328" name="Google Shape;3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038" y="204350"/>
            <a:ext cx="3225922" cy="29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8"/>
          <p:cNvSpPr txBox="1"/>
          <p:nvPr/>
        </p:nvSpPr>
        <p:spPr>
          <a:xfrm>
            <a:off x="4033750" y="1751875"/>
            <a:ext cx="61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Condensed"/>
                <a:ea typeface="Fira Sans Condensed"/>
                <a:cs typeface="Fira Sans Condensed"/>
                <a:sym typeface="Fira Sans Condensed"/>
              </a:rPr>
              <a:t>model</a:t>
            </a:r>
            <a:endParaRPr sz="10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30" name="Google Shape;330;p28"/>
          <p:cNvSpPr txBox="1"/>
          <p:nvPr/>
        </p:nvSpPr>
        <p:spPr>
          <a:xfrm>
            <a:off x="3680450" y="2387100"/>
            <a:ext cx="83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Condensed"/>
                <a:ea typeface="Fira Sans Condensed"/>
                <a:cs typeface="Fira Sans Condensed"/>
                <a:sym typeface="Fira Sans Condensed"/>
              </a:rPr>
              <a:t>d</a:t>
            </a:r>
            <a:r>
              <a:rPr lang="en" sz="1200">
                <a:latin typeface="Fira Sans Condensed"/>
                <a:ea typeface="Fira Sans Condensed"/>
                <a:cs typeface="Fira Sans Condensed"/>
                <a:sym typeface="Fira Sans Condensed"/>
              </a:rPr>
              <a:t>ocument</a:t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31" name="Google Shape;331;p28"/>
          <p:cNvSpPr txBox="1"/>
          <p:nvPr/>
        </p:nvSpPr>
        <p:spPr>
          <a:xfrm>
            <a:off x="4750575" y="2439100"/>
            <a:ext cx="63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Condensed"/>
                <a:ea typeface="Fira Sans Condensed"/>
                <a:cs typeface="Fira Sans Condensed"/>
                <a:sym typeface="Fira Sans Condensed"/>
              </a:rPr>
              <a:t>client</a:t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32" name="Google Shape;332;p28"/>
          <p:cNvSpPr txBox="1"/>
          <p:nvPr/>
        </p:nvSpPr>
        <p:spPr>
          <a:xfrm>
            <a:off x="3836450" y="2069800"/>
            <a:ext cx="67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Condensed"/>
                <a:ea typeface="Fira Sans Condensed"/>
                <a:cs typeface="Fira Sans Condensed"/>
                <a:sym typeface="Fira Sans Condensed"/>
              </a:rPr>
              <a:t>power</a:t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33" name="Google Shape;333;p28"/>
          <p:cNvSpPr txBox="1"/>
          <p:nvPr/>
        </p:nvSpPr>
        <p:spPr>
          <a:xfrm>
            <a:off x="4345475" y="2043538"/>
            <a:ext cx="75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Condensed"/>
                <a:ea typeface="Fira Sans Condensed"/>
                <a:cs typeface="Fira Sans Condensed"/>
                <a:sym typeface="Fira Sans Condensed"/>
              </a:rPr>
              <a:t>l</a:t>
            </a:r>
            <a:r>
              <a:rPr lang="en" sz="1200">
                <a:latin typeface="Fira Sans Condensed"/>
                <a:ea typeface="Fira Sans Condensed"/>
                <a:cs typeface="Fira Sans Condensed"/>
                <a:sym typeface="Fira Sans Condensed"/>
              </a:rPr>
              <a:t>earning</a:t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34" name="Google Shape;334;p28"/>
          <p:cNvSpPr txBox="1"/>
          <p:nvPr/>
        </p:nvSpPr>
        <p:spPr>
          <a:xfrm>
            <a:off x="4272725" y="1543975"/>
            <a:ext cx="75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Condensed"/>
                <a:ea typeface="Fira Sans Condensed"/>
                <a:cs typeface="Fira Sans Condensed"/>
                <a:sym typeface="Fira Sans Condensed"/>
              </a:rPr>
              <a:t>patient</a:t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35" name="Google Shape;335;p28"/>
          <p:cNvSpPr txBox="1"/>
          <p:nvPr/>
        </p:nvSpPr>
        <p:spPr>
          <a:xfrm>
            <a:off x="4511750" y="1803875"/>
            <a:ext cx="50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Condensed"/>
                <a:ea typeface="Fira Sans Condensed"/>
                <a:cs typeface="Fira Sans Condensed"/>
                <a:sym typeface="Fira Sans Condensed"/>
              </a:rPr>
              <a:t>poll</a:t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36" name="Google Shape;336;p28"/>
          <p:cNvSpPr txBox="1"/>
          <p:nvPr/>
        </p:nvSpPr>
        <p:spPr>
          <a:xfrm>
            <a:off x="4148075" y="2595625"/>
            <a:ext cx="67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Condensed"/>
                <a:ea typeface="Fira Sans Condensed"/>
                <a:cs typeface="Fira Sans Condensed"/>
                <a:sym typeface="Fira Sans Condensed"/>
              </a:rPr>
              <a:t>movie</a:t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37" name="Google Shape;337;p28"/>
          <p:cNvSpPr txBox="1"/>
          <p:nvPr/>
        </p:nvSpPr>
        <p:spPr>
          <a:xfrm>
            <a:off x="4444175" y="2333800"/>
            <a:ext cx="41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Condensed"/>
                <a:ea typeface="Fira Sans Condensed"/>
                <a:cs typeface="Fira Sans Condensed"/>
                <a:sym typeface="Fira Sans Condensed"/>
              </a:rPr>
              <a:t>cell</a:t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38" name="Google Shape;338;p28"/>
          <p:cNvSpPr txBox="1"/>
          <p:nvPr/>
        </p:nvSpPr>
        <p:spPr>
          <a:xfrm>
            <a:off x="4968925" y="2121175"/>
            <a:ext cx="61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Condensed"/>
                <a:ea typeface="Fira Sans Condensed"/>
                <a:cs typeface="Fira Sans Condensed"/>
                <a:sym typeface="Fira Sans Condensed"/>
              </a:rPr>
              <a:t>strain</a:t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39" name="Google Shape;339;p28"/>
          <p:cNvSpPr txBox="1"/>
          <p:nvPr/>
        </p:nvSpPr>
        <p:spPr>
          <a:xfrm>
            <a:off x="4859675" y="1751875"/>
            <a:ext cx="55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Condensed"/>
                <a:ea typeface="Fira Sans Condensed"/>
                <a:cs typeface="Fira Sans Condensed"/>
                <a:sym typeface="Fira Sans Condensed"/>
              </a:rPr>
              <a:t>dna</a:t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"/>
          <p:cNvSpPr txBox="1"/>
          <p:nvPr/>
        </p:nvSpPr>
        <p:spPr>
          <a:xfrm>
            <a:off x="558050" y="249425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Różnorodność </a:t>
            </a:r>
            <a:r>
              <a:rPr lang="en" sz="2800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słów</a:t>
            </a:r>
            <a:endParaRPr sz="2800">
              <a:solidFill>
                <a:srgbClr val="000000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pic>
        <p:nvPicPr>
          <p:cNvPr id="392" name="Google Shape;392;p37"/>
          <p:cNvPicPr preferRelativeResize="0"/>
          <p:nvPr/>
        </p:nvPicPr>
        <p:blipFill rotWithShape="1">
          <a:blip r:embed="rId3">
            <a:alphaModFix/>
          </a:blip>
          <a:srcRect b="0" l="0" r="0" t="11347"/>
          <a:stretch/>
        </p:blipFill>
        <p:spPr>
          <a:xfrm>
            <a:off x="152400" y="1492124"/>
            <a:ext cx="8839201" cy="298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/>
          <p:nvPr/>
        </p:nvSpPr>
        <p:spPr>
          <a:xfrm>
            <a:off x="537275" y="145525"/>
            <a:ext cx="526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TF-IDF: Najważniejsze </a:t>
            </a:r>
            <a:r>
              <a:rPr lang="en" sz="2800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słowa dla pierwszych 10 dokumentów</a:t>
            </a:r>
            <a:endParaRPr sz="2800">
              <a:solidFill>
                <a:srgbClr val="000000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pic>
        <p:nvPicPr>
          <p:cNvPr id="398" name="Google Shape;3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425" y="1224750"/>
            <a:ext cx="3339150" cy="35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"/>
          <p:cNvSpPr txBox="1"/>
          <p:nvPr>
            <p:ph type="title"/>
          </p:nvPr>
        </p:nvSpPr>
        <p:spPr>
          <a:xfrm>
            <a:off x="672350" y="436450"/>
            <a:ext cx="652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Najczęstsze najważniejsze słowa (całość)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04" name="Google Shape;404;p39"/>
          <p:cNvPicPr preferRelativeResize="0"/>
          <p:nvPr/>
        </p:nvPicPr>
        <p:blipFill rotWithShape="1">
          <a:blip r:embed="rId3">
            <a:alphaModFix/>
          </a:blip>
          <a:srcRect b="0" l="0" r="0" t="7037"/>
          <a:stretch/>
        </p:blipFill>
        <p:spPr>
          <a:xfrm>
            <a:off x="152400" y="1305075"/>
            <a:ext cx="9308324" cy="32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 txBox="1"/>
          <p:nvPr>
            <p:ph type="title"/>
          </p:nvPr>
        </p:nvSpPr>
        <p:spPr>
          <a:xfrm>
            <a:off x="661950" y="384500"/>
            <a:ext cx="705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Najczęstsze najważniejsze słowa (wg źródła)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10" name="Google Shape;410;p40"/>
          <p:cNvPicPr preferRelativeResize="0"/>
          <p:nvPr/>
        </p:nvPicPr>
        <p:blipFill rotWithShape="1">
          <a:blip r:embed="rId3">
            <a:alphaModFix/>
          </a:blip>
          <a:srcRect b="0" l="0" r="0" t="8634"/>
          <a:stretch/>
        </p:blipFill>
        <p:spPr>
          <a:xfrm>
            <a:off x="896038" y="1009150"/>
            <a:ext cx="7351923" cy="39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"/>
          <p:cNvSpPr txBox="1"/>
          <p:nvPr>
            <p:ph type="title"/>
          </p:nvPr>
        </p:nvSpPr>
        <p:spPr>
          <a:xfrm>
            <a:off x="2255250" y="1756450"/>
            <a:ext cx="4633500" cy="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Preprocessing</a:t>
            </a:r>
            <a:endParaRPr sz="5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"/>
          <p:cNvSpPr txBox="1"/>
          <p:nvPr>
            <p:ph type="title"/>
          </p:nvPr>
        </p:nvSpPr>
        <p:spPr>
          <a:xfrm>
            <a:off x="661950" y="384500"/>
            <a:ext cx="705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Usuwanie słów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1" name="Google Shape;421;p42"/>
          <p:cNvSpPr txBox="1"/>
          <p:nvPr/>
        </p:nvSpPr>
        <p:spPr>
          <a:xfrm>
            <a:off x="934700" y="1802100"/>
            <a:ext cx="5985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-"/>
            </a:pPr>
            <a:r>
              <a:rPr lang="en" sz="2200">
                <a:latin typeface="Fira Sans Condensed"/>
                <a:ea typeface="Fira Sans Condensed"/>
                <a:cs typeface="Fira Sans Condensed"/>
                <a:sym typeface="Fira Sans Condensed"/>
              </a:rPr>
              <a:t>Nieprawidłowe: november (dla KOS)</a:t>
            </a:r>
            <a:endParaRPr sz="22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-"/>
            </a:pPr>
            <a:r>
              <a:rPr lang="en" sz="2200">
                <a:latin typeface="Fira Sans Condensed"/>
                <a:ea typeface="Fira Sans Condensed"/>
                <a:cs typeface="Fira Sans Condensed"/>
                <a:sym typeface="Fira Sans Condensed"/>
              </a:rPr>
              <a:t>Rzadko występujące: mniej niż 10 razy</a:t>
            </a:r>
            <a:endParaRPr sz="22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Fira Sans Condensed"/>
                <a:ea typeface="Fira Sans Condensed"/>
                <a:cs typeface="Fira Sans Condensed"/>
                <a:sym typeface="Fira Sans Condensed"/>
              </a:rPr>
              <a:t>63705 -&gt; 19023</a:t>
            </a:r>
            <a:endParaRPr sz="2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3"/>
          <p:cNvSpPr txBox="1"/>
          <p:nvPr>
            <p:ph type="title"/>
          </p:nvPr>
        </p:nvSpPr>
        <p:spPr>
          <a:xfrm>
            <a:off x="2255250" y="1756450"/>
            <a:ext cx="4633500" cy="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PCA</a:t>
            </a:r>
            <a:endParaRPr sz="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44"/>
          <p:cNvPicPr preferRelativeResize="0"/>
          <p:nvPr/>
        </p:nvPicPr>
        <p:blipFill rotWithShape="1">
          <a:blip r:embed="rId3">
            <a:alphaModFix/>
          </a:blip>
          <a:srcRect b="5460" l="1288" r="3933" t="15054"/>
          <a:stretch/>
        </p:blipFill>
        <p:spPr>
          <a:xfrm>
            <a:off x="2478675" y="3009200"/>
            <a:ext cx="6532350" cy="208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4"/>
          <p:cNvPicPr preferRelativeResize="0"/>
          <p:nvPr/>
        </p:nvPicPr>
        <p:blipFill rotWithShape="1">
          <a:blip r:embed="rId4">
            <a:alphaModFix/>
          </a:blip>
          <a:srcRect b="5360" l="1739" r="5219" t="16618"/>
          <a:stretch/>
        </p:blipFill>
        <p:spPr>
          <a:xfrm>
            <a:off x="272200" y="1055700"/>
            <a:ext cx="6109876" cy="19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4"/>
          <p:cNvSpPr txBox="1"/>
          <p:nvPr>
            <p:ph type="title"/>
          </p:nvPr>
        </p:nvSpPr>
        <p:spPr>
          <a:xfrm>
            <a:off x="661950" y="4156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Bez skalowania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4" name="Google Shape;434;p44"/>
          <p:cNvSpPr txBox="1"/>
          <p:nvPr/>
        </p:nvSpPr>
        <p:spPr>
          <a:xfrm>
            <a:off x="360600" y="3508000"/>
            <a:ext cx="59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6 komponentów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435" name="Google Shape;435;p44"/>
          <p:cNvSpPr txBox="1"/>
          <p:nvPr/>
        </p:nvSpPr>
        <p:spPr>
          <a:xfrm>
            <a:off x="729450" y="4105650"/>
            <a:ext cx="59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23.82% wariancji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45"/>
          <p:cNvPicPr preferRelativeResize="0"/>
          <p:nvPr/>
        </p:nvPicPr>
        <p:blipFill rotWithShape="1">
          <a:blip r:embed="rId3">
            <a:alphaModFix/>
          </a:blip>
          <a:srcRect b="2272" l="0" r="4076" t="13870"/>
          <a:stretch/>
        </p:blipFill>
        <p:spPr>
          <a:xfrm>
            <a:off x="2495925" y="2905300"/>
            <a:ext cx="6577450" cy="21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5"/>
          <p:cNvPicPr preferRelativeResize="0"/>
          <p:nvPr/>
        </p:nvPicPr>
        <p:blipFill rotWithShape="1">
          <a:blip r:embed="rId4">
            <a:alphaModFix/>
          </a:blip>
          <a:srcRect b="3178" l="987" r="4072" t="12964"/>
          <a:stretch/>
        </p:blipFill>
        <p:spPr>
          <a:xfrm>
            <a:off x="219025" y="910225"/>
            <a:ext cx="6355475" cy="214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5"/>
          <p:cNvSpPr txBox="1"/>
          <p:nvPr>
            <p:ph type="title"/>
          </p:nvPr>
        </p:nvSpPr>
        <p:spPr>
          <a:xfrm>
            <a:off x="661950" y="4156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MinMaxScaler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3" name="Google Shape;443;p45"/>
          <p:cNvSpPr txBox="1"/>
          <p:nvPr/>
        </p:nvSpPr>
        <p:spPr>
          <a:xfrm>
            <a:off x="474900" y="3502613"/>
            <a:ext cx="59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6 komponentów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444" name="Google Shape;444;p45"/>
          <p:cNvSpPr txBox="1"/>
          <p:nvPr/>
        </p:nvSpPr>
        <p:spPr>
          <a:xfrm>
            <a:off x="843750" y="4100263"/>
            <a:ext cx="59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8.37</a:t>
            </a: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% wariancji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46"/>
          <p:cNvPicPr preferRelativeResize="0"/>
          <p:nvPr/>
        </p:nvPicPr>
        <p:blipFill rotWithShape="1">
          <a:blip r:embed="rId3">
            <a:alphaModFix/>
          </a:blip>
          <a:srcRect b="2272" l="0" r="3744" t="13870"/>
          <a:stretch/>
        </p:blipFill>
        <p:spPr>
          <a:xfrm>
            <a:off x="2525725" y="2919475"/>
            <a:ext cx="6526825" cy="216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6"/>
          <p:cNvPicPr preferRelativeResize="0"/>
          <p:nvPr/>
        </p:nvPicPr>
        <p:blipFill rotWithShape="1">
          <a:blip r:embed="rId4">
            <a:alphaModFix/>
          </a:blip>
          <a:srcRect b="1828" l="0" r="4761" t="14314"/>
          <a:stretch/>
        </p:blipFill>
        <p:spPr>
          <a:xfrm>
            <a:off x="178700" y="926000"/>
            <a:ext cx="6221300" cy="20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6"/>
          <p:cNvSpPr txBox="1"/>
          <p:nvPr>
            <p:ph type="title"/>
          </p:nvPr>
        </p:nvSpPr>
        <p:spPr>
          <a:xfrm>
            <a:off x="661950" y="4156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StandardScaler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2" name="Google Shape;452;p46"/>
          <p:cNvSpPr txBox="1"/>
          <p:nvPr/>
        </p:nvSpPr>
        <p:spPr>
          <a:xfrm>
            <a:off x="589200" y="3528775"/>
            <a:ext cx="59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10 </a:t>
            </a: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komponentów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453" name="Google Shape;453;p46"/>
          <p:cNvSpPr txBox="1"/>
          <p:nvPr/>
        </p:nvSpPr>
        <p:spPr>
          <a:xfrm>
            <a:off x="958050" y="4126425"/>
            <a:ext cx="59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3.9</a:t>
            </a: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8% wariancji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/>
          <p:nvPr>
            <p:ph type="title"/>
          </p:nvPr>
        </p:nvSpPr>
        <p:spPr>
          <a:xfrm>
            <a:off x="1649550" y="1519150"/>
            <a:ext cx="5844900" cy="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Informacje o danych</a:t>
            </a:r>
            <a:endParaRPr sz="5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7"/>
          <p:cNvSpPr txBox="1"/>
          <p:nvPr>
            <p:ph type="title"/>
          </p:nvPr>
        </p:nvSpPr>
        <p:spPr>
          <a:xfrm>
            <a:off x="661950" y="4156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9" name="Google Shape;459;p47"/>
          <p:cNvSpPr txBox="1"/>
          <p:nvPr/>
        </p:nvSpPr>
        <p:spPr>
          <a:xfrm>
            <a:off x="1537875" y="1901525"/>
            <a:ext cx="1072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0.426813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0.251607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0.236502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0.210811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0.202987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0.186129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0.167925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0.159089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0.158769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0.151301</a:t>
            </a:r>
            <a:endParaRPr/>
          </a:p>
        </p:txBody>
      </p:sp>
      <p:sp>
        <p:nvSpPr>
          <p:cNvPr id="460" name="Google Shape;460;p47"/>
          <p:cNvSpPr txBox="1"/>
          <p:nvPr/>
        </p:nvSpPr>
        <p:spPr>
          <a:xfrm>
            <a:off x="4119475" y="1901525"/>
            <a:ext cx="1072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0.186291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0.186060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0.185914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0.185860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0.185860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0.185860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0.185860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0.185860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0.185860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0.185860</a:t>
            </a:r>
            <a:endParaRPr/>
          </a:p>
        </p:txBody>
      </p:sp>
      <p:sp>
        <p:nvSpPr>
          <p:cNvPr id="461" name="Google Shape;461;p47"/>
          <p:cNvSpPr txBox="1"/>
          <p:nvPr/>
        </p:nvSpPr>
        <p:spPr>
          <a:xfrm>
            <a:off x="6701075" y="1901525"/>
            <a:ext cx="1072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0.057416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0.054526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0.052646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0.050517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0.044016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0.043072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0.042554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0.042050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0.041553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0.041405</a:t>
            </a:r>
            <a:endParaRPr/>
          </a:p>
        </p:txBody>
      </p:sp>
      <p:sp>
        <p:nvSpPr>
          <p:cNvPr id="462" name="Google Shape;462;p47"/>
          <p:cNvSpPr txBox="1"/>
          <p:nvPr/>
        </p:nvSpPr>
        <p:spPr>
          <a:xfrm>
            <a:off x="760600" y="1901525"/>
            <a:ext cx="680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10627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10167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8985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8027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6393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10636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14397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16884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16443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3916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3" name="Google Shape;463;p47"/>
          <p:cNvSpPr txBox="1"/>
          <p:nvPr/>
        </p:nvSpPr>
        <p:spPr>
          <a:xfrm>
            <a:off x="3438775" y="1901525"/>
            <a:ext cx="680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7345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9281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11277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12871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570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13434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1874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10700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10253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11127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4" name="Google Shape;464;p47"/>
          <p:cNvSpPr txBox="1"/>
          <p:nvPr/>
        </p:nvSpPr>
        <p:spPr>
          <a:xfrm>
            <a:off x="5955500" y="1901525"/>
            <a:ext cx="680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13170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76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8238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13558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10911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14397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11455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16262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14655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10636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5" name="Google Shape;465;p47"/>
          <p:cNvSpPr txBox="1"/>
          <p:nvPr/>
        </p:nvSpPr>
        <p:spPr>
          <a:xfrm>
            <a:off x="864500" y="1470425"/>
            <a:ext cx="166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Condensed"/>
                <a:ea typeface="Fira Sans Condensed"/>
                <a:cs typeface="Fira Sans Condensed"/>
                <a:sym typeface="Fira Sans Condensed"/>
              </a:rPr>
              <a:t>Bez skalowania:</a:t>
            </a:r>
            <a:endParaRPr sz="16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466" name="Google Shape;466;p47"/>
          <p:cNvSpPr txBox="1"/>
          <p:nvPr/>
        </p:nvSpPr>
        <p:spPr>
          <a:xfrm>
            <a:off x="3611251" y="1470425"/>
            <a:ext cx="137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Condensed"/>
                <a:ea typeface="Fira Sans Condensed"/>
                <a:cs typeface="Fira Sans Condensed"/>
                <a:sym typeface="Fira Sans Condensed"/>
              </a:rPr>
              <a:t>MinMaxScaler:</a:t>
            </a:r>
            <a:endParaRPr sz="16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467" name="Google Shape;467;p47"/>
          <p:cNvSpPr txBox="1"/>
          <p:nvPr/>
        </p:nvSpPr>
        <p:spPr>
          <a:xfrm>
            <a:off x="6132725" y="1485875"/>
            <a:ext cx="13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StandardScaler: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- wyjaśniana wariancja</a:t>
            </a:r>
            <a:endParaRPr/>
          </a:p>
        </p:txBody>
      </p:sp>
      <p:pic>
        <p:nvPicPr>
          <p:cNvPr id="473" name="Google Shape;47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063" y="1865050"/>
            <a:ext cx="6351876" cy="18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9"/>
          <p:cNvSpPr txBox="1"/>
          <p:nvPr>
            <p:ph type="title"/>
          </p:nvPr>
        </p:nvSpPr>
        <p:spPr>
          <a:xfrm>
            <a:off x="2255250" y="1756450"/>
            <a:ext cx="4633500" cy="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Klasteryzacja</a:t>
            </a:r>
            <a:endParaRPr sz="5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0"/>
          <p:cNvSpPr txBox="1"/>
          <p:nvPr>
            <p:ph type="title"/>
          </p:nvPr>
        </p:nvSpPr>
        <p:spPr>
          <a:xfrm>
            <a:off x="661950" y="4156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4" name="Google Shape;484;p50"/>
          <p:cNvSpPr txBox="1"/>
          <p:nvPr/>
        </p:nvSpPr>
        <p:spPr>
          <a:xfrm>
            <a:off x="947650" y="1544075"/>
            <a:ext cx="5985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Sans Condensed"/>
              <a:buChar char="-"/>
            </a:pPr>
            <a:r>
              <a:rPr lang="en" sz="1800">
                <a:latin typeface="Fira Sans Condensed"/>
                <a:ea typeface="Fira Sans Condensed"/>
                <a:cs typeface="Fira Sans Condensed"/>
                <a:sym typeface="Fira Sans Condensed"/>
              </a:rPr>
              <a:t>K-means </a:t>
            </a:r>
            <a:endParaRPr sz="18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Sans Condensed"/>
              <a:buChar char="-"/>
            </a:pPr>
            <a:r>
              <a:rPr lang="en" sz="1800">
                <a:latin typeface="Fira Sans Condensed"/>
                <a:ea typeface="Fira Sans Condensed"/>
                <a:cs typeface="Fira Sans Condensed"/>
                <a:sym typeface="Fira Sans Condensed"/>
              </a:rPr>
              <a:t>Metoda aglomeracyjna </a:t>
            </a:r>
            <a:endParaRPr sz="18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Sans Condensed"/>
              <a:buChar char="-"/>
            </a:pPr>
            <a:r>
              <a:rPr lang="en" sz="1800">
                <a:latin typeface="Fira Sans Condensed"/>
                <a:ea typeface="Fira Sans Condensed"/>
                <a:cs typeface="Fira Sans Condensed"/>
                <a:sym typeface="Fira Sans Condensed"/>
              </a:rPr>
              <a:t>K-medoids </a:t>
            </a:r>
            <a:endParaRPr sz="18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Sans Condensed"/>
              <a:buChar char="-"/>
            </a:pPr>
            <a:r>
              <a:rPr lang="en" sz="1800">
                <a:latin typeface="Fira Sans Condensed"/>
                <a:ea typeface="Fira Sans Condensed"/>
                <a:cs typeface="Fira Sans Condensed"/>
                <a:sym typeface="Fira Sans Condensed"/>
              </a:rPr>
              <a:t>DBSCAN </a:t>
            </a:r>
            <a:endParaRPr sz="18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Sans Condensed"/>
              <a:buChar char="-"/>
            </a:pPr>
            <a:r>
              <a:rPr lang="en" sz="1800">
                <a:latin typeface="Fira Sans Condensed"/>
                <a:ea typeface="Fira Sans Condensed"/>
                <a:cs typeface="Fira Sans Condensed"/>
                <a:sym typeface="Fira Sans Condensed"/>
              </a:rPr>
              <a:t>Gaussian Mixture </a:t>
            </a:r>
            <a:endParaRPr sz="18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51"/>
          <p:cNvPicPr preferRelativeResize="0"/>
          <p:nvPr/>
        </p:nvPicPr>
        <p:blipFill rotWithShape="1">
          <a:blip r:embed="rId3">
            <a:alphaModFix/>
          </a:blip>
          <a:srcRect b="0" l="8759" r="7656" t="26051"/>
          <a:stretch/>
        </p:blipFill>
        <p:spPr>
          <a:xfrm>
            <a:off x="878038" y="1377850"/>
            <a:ext cx="7387925" cy="29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1"/>
          <p:cNvSpPr txBox="1"/>
          <p:nvPr>
            <p:ph type="title"/>
          </p:nvPr>
        </p:nvSpPr>
        <p:spPr>
          <a:xfrm>
            <a:off x="661950" y="4156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Optymalna liczba klastrów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2"/>
          <p:cNvSpPr txBox="1"/>
          <p:nvPr>
            <p:ph type="title"/>
          </p:nvPr>
        </p:nvSpPr>
        <p:spPr>
          <a:xfrm>
            <a:off x="661950" y="4156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6" name="Google Shape;496;p52"/>
          <p:cNvSpPr txBox="1"/>
          <p:nvPr/>
        </p:nvSpPr>
        <p:spPr>
          <a:xfrm>
            <a:off x="1182200" y="1460175"/>
            <a:ext cx="5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6 PC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497" name="Google Shape;497;p52"/>
          <p:cNvSpPr txBox="1"/>
          <p:nvPr/>
        </p:nvSpPr>
        <p:spPr>
          <a:xfrm>
            <a:off x="4171025" y="1460175"/>
            <a:ext cx="7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100 PC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498" name="Google Shape;498;p52"/>
          <p:cNvSpPr txBox="1"/>
          <p:nvPr/>
        </p:nvSpPr>
        <p:spPr>
          <a:xfrm>
            <a:off x="7134500" y="1460175"/>
            <a:ext cx="7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1000 PC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499" name="Google Shape;499;p52"/>
          <p:cNvSpPr txBox="1"/>
          <p:nvPr/>
        </p:nvSpPr>
        <p:spPr>
          <a:xfrm>
            <a:off x="381050" y="3871650"/>
            <a:ext cx="211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Z lewej: brak skalowania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Z prawej: MinMaxScaler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500" name="Google Shape;50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60375"/>
            <a:ext cx="8839200" cy="1607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3"/>
          <p:cNvSpPr txBox="1"/>
          <p:nvPr>
            <p:ph type="title"/>
          </p:nvPr>
        </p:nvSpPr>
        <p:spPr>
          <a:xfrm>
            <a:off x="661950" y="4156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Agglomerative Clustering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6" name="Google Shape;506;p53"/>
          <p:cNvSpPr txBox="1"/>
          <p:nvPr/>
        </p:nvSpPr>
        <p:spPr>
          <a:xfrm>
            <a:off x="1679438" y="1409013"/>
            <a:ext cx="13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Bez skalowania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07" name="Google Shape;507;p53"/>
          <p:cNvSpPr txBox="1"/>
          <p:nvPr/>
        </p:nvSpPr>
        <p:spPr>
          <a:xfrm>
            <a:off x="6192275" y="1409025"/>
            <a:ext cx="11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MinMaxScaler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508" name="Google Shape;50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25" y="2027425"/>
            <a:ext cx="4240350" cy="2576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151" y="2027425"/>
            <a:ext cx="4101049" cy="25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4"/>
          <p:cNvSpPr txBox="1"/>
          <p:nvPr>
            <p:ph type="title"/>
          </p:nvPr>
        </p:nvSpPr>
        <p:spPr>
          <a:xfrm>
            <a:off x="661950" y="4156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K-medoids</a:t>
            </a:r>
            <a:endParaRPr/>
          </a:p>
        </p:txBody>
      </p:sp>
      <p:sp>
        <p:nvSpPr>
          <p:cNvPr id="515" name="Google Shape;515;p54"/>
          <p:cNvSpPr txBox="1"/>
          <p:nvPr/>
        </p:nvSpPr>
        <p:spPr>
          <a:xfrm>
            <a:off x="1182200" y="1460175"/>
            <a:ext cx="5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6 PC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16" name="Google Shape;516;p54"/>
          <p:cNvSpPr txBox="1"/>
          <p:nvPr/>
        </p:nvSpPr>
        <p:spPr>
          <a:xfrm>
            <a:off x="4171025" y="1460175"/>
            <a:ext cx="7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100 PC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134500" y="1460175"/>
            <a:ext cx="7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1000 PC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18" name="Google Shape;518;p54"/>
          <p:cNvSpPr txBox="1"/>
          <p:nvPr/>
        </p:nvSpPr>
        <p:spPr>
          <a:xfrm>
            <a:off x="381050" y="3871650"/>
            <a:ext cx="211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Z lewej: brak skalowania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Z prawej: MinMaxScaler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519" name="Google Shape;51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19250"/>
            <a:ext cx="8839200" cy="1451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5"/>
          <p:cNvSpPr txBox="1"/>
          <p:nvPr>
            <p:ph type="title"/>
          </p:nvPr>
        </p:nvSpPr>
        <p:spPr>
          <a:xfrm>
            <a:off x="661950" y="4156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</a:t>
            </a:r>
            <a:endParaRPr/>
          </a:p>
        </p:txBody>
      </p:sp>
      <p:sp>
        <p:nvSpPr>
          <p:cNvPr id="525" name="Google Shape;525;p55"/>
          <p:cNvSpPr txBox="1"/>
          <p:nvPr/>
        </p:nvSpPr>
        <p:spPr>
          <a:xfrm>
            <a:off x="1182200" y="1460175"/>
            <a:ext cx="5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6 PC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26" name="Google Shape;526;p55"/>
          <p:cNvSpPr txBox="1"/>
          <p:nvPr/>
        </p:nvSpPr>
        <p:spPr>
          <a:xfrm>
            <a:off x="4171025" y="1460175"/>
            <a:ext cx="7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100 PC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27" name="Google Shape;527;p55"/>
          <p:cNvSpPr txBox="1"/>
          <p:nvPr/>
        </p:nvSpPr>
        <p:spPr>
          <a:xfrm>
            <a:off x="7134500" y="1460175"/>
            <a:ext cx="7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1000 PC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28" name="Google Shape;528;p55"/>
          <p:cNvSpPr txBox="1"/>
          <p:nvPr/>
        </p:nvSpPr>
        <p:spPr>
          <a:xfrm>
            <a:off x="381050" y="3871650"/>
            <a:ext cx="211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Z lewej: brak skalowania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Z prawej: MinMaxScaler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529" name="Google Shape;52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12775"/>
            <a:ext cx="8839200" cy="10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6"/>
          <p:cNvSpPr txBox="1"/>
          <p:nvPr>
            <p:ph type="title"/>
          </p:nvPr>
        </p:nvSpPr>
        <p:spPr>
          <a:xfrm>
            <a:off x="661950" y="4156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Mixture</a:t>
            </a:r>
            <a:endParaRPr/>
          </a:p>
        </p:txBody>
      </p:sp>
      <p:sp>
        <p:nvSpPr>
          <p:cNvPr id="535" name="Google Shape;535;p56"/>
          <p:cNvSpPr txBox="1"/>
          <p:nvPr/>
        </p:nvSpPr>
        <p:spPr>
          <a:xfrm>
            <a:off x="1182200" y="1460175"/>
            <a:ext cx="5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6 PC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36" name="Google Shape;536;p56"/>
          <p:cNvSpPr txBox="1"/>
          <p:nvPr/>
        </p:nvSpPr>
        <p:spPr>
          <a:xfrm>
            <a:off x="4171025" y="1460175"/>
            <a:ext cx="7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100 PC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37" name="Google Shape;537;p56"/>
          <p:cNvSpPr txBox="1"/>
          <p:nvPr/>
        </p:nvSpPr>
        <p:spPr>
          <a:xfrm>
            <a:off x="7134500" y="1460175"/>
            <a:ext cx="7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1000 PC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38" name="Google Shape;538;p56"/>
          <p:cNvSpPr txBox="1"/>
          <p:nvPr/>
        </p:nvSpPr>
        <p:spPr>
          <a:xfrm>
            <a:off x="381050" y="3871650"/>
            <a:ext cx="211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Z lewej: brak skalowania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Z prawej: MinMaxScaler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539" name="Google Shape;53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12775"/>
            <a:ext cx="8839203" cy="1354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Struktura danych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50" name="Google Shape;350;p30"/>
          <p:cNvSpPr txBox="1"/>
          <p:nvPr/>
        </p:nvSpPr>
        <p:spPr>
          <a:xfrm>
            <a:off x="1117700" y="1652150"/>
            <a:ext cx="3000000" cy="28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enron.vocab.txt</a:t>
            </a: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:</a:t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aaa</a:t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aaas</a:t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aactive</a:t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aadvantage</a:t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aaker</a:t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aap</a:t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aapg</a:t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aaron</a:t>
            </a:r>
            <a:endParaRPr sz="19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51" name="Google Shape;351;p30"/>
          <p:cNvSpPr txBox="1"/>
          <p:nvPr/>
        </p:nvSpPr>
        <p:spPr>
          <a:xfrm>
            <a:off x="4485975" y="1652150"/>
            <a:ext cx="3745800" cy="28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docword.enron.txt</a:t>
            </a: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:</a:t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39861 - liczba dokumentów</a:t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28102 - liczba wyrazów w słowniku</a:t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3710420 - liczba rekordów</a:t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1 118 1</a:t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1 285 1</a:t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1 1229 1</a:t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1 1688 1</a:t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1 2068 1</a:t>
            </a:r>
            <a:endParaRPr sz="19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7"/>
          <p:cNvSpPr txBox="1"/>
          <p:nvPr>
            <p:ph type="title"/>
          </p:nvPr>
        </p:nvSpPr>
        <p:spPr>
          <a:xfrm>
            <a:off x="1578600" y="1746075"/>
            <a:ext cx="5986800" cy="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Klasteryzacja - tuning</a:t>
            </a:r>
            <a:endParaRPr sz="5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8"/>
          <p:cNvSpPr txBox="1"/>
          <p:nvPr/>
        </p:nvSpPr>
        <p:spPr>
          <a:xfrm>
            <a:off x="1487525" y="369925"/>
            <a:ext cx="218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Fira Sans Condensed"/>
                <a:ea typeface="Fira Sans Condensed"/>
                <a:cs typeface="Fira Sans Condensed"/>
                <a:sym typeface="Fira Sans Condensed"/>
              </a:rPr>
              <a:t>Gaussian Mixture</a:t>
            </a:r>
            <a:endParaRPr sz="2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50" name="Google Shape;550;p58"/>
          <p:cNvSpPr txBox="1"/>
          <p:nvPr/>
        </p:nvSpPr>
        <p:spPr>
          <a:xfrm>
            <a:off x="5841525" y="369925"/>
            <a:ext cx="142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Fira Sans Condensed"/>
                <a:ea typeface="Fira Sans Condensed"/>
                <a:cs typeface="Fira Sans Condensed"/>
                <a:sym typeface="Fira Sans Condensed"/>
              </a:rPr>
              <a:t>K-medoids</a:t>
            </a:r>
            <a:endParaRPr sz="2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51" name="Google Shape;551;p58"/>
          <p:cNvSpPr txBox="1"/>
          <p:nvPr/>
        </p:nvSpPr>
        <p:spPr>
          <a:xfrm>
            <a:off x="2240975" y="893125"/>
            <a:ext cx="6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PC = 7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52" name="Google Shape;552;p58"/>
          <p:cNvSpPr txBox="1"/>
          <p:nvPr/>
        </p:nvSpPr>
        <p:spPr>
          <a:xfrm>
            <a:off x="6155325" y="893125"/>
            <a:ext cx="7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PC = 220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553" name="Google Shape;55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563" y="1293325"/>
            <a:ext cx="3302136" cy="30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124" y="1293325"/>
            <a:ext cx="3326308" cy="305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58"/>
          <p:cNvSpPr txBox="1"/>
          <p:nvPr/>
        </p:nvSpPr>
        <p:spPr>
          <a:xfrm>
            <a:off x="1866888" y="4650950"/>
            <a:ext cx="14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Brak skalowania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56" name="Google Shape;556;p58"/>
          <p:cNvSpPr txBox="1"/>
          <p:nvPr/>
        </p:nvSpPr>
        <p:spPr>
          <a:xfrm>
            <a:off x="5920725" y="4650950"/>
            <a:ext cx="14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MinMaxScaler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9"/>
          <p:cNvSpPr txBox="1"/>
          <p:nvPr/>
        </p:nvSpPr>
        <p:spPr>
          <a:xfrm>
            <a:off x="1487525" y="369925"/>
            <a:ext cx="218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Fira Sans Condensed"/>
                <a:ea typeface="Fira Sans Condensed"/>
                <a:cs typeface="Fira Sans Condensed"/>
                <a:sym typeface="Fira Sans Condensed"/>
              </a:rPr>
              <a:t>Gaussian Mixture</a:t>
            </a:r>
            <a:endParaRPr sz="2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62" name="Google Shape;562;p59"/>
          <p:cNvSpPr txBox="1"/>
          <p:nvPr/>
        </p:nvSpPr>
        <p:spPr>
          <a:xfrm>
            <a:off x="5841525" y="369925"/>
            <a:ext cx="142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Fira Sans Condensed"/>
                <a:ea typeface="Fira Sans Condensed"/>
                <a:cs typeface="Fira Sans Condensed"/>
                <a:sym typeface="Fira Sans Condensed"/>
              </a:rPr>
              <a:t>K-medoids</a:t>
            </a:r>
            <a:endParaRPr sz="2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63" name="Google Shape;563;p59"/>
          <p:cNvSpPr txBox="1"/>
          <p:nvPr/>
        </p:nvSpPr>
        <p:spPr>
          <a:xfrm>
            <a:off x="2240975" y="893125"/>
            <a:ext cx="6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PC = 7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64" name="Google Shape;564;p59"/>
          <p:cNvSpPr txBox="1"/>
          <p:nvPr/>
        </p:nvSpPr>
        <p:spPr>
          <a:xfrm>
            <a:off x="6155325" y="893125"/>
            <a:ext cx="7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PC = 220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565" name="Google Shape;56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563" y="1293325"/>
            <a:ext cx="3302136" cy="30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124" y="1293325"/>
            <a:ext cx="3326308" cy="305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59"/>
          <p:cNvSpPr txBox="1"/>
          <p:nvPr/>
        </p:nvSpPr>
        <p:spPr>
          <a:xfrm>
            <a:off x="1866888" y="4650950"/>
            <a:ext cx="14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Brak skalowania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68" name="Google Shape;568;p59"/>
          <p:cNvSpPr txBox="1"/>
          <p:nvPr/>
        </p:nvSpPr>
        <p:spPr>
          <a:xfrm>
            <a:off x="5920725" y="4650950"/>
            <a:ext cx="14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MinMaxScaler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69" name="Google Shape;569;p59"/>
          <p:cNvSpPr/>
          <p:nvPr/>
        </p:nvSpPr>
        <p:spPr>
          <a:xfrm>
            <a:off x="4808025" y="439700"/>
            <a:ext cx="3501900" cy="461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0"/>
          <p:cNvSpPr txBox="1"/>
          <p:nvPr>
            <p:ph type="title"/>
          </p:nvPr>
        </p:nvSpPr>
        <p:spPr>
          <a:xfrm>
            <a:off x="1578600" y="1746075"/>
            <a:ext cx="5986800" cy="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Interpretacja klastrów</a:t>
            </a:r>
            <a:endParaRPr sz="5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Google Shape;57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82" y="0"/>
            <a:ext cx="8590917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61"/>
          <p:cNvSpPr/>
          <p:nvPr/>
        </p:nvSpPr>
        <p:spPr>
          <a:xfrm>
            <a:off x="6828875" y="3030000"/>
            <a:ext cx="1278000" cy="129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81" name="Google Shape;581;p61"/>
          <p:cNvSpPr txBox="1"/>
          <p:nvPr/>
        </p:nvSpPr>
        <p:spPr>
          <a:xfrm>
            <a:off x="6828875" y="3048450"/>
            <a:ext cx="873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KOS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NIPS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PubMed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NYT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Enron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2"/>
          <p:cNvSpPr txBox="1"/>
          <p:nvPr>
            <p:ph type="title"/>
          </p:nvPr>
        </p:nvSpPr>
        <p:spPr>
          <a:xfrm>
            <a:off x="661950" y="4156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Sprawdzenie jakości klastrów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87" name="Google Shape;58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79850"/>
            <a:ext cx="8839201" cy="1578612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62"/>
          <p:cNvSpPr txBox="1"/>
          <p:nvPr/>
        </p:nvSpPr>
        <p:spPr>
          <a:xfrm>
            <a:off x="376175" y="1741525"/>
            <a:ext cx="8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Klaster 0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89" name="Google Shape;589;p62"/>
          <p:cNvSpPr txBox="1"/>
          <p:nvPr/>
        </p:nvSpPr>
        <p:spPr>
          <a:xfrm>
            <a:off x="2170325" y="1741525"/>
            <a:ext cx="8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Klaster 1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90" name="Google Shape;590;p62"/>
          <p:cNvSpPr txBox="1"/>
          <p:nvPr/>
        </p:nvSpPr>
        <p:spPr>
          <a:xfrm>
            <a:off x="3964475" y="1741525"/>
            <a:ext cx="8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Klaster 2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91" name="Google Shape;591;p62"/>
          <p:cNvSpPr txBox="1"/>
          <p:nvPr/>
        </p:nvSpPr>
        <p:spPr>
          <a:xfrm>
            <a:off x="7753700" y="1741525"/>
            <a:ext cx="8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Klaster 4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92" name="Google Shape;592;p62"/>
          <p:cNvSpPr txBox="1"/>
          <p:nvPr/>
        </p:nvSpPr>
        <p:spPr>
          <a:xfrm>
            <a:off x="5838300" y="1741525"/>
            <a:ext cx="8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Klaster 3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3"/>
          <p:cNvSpPr txBox="1"/>
          <p:nvPr>
            <p:ph type="title"/>
          </p:nvPr>
        </p:nvSpPr>
        <p:spPr>
          <a:xfrm>
            <a:off x="661950" y="4156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Wizualizacja </a:t>
            </a:r>
            <a:r>
              <a:rPr lang="en"/>
              <a:t>klastrów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98" name="Google Shape;59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50" y="988337"/>
            <a:ext cx="2880900" cy="2079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513" y="3067775"/>
            <a:ext cx="3036374" cy="20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2012" y="1030825"/>
            <a:ext cx="2880906" cy="199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2828" y="3067775"/>
            <a:ext cx="2899260" cy="20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4"/>
          <p:cNvSpPr txBox="1"/>
          <p:nvPr>
            <p:ph type="title"/>
          </p:nvPr>
        </p:nvSpPr>
        <p:spPr>
          <a:xfrm>
            <a:off x="1578600" y="1746075"/>
            <a:ext cx="5986800" cy="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K</a:t>
            </a:r>
            <a:r>
              <a:rPr lang="en" sz="5000"/>
              <a:t>lastry naturalne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K</a:t>
            </a:r>
            <a:endParaRPr sz="5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13" y="111300"/>
            <a:ext cx="8193573" cy="49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5974" y="111300"/>
            <a:ext cx="5763851" cy="44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65"/>
          <p:cNvSpPr/>
          <p:nvPr/>
        </p:nvSpPr>
        <p:spPr>
          <a:xfrm>
            <a:off x="241075" y="162100"/>
            <a:ext cx="1205400" cy="444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65"/>
          <p:cNvSpPr/>
          <p:nvPr/>
        </p:nvSpPr>
        <p:spPr>
          <a:xfrm>
            <a:off x="7119825" y="314325"/>
            <a:ext cx="1205400" cy="444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563" y="1546025"/>
            <a:ext cx="6332874" cy="3415414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66"/>
          <p:cNvSpPr txBox="1"/>
          <p:nvPr>
            <p:ph type="title"/>
          </p:nvPr>
        </p:nvSpPr>
        <p:spPr>
          <a:xfrm>
            <a:off x="661950" y="415650"/>
            <a:ext cx="709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Sprawdzenie jakości klastrów naturalnych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1" name="Google Shape;621;p66"/>
          <p:cNvSpPr txBox="1"/>
          <p:nvPr/>
        </p:nvSpPr>
        <p:spPr>
          <a:xfrm>
            <a:off x="1972875" y="1211600"/>
            <a:ext cx="8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Klaster 0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622" name="Google Shape;622;p66"/>
          <p:cNvSpPr txBox="1"/>
          <p:nvPr/>
        </p:nvSpPr>
        <p:spPr>
          <a:xfrm>
            <a:off x="4021300" y="1211600"/>
            <a:ext cx="8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Klaster 1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623" name="Google Shape;623;p66"/>
          <p:cNvSpPr txBox="1"/>
          <p:nvPr/>
        </p:nvSpPr>
        <p:spPr>
          <a:xfrm>
            <a:off x="6326638" y="1211600"/>
            <a:ext cx="8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Klaster 2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624" name="Google Shape;624;p66"/>
          <p:cNvSpPr txBox="1"/>
          <p:nvPr/>
        </p:nvSpPr>
        <p:spPr>
          <a:xfrm>
            <a:off x="1972875" y="3539150"/>
            <a:ext cx="8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Klaster 3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625" name="Google Shape;625;p66"/>
          <p:cNvSpPr txBox="1"/>
          <p:nvPr/>
        </p:nvSpPr>
        <p:spPr>
          <a:xfrm>
            <a:off x="4021300" y="3539150"/>
            <a:ext cx="8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Klaster 4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626" name="Google Shape;626;p66"/>
          <p:cNvSpPr txBox="1"/>
          <p:nvPr/>
        </p:nvSpPr>
        <p:spPr>
          <a:xfrm>
            <a:off x="6326650" y="3539150"/>
            <a:ext cx="8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Klaster 5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Źródła </a:t>
            </a:r>
            <a:r>
              <a:rPr lang="en" sz="3000"/>
              <a:t>danych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57" name="Google Shape;357;p31"/>
          <p:cNvSpPr txBox="1"/>
          <p:nvPr/>
        </p:nvSpPr>
        <p:spPr>
          <a:xfrm>
            <a:off x="1183100" y="1800575"/>
            <a:ext cx="46692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 Condensed"/>
              <a:buChar char="●"/>
            </a:pPr>
            <a:r>
              <a:rPr lang="en" sz="1800">
                <a:latin typeface="Fira Sans Condensed"/>
                <a:ea typeface="Fira Sans Condensed"/>
                <a:cs typeface="Fira Sans Condensed"/>
                <a:sym typeface="Fira Sans Condensed"/>
              </a:rPr>
              <a:t>Enron - maile pracowników (energia)</a:t>
            </a:r>
            <a:endParaRPr sz="18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 Condensed"/>
              <a:buChar char="●"/>
            </a:pPr>
            <a:r>
              <a:rPr lang="en" sz="1800">
                <a:latin typeface="Fira Sans Condensed"/>
                <a:ea typeface="Fira Sans Condensed"/>
                <a:cs typeface="Fira Sans Condensed"/>
                <a:sym typeface="Fira Sans Condensed"/>
              </a:rPr>
              <a:t>KOS - wpisy na blogu (polityka liberalna)</a:t>
            </a:r>
            <a:endParaRPr sz="18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 Condensed"/>
              <a:buChar char="●"/>
            </a:pPr>
            <a:r>
              <a:rPr lang="en" sz="1800">
                <a:latin typeface="Fira Sans Condensed"/>
                <a:ea typeface="Fira Sans Condensed"/>
                <a:cs typeface="Fira Sans Condensed"/>
                <a:sym typeface="Fira Sans Condensed"/>
              </a:rPr>
              <a:t>NIPS - artykuły naukowe (neuronowe przetwarzanie informacji)</a:t>
            </a:r>
            <a:endParaRPr sz="18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 Condensed"/>
              <a:buChar char="●"/>
            </a:pPr>
            <a:r>
              <a:rPr lang="en" sz="1800">
                <a:latin typeface="Fira Sans Condensed"/>
                <a:ea typeface="Fira Sans Condensed"/>
                <a:cs typeface="Fira Sans Condensed"/>
                <a:sym typeface="Fira Sans Condensed"/>
              </a:rPr>
              <a:t>New York Times - artykuły prasowe (dziennik)</a:t>
            </a:r>
            <a:endParaRPr sz="18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 Condensed"/>
              <a:buChar char="●"/>
            </a:pPr>
            <a:r>
              <a:rPr lang="en" sz="1800">
                <a:latin typeface="Fira Sans Condensed"/>
                <a:ea typeface="Fira Sans Condensed"/>
                <a:cs typeface="Fira Sans Condensed"/>
                <a:sym typeface="Fira Sans Condensed"/>
              </a:rPr>
              <a:t>PubMed - abstrakty (medycyna, biologia)</a:t>
            </a:r>
            <a:endParaRPr sz="18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7"/>
          <p:cNvSpPr txBox="1"/>
          <p:nvPr>
            <p:ph type="title"/>
          </p:nvPr>
        </p:nvSpPr>
        <p:spPr>
          <a:xfrm>
            <a:off x="661950" y="415650"/>
            <a:ext cx="709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Wizualizacja</a:t>
            </a:r>
            <a:r>
              <a:rPr lang="en"/>
              <a:t> klastrów naturalnych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2" name="Google Shape;63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915" y="2081250"/>
            <a:ext cx="4002360" cy="278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825" y="1119776"/>
            <a:ext cx="4002751" cy="27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2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Liczba dokumentów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63" name="Google Shape;3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" y="1202700"/>
            <a:ext cx="9143934" cy="348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Bag of words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369" name="Google Shape;3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350" y="1122475"/>
            <a:ext cx="43053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/>
          <p:cNvSpPr txBox="1"/>
          <p:nvPr>
            <p:ph type="title"/>
          </p:nvPr>
        </p:nvSpPr>
        <p:spPr>
          <a:xfrm>
            <a:off x="2255250" y="1756450"/>
            <a:ext cx="4633500" cy="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Analiza próbki</a:t>
            </a:r>
            <a:endParaRPr sz="5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"/>
          <p:cNvSpPr txBox="1"/>
          <p:nvPr/>
        </p:nvSpPr>
        <p:spPr>
          <a:xfrm>
            <a:off x="558050" y="249425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Długości dokumentów</a:t>
            </a:r>
            <a:endParaRPr sz="2800">
              <a:solidFill>
                <a:srgbClr val="000000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pic>
        <p:nvPicPr>
          <p:cNvPr id="380" name="Google Shape;380;p35"/>
          <p:cNvPicPr preferRelativeResize="0"/>
          <p:nvPr/>
        </p:nvPicPr>
        <p:blipFill rotWithShape="1">
          <a:blip r:embed="rId3">
            <a:alphaModFix/>
          </a:blip>
          <a:srcRect b="0" l="0" r="0" t="8282"/>
          <a:stretch/>
        </p:blipFill>
        <p:spPr>
          <a:xfrm>
            <a:off x="697950" y="822125"/>
            <a:ext cx="7748097" cy="412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"/>
          <p:cNvSpPr txBox="1"/>
          <p:nvPr/>
        </p:nvSpPr>
        <p:spPr>
          <a:xfrm>
            <a:off x="558050" y="249425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Najczęstsze słowa</a:t>
            </a:r>
            <a:endParaRPr sz="2800">
              <a:solidFill>
                <a:srgbClr val="000000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pic>
        <p:nvPicPr>
          <p:cNvPr id="386" name="Google Shape;386;p36"/>
          <p:cNvPicPr preferRelativeResize="0"/>
          <p:nvPr/>
        </p:nvPicPr>
        <p:blipFill rotWithShape="1">
          <a:blip r:embed="rId3">
            <a:alphaModFix/>
          </a:blip>
          <a:srcRect b="0" l="0" r="0" t="7969"/>
          <a:stretch/>
        </p:blipFill>
        <p:spPr>
          <a:xfrm>
            <a:off x="770463" y="822125"/>
            <a:ext cx="7603071" cy="406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