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66" r:id="rId5"/>
    <p:sldId id="259" r:id="rId6"/>
    <p:sldId id="260" r:id="rId7"/>
    <p:sldId id="261" r:id="rId8"/>
    <p:sldId id="265" r:id="rId9"/>
    <p:sldId id="262" r:id="rId10"/>
    <p:sldId id="263" r:id="rId11"/>
    <p:sldId id="264"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1" autoAdjust="0"/>
  </p:normalViewPr>
  <p:slideViewPr>
    <p:cSldViewPr>
      <p:cViewPr varScale="1">
        <p:scale>
          <a:sx n="55" d="100"/>
          <a:sy n="55" d="100"/>
        </p:scale>
        <p:origin x="172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A10FB-6AD7-4414-806E-78D3F2381348}" type="datetimeFigureOut">
              <a:rPr lang="fr-FR" smtClean="0"/>
              <a:pPr/>
              <a:t>20/12/2017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22392-6734-4E5C-BEA1-37CD18BBEE60}" type="slidenum">
              <a:rPr lang="fr-FR" smtClean="0"/>
              <a:pPr/>
              <a:t>‹N°›</a:t>
            </a:fld>
            <a:endParaRPr lang="fr-FR"/>
          </a:p>
        </p:txBody>
      </p:sp>
    </p:spTree>
    <p:extLst>
      <p:ext uri="{BB962C8B-B14F-4D97-AF65-F5344CB8AC3E}">
        <p14:creationId xmlns:p14="http://schemas.microsoft.com/office/powerpoint/2010/main" val="223244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DC22392-6734-4E5C-BEA1-37CD18BBEE60}" type="slidenum">
              <a:rPr lang="fr-FR" smtClean="0"/>
              <a:pPr/>
              <a:t>1</a:t>
            </a:fld>
            <a:endParaRPr lang="fr-FR"/>
          </a:p>
        </p:txBody>
      </p:sp>
    </p:spTree>
    <p:extLst>
      <p:ext uri="{BB962C8B-B14F-4D97-AF65-F5344CB8AC3E}">
        <p14:creationId xmlns:p14="http://schemas.microsoft.com/office/powerpoint/2010/main" val="134258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4627797F-2950-4A5D-9DFC-128ED9DDE905}"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627797F-2950-4A5D-9DFC-128ED9DDE905}"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627797F-2950-4A5D-9DFC-128ED9DDE905}"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827DC04-CFB0-4D82-8603-E924A319B631}" type="datetimeFigureOut">
              <a:rPr lang="fr-FR" smtClean="0"/>
              <a:pPr/>
              <a:t>20/12/2017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4627797F-2950-4A5D-9DFC-128ED9DDE905}"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27DC04-CFB0-4D82-8603-E924A319B631}" type="datetimeFigureOut">
              <a:rPr lang="fr-FR" smtClean="0"/>
              <a:pPr/>
              <a:t>20/12/2017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627797F-2950-4A5D-9DFC-128ED9DDE905}"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Introduction à </a:t>
            </a:r>
            <a:r>
              <a:rPr lang="fr-FR" dirty="0" err="1" smtClean="0"/>
              <a:t>CakePHP</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Vue</a:t>
            </a:r>
            <a:endParaRPr lang="fr-FR" dirty="0"/>
          </a:p>
        </p:txBody>
      </p:sp>
      <p:sp>
        <p:nvSpPr>
          <p:cNvPr id="3" name="Espace réservé du contenu 2"/>
          <p:cNvSpPr>
            <a:spLocks noGrp="1"/>
          </p:cNvSpPr>
          <p:nvPr>
            <p:ph idx="1"/>
          </p:nvPr>
        </p:nvSpPr>
        <p:spPr/>
        <p:txBody>
          <a:bodyPr>
            <a:normAutofit/>
          </a:bodyPr>
          <a:lstStyle/>
          <a:p>
            <a:pPr marL="342900" indent="-342900">
              <a:lnSpc>
                <a:spcPct val="150000"/>
              </a:lnSpc>
              <a:buFont typeface="Wingdings" pitchFamily="2" charset="2"/>
              <a:buChar char="v"/>
            </a:pPr>
            <a:r>
              <a:rPr lang="fr-FR" dirty="0" smtClean="0"/>
              <a:t>Logique d’affichage </a:t>
            </a:r>
          </a:p>
          <a:p>
            <a:pPr marL="342900" indent="-342900">
              <a:lnSpc>
                <a:spcPct val="150000"/>
              </a:lnSpc>
              <a:buFont typeface="Wingdings" pitchFamily="2" charset="2"/>
              <a:buChar char="v"/>
            </a:pPr>
            <a:r>
              <a:rPr lang="fr-FR" dirty="0" smtClean="0"/>
              <a:t>Correspondent à une action d’un contrôleur</a:t>
            </a:r>
          </a:p>
          <a:p>
            <a:pPr marL="342900" indent="-342900">
              <a:lnSpc>
                <a:spcPct val="150000"/>
              </a:lnSpc>
              <a:buFont typeface="Wingdings" pitchFamily="2" charset="2"/>
              <a:buChar char="v"/>
            </a:pPr>
            <a:r>
              <a:rPr lang="fr-FR" dirty="0" err="1" smtClean="0"/>
              <a:t>Templates</a:t>
            </a:r>
            <a:r>
              <a:rPr lang="fr-FR" dirty="0" smtClean="0"/>
              <a:t> HTML</a:t>
            </a:r>
          </a:p>
          <a:p>
            <a:pPr marL="342900" indent="-342900">
              <a:lnSpc>
                <a:spcPct val="150000"/>
              </a:lnSpc>
              <a:buFont typeface="Wingdings" pitchFamily="2" charset="2"/>
              <a:buChar char="v"/>
            </a:pPr>
            <a:r>
              <a:rPr lang="fr-FR" dirty="0" smtClean="0"/>
              <a:t>Thèmes</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Contrôleur</a:t>
            </a:r>
            <a:endParaRPr lang="fr-FR" dirty="0"/>
          </a:p>
        </p:txBody>
      </p:sp>
      <p:sp>
        <p:nvSpPr>
          <p:cNvPr id="3" name="Espace réservé du contenu 2"/>
          <p:cNvSpPr>
            <a:spLocks noGrp="1"/>
          </p:cNvSpPr>
          <p:nvPr>
            <p:ph idx="1"/>
          </p:nvPr>
        </p:nvSpPr>
        <p:spPr/>
        <p:txBody>
          <a:bodyPr/>
          <a:lstStyle/>
          <a:p>
            <a:pPr marL="342900" indent="-342900">
              <a:lnSpc>
                <a:spcPct val="150000"/>
              </a:lnSpc>
              <a:buFont typeface="Wingdings" pitchFamily="2" charset="2"/>
              <a:buChar char="v"/>
            </a:pPr>
            <a:r>
              <a:rPr lang="fr-FR" dirty="0" smtClean="0"/>
              <a:t>Logique applicative </a:t>
            </a:r>
          </a:p>
          <a:p>
            <a:pPr marL="342900" indent="-342900">
              <a:lnSpc>
                <a:spcPct val="150000"/>
              </a:lnSpc>
              <a:buFont typeface="Wingdings" pitchFamily="2" charset="2"/>
              <a:buChar char="v"/>
            </a:pPr>
            <a:r>
              <a:rPr lang="fr-FR" dirty="0" smtClean="0"/>
              <a:t>Répondent aux requêtes</a:t>
            </a:r>
          </a:p>
          <a:p>
            <a:pPr marL="342900" indent="-342900">
              <a:lnSpc>
                <a:spcPct val="150000"/>
              </a:lnSpc>
              <a:buFont typeface="Wingdings" pitchFamily="2" charset="2"/>
              <a:buChar char="v"/>
            </a:pPr>
            <a:r>
              <a:rPr lang="fr-FR" dirty="0" smtClean="0"/>
              <a:t>Appel aux modèles </a:t>
            </a:r>
          </a:p>
          <a:p>
            <a:pPr marL="342900" indent="-342900">
              <a:lnSpc>
                <a:spcPct val="150000"/>
              </a:lnSpc>
              <a:buFont typeface="Wingdings" pitchFamily="2" charset="2"/>
              <a:buChar char="v"/>
            </a:pPr>
            <a:r>
              <a:rPr lang="fr-FR" dirty="0" smtClean="0"/>
              <a:t>Interactions avec les vues</a:t>
            </a:r>
          </a:p>
          <a:p>
            <a:pPr marL="342900" indent="-342900">
              <a:lnSpc>
                <a:spcPct val="150000"/>
              </a:lnSpc>
              <a:buFont typeface="Wingdings" pitchFamily="2" charset="2"/>
              <a:buChar char="v"/>
            </a:pPr>
            <a:r>
              <a:rPr lang="en-US" dirty="0" err="1" smtClean="0"/>
              <a:t>Contrôle</a:t>
            </a:r>
            <a:r>
              <a:rPr lang="en-US" dirty="0" smtClean="0"/>
              <a:t> du flux</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 </a:t>
            </a:r>
            <a:r>
              <a:rPr lang="fr-FR" dirty="0" err="1" smtClean="0"/>
              <a:t>Helper</a:t>
            </a:r>
            <a:endParaRPr lang="fr-FR" dirty="0"/>
          </a:p>
        </p:txBody>
      </p:sp>
      <p:sp>
        <p:nvSpPr>
          <p:cNvPr id="3" name="Espace réservé du contenu 2"/>
          <p:cNvSpPr>
            <a:spLocks noGrp="1"/>
          </p:cNvSpPr>
          <p:nvPr>
            <p:ph idx="1"/>
          </p:nvPr>
        </p:nvSpPr>
        <p:spPr/>
        <p:txBody>
          <a:bodyPr>
            <a:normAutofit/>
          </a:bodyPr>
          <a:lstStyle/>
          <a:p>
            <a:endParaRPr lang="fr-FR" sz="1800" dirty="0" smtClean="0"/>
          </a:p>
          <a:p>
            <a:endParaRPr lang="fr-FR" sz="1800" dirty="0" smtClean="0"/>
          </a:p>
          <a:p>
            <a:r>
              <a:rPr lang="fr-FR" sz="1800" dirty="0" smtClean="0"/>
              <a:t>&lt;?</a:t>
            </a:r>
            <a:r>
              <a:rPr lang="fr-FR" sz="1800" dirty="0" err="1" smtClean="0"/>
              <a:t>php</a:t>
            </a:r>
            <a:r>
              <a:rPr lang="fr-FR" sz="1800" dirty="0" smtClean="0"/>
              <a:t> </a:t>
            </a:r>
            <a:r>
              <a:rPr lang="fr-FR" sz="1800" dirty="0" err="1" smtClean="0"/>
              <a:t>echo</a:t>
            </a:r>
            <a:r>
              <a:rPr lang="fr-FR" sz="1800" dirty="0" smtClean="0"/>
              <a:t> $html-&gt;image('cake_logo.png', </a:t>
            </a:r>
            <a:r>
              <a:rPr lang="fr-FR" sz="1800" dirty="0" err="1" smtClean="0"/>
              <a:t>array</a:t>
            </a:r>
            <a:r>
              <a:rPr lang="fr-FR" sz="1800" dirty="0" smtClean="0"/>
              <a:t>('</a:t>
            </a:r>
            <a:r>
              <a:rPr lang="fr-FR" sz="1800" dirty="0" err="1" smtClean="0"/>
              <a:t>alt</a:t>
            </a:r>
            <a:r>
              <a:rPr lang="fr-FR" sz="1800" dirty="0" smtClean="0"/>
              <a:t>' =&gt; '</a:t>
            </a:r>
            <a:r>
              <a:rPr lang="fr-FR" sz="1800" dirty="0" err="1" smtClean="0"/>
              <a:t>CakePHP</a:t>
            </a:r>
            <a:r>
              <a:rPr lang="fr-FR" sz="1800" dirty="0" smtClean="0"/>
              <a:t>')); ?&gt;</a:t>
            </a:r>
          </a:p>
          <a:p>
            <a:r>
              <a:rPr lang="fr-FR" sz="1800" dirty="0" smtClean="0"/>
              <a:t>Output: &lt;</a:t>
            </a:r>
            <a:r>
              <a:rPr lang="fr-FR" sz="1800" dirty="0" err="1" smtClean="0"/>
              <a:t>img</a:t>
            </a:r>
            <a:r>
              <a:rPr lang="fr-FR" sz="1800" dirty="0" smtClean="0"/>
              <a:t> </a:t>
            </a:r>
            <a:r>
              <a:rPr lang="fr-FR" sz="1800" dirty="0" err="1" smtClean="0"/>
              <a:t>src</a:t>
            </a:r>
            <a:r>
              <a:rPr lang="fr-FR" sz="1800" dirty="0" smtClean="0"/>
              <a:t>="/</a:t>
            </a:r>
            <a:r>
              <a:rPr lang="fr-FR" sz="1800" dirty="0" err="1" smtClean="0"/>
              <a:t>img</a:t>
            </a:r>
            <a:r>
              <a:rPr lang="fr-FR" sz="1800" dirty="0" smtClean="0"/>
              <a:t>/cake_logo.png" </a:t>
            </a:r>
            <a:r>
              <a:rPr lang="fr-FR" sz="1800" dirty="0" err="1" smtClean="0"/>
              <a:t>alt</a:t>
            </a:r>
            <a:r>
              <a:rPr lang="fr-FR" sz="1800" dirty="0" smtClean="0"/>
              <a:t>="</a:t>
            </a:r>
            <a:r>
              <a:rPr lang="fr-FR" sz="1800" dirty="0" err="1" smtClean="0"/>
              <a:t>CakePHP</a:t>
            </a:r>
            <a:r>
              <a:rPr lang="fr-FR" sz="1800" dirty="0" smtClean="0"/>
              <a:t>" /&gt;</a:t>
            </a:r>
          </a:p>
          <a:p>
            <a:pPr>
              <a:buNone/>
            </a:pPr>
            <a:endParaRPr lang="fr-FR" sz="1800" dirty="0" smtClean="0"/>
          </a:p>
          <a:p>
            <a:r>
              <a:rPr lang="fr-FR" sz="1800" dirty="0" smtClean="0"/>
              <a:t>&lt;?</a:t>
            </a:r>
            <a:r>
              <a:rPr lang="fr-FR" sz="1800" dirty="0" err="1" smtClean="0"/>
              <a:t>php</a:t>
            </a:r>
            <a:r>
              <a:rPr lang="fr-FR" sz="1800" dirty="0" smtClean="0"/>
              <a:t> </a:t>
            </a:r>
            <a:r>
              <a:rPr lang="fr-FR" sz="1800" dirty="0" err="1" smtClean="0"/>
              <a:t>echo</a:t>
            </a:r>
            <a:r>
              <a:rPr lang="fr-FR" sz="1800" dirty="0" smtClean="0"/>
              <a:t> $html-&gt;</a:t>
            </a:r>
            <a:r>
              <a:rPr lang="fr-FR" sz="1800" dirty="0" err="1" smtClean="0"/>
              <a:t>link</a:t>
            </a:r>
            <a:r>
              <a:rPr lang="fr-FR" sz="1800" dirty="0" smtClean="0"/>
              <a:t>('Home Page', '/pages/home', </a:t>
            </a:r>
            <a:r>
              <a:rPr lang="fr-FR" sz="1800" dirty="0" err="1" smtClean="0"/>
              <a:t>array</a:t>
            </a:r>
            <a:r>
              <a:rPr lang="fr-FR" sz="1800" dirty="0" smtClean="0"/>
              <a:t>('</a:t>
            </a:r>
            <a:r>
              <a:rPr lang="fr-FR" sz="1800" dirty="0" err="1" smtClean="0"/>
              <a:t>target</a:t>
            </a:r>
            <a:r>
              <a:rPr lang="fr-FR" sz="1800" dirty="0" smtClean="0"/>
              <a:t>'=&gt;'</a:t>
            </a:r>
            <a:r>
              <a:rPr lang="fr-FR" sz="1800" dirty="0" err="1" smtClean="0"/>
              <a:t>_blank</a:t>
            </a:r>
            <a:r>
              <a:rPr lang="fr-FR" sz="1800" dirty="0" smtClean="0"/>
              <a:t>')); ?&gt;</a:t>
            </a:r>
          </a:p>
          <a:p>
            <a:r>
              <a:rPr lang="en-US" sz="1800" dirty="0" smtClean="0"/>
              <a:t>Output: &lt;a </a:t>
            </a:r>
            <a:r>
              <a:rPr lang="en-US" sz="1800" dirty="0" err="1" smtClean="0"/>
              <a:t>href</a:t>
            </a:r>
            <a:r>
              <a:rPr lang="en-US" sz="1800" dirty="0" smtClean="0"/>
              <a:t>="/pages/home" target="_blank"&gt;Home Page&lt;/a&gt;</a:t>
            </a:r>
            <a:endParaRPr lang="fr-FR"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Form</a:t>
            </a:r>
            <a:r>
              <a:rPr lang="fr-FR" dirty="0" smtClean="0"/>
              <a:t> </a:t>
            </a:r>
            <a:r>
              <a:rPr lang="fr-FR" dirty="0" err="1" smtClean="0"/>
              <a:t>Helper</a:t>
            </a:r>
            <a:endParaRPr lang="fr-FR" dirty="0"/>
          </a:p>
        </p:txBody>
      </p:sp>
      <p:sp>
        <p:nvSpPr>
          <p:cNvPr id="3" name="Espace réservé du contenu 2"/>
          <p:cNvSpPr>
            <a:spLocks noGrp="1"/>
          </p:cNvSpPr>
          <p:nvPr>
            <p:ph idx="1"/>
          </p:nvPr>
        </p:nvSpPr>
        <p:spPr/>
        <p:txBody>
          <a:bodyPr>
            <a:normAutofit/>
          </a:bodyPr>
          <a:lstStyle/>
          <a:p>
            <a:endParaRPr lang="en-US" sz="1800" dirty="0" smtClean="0"/>
          </a:p>
          <a:p>
            <a:endParaRPr lang="en-US" sz="1800" dirty="0" smtClean="0"/>
          </a:p>
          <a:p>
            <a:r>
              <a:rPr lang="en-US" sz="1800" dirty="0" smtClean="0"/>
              <a:t>&lt;?</a:t>
            </a:r>
            <a:r>
              <a:rPr lang="en-US" sz="1800" dirty="0" err="1" smtClean="0"/>
              <a:t>php</a:t>
            </a:r>
            <a:r>
              <a:rPr lang="en-US" sz="1800" dirty="0" smtClean="0"/>
              <a:t> echo $form-&gt;create(‘Facture'); ?&gt;</a:t>
            </a:r>
          </a:p>
          <a:p>
            <a:r>
              <a:rPr lang="en-US" sz="1800" dirty="0" smtClean="0"/>
              <a:t>Output: &lt;form id=“</a:t>
            </a:r>
            <a:r>
              <a:rPr lang="en-US" sz="1800" dirty="0" err="1" smtClean="0"/>
              <a:t>FactureAddForm</a:t>
            </a:r>
            <a:r>
              <a:rPr lang="en-US" sz="1800" dirty="0" smtClean="0"/>
              <a:t>" method="post" action="/factures/add"&gt;</a:t>
            </a:r>
          </a:p>
          <a:p>
            <a:endParaRPr lang="fr-FR" sz="1800" dirty="0" smtClean="0"/>
          </a:p>
          <a:p>
            <a:r>
              <a:rPr lang="fr-FR" sz="1800" dirty="0" smtClean="0"/>
              <a:t>&lt;?</a:t>
            </a:r>
            <a:r>
              <a:rPr lang="fr-FR" sz="1800" dirty="0" err="1" smtClean="0"/>
              <a:t>php</a:t>
            </a:r>
            <a:r>
              <a:rPr lang="fr-FR" sz="1800" dirty="0" smtClean="0"/>
              <a:t> </a:t>
            </a:r>
            <a:r>
              <a:rPr lang="fr-FR" sz="1800" dirty="0" err="1" smtClean="0"/>
              <a:t>echo</a:t>
            </a:r>
            <a:r>
              <a:rPr lang="fr-FR" sz="1800" dirty="0" smtClean="0"/>
              <a:t> $</a:t>
            </a:r>
            <a:r>
              <a:rPr lang="fr-FR" sz="1800" dirty="0" err="1" smtClean="0"/>
              <a:t>form</a:t>
            </a:r>
            <a:r>
              <a:rPr lang="fr-FR" sz="1800" dirty="0" smtClean="0"/>
              <a:t>-&gt;input('titre'); ?&gt;</a:t>
            </a:r>
          </a:p>
          <a:p>
            <a:r>
              <a:rPr lang="en-US" sz="1800" dirty="0" smtClean="0"/>
              <a:t>Output: &lt;input name="data[Post][</a:t>
            </a:r>
            <a:r>
              <a:rPr lang="en-US" sz="1800" dirty="0" err="1" smtClean="0"/>
              <a:t>titre</a:t>
            </a:r>
            <a:r>
              <a:rPr lang="en-US" sz="1800" dirty="0" smtClean="0"/>
              <a:t>]" type="text" </a:t>
            </a:r>
            <a:r>
              <a:rPr lang="en-US" sz="1800" dirty="0" err="1" smtClean="0"/>
              <a:t>maxlength</a:t>
            </a:r>
            <a:r>
              <a:rPr lang="en-US" sz="1800" dirty="0" smtClean="0"/>
              <a:t>="50" value="" id="</a:t>
            </a:r>
            <a:r>
              <a:rPr lang="en-US" sz="1800" dirty="0" err="1" smtClean="0"/>
              <a:t>PostTitre</a:t>
            </a:r>
            <a:r>
              <a:rPr lang="en-US" sz="1800" dirty="0" smtClean="0"/>
              <a:t>" /&gt;</a:t>
            </a:r>
            <a:endParaRPr lang="fr-FR"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a:t>
            </a:r>
            <a:r>
              <a:rPr lang="fr-FR" smtClean="0"/>
              <a:t>de données</a:t>
            </a:r>
            <a:endParaRPr lang="fr-FR" dirty="0"/>
          </a:p>
        </p:txBody>
      </p:sp>
      <p:sp>
        <p:nvSpPr>
          <p:cNvPr id="3" name="Espace réservé du contenu 2"/>
          <p:cNvSpPr>
            <a:spLocks noGrp="1"/>
          </p:cNvSpPr>
          <p:nvPr>
            <p:ph idx="1"/>
          </p:nvPr>
        </p:nvSpPr>
        <p:spPr/>
        <p:txBody>
          <a:bodyPr/>
          <a:lstStyle/>
          <a:p>
            <a:r>
              <a:rPr lang="fr-FR" dirty="0" smtClean="0"/>
              <a:t>Select:</a:t>
            </a:r>
          </a:p>
          <a:p>
            <a:pPr lvl="1"/>
            <a:r>
              <a:rPr lang="en-US" dirty="0" smtClean="0"/>
              <a:t>$this-&gt;set('posts', $this-&gt;Post-&gt;find('all'));</a:t>
            </a:r>
          </a:p>
          <a:p>
            <a:r>
              <a:rPr lang="fr-FR" dirty="0" smtClean="0"/>
              <a:t>Insert:</a:t>
            </a:r>
          </a:p>
          <a:p>
            <a:pPr lvl="1"/>
            <a:r>
              <a:rPr lang="en-US" dirty="0" smtClean="0"/>
              <a:t>$this-&gt;Post-&gt;save($this-&gt;data);</a:t>
            </a:r>
          </a:p>
          <a:p>
            <a:r>
              <a:rPr lang="fr-FR" dirty="0" smtClean="0"/>
              <a:t>Update:</a:t>
            </a:r>
          </a:p>
          <a:p>
            <a:pPr lvl="1"/>
            <a:r>
              <a:rPr lang="en-US" dirty="0" smtClean="0"/>
              <a:t>$this-&gt;Post-&gt;save($this-&gt;data);</a:t>
            </a:r>
          </a:p>
          <a:p>
            <a:r>
              <a:rPr lang="fr-FR" dirty="0" err="1" smtClean="0"/>
              <a:t>Delete</a:t>
            </a:r>
            <a:r>
              <a:rPr lang="fr-FR" dirty="0" smtClean="0"/>
              <a:t>:</a:t>
            </a:r>
          </a:p>
          <a:p>
            <a:pPr lvl="1"/>
            <a:r>
              <a:rPr lang="fr-FR" dirty="0" smtClean="0"/>
              <a:t>$</a:t>
            </a:r>
            <a:r>
              <a:rPr lang="fr-FR" dirty="0" err="1" smtClean="0"/>
              <a:t>this</a:t>
            </a:r>
            <a:r>
              <a:rPr lang="fr-FR" dirty="0" smtClean="0"/>
              <a:t>-&gt;Post-&gt;</a:t>
            </a:r>
            <a:r>
              <a:rPr lang="fr-FR" dirty="0" err="1" smtClean="0"/>
              <a:t>delete</a:t>
            </a:r>
            <a:r>
              <a:rPr lang="fr-FR" dirty="0" smtClean="0"/>
              <a:t>($id);</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Cake </a:t>
            </a:r>
            <a:r>
              <a:rPr lang="fr-FR" dirty="0" err="1" smtClean="0"/>
              <a:t>Bake</a:t>
            </a:r>
            <a:endParaRPr lang="fr-FR" dirty="0"/>
          </a:p>
        </p:txBody>
      </p:sp>
      <p:sp>
        <p:nvSpPr>
          <p:cNvPr id="3" name="Espace réservé du contenu 2"/>
          <p:cNvSpPr>
            <a:spLocks noGrp="1"/>
          </p:cNvSpPr>
          <p:nvPr>
            <p:ph idx="1"/>
          </p:nvPr>
        </p:nvSpPr>
        <p:spPr/>
        <p:txBody>
          <a:bodyPr/>
          <a:lstStyle/>
          <a:p>
            <a:r>
              <a:rPr lang="fr-FR" dirty="0"/>
              <a:t>$cake </a:t>
            </a:r>
            <a:r>
              <a:rPr lang="fr-FR" dirty="0" err="1"/>
              <a:t>bake</a:t>
            </a:r>
            <a:r>
              <a:rPr lang="fr-FR" dirty="0"/>
              <a:t> </a:t>
            </a:r>
            <a:r>
              <a:rPr lang="fr-FR" dirty="0" err="1"/>
              <a:t>controller</a:t>
            </a:r>
            <a:r>
              <a:rPr lang="fr-FR" dirty="0"/>
              <a:t> </a:t>
            </a:r>
            <a:r>
              <a:rPr lang="fr-FR" dirty="0" smtClean="0"/>
              <a:t>Articles</a:t>
            </a:r>
          </a:p>
          <a:p>
            <a:r>
              <a:rPr lang="fr-FR" dirty="0"/>
              <a:t>$cake </a:t>
            </a:r>
            <a:r>
              <a:rPr lang="fr-FR" dirty="0" err="1"/>
              <a:t>bake</a:t>
            </a:r>
            <a:r>
              <a:rPr lang="fr-FR" dirty="0"/>
              <a:t> </a:t>
            </a:r>
            <a:r>
              <a:rPr lang="fr-FR" dirty="0" smtClean="0"/>
              <a:t>model Articles</a:t>
            </a:r>
            <a:endParaRPr lang="fr-FR" dirty="0"/>
          </a:p>
          <a:p>
            <a:r>
              <a:rPr lang="fr-FR" dirty="0"/>
              <a:t>$cake </a:t>
            </a:r>
            <a:r>
              <a:rPr lang="fr-FR" dirty="0" err="1"/>
              <a:t>bake</a:t>
            </a:r>
            <a:r>
              <a:rPr lang="fr-FR" dirty="0"/>
              <a:t> </a:t>
            </a:r>
            <a:r>
              <a:rPr lang="fr-FR" dirty="0" err="1" smtClean="0"/>
              <a:t>template</a:t>
            </a:r>
            <a:r>
              <a:rPr lang="fr-FR" smtClean="0"/>
              <a:t> Articles</a:t>
            </a:r>
            <a:endParaRPr lang="fr-FR" dirty="0"/>
          </a:p>
        </p:txBody>
      </p:sp>
    </p:spTree>
    <p:extLst>
      <p:ext uri="{BB962C8B-B14F-4D97-AF65-F5344CB8AC3E}">
        <p14:creationId xmlns:p14="http://schemas.microsoft.com/office/powerpoint/2010/main" val="139003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Frameworks</a:t>
            </a:r>
            <a:r>
              <a:rPr lang="fr-FR" dirty="0" smtClean="0"/>
              <a:t> </a:t>
            </a:r>
            <a:r>
              <a:rPr lang="fr-FR" dirty="0" err="1" smtClean="0"/>
              <a:t>php</a:t>
            </a:r>
            <a:endParaRPr lang="fr-FR" dirty="0"/>
          </a:p>
        </p:txBody>
      </p:sp>
      <p:sp>
        <p:nvSpPr>
          <p:cNvPr id="3" name="Espace réservé du contenu 2"/>
          <p:cNvSpPr>
            <a:spLocks noGrp="1"/>
          </p:cNvSpPr>
          <p:nvPr>
            <p:ph idx="1"/>
          </p:nvPr>
        </p:nvSpPr>
        <p:spPr/>
        <p:txBody>
          <a:bodyPr/>
          <a:lstStyle/>
          <a:p>
            <a:r>
              <a:rPr lang="fr-FR" dirty="0" err="1" smtClean="0"/>
              <a:t>Laravel</a:t>
            </a:r>
            <a:r>
              <a:rPr lang="fr-FR" dirty="0" smtClean="0"/>
              <a:t>  </a:t>
            </a:r>
          </a:p>
          <a:p>
            <a:r>
              <a:rPr lang="fr-FR" dirty="0" err="1" smtClean="0"/>
              <a:t>FuelPHP</a:t>
            </a:r>
            <a:r>
              <a:rPr lang="fr-FR" dirty="0" smtClean="0"/>
              <a:t>    </a:t>
            </a:r>
          </a:p>
          <a:p>
            <a:r>
              <a:rPr lang="fr-FR" dirty="0" err="1" smtClean="0"/>
              <a:t>Jelix</a:t>
            </a:r>
            <a:endParaRPr lang="fr-FR" dirty="0" smtClean="0"/>
          </a:p>
          <a:p>
            <a:r>
              <a:rPr lang="fr-FR" dirty="0" err="1" smtClean="0"/>
              <a:t>CakePHP</a:t>
            </a:r>
            <a:r>
              <a:rPr lang="fr-FR" dirty="0" smtClean="0"/>
              <a:t>      </a:t>
            </a:r>
          </a:p>
          <a:p>
            <a:r>
              <a:rPr lang="fr-FR" dirty="0" err="1" smtClean="0"/>
              <a:t>Symphony</a:t>
            </a:r>
            <a:r>
              <a:rPr lang="fr-FR" dirty="0" smtClean="0"/>
              <a:t> </a:t>
            </a:r>
          </a:p>
          <a:p>
            <a:r>
              <a:rPr lang="fr-FR" dirty="0" err="1" smtClean="0"/>
              <a:t>CodeIgniter</a:t>
            </a:r>
            <a:endParaRPr lang="fr-FR" dirty="0" smtClean="0"/>
          </a:p>
          <a:p>
            <a:r>
              <a:rPr lang="fr-FR" dirty="0" smtClean="0"/>
              <a:t>Zend</a:t>
            </a:r>
          </a:p>
          <a:p>
            <a:r>
              <a:rPr lang="fr-FR" dirty="0" smtClean="0"/>
              <a:t>…</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de </a:t>
            </a:r>
            <a:r>
              <a:rPr lang="fr-FR" dirty="0" err="1" smtClean="0"/>
              <a:t>CakePHP</a:t>
            </a:r>
            <a:endParaRPr lang="fr-FR" dirty="0"/>
          </a:p>
        </p:txBody>
      </p:sp>
      <p:sp>
        <p:nvSpPr>
          <p:cNvPr id="3" name="Espace réservé du contenu 2"/>
          <p:cNvSpPr>
            <a:spLocks noGrp="1"/>
          </p:cNvSpPr>
          <p:nvPr>
            <p:ph idx="1"/>
          </p:nvPr>
        </p:nvSpPr>
        <p:spPr/>
        <p:txBody>
          <a:bodyPr>
            <a:normAutofit fontScale="92500" lnSpcReduction="20000"/>
          </a:bodyPr>
          <a:lstStyle/>
          <a:p>
            <a:pPr marL="342900" indent="-342900">
              <a:lnSpc>
                <a:spcPct val="150000"/>
              </a:lnSpc>
              <a:buFont typeface="Wingdings" pitchFamily="2" charset="2"/>
              <a:buChar char="Ø"/>
            </a:pPr>
            <a:r>
              <a:rPr lang="fr-FR" dirty="0" smtClean="0"/>
              <a:t>Rapidité du développement.</a:t>
            </a:r>
          </a:p>
          <a:p>
            <a:pPr marL="342900" indent="-342900">
              <a:lnSpc>
                <a:spcPct val="150000"/>
              </a:lnSpc>
              <a:buFont typeface="Wingdings" pitchFamily="2" charset="2"/>
              <a:buChar char="Ø"/>
            </a:pPr>
            <a:r>
              <a:rPr lang="fr-FR" dirty="0" smtClean="0"/>
              <a:t>Facilité de maintenance du code.</a:t>
            </a:r>
          </a:p>
          <a:p>
            <a:pPr marL="342900" indent="-342900">
              <a:lnSpc>
                <a:spcPct val="150000"/>
              </a:lnSpc>
              <a:buFont typeface="Wingdings" pitchFamily="2" charset="2"/>
              <a:buChar char="Ø"/>
            </a:pPr>
            <a:r>
              <a:rPr lang="fr-FR" dirty="0" smtClean="0"/>
              <a:t>Licence MIT</a:t>
            </a:r>
          </a:p>
          <a:p>
            <a:pPr marL="342900" indent="-342900">
              <a:lnSpc>
                <a:spcPct val="150000"/>
              </a:lnSpc>
              <a:buFont typeface="Wingdings" pitchFamily="2" charset="2"/>
              <a:buChar char="Ø"/>
            </a:pPr>
            <a:r>
              <a:rPr lang="fr-FR" dirty="0" smtClean="0"/>
              <a:t>Fréquemment maintenu par  une équipe de développeurs.</a:t>
            </a:r>
          </a:p>
          <a:p>
            <a:pPr marL="342900" indent="-342900">
              <a:lnSpc>
                <a:spcPct val="150000"/>
              </a:lnSpc>
              <a:buFont typeface="Wingdings" pitchFamily="2" charset="2"/>
              <a:buChar char="Ø"/>
            </a:pPr>
            <a:r>
              <a:rPr lang="fr-FR" dirty="0" smtClean="0"/>
              <a:t>Souplesse d’utilisation grâce à la possibilité d’ajout de fonctionnalités « bibliothèques, composants »</a:t>
            </a:r>
          </a:p>
          <a:p>
            <a:pPr marL="342900" indent="-342900">
              <a:lnSpc>
                <a:spcPct val="150000"/>
              </a:lnSpc>
              <a:buFont typeface="Wingdings" pitchFamily="2" charset="2"/>
              <a:buChar char="Ø"/>
            </a:pPr>
            <a:r>
              <a:rPr lang="fr-FR" dirty="0" smtClean="0"/>
              <a:t>Entièrement Orienté Objet (OO).</a:t>
            </a:r>
          </a:p>
          <a:p>
            <a:pPr marL="342900" indent="-342900">
              <a:lnSpc>
                <a:spcPct val="150000"/>
              </a:lnSpc>
              <a:buFont typeface="Wingdings" pitchFamily="2" charset="2"/>
              <a:buChar char="Ø"/>
            </a:pPr>
            <a:r>
              <a:rPr lang="fr-FR" dirty="0" smtClean="0"/>
              <a:t>Nombreux outils de développement (Ajax, formulaires…).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de </a:t>
            </a:r>
            <a:r>
              <a:rPr lang="fr-FR" dirty="0" err="1" smtClean="0"/>
              <a:t>CakePHP</a:t>
            </a:r>
            <a:endParaRPr lang="fr-FR" dirty="0"/>
          </a:p>
        </p:txBody>
      </p:sp>
      <p:sp>
        <p:nvSpPr>
          <p:cNvPr id="3" name="Espace réservé du contenu 2"/>
          <p:cNvSpPr>
            <a:spLocks noGrp="1"/>
          </p:cNvSpPr>
          <p:nvPr>
            <p:ph idx="1"/>
          </p:nvPr>
        </p:nvSpPr>
        <p:spPr/>
        <p:txBody>
          <a:bodyPr>
            <a:normAutofit fontScale="77500" lnSpcReduction="20000"/>
          </a:bodyPr>
          <a:lstStyle/>
          <a:p>
            <a:pPr marL="342900" indent="-342900">
              <a:lnSpc>
                <a:spcPct val="150000"/>
              </a:lnSpc>
              <a:buFont typeface="Wingdings" pitchFamily="2" charset="2"/>
              <a:buChar char="Ø"/>
            </a:pPr>
            <a:r>
              <a:rPr lang="fr-FR" dirty="0" smtClean="0"/>
              <a:t>Génération d’applications CRUD (</a:t>
            </a:r>
            <a:r>
              <a:rPr lang="fr-FR" dirty="0" err="1" smtClean="0"/>
              <a:t>Create</a:t>
            </a:r>
            <a:r>
              <a:rPr lang="fr-FR" dirty="0" smtClean="0"/>
              <a:t>/Read/Update/</a:t>
            </a:r>
            <a:r>
              <a:rPr lang="fr-FR" dirty="0" err="1" smtClean="0"/>
              <a:t>Delete</a:t>
            </a:r>
            <a:r>
              <a:rPr lang="fr-FR" dirty="0" smtClean="0"/>
              <a:t>)</a:t>
            </a:r>
          </a:p>
          <a:p>
            <a:pPr marL="342900" indent="-342900">
              <a:lnSpc>
                <a:spcPct val="150000"/>
              </a:lnSpc>
              <a:buFont typeface="Wingdings" pitchFamily="2" charset="2"/>
              <a:buChar char="Ø"/>
            </a:pPr>
            <a:r>
              <a:rPr lang="fr-FR" dirty="0" err="1" smtClean="0"/>
              <a:t>Scaffolding</a:t>
            </a:r>
            <a:r>
              <a:rPr lang="fr-FR" dirty="0" smtClean="0"/>
              <a:t> d’applications</a:t>
            </a:r>
          </a:p>
          <a:p>
            <a:pPr marL="342900" indent="-342900">
              <a:lnSpc>
                <a:spcPct val="150000"/>
              </a:lnSpc>
              <a:buFont typeface="Wingdings" pitchFamily="2" charset="2"/>
              <a:buChar char="Ø"/>
            </a:pPr>
            <a:r>
              <a:rPr lang="en-US" dirty="0" smtClean="0"/>
              <a:t>Access Control Lists (ACL) et </a:t>
            </a:r>
            <a:r>
              <a:rPr lang="en-US" dirty="0" err="1" smtClean="0"/>
              <a:t>l’authentification</a:t>
            </a:r>
            <a:r>
              <a:rPr lang="en-US" dirty="0" smtClean="0"/>
              <a:t>.</a:t>
            </a:r>
          </a:p>
          <a:p>
            <a:pPr marL="342900" indent="-342900">
              <a:lnSpc>
                <a:spcPct val="150000"/>
              </a:lnSpc>
              <a:buFont typeface="Wingdings" pitchFamily="2" charset="2"/>
              <a:buChar char="Ø"/>
            </a:pPr>
            <a:r>
              <a:rPr lang="en-US" dirty="0" smtClean="0"/>
              <a:t>Validation des </a:t>
            </a:r>
            <a:r>
              <a:rPr lang="en-US" dirty="0" err="1" smtClean="0"/>
              <a:t>données</a:t>
            </a:r>
            <a:endParaRPr lang="en-US" dirty="0" smtClean="0"/>
          </a:p>
          <a:p>
            <a:pPr marL="342900" indent="-342900">
              <a:lnSpc>
                <a:spcPct val="150000"/>
              </a:lnSpc>
              <a:buFont typeface="Wingdings" pitchFamily="2" charset="2"/>
              <a:buChar char="Ø"/>
            </a:pPr>
            <a:r>
              <a:rPr lang="fr-FR" dirty="0" smtClean="0"/>
              <a:t>Routeur du </a:t>
            </a:r>
            <a:r>
              <a:rPr lang="fr-FR" dirty="0" err="1" smtClean="0"/>
              <a:t>mapping</a:t>
            </a:r>
            <a:r>
              <a:rPr lang="fr-FR" dirty="0" smtClean="0"/>
              <a:t> des </a:t>
            </a:r>
            <a:r>
              <a:rPr lang="fr-FR" dirty="0" err="1" smtClean="0"/>
              <a:t>URLs</a:t>
            </a:r>
            <a:endParaRPr lang="fr-FR" dirty="0" smtClean="0"/>
          </a:p>
          <a:p>
            <a:pPr marL="342900" indent="-342900">
              <a:lnSpc>
                <a:spcPct val="150000"/>
              </a:lnSpc>
              <a:buFont typeface="Wingdings" pitchFamily="2" charset="2"/>
              <a:buChar char="Ø"/>
            </a:pPr>
            <a:r>
              <a:rPr lang="fr-FR" dirty="0" smtClean="0"/>
              <a:t>Gestion du cache</a:t>
            </a:r>
            <a:endParaRPr lang="en-US" dirty="0" smtClean="0"/>
          </a:p>
          <a:p>
            <a:pPr marL="342900" indent="-342900">
              <a:lnSpc>
                <a:spcPct val="150000"/>
              </a:lnSpc>
              <a:buFont typeface="Wingdings" pitchFamily="2" charset="2"/>
              <a:buChar char="Ø"/>
            </a:pPr>
            <a:r>
              <a:rPr lang="fr-FR" dirty="0" smtClean="0"/>
              <a:t>Localisation.</a:t>
            </a:r>
          </a:p>
          <a:p>
            <a:pPr marL="342900" indent="-342900">
              <a:lnSpc>
                <a:spcPct val="150000"/>
              </a:lnSpc>
              <a:buFont typeface="Wingdings" pitchFamily="2" charset="2"/>
              <a:buChar char="Ø"/>
            </a:pPr>
            <a:r>
              <a:rPr lang="en-US" dirty="0" smtClean="0"/>
              <a:t>Helpers pour HTML, Forms, Pagination, AJAX, </a:t>
            </a:r>
            <a:r>
              <a:rPr lang="en-US" dirty="0" err="1" smtClean="0"/>
              <a:t>Javascript</a:t>
            </a:r>
            <a:r>
              <a:rPr lang="en-US" dirty="0" smtClean="0"/>
              <a:t>, XML, RSS, ...</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de </a:t>
            </a:r>
            <a:r>
              <a:rPr lang="fr-FR" dirty="0" err="1" smtClean="0"/>
              <a:t>CakePHP</a:t>
            </a:r>
            <a:r>
              <a:rPr lang="fr-FR" dirty="0" smtClean="0"/>
              <a:t> 3.x</a:t>
            </a:r>
            <a:endParaRPr lang="fr-FR" dirty="0"/>
          </a:p>
        </p:txBody>
      </p:sp>
      <p:sp>
        <p:nvSpPr>
          <p:cNvPr id="3" name="Espace réservé du contenu 2"/>
          <p:cNvSpPr>
            <a:spLocks noGrp="1"/>
          </p:cNvSpPr>
          <p:nvPr>
            <p:ph idx="1"/>
          </p:nvPr>
        </p:nvSpPr>
        <p:spPr/>
        <p:txBody>
          <a:bodyPr>
            <a:normAutofit fontScale="92500" lnSpcReduction="20000"/>
          </a:bodyPr>
          <a:lstStyle/>
          <a:p>
            <a:pPr marL="285750" indent="-285750">
              <a:buFont typeface="Wingdings" pitchFamily="2" charset="2"/>
              <a:buChar char="§"/>
            </a:pPr>
            <a:r>
              <a:rPr lang="fr-FR" sz="1600" dirty="0" err="1" smtClean="0"/>
              <a:t>bin</a:t>
            </a:r>
            <a:r>
              <a:rPr lang="fr-FR" sz="1600" dirty="0" smtClean="0"/>
              <a:t> </a:t>
            </a:r>
          </a:p>
          <a:p>
            <a:pPr marL="285750" indent="-285750">
              <a:buFont typeface="Wingdings" pitchFamily="2" charset="2"/>
              <a:buChar char="§"/>
            </a:pPr>
            <a:r>
              <a:rPr lang="fr-FR" sz="1600" dirty="0" smtClean="0"/>
              <a:t>config</a:t>
            </a:r>
          </a:p>
          <a:p>
            <a:pPr marL="285750" indent="-285750">
              <a:buFont typeface="Wingdings" pitchFamily="2" charset="2"/>
              <a:buChar char="§"/>
            </a:pPr>
            <a:r>
              <a:rPr lang="fr-FR" sz="1600" dirty="0" smtClean="0"/>
              <a:t>logs</a:t>
            </a:r>
          </a:p>
          <a:p>
            <a:pPr marL="285750" indent="-285750">
              <a:buFont typeface="Wingdings" pitchFamily="2" charset="2"/>
              <a:buChar char="§"/>
            </a:pPr>
            <a:r>
              <a:rPr lang="fr-FR" sz="1600" dirty="0" smtClean="0"/>
              <a:t>plugins </a:t>
            </a:r>
          </a:p>
          <a:p>
            <a:pPr marL="285750" indent="-285750">
              <a:buFont typeface="Wingdings" pitchFamily="2" charset="2"/>
              <a:buChar char="§"/>
            </a:pPr>
            <a:r>
              <a:rPr lang="en-US" sz="1600" dirty="0" err="1" smtClean="0"/>
              <a:t>src</a:t>
            </a:r>
            <a:r>
              <a:rPr lang="en-US" sz="1600" dirty="0" smtClean="0"/>
              <a:t> </a:t>
            </a:r>
            <a:endParaRPr lang="fr-FR" sz="1600" dirty="0" smtClean="0"/>
          </a:p>
          <a:p>
            <a:pPr lvl="3"/>
            <a:r>
              <a:rPr lang="en-US" sz="1600" dirty="0" smtClean="0"/>
              <a:t>	Console</a:t>
            </a:r>
            <a:endParaRPr lang="fr-FR" sz="1600" dirty="0" smtClean="0"/>
          </a:p>
          <a:p>
            <a:pPr lvl="3"/>
            <a:r>
              <a:rPr lang="en-US" sz="1600" dirty="0" smtClean="0"/>
              <a:t>	Controller	</a:t>
            </a:r>
            <a:endParaRPr lang="fr-FR" sz="1600" dirty="0" smtClean="0"/>
          </a:p>
          <a:p>
            <a:pPr lvl="3"/>
            <a:r>
              <a:rPr lang="en-US" sz="1600" dirty="0" smtClean="0"/>
              <a:t>	Model</a:t>
            </a:r>
            <a:endParaRPr lang="fr-FR" sz="1600" dirty="0" smtClean="0"/>
          </a:p>
          <a:p>
            <a:pPr lvl="3"/>
            <a:r>
              <a:rPr lang="en-US" sz="1600" dirty="0" smtClean="0"/>
              <a:t>	Shell</a:t>
            </a:r>
            <a:endParaRPr lang="fr-FR" sz="1600" dirty="0" smtClean="0"/>
          </a:p>
          <a:p>
            <a:pPr lvl="3"/>
            <a:r>
              <a:rPr lang="en-US" sz="1600" dirty="0" smtClean="0"/>
              <a:t>	Template</a:t>
            </a:r>
          </a:p>
          <a:p>
            <a:pPr lvl="3"/>
            <a:r>
              <a:rPr lang="en-US" sz="1600" dirty="0" smtClean="0"/>
              <a:t>	View</a:t>
            </a:r>
            <a:endParaRPr lang="fr-FR" sz="1600" dirty="0" smtClean="0"/>
          </a:p>
          <a:p>
            <a:pPr marL="285750" indent="-285750">
              <a:buFont typeface="Wingdings" pitchFamily="2" charset="2"/>
              <a:buChar char="§"/>
            </a:pPr>
            <a:r>
              <a:rPr lang="en-US" sz="1600" dirty="0" smtClean="0"/>
              <a:t>tests</a:t>
            </a:r>
            <a:endParaRPr lang="fr-FR" sz="1600" dirty="0" smtClean="0"/>
          </a:p>
          <a:p>
            <a:pPr marL="285750" indent="-285750">
              <a:buFont typeface="Wingdings" pitchFamily="2" charset="2"/>
              <a:buChar char="§"/>
            </a:pPr>
            <a:r>
              <a:rPr lang="en-US" sz="1600" dirty="0" err="1" smtClean="0"/>
              <a:t>tmp</a:t>
            </a:r>
            <a:r>
              <a:rPr lang="en-US" sz="1600" dirty="0" smtClean="0"/>
              <a:t> </a:t>
            </a:r>
            <a:endParaRPr lang="fr-FR" sz="1600" dirty="0" smtClean="0"/>
          </a:p>
          <a:p>
            <a:pPr marL="285750" indent="-285750">
              <a:buFont typeface="Wingdings" pitchFamily="2" charset="2"/>
              <a:buChar char="§"/>
            </a:pPr>
            <a:r>
              <a:rPr lang="en-US" sz="1600" dirty="0" smtClean="0"/>
              <a:t>vendor </a:t>
            </a:r>
            <a:endParaRPr lang="fr-FR" sz="1600" dirty="0" smtClean="0"/>
          </a:p>
          <a:p>
            <a:pPr marL="285750" indent="-285750">
              <a:buFont typeface="Wingdings" pitchFamily="2" charset="2"/>
              <a:buChar char="§"/>
            </a:pPr>
            <a:r>
              <a:rPr lang="en-US" sz="1600" dirty="0" err="1" smtClean="0"/>
              <a:t>webroot</a:t>
            </a:r>
            <a:r>
              <a:rPr lang="en-US" sz="1600" dirty="0" smtClean="0"/>
              <a:t> </a:t>
            </a:r>
            <a:endParaRPr lang="fr-FR" sz="1600" dirty="0" smtClean="0"/>
          </a:p>
          <a:p>
            <a:pPr marL="285750" indent="-285750">
              <a:buFont typeface="Wingdings" pitchFamily="2" charset="2"/>
              <a:buChar char="§"/>
            </a:pPr>
            <a:r>
              <a:rPr lang="en-US" sz="1600" dirty="0" err="1" smtClean="0"/>
              <a:t>htaccess</a:t>
            </a:r>
            <a:r>
              <a:rPr lang="en-US" sz="1600" dirty="0" smtClean="0"/>
              <a:t> </a:t>
            </a:r>
            <a:endParaRPr lang="fr-FR" sz="1600" dirty="0" smtClean="0"/>
          </a:p>
          <a:p>
            <a:pPr marL="285750" indent="-285750">
              <a:buFont typeface="Wingdings" pitchFamily="2" charset="2"/>
              <a:buChar char="§"/>
            </a:pPr>
            <a:r>
              <a:rPr lang="fr-FR" sz="1600" dirty="0" err="1" smtClean="0"/>
              <a:t>composer.json</a:t>
            </a:r>
            <a:r>
              <a:rPr lang="fr-FR" sz="1600" dirty="0" smtClean="0"/>
              <a:t> </a:t>
            </a:r>
          </a:p>
          <a:p>
            <a:pPr marL="285750" indent="-285750">
              <a:buFont typeface="Wingdings" pitchFamily="2" charset="2"/>
              <a:buChar char="§"/>
            </a:pPr>
            <a:r>
              <a:rPr lang="fr-FR" sz="1600" dirty="0" smtClean="0"/>
              <a:t>index.php </a:t>
            </a:r>
          </a:p>
          <a:p>
            <a:pPr marL="285750" indent="-285750">
              <a:buFont typeface="Wingdings" pitchFamily="2" charset="2"/>
              <a:buChar char="§"/>
            </a:pPr>
            <a:r>
              <a:rPr lang="fr-FR" sz="1600" dirty="0" smtClean="0"/>
              <a:t>README.md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de </a:t>
            </a:r>
            <a:r>
              <a:rPr lang="fr-FR" dirty="0" err="1" smtClean="0"/>
              <a:t>CakePHP</a:t>
            </a:r>
            <a:r>
              <a:rPr lang="fr-FR" dirty="0" smtClean="0"/>
              <a:t> 3.x</a:t>
            </a:r>
            <a:endParaRPr lang="fr-FR" dirty="0"/>
          </a:p>
        </p:txBody>
      </p:sp>
      <p:graphicFrame>
        <p:nvGraphicFramePr>
          <p:cNvPr id="5" name="Shape 305"/>
          <p:cNvGraphicFramePr/>
          <p:nvPr>
            <p:extLst>
              <p:ext uri="{D42A27DB-BD31-4B8C-83A1-F6EECF244321}">
                <p14:modId xmlns:p14="http://schemas.microsoft.com/office/powerpoint/2010/main" val="2540370522"/>
              </p:ext>
            </p:extLst>
          </p:nvPr>
        </p:nvGraphicFramePr>
        <p:xfrm>
          <a:off x="714348" y="2000240"/>
          <a:ext cx="7929618" cy="4520261"/>
        </p:xfrm>
        <a:graphic>
          <a:graphicData uri="http://schemas.openxmlformats.org/drawingml/2006/table">
            <a:tbl>
              <a:tblPr>
                <a:tableStyleId>{2D5ABB26-0587-4C30-8999-92F81FD0307C}</a:tableStyleId>
              </a:tblPr>
              <a:tblGrid>
                <a:gridCol w="1458320"/>
                <a:gridCol w="6471298"/>
              </a:tblGrid>
              <a:tr h="593919">
                <a:tc>
                  <a:txBody>
                    <a:bodyPr/>
                    <a:lstStyle/>
                    <a:p>
                      <a:pPr algn="ctr">
                        <a:spcBef>
                          <a:spcPts val="0"/>
                        </a:spcBef>
                        <a:buNone/>
                      </a:pPr>
                      <a:r>
                        <a:rPr lang="fr-FR" sz="2000" dirty="0" smtClean="0">
                          <a:solidFill>
                            <a:schemeClr val="accent3">
                              <a:lumMod val="60000"/>
                              <a:lumOff val="40000"/>
                            </a:schemeClr>
                          </a:solidFill>
                          <a:sym typeface="Varela Round"/>
                        </a:rPr>
                        <a:t>Répertoire</a:t>
                      </a:r>
                      <a:endParaRPr sz="2000" b="1" i="1" dirty="0">
                        <a:solidFill>
                          <a:schemeClr val="accent3">
                            <a:lumMod val="60000"/>
                            <a:lumOff val="40000"/>
                          </a:schemeClr>
                        </a:solidFill>
                        <a:latin typeface="Varela Round"/>
                        <a:ea typeface="Varela Round"/>
                        <a:cs typeface="Varela Round"/>
                        <a:sym typeface="Varela Round"/>
                      </a:endParaRPr>
                    </a:p>
                  </a:txBody>
                  <a:tcPr marL="91425" marR="91425" marT="68575" marB="68575" anchor="ctr"/>
                </a:tc>
                <a:tc>
                  <a:txBody>
                    <a:bodyPr/>
                    <a:lstStyle/>
                    <a:p>
                      <a:pPr algn="ctr">
                        <a:spcBef>
                          <a:spcPts val="0"/>
                        </a:spcBef>
                        <a:buNone/>
                      </a:pPr>
                      <a:r>
                        <a:rPr lang="en" sz="1600" dirty="0" smtClean="0">
                          <a:solidFill>
                            <a:schemeClr val="accent3">
                              <a:lumMod val="60000"/>
                              <a:lumOff val="40000"/>
                            </a:schemeClr>
                          </a:solidFill>
                          <a:sym typeface="Varela Round"/>
                        </a:rPr>
                        <a:t>Caractéritsique</a:t>
                      </a:r>
                      <a:endParaRPr lang="en" sz="1600" b="1" i="1" dirty="0">
                        <a:solidFill>
                          <a:schemeClr val="accent3">
                            <a:lumMod val="60000"/>
                            <a:lumOff val="40000"/>
                          </a:schemeClr>
                        </a:solidFill>
                        <a:latin typeface="Varela Round"/>
                        <a:ea typeface="Varela Round"/>
                        <a:cs typeface="Varela Round"/>
                        <a:sym typeface="Varela Round"/>
                      </a:endParaRPr>
                    </a:p>
                  </a:txBody>
                  <a:tcPr marL="91425" marR="91425" marT="68575" marB="68575" anchor="ctr"/>
                </a:tc>
              </a:tr>
              <a:tr h="558209">
                <a:tc>
                  <a:txBody>
                    <a:bodyPr/>
                    <a:lstStyle/>
                    <a:p>
                      <a:pPr algn="ctr">
                        <a:spcBef>
                          <a:spcPts val="0"/>
                        </a:spcBef>
                        <a:buNone/>
                      </a:pPr>
                      <a:r>
                        <a:rPr lang="fr-FR" sz="1200" dirty="0" smtClean="0">
                          <a:solidFill>
                            <a:srgbClr val="FF0000"/>
                          </a:solidFill>
                          <a:sym typeface="Varela Round"/>
                        </a:rPr>
                        <a:t>b</a:t>
                      </a:r>
                      <a:r>
                        <a:rPr lang="en" sz="1200" dirty="0" smtClean="0">
                          <a:solidFill>
                            <a:srgbClr val="FF0000"/>
                          </a:solidFill>
                          <a:sym typeface="Varela Round"/>
                        </a:rPr>
                        <a:t>in</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fr-FR" sz="1600" u="none" strike="noStrike" cap="none" baseline="0" dirty="0" smtClean="0">
                          <a:effectLst/>
                          <a:sym typeface="Arial"/>
                        </a:rPr>
                        <a:t>Contient les exécutables de la console Cake.</a:t>
                      </a:r>
                      <a:endParaRPr lang="fr-FR" sz="1600" b="0" i="0" u="none" strike="noStrike" cap="none" baseline="0" dirty="0" smtClean="0">
                        <a:solidFill>
                          <a:schemeClr val="tx1"/>
                        </a:solidFill>
                        <a:effectLst/>
                        <a:latin typeface="+mn-lt"/>
                        <a:ea typeface="+mn-ea"/>
                        <a:cs typeface="+mn-cs"/>
                        <a:sym typeface="Arial"/>
                      </a:endParaRPr>
                    </a:p>
                  </a:txBody>
                  <a:tcPr marL="91425" marR="91425" marT="68575" marB="68575" anchor="ctr"/>
                </a:tc>
              </a:tr>
              <a:tr h="1152128">
                <a:tc>
                  <a:txBody>
                    <a:bodyPr/>
                    <a:lstStyle/>
                    <a:p>
                      <a:pPr algn="ctr">
                        <a:spcBef>
                          <a:spcPts val="0"/>
                        </a:spcBef>
                        <a:buNone/>
                      </a:pPr>
                      <a:r>
                        <a:rPr lang="en" sz="1200" dirty="0" smtClean="0">
                          <a:solidFill>
                            <a:srgbClr val="FF0000"/>
                          </a:solidFill>
                          <a:sym typeface="Varela Round"/>
                        </a:rPr>
                        <a:t>config</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fr-FR" sz="1600" u="none" strike="noStrike" cap="none" baseline="0" dirty="0" smtClean="0">
                          <a:effectLst/>
                          <a:sym typeface="Arial"/>
                        </a:rPr>
                        <a:t>Contient quelques fichiers de Configuration que </a:t>
                      </a:r>
                      <a:r>
                        <a:rPr lang="fr-FR" sz="1600" u="none" strike="noStrike" cap="none" baseline="0" dirty="0" err="1" smtClean="0">
                          <a:effectLst/>
                          <a:sym typeface="Arial"/>
                        </a:rPr>
                        <a:t>CakePHP</a:t>
                      </a:r>
                      <a:r>
                        <a:rPr lang="fr-FR" sz="1600" u="none" strike="noStrike" cap="none" baseline="0" dirty="0" smtClean="0">
                          <a:effectLst/>
                          <a:sym typeface="Arial"/>
                        </a:rPr>
                        <a:t> utilise </a:t>
                      </a:r>
                      <a:r>
                        <a:rPr lang="fr-FR" sz="1600" u="none" strike="noStrike" cap="none" baseline="0" dirty="0" err="1" smtClean="0">
                          <a:effectLst/>
                          <a:sym typeface="Arial"/>
                        </a:rPr>
                        <a:t>telque</a:t>
                      </a:r>
                      <a:r>
                        <a:rPr lang="fr-FR" sz="1600" u="none" strike="noStrike" cap="none" baseline="0" dirty="0" smtClean="0">
                          <a:effectLst/>
                          <a:sym typeface="Arial"/>
                        </a:rPr>
                        <a:t> les détails sur la connexion à la base de données</a:t>
                      </a:r>
                      <a:endParaRPr lang="fr-FR" sz="1600" b="0" i="0" u="none" strike="noStrike" cap="none" baseline="0" dirty="0" smtClean="0">
                        <a:solidFill>
                          <a:schemeClr val="tx1"/>
                        </a:solidFill>
                        <a:effectLst/>
                        <a:latin typeface="+mn-lt"/>
                        <a:ea typeface="+mn-ea"/>
                        <a:cs typeface="+mn-cs"/>
                        <a:sym typeface="Arial"/>
                      </a:endParaRPr>
                    </a:p>
                  </a:txBody>
                  <a:tcPr marL="91425" marR="91425" marT="68575" marB="68575" anchor="ctr"/>
                </a:tc>
              </a:tr>
              <a:tr h="677199">
                <a:tc>
                  <a:txBody>
                    <a:bodyPr/>
                    <a:lstStyle/>
                    <a:p>
                      <a:pPr algn="ctr">
                        <a:spcBef>
                          <a:spcPts val="0"/>
                        </a:spcBef>
                        <a:buNone/>
                      </a:pPr>
                      <a:r>
                        <a:rPr lang="fr-FR" sz="1200" dirty="0" smtClean="0">
                          <a:solidFill>
                            <a:srgbClr val="FF0000"/>
                          </a:solidFill>
                          <a:sym typeface="Varela Round"/>
                        </a:rPr>
                        <a:t>l</a:t>
                      </a:r>
                      <a:r>
                        <a:rPr lang="en" sz="1200" dirty="0" smtClean="0">
                          <a:solidFill>
                            <a:srgbClr val="FF0000"/>
                          </a:solidFill>
                          <a:sym typeface="Varela Round"/>
                        </a:rPr>
                        <a:t>ogs </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algn="just">
                        <a:spcBef>
                          <a:spcPts val="0"/>
                        </a:spcBef>
                        <a:buNone/>
                      </a:pPr>
                      <a:r>
                        <a:rPr lang="fr-FR" sz="1600" u="none" strike="noStrike" cap="none" baseline="0" dirty="0" smtClean="0">
                          <a:effectLst/>
                          <a:sym typeface="Arial"/>
                        </a:rPr>
                        <a:t>Contient les fichiers de log dépendant de la configuration des logs. </a:t>
                      </a:r>
                      <a:endParaRPr lang="en" sz="2000" dirty="0">
                        <a:solidFill>
                          <a:srgbClr val="617A86"/>
                        </a:solidFill>
                        <a:latin typeface="Varela Round"/>
                        <a:ea typeface="Varela Round"/>
                        <a:cs typeface="Varela Round"/>
                        <a:sym typeface="Varela Round"/>
                      </a:endParaRPr>
                    </a:p>
                  </a:txBody>
                  <a:tcPr marL="91425" marR="91425" marT="68575" marB="68575" anchor="ctr"/>
                </a:tc>
              </a:tr>
              <a:tr h="605364">
                <a:tc>
                  <a:txBody>
                    <a:bodyPr/>
                    <a:lstStyle/>
                    <a:p>
                      <a:pPr algn="ctr" rtl="0">
                        <a:spcBef>
                          <a:spcPts val="0"/>
                        </a:spcBef>
                        <a:buNone/>
                      </a:pPr>
                      <a:r>
                        <a:rPr lang="en" sz="1200" dirty="0" smtClean="0">
                          <a:solidFill>
                            <a:srgbClr val="FF0000"/>
                          </a:solidFill>
                          <a:sym typeface="Varela Round"/>
                        </a:rPr>
                        <a:t>plugins</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algn="just" rtl="0">
                        <a:spcBef>
                          <a:spcPts val="0"/>
                        </a:spcBef>
                        <a:buNone/>
                      </a:pPr>
                      <a:r>
                        <a:rPr lang="fr-FR" sz="1600" u="none" strike="noStrike" cap="none" baseline="0" dirty="0" smtClean="0">
                          <a:effectLst/>
                          <a:sym typeface="Arial"/>
                        </a:rPr>
                        <a:t>Contient les Plugins </a:t>
                      </a:r>
                      <a:endParaRPr lang="en" sz="2000" dirty="0">
                        <a:solidFill>
                          <a:srgbClr val="617A86"/>
                        </a:solidFill>
                        <a:latin typeface="Varela Round"/>
                        <a:ea typeface="Varela Round"/>
                        <a:cs typeface="Varela Round"/>
                        <a:sym typeface="Varela Round"/>
                      </a:endParaRPr>
                    </a:p>
                  </a:txBody>
                  <a:tcPr marL="91425" marR="91425" marT="68575" marB="68575" anchor="ctr"/>
                </a:tc>
              </a:tr>
              <a:tr h="933442">
                <a:tc>
                  <a:txBody>
                    <a:bodyPr/>
                    <a:lstStyle/>
                    <a:p>
                      <a:pPr algn="ctr" rtl="0">
                        <a:spcBef>
                          <a:spcPts val="0"/>
                        </a:spcBef>
                        <a:buNone/>
                      </a:pPr>
                      <a:r>
                        <a:rPr lang="en" sz="1200" dirty="0" smtClean="0">
                          <a:solidFill>
                            <a:srgbClr val="FF0000"/>
                          </a:solidFill>
                          <a:sym typeface="Varela Round"/>
                        </a:rPr>
                        <a:t>src</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fr-FR" sz="1600" u="none" strike="noStrike" cap="none" baseline="0" dirty="0" smtClean="0">
                          <a:effectLst/>
                          <a:sym typeface="Arial"/>
                        </a:rPr>
                        <a:t>le répertoire où se réalise la majorité du développement d’une application : c’est là ou les fichiers d’une application sont stockés. (Controller, Model, </a:t>
                      </a:r>
                      <a:r>
                        <a:rPr lang="fr-FR" sz="1600" u="none" strike="noStrike" cap="none" baseline="0" dirty="0" err="1" smtClean="0">
                          <a:effectLst/>
                          <a:sym typeface="Arial"/>
                        </a:rPr>
                        <a:t>View</a:t>
                      </a:r>
                      <a:r>
                        <a:rPr lang="fr-FR" sz="1600" u="none" strike="noStrike" cap="none" baseline="0" dirty="0" smtClean="0">
                          <a:effectLst/>
                          <a:sym typeface="Arial"/>
                        </a:rPr>
                        <a:t> …)</a:t>
                      </a:r>
                      <a:endParaRPr lang="fr-FR" sz="1600" b="0" i="0" u="none" strike="noStrike" cap="none" baseline="0" dirty="0" smtClean="0">
                        <a:solidFill>
                          <a:schemeClr val="tx1"/>
                        </a:solidFill>
                        <a:effectLst/>
                        <a:latin typeface="+mn-lt"/>
                        <a:ea typeface="+mn-ea"/>
                        <a:cs typeface="+mn-cs"/>
                        <a:sym typeface="Arial"/>
                      </a:endParaRPr>
                    </a:p>
                  </a:txBody>
                  <a:tcPr marL="91425" marR="91425" marT="68575" marB="68575"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de </a:t>
            </a:r>
            <a:r>
              <a:rPr lang="fr-FR" dirty="0" err="1" smtClean="0"/>
              <a:t>CakePHP</a:t>
            </a:r>
            <a:r>
              <a:rPr lang="fr-FR" dirty="0" smtClean="0"/>
              <a:t> 3.x</a:t>
            </a:r>
            <a:endParaRPr lang="fr-FR" dirty="0"/>
          </a:p>
        </p:txBody>
      </p:sp>
      <p:graphicFrame>
        <p:nvGraphicFramePr>
          <p:cNvPr id="4" name="Shape 305"/>
          <p:cNvGraphicFramePr/>
          <p:nvPr>
            <p:extLst>
              <p:ext uri="{D42A27DB-BD31-4B8C-83A1-F6EECF244321}">
                <p14:modId xmlns:p14="http://schemas.microsoft.com/office/powerpoint/2010/main" val="1706588705"/>
              </p:ext>
            </p:extLst>
          </p:nvPr>
        </p:nvGraphicFramePr>
        <p:xfrm>
          <a:off x="785786" y="2214554"/>
          <a:ext cx="7632848" cy="4289140"/>
        </p:xfrm>
        <a:graphic>
          <a:graphicData uri="http://schemas.openxmlformats.org/drawingml/2006/table">
            <a:tbl>
              <a:tblPr>
                <a:tableStyleId>{2D5ABB26-0587-4C30-8999-92F81FD0307C}</a:tableStyleId>
              </a:tblPr>
              <a:tblGrid>
                <a:gridCol w="1357231"/>
                <a:gridCol w="6275617"/>
              </a:tblGrid>
              <a:tr h="680132">
                <a:tc>
                  <a:txBody>
                    <a:bodyPr/>
                    <a:lstStyle/>
                    <a:p>
                      <a:pPr algn="ctr">
                        <a:spcBef>
                          <a:spcPts val="0"/>
                        </a:spcBef>
                        <a:buNone/>
                      </a:pPr>
                      <a:r>
                        <a:rPr lang="fr-FR" sz="2000" dirty="0" smtClean="0">
                          <a:solidFill>
                            <a:schemeClr val="accent3">
                              <a:lumMod val="60000"/>
                              <a:lumOff val="40000"/>
                            </a:schemeClr>
                          </a:solidFill>
                          <a:sym typeface="Varela Round"/>
                        </a:rPr>
                        <a:t>Répertoire</a:t>
                      </a:r>
                      <a:endParaRPr sz="2000" b="1" i="1" dirty="0">
                        <a:solidFill>
                          <a:schemeClr val="accent3">
                            <a:lumMod val="60000"/>
                            <a:lumOff val="40000"/>
                          </a:schemeClr>
                        </a:solidFill>
                        <a:latin typeface="Varela Round"/>
                        <a:ea typeface="Varela Round"/>
                        <a:cs typeface="Varela Round"/>
                        <a:sym typeface="Varela Round"/>
                      </a:endParaRPr>
                    </a:p>
                  </a:txBody>
                  <a:tcPr marL="91425" marR="91425" marT="68575" marB="6857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 sz="1600" dirty="0" smtClean="0">
                          <a:solidFill>
                            <a:schemeClr val="accent3">
                              <a:lumMod val="60000"/>
                              <a:lumOff val="40000"/>
                            </a:schemeClr>
                          </a:solidFill>
                          <a:sym typeface="Varela Round"/>
                        </a:rPr>
                        <a:t>Caractéritsique</a:t>
                      </a:r>
                      <a:endParaRPr lang="en" sz="1600" b="1" i="1" dirty="0" smtClean="0">
                        <a:solidFill>
                          <a:schemeClr val="accent3">
                            <a:lumMod val="60000"/>
                            <a:lumOff val="40000"/>
                          </a:schemeClr>
                        </a:solidFill>
                        <a:latin typeface="Varela Round"/>
                        <a:ea typeface="Varela Round"/>
                        <a:cs typeface="Varela Round"/>
                        <a:sym typeface="Varela Round"/>
                      </a:endParaRPr>
                    </a:p>
                  </a:txBody>
                  <a:tcPr marL="91425" marR="91425" marT="68575" marB="68575" anchor="ctr"/>
                </a:tc>
              </a:tr>
              <a:tr h="894362">
                <a:tc>
                  <a:txBody>
                    <a:bodyPr/>
                    <a:lstStyle/>
                    <a:p>
                      <a:pPr algn="ctr" rtl="0">
                        <a:spcBef>
                          <a:spcPts val="0"/>
                        </a:spcBef>
                        <a:buNone/>
                      </a:pPr>
                      <a:r>
                        <a:rPr lang="en" sz="1200" dirty="0" smtClean="0">
                          <a:solidFill>
                            <a:srgbClr val="FF0000"/>
                          </a:solidFill>
                          <a:sym typeface="Varela Round"/>
                        </a:rPr>
                        <a:t>tests</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algn="just" rtl="0">
                        <a:spcBef>
                          <a:spcPts val="0"/>
                        </a:spcBef>
                        <a:buNone/>
                      </a:pPr>
                      <a:r>
                        <a:rPr lang="fr-FR" sz="1600" u="none" strike="noStrike" cap="none" baseline="0" dirty="0" smtClean="0">
                          <a:effectLst/>
                          <a:sym typeface="Arial"/>
                        </a:rPr>
                        <a:t>L’endroit où les test unitaires pour l’application sont mis.</a:t>
                      </a:r>
                      <a:endParaRPr lang="en" sz="2000" dirty="0">
                        <a:solidFill>
                          <a:srgbClr val="617A86"/>
                        </a:solidFill>
                        <a:latin typeface="Varela Round"/>
                        <a:ea typeface="Varela Round"/>
                        <a:cs typeface="Varela Round"/>
                        <a:sym typeface="Varela Round"/>
                      </a:endParaRPr>
                    </a:p>
                  </a:txBody>
                  <a:tcPr marL="91425" marR="91425" marT="68575" marB="68575" anchor="ctr"/>
                </a:tc>
              </a:tr>
              <a:tr h="1047008">
                <a:tc>
                  <a:txBody>
                    <a:bodyPr/>
                    <a:lstStyle/>
                    <a:p>
                      <a:pPr algn="ctr" rtl="0">
                        <a:spcBef>
                          <a:spcPts val="0"/>
                        </a:spcBef>
                        <a:buNone/>
                      </a:pPr>
                      <a:r>
                        <a:rPr lang="en" sz="1200" dirty="0" smtClean="0">
                          <a:solidFill>
                            <a:srgbClr val="FF0000"/>
                          </a:solidFill>
                          <a:sym typeface="Varela Round"/>
                        </a:rPr>
                        <a:t>tmp</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algn="just" rtl="0">
                        <a:spcBef>
                          <a:spcPts val="0"/>
                        </a:spcBef>
                        <a:buNone/>
                      </a:pPr>
                      <a:r>
                        <a:rPr lang="fr-FR" sz="1600" u="none" strike="noStrike" cap="none" baseline="0" dirty="0" smtClean="0">
                          <a:effectLst/>
                          <a:sym typeface="Arial"/>
                        </a:rPr>
                        <a:t>L’endroit où sont stockées les données temporaires. Les données qu’il stocke dépendent de la façon dont CakePHP est configuré mais ce dossier est généralement utilisé pour stocker les descriptions de model, les logs, et parfois les informations de session. </a:t>
                      </a:r>
                      <a:endParaRPr lang="en" sz="2000" dirty="0">
                        <a:solidFill>
                          <a:srgbClr val="617A86"/>
                        </a:solidFill>
                        <a:latin typeface="Varela Round"/>
                        <a:ea typeface="Varela Round"/>
                        <a:cs typeface="Varela Round"/>
                        <a:sym typeface="Varela Round"/>
                      </a:endParaRPr>
                    </a:p>
                  </a:txBody>
                  <a:tcPr marL="91425" marR="91425" marT="68575" marB="68575" anchor="ctr"/>
                </a:tc>
              </a:tr>
              <a:tr h="821496">
                <a:tc>
                  <a:txBody>
                    <a:bodyPr/>
                    <a:lstStyle/>
                    <a:p>
                      <a:pPr algn="ctr" rtl="0">
                        <a:spcBef>
                          <a:spcPts val="0"/>
                        </a:spcBef>
                        <a:buNone/>
                      </a:pPr>
                      <a:r>
                        <a:rPr lang="en" sz="1200" dirty="0" smtClean="0">
                          <a:solidFill>
                            <a:srgbClr val="FF0000"/>
                          </a:solidFill>
                          <a:sym typeface="Varela Round"/>
                        </a:rPr>
                        <a:t>vendor</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600" u="none" strike="noStrike" cap="none" baseline="0" dirty="0" smtClean="0">
                          <a:effectLst/>
                          <a:sym typeface="Arial"/>
                        </a:rPr>
                        <a:t>L’endroit où CakePHP et d’autres dépendances de l’application vont être installés. On doit surtout ne pas modifier les fichiers dans ce dossier. On ne touche pas le cœur du Framework. </a:t>
                      </a:r>
                      <a:endParaRPr lang="fr-FR" sz="1600" b="0" i="0" u="none" strike="noStrike" cap="none" baseline="0" dirty="0" smtClean="0">
                        <a:solidFill>
                          <a:schemeClr val="tx1"/>
                        </a:solidFill>
                        <a:effectLst/>
                        <a:latin typeface="+mn-lt"/>
                        <a:ea typeface="+mn-ea"/>
                        <a:cs typeface="+mn-cs"/>
                        <a:sym typeface="Arial"/>
                      </a:endParaRPr>
                    </a:p>
                  </a:txBody>
                  <a:tcPr marL="91425" marR="91425" marT="68575" marB="68575" anchor="ctr"/>
                </a:tc>
              </a:tr>
              <a:tr h="733466">
                <a:tc>
                  <a:txBody>
                    <a:bodyPr/>
                    <a:lstStyle/>
                    <a:p>
                      <a:pPr algn="ctr" rtl="0">
                        <a:spcBef>
                          <a:spcPts val="0"/>
                        </a:spcBef>
                        <a:buNone/>
                      </a:pPr>
                      <a:r>
                        <a:rPr lang="en" sz="1200" dirty="0" smtClean="0">
                          <a:solidFill>
                            <a:srgbClr val="FF0000"/>
                          </a:solidFill>
                          <a:sym typeface="Varela Round"/>
                        </a:rPr>
                        <a:t>webroot</a:t>
                      </a:r>
                      <a:endParaRPr lang="en" sz="1200" dirty="0">
                        <a:solidFill>
                          <a:srgbClr val="FF0000"/>
                        </a:solidFill>
                        <a:latin typeface="Varela Round"/>
                        <a:ea typeface="Varela Round"/>
                        <a:cs typeface="Varela Round"/>
                        <a:sym typeface="Varela Round"/>
                      </a:endParaRPr>
                    </a:p>
                  </a:txBody>
                  <a:tcPr marL="91425" marR="91425" marT="68575" marB="68575" anchor="ctr"/>
                </a:tc>
                <a:tc>
                  <a:txBody>
                    <a:bodyPr/>
                    <a:lstStyle/>
                    <a:p>
                      <a:pPr algn="just" rtl="0">
                        <a:spcBef>
                          <a:spcPts val="0"/>
                        </a:spcBef>
                        <a:buNone/>
                      </a:pPr>
                      <a:r>
                        <a:rPr lang="fr-FR" sz="1600" u="none" strike="noStrike" cap="none" baseline="0" dirty="0" smtClean="0">
                          <a:effectLst/>
                          <a:sym typeface="Arial"/>
                        </a:rPr>
                        <a:t>la racine publique de l’application. Il contient tous les fichiers que le développeur souhaite voir accessibles publiquement</a:t>
                      </a:r>
                      <a:endParaRPr lang="en" sz="2000" dirty="0">
                        <a:solidFill>
                          <a:srgbClr val="617A86"/>
                        </a:solidFill>
                        <a:latin typeface="Varela Round"/>
                        <a:ea typeface="Varela Round"/>
                        <a:cs typeface="Varela Round"/>
                        <a:sym typeface="Varela Round"/>
                      </a:endParaRPr>
                    </a:p>
                  </a:txBody>
                  <a:tcPr marL="91425" marR="91425" marT="68575" marB="68575"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MVC </a:t>
            </a:r>
            <a:endParaRPr lang="fr-FR" dirty="0"/>
          </a:p>
        </p:txBody>
      </p:sp>
      <p:pic>
        <p:nvPicPr>
          <p:cNvPr id="1027" name="Picture 3"/>
          <p:cNvPicPr>
            <a:picLocks noChangeAspect="1" noChangeArrowheads="1"/>
          </p:cNvPicPr>
          <p:nvPr/>
        </p:nvPicPr>
        <p:blipFill>
          <a:blip r:embed="rId2"/>
          <a:srcRect/>
          <a:stretch>
            <a:fillRect/>
          </a:stretch>
        </p:blipFill>
        <p:spPr bwMode="auto">
          <a:xfrm>
            <a:off x="1857356" y="2285992"/>
            <a:ext cx="51054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a:t>
            </a:r>
            <a:endParaRPr lang="fr-FR" dirty="0"/>
          </a:p>
        </p:txBody>
      </p:sp>
      <p:sp>
        <p:nvSpPr>
          <p:cNvPr id="3" name="Espace réservé du contenu 2"/>
          <p:cNvSpPr>
            <a:spLocks noGrp="1"/>
          </p:cNvSpPr>
          <p:nvPr>
            <p:ph idx="1"/>
          </p:nvPr>
        </p:nvSpPr>
        <p:spPr/>
        <p:txBody>
          <a:bodyPr/>
          <a:lstStyle/>
          <a:p>
            <a:pPr marL="342900" indent="-342900">
              <a:lnSpc>
                <a:spcPct val="150000"/>
              </a:lnSpc>
              <a:buFont typeface="Wingdings" pitchFamily="2" charset="2"/>
              <a:buChar char="v"/>
            </a:pPr>
            <a:r>
              <a:rPr lang="fr-FR" dirty="0" smtClean="0"/>
              <a:t>Logique métier: objets et données</a:t>
            </a:r>
          </a:p>
          <a:p>
            <a:pPr marL="342900" indent="-342900">
              <a:lnSpc>
                <a:spcPct val="150000"/>
              </a:lnSpc>
              <a:buFont typeface="Wingdings" pitchFamily="2" charset="2"/>
              <a:buChar char="v"/>
            </a:pPr>
            <a:r>
              <a:rPr lang="fr-FR" smtClean="0"/>
              <a:t>Accès </a:t>
            </a:r>
            <a:r>
              <a:rPr lang="fr-FR" dirty="0" smtClean="0"/>
              <a:t>aux données (</a:t>
            </a:r>
            <a:r>
              <a:rPr lang="fr-FR" dirty="0" err="1" smtClean="0"/>
              <a:t>find</a:t>
            </a:r>
            <a:r>
              <a:rPr lang="fr-FR" dirty="0" smtClean="0"/>
              <a:t>)</a:t>
            </a:r>
          </a:p>
          <a:p>
            <a:pPr marL="342900" indent="-342900">
              <a:lnSpc>
                <a:spcPct val="150000"/>
              </a:lnSpc>
              <a:buFont typeface="Wingdings" pitchFamily="2" charset="2"/>
              <a:buChar char="v"/>
            </a:pPr>
            <a:r>
              <a:rPr lang="fr-FR" dirty="0" smtClean="0"/>
              <a:t>Enregistrement des données (</a:t>
            </a:r>
            <a:r>
              <a:rPr lang="fr-FR" dirty="0" err="1" smtClean="0"/>
              <a:t>save</a:t>
            </a:r>
            <a:r>
              <a:rPr lang="fr-FR" dirty="0" smtClean="0"/>
              <a:t>-</a:t>
            </a:r>
            <a:r>
              <a:rPr lang="fr-FR" dirty="0" err="1" smtClean="0"/>
              <a:t>saveAll</a:t>
            </a:r>
            <a:r>
              <a:rPr lang="fr-FR" dirty="0" smtClean="0"/>
              <a:t>)</a:t>
            </a:r>
          </a:p>
          <a:p>
            <a:pPr marL="342900" indent="-342900">
              <a:lnSpc>
                <a:spcPct val="150000"/>
              </a:lnSpc>
              <a:buFont typeface="Wingdings" pitchFamily="2" charset="2"/>
              <a:buChar char="v"/>
            </a:pPr>
            <a:r>
              <a:rPr lang="en-US" dirty="0" smtClean="0"/>
              <a:t>Suppression (delete)</a:t>
            </a:r>
            <a:endParaRPr lang="fr-FR" dirty="0" smtClean="0"/>
          </a:p>
          <a:p>
            <a:pPr marL="342900" indent="-342900">
              <a:lnSpc>
                <a:spcPct val="150000"/>
              </a:lnSpc>
              <a:buFont typeface="Wingdings" pitchFamily="2" charset="2"/>
              <a:buChar char="v"/>
            </a:pPr>
            <a:r>
              <a:rPr lang="en-US" dirty="0" smtClean="0"/>
              <a:t>Validation</a:t>
            </a:r>
            <a:endParaRPr lang="fr-FR" dirty="0" smtClean="0"/>
          </a:p>
          <a:p>
            <a:pPr marL="342900" indent="-342900">
              <a:lnSpc>
                <a:spcPct val="150000"/>
              </a:lnSpc>
              <a:buFont typeface="Wingdings" pitchFamily="2" charset="2"/>
              <a:buChar char="v"/>
            </a:pPr>
            <a:r>
              <a:rPr lang="en-US" dirty="0" smtClean="0"/>
              <a:t>Callbacks (</a:t>
            </a:r>
            <a:r>
              <a:rPr lang="en-US" dirty="0" err="1" smtClean="0"/>
              <a:t>beforeFind</a:t>
            </a:r>
            <a:r>
              <a:rPr lang="en-US" dirty="0" smtClean="0"/>
              <a:t>, </a:t>
            </a:r>
            <a:r>
              <a:rPr lang="en-US" dirty="0" err="1" smtClean="0"/>
              <a:t>afterSave</a:t>
            </a:r>
            <a:r>
              <a:rPr lang="en-US" dirty="0" smtClean="0"/>
              <a:t>, etc)</a:t>
            </a:r>
            <a:endParaRPr lang="en" dirty="0" smtClean="0"/>
          </a:p>
          <a:p>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7074</TotalTime>
  <Words>563</Words>
  <Application>Microsoft Office PowerPoint</Application>
  <PresentationFormat>Affichage à l'écran (4:3)</PresentationFormat>
  <Paragraphs>120</Paragraphs>
  <Slides>15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Constantia</vt:lpstr>
      <vt:lpstr>Varela Round</vt:lpstr>
      <vt:lpstr>Wingdings</vt:lpstr>
      <vt:lpstr>Wingdings 2</vt:lpstr>
      <vt:lpstr>Débit</vt:lpstr>
      <vt:lpstr>Introduction à CakePHP</vt:lpstr>
      <vt:lpstr>Frameworks php</vt:lpstr>
      <vt:lpstr>Avantages de CakePHP</vt:lpstr>
      <vt:lpstr>Avantages de CakePHP</vt:lpstr>
      <vt:lpstr>Structure de CakePHP 3.x</vt:lpstr>
      <vt:lpstr>Structure de CakePHP 3.x</vt:lpstr>
      <vt:lpstr>Structure de CakePHP 3.x</vt:lpstr>
      <vt:lpstr>Modèle MVC </vt:lpstr>
      <vt:lpstr>Modèle</vt:lpstr>
      <vt:lpstr>Vue</vt:lpstr>
      <vt:lpstr>Contrôleur</vt:lpstr>
      <vt:lpstr>HTML Helper</vt:lpstr>
      <vt:lpstr>Form Helper</vt:lpstr>
      <vt:lpstr>Requêtes de données</vt:lpstr>
      <vt:lpstr>Cake Bake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Home</dc:creator>
  <cp:lastModifiedBy>PC</cp:lastModifiedBy>
  <cp:revision>252</cp:revision>
  <dcterms:created xsi:type="dcterms:W3CDTF">2016-11-27T19:35:10Z</dcterms:created>
  <dcterms:modified xsi:type="dcterms:W3CDTF">2017-12-20T12:55:33Z</dcterms:modified>
</cp:coreProperties>
</file>