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23"/>
  </p:notesMasterIdLst>
  <p:handoutMasterIdLst>
    <p:handoutMasterId r:id="rId24"/>
  </p:handoutMasterIdLst>
  <p:sldIdLst>
    <p:sldId id="256" r:id="rId2"/>
    <p:sldId id="362" r:id="rId3"/>
    <p:sldId id="269" r:id="rId4"/>
    <p:sldId id="416" r:id="rId5"/>
    <p:sldId id="417" r:id="rId6"/>
    <p:sldId id="433" r:id="rId7"/>
    <p:sldId id="419" r:id="rId8"/>
    <p:sldId id="418" r:id="rId9"/>
    <p:sldId id="440" r:id="rId10"/>
    <p:sldId id="441" r:id="rId11"/>
    <p:sldId id="435" r:id="rId12"/>
    <p:sldId id="436" r:id="rId13"/>
    <p:sldId id="446" r:id="rId14"/>
    <p:sldId id="437" r:id="rId15"/>
    <p:sldId id="438" r:id="rId16"/>
    <p:sldId id="439" r:id="rId17"/>
    <p:sldId id="442" r:id="rId18"/>
    <p:sldId id="443" r:id="rId19"/>
    <p:sldId id="447" r:id="rId20"/>
    <p:sldId id="449" r:id="rId21"/>
    <p:sldId id="448" r:id="rId22"/>
  </p:sldIdLst>
  <p:sldSz cx="9144000" cy="6858000" type="screen4x3"/>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88" autoAdjust="0"/>
    <p:restoredTop sz="67025" autoAdjust="0"/>
  </p:normalViewPr>
  <p:slideViewPr>
    <p:cSldViewPr>
      <p:cViewPr varScale="1">
        <p:scale>
          <a:sx n="46" d="100"/>
          <a:sy n="46" d="100"/>
        </p:scale>
        <p:origin x="1788" y="48"/>
      </p:cViewPr>
      <p:guideLst>
        <p:guide orient="horz" pos="2160"/>
        <p:guide pos="2880"/>
      </p:guideLst>
    </p:cSldViewPr>
  </p:slideViewPr>
  <p:outlineViewPr>
    <p:cViewPr>
      <p:scale>
        <a:sx n="33" d="100"/>
        <a:sy n="33" d="100"/>
      </p:scale>
      <p:origin x="0" y="516"/>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fr-FR"/>
          </a:p>
        </p:txBody>
      </p:sp>
      <p:sp>
        <p:nvSpPr>
          <p:cNvPr id="3" name="Espace réservé de la date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1C6C1FBC-0B46-4012-8D80-D607FCCDA983}" type="datetimeFigureOut">
              <a:rPr lang="fr-FR" smtClean="0"/>
              <a:pPr/>
              <a:t>20/02/2018</a:t>
            </a:fld>
            <a:endParaRPr lang="fr-FR"/>
          </a:p>
        </p:txBody>
      </p:sp>
      <p:sp>
        <p:nvSpPr>
          <p:cNvPr id="4" name="Espace réservé du pied de page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a:p>
        </p:txBody>
      </p:sp>
      <p:sp>
        <p:nvSpPr>
          <p:cNvPr id="5" name="Espace réservé du numéro de diapositive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674729B6-FA66-4B24-B668-B047D9E61E29}" type="slidenum">
              <a:rPr lang="fr-FR" smtClean="0"/>
              <a:pPr/>
              <a:t>‹N°›</a:t>
            </a:fld>
            <a:endParaRPr lang="fr-FR"/>
          </a:p>
        </p:txBody>
      </p:sp>
    </p:spTree>
    <p:extLst>
      <p:ext uri="{BB962C8B-B14F-4D97-AF65-F5344CB8AC3E}">
        <p14:creationId xmlns:p14="http://schemas.microsoft.com/office/powerpoint/2010/main" val="26262795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fr-FR"/>
          </a:p>
        </p:txBody>
      </p:sp>
      <p:sp>
        <p:nvSpPr>
          <p:cNvPr id="3" name="Espace réservé de la date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FA3E0E79-18BF-4AF7-8D37-58313D2733F1}" type="datetimeFigureOut">
              <a:rPr lang="fr-FR" smtClean="0"/>
              <a:pPr/>
              <a:t>20/02/2018</a:t>
            </a:fld>
            <a:endParaRPr lang="fr-F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fr-FR"/>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6B8487A2-BDF4-4AE0-975A-A254890D2314}" type="slidenum">
              <a:rPr lang="fr-FR" smtClean="0"/>
              <a:pPr/>
              <a:t>‹N°›</a:t>
            </a:fld>
            <a:endParaRPr lang="fr-FR"/>
          </a:p>
        </p:txBody>
      </p:sp>
    </p:spTree>
    <p:extLst>
      <p:ext uri="{BB962C8B-B14F-4D97-AF65-F5344CB8AC3E}">
        <p14:creationId xmlns:p14="http://schemas.microsoft.com/office/powerpoint/2010/main" val="3798311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fr.wikipedia.org/wiki/Courrier_%C3%A9lectronique" TargetMode="External"/><Relationship Id="rId3" Type="http://schemas.openxmlformats.org/officeDocument/2006/relationships/hyperlink" Target="http://fr.wikipedia.org/wiki/The_Mother_of_All_Demos" TargetMode="External"/><Relationship Id="rId7" Type="http://schemas.openxmlformats.org/officeDocument/2006/relationships/hyperlink" Target="http://fr.wikipedia.org/wiki/T%C3%A9l%C3%A9conf%C3%A9rence"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fr.wikipedia.org/wiki/Visioconf%C3%A9rence" TargetMode="External"/><Relationship Id="rId5" Type="http://schemas.openxmlformats.org/officeDocument/2006/relationships/hyperlink" Target="http://fr.wikipedia.org/wiki/M%C3%A9taphore_du_bureau" TargetMode="External"/><Relationship Id="rId4" Type="http://schemas.openxmlformats.org/officeDocument/2006/relationships/hyperlink" Target="http://fr.wikipedia.org/wiki/Souris_informatique" TargetMode="External"/><Relationship Id="rId9" Type="http://schemas.openxmlformats.org/officeDocument/2006/relationships/hyperlink" Target="http://fr.wikipedia.org/wiki/Hypertexte"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w3.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fr.wikipedia.org/wiki/Dollar_U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fr.wikipedia.org/wiki/Bullrun" TargetMode="External"/><Relationship Id="rId3" Type="http://schemas.openxmlformats.org/officeDocument/2006/relationships/hyperlink" Target="http://fr.wikipedia.org/wiki/Algorithme" TargetMode="External"/><Relationship Id="rId7" Type="http://schemas.openxmlformats.org/officeDocument/2006/relationships/hyperlink" Target="http://fr.wikipedia.org/wiki/NSA"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fr.wikipedia.org/wiki/Edward_Snowden" TargetMode="External"/><Relationship Id="rId5" Type="http://schemas.openxmlformats.org/officeDocument/2006/relationships/hyperlink" Target="http://fr.wikipedia.org/wiki/Certificat_%C3%A9lectronique" TargetMode="External"/><Relationship Id="rId4" Type="http://schemas.openxmlformats.org/officeDocument/2006/relationships/hyperlink" Target="http://fr.wikipedia.org/wiki/Chiffrement"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tools.ietf.org/html/rfc3986"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6B8487A2-BDF4-4AE0-975A-A254890D2314}" type="slidenum">
              <a:rPr lang="fr-FR" smtClean="0"/>
              <a:pPr/>
              <a:t>1</a:t>
            </a:fld>
            <a:endParaRPr lang="fr-FR"/>
          </a:p>
        </p:txBody>
      </p:sp>
    </p:spTree>
    <p:extLst>
      <p:ext uri="{BB962C8B-B14F-4D97-AF65-F5344CB8AC3E}">
        <p14:creationId xmlns:p14="http://schemas.microsoft.com/office/powerpoint/2010/main" val="3452227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0" kern="1200" dirty="0" smtClean="0">
                <a:solidFill>
                  <a:schemeClr val="tx1"/>
                </a:solidFill>
                <a:latin typeface="+mn-lt"/>
                <a:ea typeface="+mn-ea"/>
                <a:cs typeface="+mn-cs"/>
              </a:rPr>
              <a:t>Projet </a:t>
            </a:r>
            <a:r>
              <a:rPr lang="fr-FR" sz="1200" b="0" i="0" kern="1200" dirty="0" err="1" smtClean="0">
                <a:solidFill>
                  <a:schemeClr val="tx1"/>
                </a:solidFill>
                <a:latin typeface="+mn-lt"/>
                <a:ea typeface="+mn-ea"/>
                <a:cs typeface="+mn-cs"/>
              </a:rPr>
              <a:t>Xanadu</a:t>
            </a:r>
            <a:r>
              <a:rPr lang="fr-FR" sz="1200" b="0" i="0" kern="1200" dirty="0" smtClean="0">
                <a:solidFill>
                  <a:schemeClr val="tx1"/>
                </a:solidFill>
                <a:latin typeface="+mn-lt"/>
                <a:ea typeface="+mn-ea"/>
                <a:cs typeface="+mn-cs"/>
              </a:rPr>
              <a:t>, “</a:t>
            </a:r>
            <a:r>
              <a:rPr lang="fr-FR" sz="1200" b="0" i="0" kern="1200" dirty="0" err="1" smtClean="0">
                <a:solidFill>
                  <a:schemeClr val="tx1"/>
                </a:solidFill>
                <a:latin typeface="+mn-lt"/>
                <a:ea typeface="+mn-ea"/>
                <a:cs typeface="+mn-cs"/>
              </a:rPr>
              <a:t>Hypertext</a:t>
            </a:r>
            <a:r>
              <a:rPr lang="fr-FR" sz="1200" b="0" i="0" kern="1200" dirty="0" smtClean="0">
                <a:solidFill>
                  <a:schemeClr val="tx1"/>
                </a:solidFill>
                <a:latin typeface="+mn-lt"/>
                <a:ea typeface="+mn-ea"/>
                <a:cs typeface="+mn-cs"/>
              </a:rPr>
              <a:t>” 1965</a:t>
            </a:r>
            <a:endParaRPr lang="fr-FR" dirty="0"/>
          </a:p>
        </p:txBody>
      </p:sp>
      <p:sp>
        <p:nvSpPr>
          <p:cNvPr id="4" name="Espace réservé du numéro de diapositive 3"/>
          <p:cNvSpPr>
            <a:spLocks noGrp="1"/>
          </p:cNvSpPr>
          <p:nvPr>
            <p:ph type="sldNum" sz="quarter" idx="10"/>
          </p:nvPr>
        </p:nvSpPr>
        <p:spPr/>
        <p:txBody>
          <a:bodyPr/>
          <a:lstStyle/>
          <a:p>
            <a:fld id="{6B8487A2-BDF4-4AE0-975A-A254890D2314}" type="slidenum">
              <a:rPr lang="fr-FR" smtClean="0"/>
              <a:pPr/>
              <a:t>12</a:t>
            </a:fld>
            <a:endParaRPr lang="fr-FR"/>
          </a:p>
        </p:txBody>
      </p:sp>
    </p:spTree>
    <p:extLst>
      <p:ext uri="{BB962C8B-B14F-4D97-AF65-F5344CB8AC3E}">
        <p14:creationId xmlns:p14="http://schemas.microsoft.com/office/powerpoint/2010/main" val="1822503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1" u="none" strike="noStrike" kern="1200" dirty="0" smtClean="0">
                <a:solidFill>
                  <a:schemeClr val="tx1"/>
                </a:solidFill>
                <a:latin typeface="+mn-lt"/>
                <a:ea typeface="+mn-ea"/>
                <a:cs typeface="+mn-cs"/>
                <a:hlinkClick r:id="rId3" tooltip="The Mother of All Demos"/>
              </a:rPr>
              <a:t>The </a:t>
            </a:r>
            <a:r>
              <a:rPr lang="fr-FR" sz="1200" b="0" i="1" u="none" strike="noStrike" kern="1200" dirty="0" err="1" smtClean="0">
                <a:solidFill>
                  <a:schemeClr val="tx1"/>
                </a:solidFill>
                <a:latin typeface="+mn-lt"/>
                <a:ea typeface="+mn-ea"/>
                <a:cs typeface="+mn-cs"/>
                <a:hlinkClick r:id="rId3" tooltip="The Mother of All Demos"/>
              </a:rPr>
              <a:t>Mother</a:t>
            </a:r>
            <a:r>
              <a:rPr lang="fr-FR" sz="1200" b="0" i="1" u="none" strike="noStrike" kern="1200" dirty="0" smtClean="0">
                <a:solidFill>
                  <a:schemeClr val="tx1"/>
                </a:solidFill>
                <a:latin typeface="+mn-lt"/>
                <a:ea typeface="+mn-ea"/>
                <a:cs typeface="+mn-cs"/>
                <a:hlinkClick r:id="rId3" tooltip="The Mother of All Demos"/>
              </a:rPr>
              <a:t> of All </a:t>
            </a:r>
            <a:r>
              <a:rPr lang="fr-FR" sz="1200" b="0" i="1" u="none" strike="noStrike" kern="1200" dirty="0" err="1" smtClean="0">
                <a:solidFill>
                  <a:schemeClr val="tx1"/>
                </a:solidFill>
                <a:latin typeface="+mn-lt"/>
                <a:ea typeface="+mn-ea"/>
                <a:cs typeface="+mn-cs"/>
                <a:hlinkClick r:id="rId3" tooltip="The Mother of All Demos"/>
              </a:rPr>
              <a:t>Demos</a:t>
            </a:r>
            <a:r>
              <a:rPr lang="fr-FR" sz="1200" b="0" i="0" kern="1200" dirty="0" smtClean="0">
                <a:solidFill>
                  <a:schemeClr val="tx1"/>
                </a:solidFill>
                <a:latin typeface="+mn-lt"/>
                <a:ea typeface="+mn-ea"/>
                <a:cs typeface="+mn-cs"/>
              </a:rPr>
              <a:t> qui présente au public la première </a:t>
            </a:r>
            <a:r>
              <a:rPr lang="fr-FR" sz="1200" b="0" i="0" u="none" strike="noStrike" kern="1200" dirty="0" smtClean="0">
                <a:solidFill>
                  <a:schemeClr val="tx1"/>
                </a:solidFill>
                <a:latin typeface="+mn-lt"/>
                <a:ea typeface="+mn-ea"/>
                <a:cs typeface="+mn-cs"/>
                <a:hlinkClick r:id="rId4" tooltip="Souris informatique"/>
              </a:rPr>
              <a:t>souris informatique</a:t>
            </a:r>
            <a:r>
              <a:rPr lang="fr-FR" sz="1200" b="0" i="0" kern="1200" dirty="0" smtClean="0">
                <a:solidFill>
                  <a:schemeClr val="tx1"/>
                </a:solidFill>
                <a:latin typeface="+mn-lt"/>
                <a:ea typeface="+mn-ea"/>
                <a:cs typeface="+mn-cs"/>
              </a:rPr>
              <a:t>, ainsi que la </a:t>
            </a:r>
            <a:r>
              <a:rPr lang="fr-FR" sz="1200" b="0" i="0" u="none" strike="noStrike" kern="1200" dirty="0" smtClean="0">
                <a:solidFill>
                  <a:schemeClr val="tx1"/>
                </a:solidFill>
                <a:latin typeface="+mn-lt"/>
                <a:ea typeface="+mn-ea"/>
                <a:cs typeface="+mn-cs"/>
                <a:hlinkClick r:id="rId5" tooltip="Métaphore du bureau"/>
              </a:rPr>
              <a:t>métaphore du bureau</a:t>
            </a:r>
            <a:r>
              <a:rPr lang="fr-FR" sz="1200" b="0" i="0" kern="1200" dirty="0" smtClean="0">
                <a:solidFill>
                  <a:schemeClr val="tx1"/>
                </a:solidFill>
                <a:latin typeface="+mn-lt"/>
                <a:ea typeface="+mn-ea"/>
                <a:cs typeface="+mn-cs"/>
              </a:rPr>
              <a:t>, la </a:t>
            </a:r>
            <a:r>
              <a:rPr lang="fr-FR" sz="1200" b="0" i="0" u="none" strike="noStrike" kern="1200" dirty="0" smtClean="0">
                <a:solidFill>
                  <a:schemeClr val="tx1"/>
                </a:solidFill>
                <a:latin typeface="+mn-lt"/>
                <a:ea typeface="+mn-ea"/>
                <a:cs typeface="+mn-cs"/>
                <a:hlinkClick r:id="rId6" tooltip="Visioconférence"/>
              </a:rPr>
              <a:t>visioconférence</a:t>
            </a:r>
            <a:r>
              <a:rPr lang="fr-FR" sz="1200" b="0" i="0" kern="1200" dirty="0" smtClean="0">
                <a:solidFill>
                  <a:schemeClr val="tx1"/>
                </a:solidFill>
                <a:latin typeface="+mn-lt"/>
                <a:ea typeface="+mn-ea"/>
                <a:cs typeface="+mn-cs"/>
              </a:rPr>
              <a:t>, la </a:t>
            </a:r>
            <a:r>
              <a:rPr lang="fr-FR" sz="1200" b="0" i="0" u="none" strike="noStrike" kern="1200" dirty="0" smtClean="0">
                <a:solidFill>
                  <a:schemeClr val="tx1"/>
                </a:solidFill>
                <a:latin typeface="+mn-lt"/>
                <a:ea typeface="+mn-ea"/>
                <a:cs typeface="+mn-cs"/>
                <a:hlinkClick r:id="rId7" tooltip="Téléconférence"/>
              </a:rPr>
              <a:t>téléconférence</a:t>
            </a:r>
            <a:r>
              <a:rPr lang="fr-FR" sz="1200" b="0" i="0" kern="1200" dirty="0" smtClean="0">
                <a:solidFill>
                  <a:schemeClr val="tx1"/>
                </a:solidFill>
                <a:latin typeface="+mn-lt"/>
                <a:ea typeface="+mn-ea"/>
                <a:cs typeface="+mn-cs"/>
              </a:rPr>
              <a:t>, </a:t>
            </a:r>
            <a:r>
              <a:rPr lang="fr-FR" sz="1200" b="0" i="0" kern="1200" dirty="0" err="1" smtClean="0">
                <a:solidFill>
                  <a:schemeClr val="tx1"/>
                </a:solidFill>
                <a:latin typeface="+mn-lt"/>
                <a:ea typeface="+mn-ea"/>
                <a:cs typeface="+mn-cs"/>
              </a:rPr>
              <a:t>le</a:t>
            </a:r>
            <a:r>
              <a:rPr lang="fr-FR" sz="1200" b="0" i="0" u="none" strike="noStrike" kern="1200" dirty="0" err="1" smtClean="0">
                <a:solidFill>
                  <a:schemeClr val="tx1"/>
                </a:solidFill>
                <a:latin typeface="+mn-lt"/>
                <a:ea typeface="+mn-ea"/>
                <a:cs typeface="+mn-cs"/>
                <a:hlinkClick r:id="rId8" tooltip="Courrier électronique"/>
              </a:rPr>
              <a:t>courrier</a:t>
            </a:r>
            <a:r>
              <a:rPr lang="fr-FR" sz="1200" b="0" i="0" u="none" strike="noStrike" kern="1200" dirty="0" smtClean="0">
                <a:solidFill>
                  <a:schemeClr val="tx1"/>
                </a:solidFill>
                <a:latin typeface="+mn-lt"/>
                <a:ea typeface="+mn-ea"/>
                <a:cs typeface="+mn-cs"/>
                <a:hlinkClick r:id="rId8" tooltip="Courrier électronique"/>
              </a:rPr>
              <a:t> électronique</a:t>
            </a:r>
            <a:r>
              <a:rPr lang="fr-FR" sz="1200" b="0" i="0" kern="1200" dirty="0" smtClean="0">
                <a:solidFill>
                  <a:schemeClr val="tx1"/>
                </a:solidFill>
                <a:latin typeface="+mn-lt"/>
                <a:ea typeface="+mn-ea"/>
                <a:cs typeface="+mn-cs"/>
              </a:rPr>
              <a:t> et le système </a:t>
            </a:r>
            <a:r>
              <a:rPr lang="fr-FR" sz="1200" b="0" i="0" u="none" strike="noStrike" kern="1200" dirty="0" smtClean="0">
                <a:solidFill>
                  <a:schemeClr val="tx1"/>
                </a:solidFill>
                <a:latin typeface="+mn-lt"/>
                <a:ea typeface="+mn-ea"/>
                <a:cs typeface="+mn-cs"/>
                <a:hlinkClick r:id="rId9" tooltip="Hypertexte"/>
              </a:rPr>
              <a:t>hypertexte</a:t>
            </a:r>
            <a:r>
              <a:rPr lang="fr-FR" sz="1200" b="0" i="0" kern="1200" dirty="0" smtClean="0">
                <a:solidFill>
                  <a:schemeClr val="tx1"/>
                </a:solidFill>
                <a:latin typeface="+mn-lt"/>
                <a:ea typeface="+mn-ea"/>
                <a:cs typeface="+mn-cs"/>
              </a:rPr>
              <a:t>.</a:t>
            </a:r>
            <a:endParaRPr lang="fr-FR" dirty="0"/>
          </a:p>
        </p:txBody>
      </p:sp>
      <p:sp>
        <p:nvSpPr>
          <p:cNvPr id="4" name="Espace réservé du numéro de diapositive 3"/>
          <p:cNvSpPr>
            <a:spLocks noGrp="1"/>
          </p:cNvSpPr>
          <p:nvPr>
            <p:ph type="sldNum" sz="quarter" idx="10"/>
          </p:nvPr>
        </p:nvSpPr>
        <p:spPr/>
        <p:txBody>
          <a:bodyPr/>
          <a:lstStyle/>
          <a:p>
            <a:fld id="{6B8487A2-BDF4-4AE0-975A-A254890D2314}" type="slidenum">
              <a:rPr lang="fr-FR" smtClean="0"/>
              <a:pPr/>
              <a:t>13</a:t>
            </a:fld>
            <a:endParaRPr lang="fr-FR"/>
          </a:p>
        </p:txBody>
      </p:sp>
    </p:spTree>
    <p:extLst>
      <p:ext uri="{BB962C8B-B14F-4D97-AF65-F5344CB8AC3E}">
        <p14:creationId xmlns:p14="http://schemas.microsoft.com/office/powerpoint/2010/main" val="620825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World Wide Web</a:t>
            </a:r>
          </a:p>
          <a:p>
            <a:r>
              <a:rPr lang="en-US" sz="1200" b="0" i="0" kern="1200" dirty="0" err="1" smtClean="0">
                <a:solidFill>
                  <a:schemeClr val="tx1"/>
                </a:solidFill>
                <a:latin typeface="+mn-lt"/>
                <a:ea typeface="+mn-ea"/>
                <a:cs typeface="+mn-cs"/>
              </a:rPr>
              <a:t>cern</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W3C </a:t>
            </a:r>
            <a:r>
              <a:rPr lang="fr-FR" sz="1200" b="0" i="0" u="none" strike="noStrike" kern="1200" dirty="0" smtClean="0">
                <a:solidFill>
                  <a:schemeClr val="tx1"/>
                </a:solidFill>
                <a:latin typeface="+mn-lt"/>
                <a:ea typeface="+mn-ea"/>
                <a:cs typeface="+mn-cs"/>
                <a:hlinkClick r:id="rId3"/>
              </a:rPr>
              <a:t>http://www.w3.org/</a:t>
            </a:r>
            <a:endParaRPr lang="fr-FR" sz="1200" b="0" i="0" u="none" strike="noStrike"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consortium of companies, universities...</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standardizing open and royalty-free technologies</a:t>
            </a:r>
          </a:p>
          <a:p>
            <a:endParaRPr lang="fr-FR" dirty="0"/>
          </a:p>
        </p:txBody>
      </p:sp>
      <p:sp>
        <p:nvSpPr>
          <p:cNvPr id="4" name="Espace réservé du numéro de diapositive 3"/>
          <p:cNvSpPr>
            <a:spLocks noGrp="1"/>
          </p:cNvSpPr>
          <p:nvPr>
            <p:ph type="sldNum" sz="quarter" idx="10"/>
          </p:nvPr>
        </p:nvSpPr>
        <p:spPr/>
        <p:txBody>
          <a:bodyPr/>
          <a:lstStyle/>
          <a:p>
            <a:fld id="{6B8487A2-BDF4-4AE0-975A-A254890D2314}" type="slidenum">
              <a:rPr lang="fr-FR" smtClean="0"/>
              <a:pPr/>
              <a:t>14</a:t>
            </a:fld>
            <a:endParaRPr lang="fr-FR"/>
          </a:p>
        </p:txBody>
      </p:sp>
    </p:spTree>
    <p:extLst>
      <p:ext uri="{BB962C8B-B14F-4D97-AF65-F5344CB8AC3E}">
        <p14:creationId xmlns:p14="http://schemas.microsoft.com/office/powerpoint/2010/main" val="1917520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6B8487A2-BDF4-4AE0-975A-A254890D2314}" type="slidenum">
              <a:rPr lang="fr-FR" smtClean="0"/>
              <a:pPr/>
              <a:t>15</a:t>
            </a:fld>
            <a:endParaRPr lang="fr-FR"/>
          </a:p>
        </p:txBody>
      </p:sp>
    </p:spTree>
    <p:extLst>
      <p:ext uri="{BB962C8B-B14F-4D97-AF65-F5344CB8AC3E}">
        <p14:creationId xmlns:p14="http://schemas.microsoft.com/office/powerpoint/2010/main" val="3195629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latin typeface="+mn-lt"/>
                <a:ea typeface="+mn-ea"/>
                <a:cs typeface="+mn-cs"/>
              </a:rPr>
              <a:t>- Yahoo! a été créé par David </a:t>
            </a:r>
            <a:r>
              <a:rPr lang="fr-FR" sz="1200" b="0" i="0" kern="1200" dirty="0" err="1" smtClean="0">
                <a:solidFill>
                  <a:schemeClr val="tx1"/>
                </a:solidFill>
                <a:latin typeface="+mn-lt"/>
                <a:ea typeface="+mn-ea"/>
                <a:cs typeface="+mn-cs"/>
              </a:rPr>
              <a:t>Filo</a:t>
            </a:r>
            <a:r>
              <a:rPr lang="fr-FR" sz="1200" b="0" i="0" kern="1200" dirty="0" smtClean="0">
                <a:solidFill>
                  <a:schemeClr val="tx1"/>
                </a:solidFill>
                <a:latin typeface="+mn-lt"/>
                <a:ea typeface="+mn-ea"/>
                <a:cs typeface="+mn-cs"/>
              </a:rPr>
              <a:t> et Jerry Yang à l'université </a:t>
            </a:r>
            <a:r>
              <a:rPr lang="fr-FR" sz="1200" b="0" i="0" kern="1200" dirty="0" err="1" smtClean="0">
                <a:solidFill>
                  <a:schemeClr val="tx1"/>
                </a:solidFill>
                <a:latin typeface="+mn-lt"/>
                <a:ea typeface="+mn-ea"/>
                <a:cs typeface="+mn-cs"/>
              </a:rPr>
              <a:t>Stanford</a:t>
            </a:r>
            <a:r>
              <a:rPr lang="fr-FR" sz="1200" b="0" i="0" kern="1200" dirty="0" smtClean="0">
                <a:solidFill>
                  <a:schemeClr val="tx1"/>
                </a:solidFill>
                <a:latin typeface="+mn-lt"/>
                <a:ea typeface="+mn-ea"/>
                <a:cs typeface="+mn-cs"/>
              </a:rPr>
              <a:t>, en janvier 1994 puis l'entreprise a été fondée en mars 1995</a:t>
            </a:r>
          </a:p>
          <a:p>
            <a:r>
              <a:rPr lang="fr-FR" sz="1200" b="0" i="0" kern="1200" dirty="0" smtClean="0">
                <a:solidFill>
                  <a:schemeClr val="tx1"/>
                </a:solidFill>
                <a:latin typeface="+mn-lt"/>
                <a:ea typeface="+mn-ea"/>
                <a:cs typeface="+mn-cs"/>
              </a:rPr>
              <a:t>4,98 milliards </a:t>
            </a:r>
            <a:r>
              <a:rPr lang="fr-FR" sz="1200" b="0" i="0" u="none" strike="noStrike" kern="1200" dirty="0" smtClean="0">
                <a:solidFill>
                  <a:schemeClr val="tx1"/>
                </a:solidFill>
                <a:latin typeface="+mn-lt"/>
                <a:ea typeface="+mn-ea"/>
                <a:cs typeface="+mn-cs"/>
                <a:hlinkClick r:id="rId3" tooltip="Dollar US"/>
              </a:rPr>
              <a:t>USD</a:t>
            </a:r>
            <a:r>
              <a:rPr lang="fr-FR" sz="1200" b="0" i="0" kern="1200" dirty="0" smtClean="0">
                <a:solidFill>
                  <a:schemeClr val="tx1"/>
                </a:solidFill>
                <a:latin typeface="+mn-lt"/>
                <a:ea typeface="+mn-ea"/>
                <a:cs typeface="+mn-cs"/>
              </a:rPr>
              <a:t> (2012) </a:t>
            </a:r>
            <a:r>
              <a:rPr lang="fr-FR" dirty="0" smtClean="0"/>
              <a:t>Effectif11 500 (2013)</a:t>
            </a:r>
          </a:p>
          <a:p>
            <a:pPr>
              <a:buFontTx/>
              <a:buChar char="-"/>
            </a:pPr>
            <a:r>
              <a:rPr lang="fr-FR" dirty="0" smtClean="0"/>
              <a:t>Google </a:t>
            </a:r>
            <a:r>
              <a:rPr lang="fr-FR" dirty="0" err="1" smtClean="0"/>
              <a:t>sergey</a:t>
            </a:r>
            <a:r>
              <a:rPr lang="fr-FR" dirty="0" smtClean="0"/>
              <a:t> brin et </a:t>
            </a:r>
            <a:r>
              <a:rPr lang="fr-FR" dirty="0" err="1" smtClean="0"/>
              <a:t>lary</a:t>
            </a:r>
            <a:r>
              <a:rPr lang="fr-FR" dirty="0" smtClean="0"/>
              <a:t> page,</a:t>
            </a:r>
            <a:r>
              <a:rPr lang="fr-FR" baseline="0" dirty="0" smtClean="0"/>
              <a:t> </a:t>
            </a:r>
            <a:r>
              <a:rPr lang="fr-FR" baseline="0" dirty="0" err="1" smtClean="0"/>
              <a:t>univ</a:t>
            </a:r>
            <a:r>
              <a:rPr lang="fr-FR" baseline="0" dirty="0" smtClean="0"/>
              <a:t> </a:t>
            </a:r>
            <a:r>
              <a:rPr lang="fr-FR" baseline="0" dirty="0" err="1" smtClean="0"/>
              <a:t>stanford</a:t>
            </a:r>
            <a:r>
              <a:rPr lang="fr-FR" baseline="0" dirty="0" smtClean="0"/>
              <a:t> 1998, </a:t>
            </a:r>
            <a:r>
              <a:rPr lang="fr-FR" sz="1200" b="0" i="0" kern="1200" dirty="0" smtClean="0">
                <a:solidFill>
                  <a:schemeClr val="tx1"/>
                </a:solidFill>
                <a:latin typeface="+mn-lt"/>
                <a:ea typeface="+mn-ea"/>
                <a:cs typeface="+mn-cs"/>
              </a:rPr>
              <a:t>US$ 59.825 billion (2013), effectifs 52,069 </a:t>
            </a:r>
            <a:r>
              <a:rPr lang="fr-FR" dirty="0" smtClean="0"/>
              <a:t>(Q2 2014)</a:t>
            </a:r>
          </a:p>
          <a:p>
            <a:pPr>
              <a:buFontTx/>
              <a:buChar char="-"/>
            </a:pPr>
            <a:r>
              <a:rPr lang="fr-FR" dirty="0" smtClean="0"/>
              <a:t>Fb mark </a:t>
            </a:r>
            <a:r>
              <a:rPr lang="fr-FR" dirty="0" err="1" smtClean="0"/>
              <a:t>zuckerberg</a:t>
            </a:r>
            <a:r>
              <a:rPr lang="fr-FR" baseline="0" dirty="0" smtClean="0"/>
              <a:t> 2004 à Harvard , </a:t>
            </a:r>
            <a:r>
              <a:rPr lang="fr-FR" sz="1200" b="0" i="0" kern="1200" dirty="0" smtClean="0">
                <a:solidFill>
                  <a:schemeClr val="tx1"/>
                </a:solidFill>
                <a:latin typeface="+mn-lt"/>
                <a:ea typeface="+mn-ea"/>
                <a:cs typeface="+mn-cs"/>
              </a:rPr>
              <a:t>7.87 billion 2012, effectifs 7,185 (</a:t>
            </a:r>
            <a:r>
              <a:rPr lang="fr-FR" sz="1200" b="0" i="0" kern="1200" dirty="0" err="1" smtClean="0">
                <a:solidFill>
                  <a:schemeClr val="tx1"/>
                </a:solidFill>
                <a:latin typeface="+mn-lt"/>
                <a:ea typeface="+mn-ea"/>
                <a:cs typeface="+mn-cs"/>
              </a:rPr>
              <a:t>June</a:t>
            </a:r>
            <a:r>
              <a:rPr lang="fr-FR" sz="1200" b="0" i="0" kern="1200" dirty="0" smtClean="0">
                <a:solidFill>
                  <a:schemeClr val="tx1"/>
                </a:solidFill>
                <a:latin typeface="+mn-lt"/>
                <a:ea typeface="+mn-ea"/>
                <a:cs typeface="+mn-cs"/>
              </a:rPr>
              <a:t>,2014)</a:t>
            </a:r>
            <a:endParaRPr lang="fr-FR" dirty="0" smtClean="0"/>
          </a:p>
          <a:p>
            <a:pPr>
              <a:buFontTx/>
              <a:buChar char="-"/>
            </a:pPr>
            <a:endParaRPr lang="fr-FR" dirty="0" smtClean="0"/>
          </a:p>
          <a:p>
            <a:pPr>
              <a:buFontTx/>
              <a:buChar char="-"/>
            </a:pPr>
            <a:r>
              <a:rPr lang="fr-FR" dirty="0" err="1" smtClean="0"/>
              <a:t>kelkoo</a:t>
            </a:r>
            <a:r>
              <a:rPr lang="fr-FR" dirty="0" smtClean="0"/>
              <a:t> 475 a </a:t>
            </a:r>
            <a:r>
              <a:rPr lang="fr-FR" dirty="0" err="1" smtClean="0"/>
              <a:t>yahoo</a:t>
            </a:r>
            <a:r>
              <a:rPr lang="fr-FR" dirty="0" smtClean="0"/>
              <a:t>, </a:t>
            </a:r>
            <a:r>
              <a:rPr lang="fr-FR" dirty="0" err="1" smtClean="0"/>
              <a:t>netvibes</a:t>
            </a:r>
            <a:r>
              <a:rPr lang="fr-FR" dirty="0" smtClean="0"/>
              <a:t> 20M a </a:t>
            </a:r>
            <a:r>
              <a:rPr lang="fr-FR" dirty="0" err="1" smtClean="0"/>
              <a:t>dassault</a:t>
            </a:r>
            <a:r>
              <a:rPr lang="fr-FR" dirty="0" smtClean="0"/>
              <a:t>, </a:t>
            </a:r>
            <a:r>
              <a:rPr lang="fr-FR" dirty="0" err="1" smtClean="0"/>
              <a:t>youtube</a:t>
            </a:r>
            <a:r>
              <a:rPr lang="fr-FR" dirty="0" smtClean="0"/>
              <a:t> 1,65 B</a:t>
            </a:r>
            <a:r>
              <a:rPr lang="fr-FR" baseline="0" dirty="0" smtClean="0"/>
              <a:t> a </a:t>
            </a:r>
            <a:r>
              <a:rPr lang="fr-FR" baseline="0" dirty="0" err="1" smtClean="0"/>
              <a:t>google</a:t>
            </a:r>
            <a:endParaRPr lang="fr-FR" baseline="0" dirty="0" smtClean="0"/>
          </a:p>
          <a:p>
            <a:pPr>
              <a:buFontTx/>
              <a:buChar char="-"/>
            </a:pPr>
            <a:r>
              <a:rPr lang="fr-FR" baseline="0" dirty="0" smtClean="0"/>
              <a:t>Les dot.com, entré en bourse ou vente, first </a:t>
            </a:r>
            <a:r>
              <a:rPr lang="fr-FR" baseline="0" dirty="0" err="1" smtClean="0"/>
              <a:t>thursdays</a:t>
            </a:r>
            <a:r>
              <a:rPr lang="fr-FR" baseline="0" dirty="0" smtClean="0"/>
              <a:t>, business </a:t>
            </a:r>
            <a:r>
              <a:rPr lang="fr-FR" baseline="0" dirty="0" err="1" smtClean="0"/>
              <a:t>angels</a:t>
            </a:r>
            <a:r>
              <a:rPr lang="fr-FR" baseline="0" dirty="0" smtClean="0"/>
              <a:t>, capital risque, banque</a:t>
            </a:r>
            <a:endParaRPr lang="fr-FR" dirty="0" smtClean="0"/>
          </a:p>
          <a:p>
            <a:pPr>
              <a:buFontTx/>
              <a:buChar char="-"/>
            </a:pPr>
            <a:endParaRPr lang="fr-FR" dirty="0" smtClean="0"/>
          </a:p>
          <a:p>
            <a:pPr>
              <a:buFontTx/>
              <a:buChar char="-"/>
            </a:pPr>
            <a:endParaRPr lang="fr-FR" dirty="0"/>
          </a:p>
        </p:txBody>
      </p:sp>
      <p:sp>
        <p:nvSpPr>
          <p:cNvPr id="4" name="Espace réservé du numéro de diapositive 3"/>
          <p:cNvSpPr>
            <a:spLocks noGrp="1"/>
          </p:cNvSpPr>
          <p:nvPr>
            <p:ph type="sldNum" sz="quarter" idx="10"/>
          </p:nvPr>
        </p:nvSpPr>
        <p:spPr/>
        <p:txBody>
          <a:bodyPr/>
          <a:lstStyle/>
          <a:p>
            <a:fld id="{6B8487A2-BDF4-4AE0-975A-A254890D2314}" type="slidenum">
              <a:rPr lang="fr-FR" smtClean="0"/>
              <a:pPr/>
              <a:t>16</a:t>
            </a:fld>
            <a:endParaRPr lang="fr-FR"/>
          </a:p>
        </p:txBody>
      </p:sp>
    </p:spTree>
    <p:extLst>
      <p:ext uri="{BB962C8B-B14F-4D97-AF65-F5344CB8AC3E}">
        <p14:creationId xmlns:p14="http://schemas.microsoft.com/office/powerpoint/2010/main" val="3262394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0" kern="1200" dirty="0" smtClean="0">
                <a:solidFill>
                  <a:schemeClr val="tx1"/>
                </a:solidFill>
                <a:latin typeface="+mn-lt"/>
                <a:ea typeface="+mn-ea"/>
                <a:cs typeface="+mn-cs"/>
              </a:rPr>
              <a:t>C’est quoi un port réseau</a:t>
            </a:r>
            <a:r>
              <a:rPr lang="fr-FR"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a:t>
            </a:r>
          </a:p>
          <a:p>
            <a:endParaRPr lang="fr-FR" sz="1200" b="0" i="0" kern="120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HTTPS utilisation d'un </a:t>
            </a:r>
            <a:r>
              <a:rPr lang="fr-FR" sz="1200" b="0" i="0" u="none" strike="noStrike" kern="1200" dirty="0" smtClean="0">
                <a:solidFill>
                  <a:schemeClr val="tx1"/>
                </a:solidFill>
                <a:latin typeface="+mn-lt"/>
                <a:ea typeface="+mn-ea"/>
                <a:cs typeface="+mn-cs"/>
                <a:hlinkClick r:id="rId3" tooltip="Algorithme"/>
              </a:rPr>
              <a:t>algorithme</a:t>
            </a:r>
            <a:r>
              <a:rPr lang="fr-FR" sz="1200" b="0" i="0" kern="1200" dirty="0" smtClean="0">
                <a:solidFill>
                  <a:schemeClr val="tx1"/>
                </a:solidFill>
                <a:latin typeface="+mn-lt"/>
                <a:ea typeface="+mn-ea"/>
                <a:cs typeface="+mn-cs"/>
              </a:rPr>
              <a:t> de </a:t>
            </a:r>
            <a:r>
              <a:rPr lang="fr-FR" sz="1200" b="0" i="0" u="none" strike="noStrike" kern="1200" dirty="0" smtClean="0">
                <a:solidFill>
                  <a:schemeClr val="tx1"/>
                </a:solidFill>
                <a:latin typeface="+mn-lt"/>
                <a:ea typeface="+mn-ea"/>
                <a:cs typeface="+mn-cs"/>
                <a:hlinkClick r:id="rId4" tooltip="Chiffrement"/>
              </a:rPr>
              <a:t>chiffrement</a:t>
            </a:r>
            <a:r>
              <a:rPr lang="fr-FR" sz="1200" b="0" i="0" kern="1200" dirty="0" smtClean="0">
                <a:solidFill>
                  <a:schemeClr val="tx1"/>
                </a:solidFill>
                <a:latin typeface="+mn-lt"/>
                <a:ea typeface="+mn-ea"/>
                <a:cs typeface="+mn-cs"/>
              </a:rPr>
              <a:t>, et sur la reconnaissance de validité du </a:t>
            </a:r>
            <a:r>
              <a:rPr lang="fr-FR" sz="1200" b="0" i="0" u="none" strike="noStrike" kern="1200" dirty="0" smtClean="0">
                <a:solidFill>
                  <a:schemeClr val="tx1"/>
                </a:solidFill>
                <a:latin typeface="+mn-lt"/>
                <a:ea typeface="+mn-ea"/>
                <a:cs typeface="+mn-cs"/>
                <a:hlinkClick r:id="rId5" tooltip="Certificat électronique"/>
              </a:rPr>
              <a:t>certificat d'authentification</a:t>
            </a:r>
            <a:r>
              <a:rPr lang="fr-FR" sz="1200" b="0" i="0" kern="1200" dirty="0" smtClean="0">
                <a:solidFill>
                  <a:schemeClr val="tx1"/>
                </a:solidFill>
                <a:latin typeface="+mn-lt"/>
                <a:ea typeface="+mn-ea"/>
                <a:cs typeface="+mn-cs"/>
              </a:rPr>
              <a:t> du site visité.</a:t>
            </a:r>
          </a:p>
          <a:p>
            <a:endParaRPr lang="fr-FR" sz="1200" b="0" i="0" kern="120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En septembre 2013, plusieurs journaux révèlent, grâce aux documents fournis par </a:t>
            </a:r>
            <a:r>
              <a:rPr lang="fr-FR" sz="1200" b="0" i="0" u="none" strike="noStrike" kern="1200" dirty="0" smtClean="0">
                <a:solidFill>
                  <a:schemeClr val="tx1"/>
                </a:solidFill>
                <a:latin typeface="+mn-lt"/>
                <a:ea typeface="+mn-ea"/>
                <a:cs typeface="+mn-cs"/>
                <a:hlinkClick r:id="rId6" tooltip="Edward Snowden"/>
              </a:rPr>
              <a:t>Edward </a:t>
            </a:r>
            <a:r>
              <a:rPr lang="fr-FR" sz="1200" b="0" i="0" u="none" strike="noStrike" kern="1200" dirty="0" err="1" smtClean="0">
                <a:solidFill>
                  <a:schemeClr val="tx1"/>
                </a:solidFill>
                <a:latin typeface="+mn-lt"/>
                <a:ea typeface="+mn-ea"/>
                <a:cs typeface="+mn-cs"/>
                <a:hlinkClick r:id="rId6" tooltip="Edward Snowden"/>
              </a:rPr>
              <a:t>Snowden</a:t>
            </a:r>
            <a:r>
              <a:rPr lang="fr-FR" sz="1200" b="0" i="0" kern="1200" dirty="0" smtClean="0">
                <a:solidFill>
                  <a:schemeClr val="tx1"/>
                </a:solidFill>
                <a:latin typeface="+mn-lt"/>
                <a:ea typeface="+mn-ea"/>
                <a:cs typeface="+mn-cs"/>
              </a:rPr>
              <a:t>, que la </a:t>
            </a:r>
            <a:r>
              <a:rPr lang="fr-FR" sz="1200" b="1" i="0" u="none" strike="noStrike" kern="1200" dirty="0" smtClean="0">
                <a:solidFill>
                  <a:schemeClr val="tx1"/>
                </a:solidFill>
                <a:latin typeface="+mn-lt"/>
                <a:ea typeface="+mn-ea"/>
                <a:cs typeface="+mn-cs"/>
                <a:hlinkClick r:id="rId7" tooltip="NSA"/>
              </a:rPr>
              <a:t>NSA</a:t>
            </a:r>
            <a:r>
              <a:rPr lang="fr-FR" sz="1200" b="0" i="0" kern="1200" dirty="0" smtClean="0">
                <a:solidFill>
                  <a:schemeClr val="tx1"/>
                </a:solidFill>
                <a:latin typeface="+mn-lt"/>
                <a:ea typeface="+mn-ea"/>
                <a:cs typeface="+mn-cs"/>
              </a:rPr>
              <a:t> a cassé le chiffrement du protocole </a:t>
            </a:r>
            <a:r>
              <a:rPr lang="fr-FR" sz="1200" b="1" i="0" kern="1200" dirty="0" smtClean="0">
                <a:solidFill>
                  <a:schemeClr val="tx1"/>
                </a:solidFill>
                <a:latin typeface="+mn-lt"/>
                <a:ea typeface="+mn-ea"/>
                <a:cs typeface="+mn-cs"/>
              </a:rPr>
              <a:t>HTTPS </a:t>
            </a:r>
            <a:r>
              <a:rPr lang="fr-FR" sz="1200" b="0" i="0" kern="1200" dirty="0" smtClean="0">
                <a:solidFill>
                  <a:schemeClr val="tx1"/>
                </a:solidFill>
                <a:latin typeface="+mn-lt"/>
                <a:ea typeface="+mn-ea"/>
                <a:cs typeface="+mn-cs"/>
              </a:rPr>
              <a:t>grâce au programme </a:t>
            </a:r>
            <a:r>
              <a:rPr lang="fr-FR" sz="1200" b="0" i="0" u="none" strike="noStrike" kern="1200" dirty="0" err="1" smtClean="0">
                <a:solidFill>
                  <a:schemeClr val="tx1"/>
                </a:solidFill>
                <a:latin typeface="+mn-lt"/>
                <a:ea typeface="+mn-ea"/>
                <a:cs typeface="+mn-cs"/>
                <a:hlinkClick r:id="rId8" tooltip="Bullrun"/>
              </a:rPr>
              <a:t>Bullrun</a:t>
            </a:r>
            <a:r>
              <a:rPr lang="fr-FR" sz="1200" b="0" i="0" kern="1200" dirty="0" smtClean="0">
                <a:solidFill>
                  <a:schemeClr val="tx1"/>
                </a:solidFill>
                <a:latin typeface="+mn-lt"/>
                <a:ea typeface="+mn-ea"/>
                <a:cs typeface="+mn-cs"/>
              </a:rPr>
              <a:t>. Toutes les données chiffrées de l'internet (transactions bancaires, courriers, etc.) sont ainsi accessibles aux services de renseignement américain</a:t>
            </a:r>
          </a:p>
          <a:p>
            <a:endParaRPr lang="fr-FR" sz="1200" b="0" i="0" kern="120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PRISM</a:t>
            </a:r>
            <a:endParaRPr lang="fr-FR" dirty="0"/>
          </a:p>
        </p:txBody>
      </p:sp>
      <p:sp>
        <p:nvSpPr>
          <p:cNvPr id="4" name="Espace réservé du numéro de diapositive 3"/>
          <p:cNvSpPr>
            <a:spLocks noGrp="1"/>
          </p:cNvSpPr>
          <p:nvPr>
            <p:ph type="sldNum" sz="quarter" idx="10"/>
          </p:nvPr>
        </p:nvSpPr>
        <p:spPr/>
        <p:txBody>
          <a:bodyPr/>
          <a:lstStyle/>
          <a:p>
            <a:fld id="{6B8487A2-BDF4-4AE0-975A-A254890D2314}" type="slidenum">
              <a:rPr lang="fr-FR" smtClean="0"/>
              <a:pPr/>
              <a:t>17</a:t>
            </a:fld>
            <a:endParaRPr lang="fr-FR"/>
          </a:p>
        </p:txBody>
      </p:sp>
    </p:spTree>
    <p:extLst>
      <p:ext uri="{BB962C8B-B14F-4D97-AF65-F5344CB8AC3E}">
        <p14:creationId xmlns:p14="http://schemas.microsoft.com/office/powerpoint/2010/main" val="713014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0" kern="1200" dirty="0" smtClean="0">
                <a:solidFill>
                  <a:schemeClr val="tx1"/>
                </a:solidFill>
                <a:latin typeface="+mn-lt"/>
                <a:ea typeface="+mn-ea"/>
                <a:cs typeface="+mn-cs"/>
              </a:rPr>
              <a:t> </a:t>
            </a:r>
            <a:r>
              <a:rPr lang="fr-FR" sz="1200" b="0" i="0" u="sng" kern="1200" dirty="0" smtClean="0">
                <a:solidFill>
                  <a:schemeClr val="tx1"/>
                </a:solidFill>
                <a:latin typeface="+mn-lt"/>
                <a:ea typeface="+mn-ea"/>
                <a:cs typeface="+mn-cs"/>
                <a:hlinkClick r:id="rId3"/>
              </a:rPr>
              <a:t>RFC 3986</a:t>
            </a:r>
            <a:endParaRPr lang="fr-FR" sz="1200" b="0" i="0" u="sng" kern="1200" dirty="0" smtClean="0">
              <a:solidFill>
                <a:schemeClr val="tx1"/>
              </a:solidFill>
              <a:latin typeface="+mn-lt"/>
              <a:ea typeface="+mn-ea"/>
              <a:cs typeface="+mn-cs"/>
            </a:endParaRPr>
          </a:p>
          <a:p>
            <a:endParaRPr lang="fr-FR" sz="1200" b="0" i="0" u="sng" kern="1200" dirty="0" smtClean="0">
              <a:solidFill>
                <a:schemeClr val="tx1"/>
              </a:solidFill>
              <a:latin typeface="+mn-lt"/>
              <a:ea typeface="+mn-ea"/>
              <a:cs typeface="+mn-cs"/>
            </a:endParaRPr>
          </a:p>
          <a:p>
            <a:r>
              <a:rPr lang="fr-FR" sz="1200" b="0" i="0" u="sng" kern="1200" dirty="0" smtClean="0">
                <a:solidFill>
                  <a:schemeClr val="tx1"/>
                </a:solidFill>
                <a:latin typeface="+mn-lt"/>
                <a:ea typeface="+mn-ea"/>
                <a:cs typeface="+mn-cs"/>
              </a:rPr>
              <a:t>Site web vs portail web</a:t>
            </a:r>
          </a:p>
          <a:p>
            <a:endParaRPr lang="fr-FR" sz="1200" b="0" i="0" u="sng" kern="1200" dirty="0" smtClean="0">
              <a:solidFill>
                <a:schemeClr val="tx1"/>
              </a:solidFill>
              <a:latin typeface="+mn-lt"/>
              <a:ea typeface="+mn-ea"/>
              <a:cs typeface="+mn-cs"/>
            </a:endParaRPr>
          </a:p>
          <a:p>
            <a:r>
              <a:rPr lang="fr-FR" sz="1200" b="0" i="0" u="sng" kern="1200" dirty="0" err="1" smtClean="0">
                <a:solidFill>
                  <a:schemeClr val="tx1"/>
                </a:solidFill>
                <a:latin typeface="+mn-lt"/>
                <a:ea typeface="+mn-ea"/>
                <a:cs typeface="+mn-cs"/>
              </a:rPr>
              <a:t>Exempe</a:t>
            </a:r>
            <a:r>
              <a:rPr lang="fr-FR" sz="1200" b="0" i="0" u="sng" kern="1200" baseline="0" dirty="0" smtClean="0">
                <a:solidFill>
                  <a:schemeClr val="tx1"/>
                </a:solidFill>
                <a:latin typeface="+mn-lt"/>
                <a:ea typeface="+mn-ea"/>
                <a:cs typeface="+mn-cs"/>
              </a:rPr>
              <a:t> d’un url relatif</a:t>
            </a:r>
            <a:endParaRPr lang="fr-FR" dirty="0"/>
          </a:p>
        </p:txBody>
      </p:sp>
      <p:sp>
        <p:nvSpPr>
          <p:cNvPr id="4" name="Espace réservé du numéro de diapositive 3"/>
          <p:cNvSpPr>
            <a:spLocks noGrp="1"/>
          </p:cNvSpPr>
          <p:nvPr>
            <p:ph type="sldNum" sz="quarter" idx="10"/>
          </p:nvPr>
        </p:nvSpPr>
        <p:spPr/>
        <p:txBody>
          <a:bodyPr/>
          <a:lstStyle/>
          <a:p>
            <a:fld id="{6B8487A2-BDF4-4AE0-975A-A254890D2314}" type="slidenum">
              <a:rPr lang="fr-FR" smtClean="0"/>
              <a:pPr/>
              <a:t>18</a:t>
            </a:fld>
            <a:endParaRPr lang="fr-FR"/>
          </a:p>
        </p:txBody>
      </p:sp>
    </p:spTree>
    <p:extLst>
      <p:ext uri="{BB962C8B-B14F-4D97-AF65-F5344CB8AC3E}">
        <p14:creationId xmlns:p14="http://schemas.microsoft.com/office/powerpoint/2010/main" val="1987222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HTML generators can not do everything</a:t>
            </a:r>
          </a:p>
          <a:p>
            <a:endParaRPr lang="fr-FR" dirty="0"/>
          </a:p>
        </p:txBody>
      </p:sp>
      <p:sp>
        <p:nvSpPr>
          <p:cNvPr id="4" name="Espace réservé du numéro de diapositive 3"/>
          <p:cNvSpPr>
            <a:spLocks noGrp="1"/>
          </p:cNvSpPr>
          <p:nvPr>
            <p:ph type="sldNum" sz="quarter" idx="10"/>
          </p:nvPr>
        </p:nvSpPr>
        <p:spPr/>
        <p:txBody>
          <a:bodyPr/>
          <a:lstStyle/>
          <a:p>
            <a:fld id="{6B8487A2-BDF4-4AE0-975A-A254890D2314}" type="slidenum">
              <a:rPr lang="fr-FR" smtClean="0"/>
              <a:pPr/>
              <a:t>19</a:t>
            </a:fld>
            <a:endParaRPr lang="fr-FR"/>
          </a:p>
        </p:txBody>
      </p:sp>
    </p:spTree>
    <p:extLst>
      <p:ext uri="{BB962C8B-B14F-4D97-AF65-F5344CB8AC3E}">
        <p14:creationId xmlns:p14="http://schemas.microsoft.com/office/powerpoint/2010/main" val="3843626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C</a:t>
            </a:r>
            <a:r>
              <a:rPr lang="fr-FR" baseline="0" dirty="0" smtClean="0"/>
              <a:t> quoi une api?</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err="1" smtClean="0"/>
              <a:t>Xslt</a:t>
            </a:r>
            <a:r>
              <a:rPr lang="fr-FR" baseline="0" dirty="0" smtClean="0"/>
              <a:t> : </a:t>
            </a:r>
            <a:r>
              <a:rPr lang="fr-FR" dirty="0" smtClean="0"/>
              <a:t> document XML est entièrement transformable dans un autre document </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Parseur ?</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C quoi la différence entre HTML</a:t>
            </a:r>
            <a:r>
              <a:rPr lang="fr-FR" baseline="0" dirty="0" smtClean="0"/>
              <a:t> et XML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Les applications de </a:t>
            </a:r>
            <a:r>
              <a:rPr lang="fr-FR" baseline="0" dirty="0" err="1" smtClean="0"/>
              <a:t>xml</a:t>
            </a:r>
            <a:r>
              <a:rPr lang="fr-FR" baseline="0" dirty="0" smtClean="0"/>
              <a:t> : </a:t>
            </a:r>
            <a:r>
              <a:rPr lang="fr-FR" baseline="0" dirty="0" err="1" smtClean="0"/>
              <a:t>mathml</a:t>
            </a:r>
            <a:r>
              <a:rPr lang="fr-FR" baseline="0" dirty="0" smtClean="0"/>
              <a:t>, </a:t>
            </a:r>
            <a:r>
              <a:rPr lang="fr-FR" baseline="0" dirty="0" err="1" smtClean="0"/>
              <a:t>svg</a:t>
            </a:r>
            <a:r>
              <a:rPr lang="fr-FR" baseline="0" dirty="0" smtClean="0"/>
              <a:t>, </a:t>
            </a:r>
            <a:r>
              <a:rPr lang="fr-FR" baseline="0" dirty="0" err="1" smtClean="0"/>
              <a:t>opendocument</a:t>
            </a:r>
            <a:endParaRPr lang="fr-FR" dirty="0"/>
          </a:p>
        </p:txBody>
      </p:sp>
      <p:sp>
        <p:nvSpPr>
          <p:cNvPr id="4" name="Espace réservé du numéro de diapositive 3"/>
          <p:cNvSpPr>
            <a:spLocks noGrp="1"/>
          </p:cNvSpPr>
          <p:nvPr>
            <p:ph type="sldNum" sz="quarter" idx="10"/>
          </p:nvPr>
        </p:nvSpPr>
        <p:spPr/>
        <p:txBody>
          <a:bodyPr/>
          <a:lstStyle/>
          <a:p>
            <a:fld id="{6B8487A2-BDF4-4AE0-975A-A254890D2314}" type="slidenum">
              <a:rPr lang="fr-FR" smtClean="0"/>
              <a:pPr/>
              <a:t>21</a:t>
            </a:fld>
            <a:endParaRPr lang="fr-FR"/>
          </a:p>
        </p:txBody>
      </p:sp>
    </p:spTree>
    <p:extLst>
      <p:ext uri="{BB962C8B-B14F-4D97-AF65-F5344CB8AC3E}">
        <p14:creationId xmlns:p14="http://schemas.microsoft.com/office/powerpoint/2010/main" val="632892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6B8487A2-BDF4-4AE0-975A-A254890D2314}" type="slidenum">
              <a:rPr lang="fr-FR" smtClean="0"/>
              <a:pPr/>
              <a:t>3</a:t>
            </a:fld>
            <a:endParaRPr lang="fr-FR" dirty="0"/>
          </a:p>
        </p:txBody>
      </p:sp>
    </p:spTree>
    <p:extLst>
      <p:ext uri="{BB962C8B-B14F-4D97-AF65-F5344CB8AC3E}">
        <p14:creationId xmlns:p14="http://schemas.microsoft.com/office/powerpoint/2010/main" val="409339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6B8487A2-BDF4-4AE0-975A-A254890D2314}" type="slidenum">
              <a:rPr lang="fr-FR" smtClean="0"/>
              <a:pPr/>
              <a:t>4</a:t>
            </a:fld>
            <a:endParaRPr lang="fr-FR"/>
          </a:p>
        </p:txBody>
      </p:sp>
    </p:spTree>
    <p:extLst>
      <p:ext uri="{BB962C8B-B14F-4D97-AF65-F5344CB8AC3E}">
        <p14:creationId xmlns:p14="http://schemas.microsoft.com/office/powerpoint/2010/main" val="3996022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6B8487A2-BDF4-4AE0-975A-A254890D2314}" type="slidenum">
              <a:rPr lang="fr-FR" smtClean="0"/>
              <a:pPr/>
              <a:t>5</a:t>
            </a:fld>
            <a:endParaRPr lang="fr-FR"/>
          </a:p>
        </p:txBody>
      </p:sp>
    </p:spTree>
    <p:extLst>
      <p:ext uri="{BB962C8B-B14F-4D97-AF65-F5344CB8AC3E}">
        <p14:creationId xmlns:p14="http://schemas.microsoft.com/office/powerpoint/2010/main" val="2489599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DARPA, MIT principalement</a:t>
            </a:r>
          </a:p>
          <a:p>
            <a:r>
              <a:rPr lang="fr-FR" dirty="0" smtClean="0"/>
              <a:t>ARPANET</a:t>
            </a:r>
          </a:p>
          <a:p>
            <a:r>
              <a:rPr lang="fr-FR" dirty="0" smtClean="0"/>
              <a:t>minitel</a:t>
            </a:r>
            <a:endParaRPr lang="fr-FR" dirty="0"/>
          </a:p>
        </p:txBody>
      </p:sp>
      <p:sp>
        <p:nvSpPr>
          <p:cNvPr id="4" name="Espace réservé du numéro de diapositive 3"/>
          <p:cNvSpPr>
            <a:spLocks noGrp="1"/>
          </p:cNvSpPr>
          <p:nvPr>
            <p:ph type="sldNum" sz="quarter" idx="10"/>
          </p:nvPr>
        </p:nvSpPr>
        <p:spPr/>
        <p:txBody>
          <a:bodyPr/>
          <a:lstStyle/>
          <a:p>
            <a:fld id="{6B8487A2-BDF4-4AE0-975A-A254890D2314}" type="slidenum">
              <a:rPr lang="fr-FR" smtClean="0"/>
              <a:pPr/>
              <a:t>6</a:t>
            </a:fld>
            <a:endParaRPr lang="fr-FR"/>
          </a:p>
        </p:txBody>
      </p:sp>
    </p:spTree>
    <p:extLst>
      <p:ext uri="{BB962C8B-B14F-4D97-AF65-F5344CB8AC3E}">
        <p14:creationId xmlns:p14="http://schemas.microsoft.com/office/powerpoint/2010/main" val="2412723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6B8487A2-BDF4-4AE0-975A-A254890D2314}" type="slidenum">
              <a:rPr lang="fr-FR" smtClean="0"/>
              <a:pPr/>
              <a:t>7</a:t>
            </a:fld>
            <a:endParaRPr lang="fr-FR"/>
          </a:p>
        </p:txBody>
      </p:sp>
    </p:spTree>
    <p:extLst>
      <p:ext uri="{BB962C8B-B14F-4D97-AF65-F5344CB8AC3E}">
        <p14:creationId xmlns:p14="http://schemas.microsoft.com/office/powerpoint/2010/main" val="3414141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Exemple pour accéder à google.com</a:t>
            </a:r>
            <a:r>
              <a:rPr lang="fr-FR" baseline="0" dirty="0" smtClean="0"/>
              <a:t> de chez moi : pc, </a:t>
            </a:r>
            <a:r>
              <a:rPr lang="fr-FR" baseline="0" dirty="0" err="1" smtClean="0"/>
              <a:t>ptt</a:t>
            </a:r>
            <a:r>
              <a:rPr lang="fr-FR" baseline="0" dirty="0" smtClean="0"/>
              <a:t>, </a:t>
            </a:r>
            <a:r>
              <a:rPr lang="fr-FR" baseline="0" dirty="0" err="1" smtClean="0"/>
              <a:t>ptt</a:t>
            </a:r>
            <a:r>
              <a:rPr lang="fr-FR" baseline="0" dirty="0" smtClean="0"/>
              <a:t>, </a:t>
            </a:r>
            <a:r>
              <a:rPr lang="fr-FR" baseline="0" dirty="0" err="1" smtClean="0"/>
              <a:t>ptt</a:t>
            </a:r>
            <a:r>
              <a:rPr lang="fr-FR" baseline="0" dirty="0" smtClean="0"/>
              <a:t>, </a:t>
            </a:r>
            <a:r>
              <a:rPr lang="fr-FR" baseline="0" dirty="0" err="1" smtClean="0"/>
              <a:t>fr</a:t>
            </a:r>
            <a:r>
              <a:rPr lang="fr-FR" baseline="0" dirty="0" smtClean="0"/>
              <a:t>, fournisseur </a:t>
            </a:r>
            <a:r>
              <a:rPr lang="fr-FR" baseline="0" dirty="0" err="1" smtClean="0"/>
              <a:t>google</a:t>
            </a:r>
            <a:r>
              <a:rPr lang="fr-FR" baseline="0" dirty="0" smtClean="0"/>
              <a:t>, </a:t>
            </a:r>
            <a:r>
              <a:rPr lang="fr-FR" baseline="0" dirty="0" err="1" smtClean="0"/>
              <a:t>google</a:t>
            </a:r>
            <a:endParaRPr lang="fr-FR" dirty="0"/>
          </a:p>
        </p:txBody>
      </p:sp>
      <p:sp>
        <p:nvSpPr>
          <p:cNvPr id="4" name="Espace réservé du numéro de diapositive 3"/>
          <p:cNvSpPr>
            <a:spLocks noGrp="1"/>
          </p:cNvSpPr>
          <p:nvPr>
            <p:ph type="sldNum" sz="quarter" idx="10"/>
          </p:nvPr>
        </p:nvSpPr>
        <p:spPr/>
        <p:txBody>
          <a:bodyPr/>
          <a:lstStyle/>
          <a:p>
            <a:fld id="{6B8487A2-BDF4-4AE0-975A-A254890D2314}" type="slidenum">
              <a:rPr lang="fr-FR" smtClean="0"/>
              <a:pPr/>
              <a:t>8</a:t>
            </a:fld>
            <a:endParaRPr lang="fr-FR"/>
          </a:p>
        </p:txBody>
      </p:sp>
    </p:spTree>
    <p:extLst>
      <p:ext uri="{BB962C8B-B14F-4D97-AF65-F5344CB8AC3E}">
        <p14:creationId xmlns:p14="http://schemas.microsoft.com/office/powerpoint/2010/main" val="1329706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BDD</a:t>
            </a:r>
          </a:p>
          <a:p>
            <a:r>
              <a:rPr lang="fr-FR" dirty="0" smtClean="0"/>
              <a:t>EMAIL</a:t>
            </a:r>
          </a:p>
          <a:p>
            <a:r>
              <a:rPr lang="fr-FR" dirty="0" smtClean="0"/>
              <a:t>WEBSERVICE</a:t>
            </a:r>
          </a:p>
          <a:p>
            <a:endParaRPr lang="fr-FR" dirty="0"/>
          </a:p>
        </p:txBody>
      </p:sp>
      <p:sp>
        <p:nvSpPr>
          <p:cNvPr id="4" name="Espace réservé du numéro de diapositive 3"/>
          <p:cNvSpPr>
            <a:spLocks noGrp="1"/>
          </p:cNvSpPr>
          <p:nvPr>
            <p:ph type="sldNum" sz="quarter" idx="10"/>
          </p:nvPr>
        </p:nvSpPr>
        <p:spPr/>
        <p:txBody>
          <a:bodyPr/>
          <a:lstStyle/>
          <a:p>
            <a:fld id="{6B8487A2-BDF4-4AE0-975A-A254890D2314}" type="slidenum">
              <a:rPr lang="fr-FR" smtClean="0"/>
              <a:pPr/>
              <a:t>10</a:t>
            </a:fld>
            <a:endParaRPr lang="fr-FR"/>
          </a:p>
        </p:txBody>
      </p:sp>
    </p:spTree>
    <p:extLst>
      <p:ext uri="{BB962C8B-B14F-4D97-AF65-F5344CB8AC3E}">
        <p14:creationId xmlns:p14="http://schemas.microsoft.com/office/powerpoint/2010/main" val="1685549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Memex</a:t>
            </a:r>
            <a:r>
              <a:rPr lang="en-US" dirty="0" smtClean="0"/>
              <a:t>, As We May Think (1945)</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Hypertext et hypermedia</a:t>
            </a:r>
            <a:endParaRPr lang="fr-FR" dirty="0"/>
          </a:p>
        </p:txBody>
      </p:sp>
      <p:sp>
        <p:nvSpPr>
          <p:cNvPr id="4" name="Espace réservé du numéro de diapositive 3"/>
          <p:cNvSpPr>
            <a:spLocks noGrp="1"/>
          </p:cNvSpPr>
          <p:nvPr>
            <p:ph type="sldNum" sz="quarter" idx="10"/>
          </p:nvPr>
        </p:nvSpPr>
        <p:spPr/>
        <p:txBody>
          <a:bodyPr/>
          <a:lstStyle/>
          <a:p>
            <a:fld id="{6B8487A2-BDF4-4AE0-975A-A254890D2314}" type="slidenum">
              <a:rPr lang="fr-FR" smtClean="0"/>
              <a:pPr/>
              <a:t>11</a:t>
            </a:fld>
            <a:endParaRPr lang="fr-FR"/>
          </a:p>
        </p:txBody>
      </p:sp>
    </p:spTree>
    <p:extLst>
      <p:ext uri="{BB962C8B-B14F-4D97-AF65-F5344CB8AC3E}">
        <p14:creationId xmlns:p14="http://schemas.microsoft.com/office/powerpoint/2010/main" val="2833933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0D48D697-7570-4162-AF5B-D25224C212A2}" type="datetimeFigureOut">
              <a:rPr lang="fr-FR" smtClean="0"/>
              <a:pPr/>
              <a:t>20/02/2018</a:t>
            </a:fld>
            <a:endParaRPr lang="fr-FR"/>
          </a:p>
        </p:txBody>
      </p:sp>
      <p:sp>
        <p:nvSpPr>
          <p:cNvPr id="19" name="Espace réservé du pied de page 18"/>
          <p:cNvSpPr>
            <a:spLocks noGrp="1"/>
          </p:cNvSpPr>
          <p:nvPr>
            <p:ph type="ftr" sz="quarter" idx="11"/>
          </p:nvPr>
        </p:nvSpPr>
        <p:spPr/>
        <p:txBody>
          <a:bodyPr/>
          <a:lstStyle/>
          <a:p>
            <a:endParaRPr lang="fr-FR"/>
          </a:p>
        </p:txBody>
      </p:sp>
      <p:sp>
        <p:nvSpPr>
          <p:cNvPr id="27" name="Espace réservé du numéro de diapositive 26"/>
          <p:cNvSpPr>
            <a:spLocks noGrp="1"/>
          </p:cNvSpPr>
          <p:nvPr>
            <p:ph type="sldNum" sz="quarter" idx="12"/>
          </p:nvPr>
        </p:nvSpPr>
        <p:spPr/>
        <p:txBody>
          <a:bodyPr/>
          <a:lstStyle/>
          <a:p>
            <a:fld id="{FAB05B02-2F74-4A20-BFBE-060CFD186DA1}"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0D48D697-7570-4162-AF5B-D25224C212A2}" type="datetimeFigureOut">
              <a:rPr lang="fr-FR" smtClean="0"/>
              <a:pPr/>
              <a:t>20/02/2018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AB05B02-2F74-4A20-BFBE-060CFD186DA1}"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0D48D697-7570-4162-AF5B-D25224C212A2}" type="datetimeFigureOut">
              <a:rPr lang="fr-FR" smtClean="0"/>
              <a:pPr/>
              <a:t>20/02/2018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AB05B02-2F74-4A20-BFBE-060CFD186DA1}"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0D48D697-7570-4162-AF5B-D25224C212A2}" type="datetimeFigureOut">
              <a:rPr lang="fr-FR" smtClean="0"/>
              <a:pPr/>
              <a:t>20/02/2018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AB05B02-2F74-4A20-BFBE-060CFD186DA1}"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0D48D697-7570-4162-AF5B-D25224C212A2}" type="datetimeFigureOut">
              <a:rPr lang="fr-FR" smtClean="0"/>
              <a:pPr/>
              <a:t>20/02/2018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AB05B02-2F74-4A20-BFBE-060CFD186DA1}"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0D48D697-7570-4162-AF5B-D25224C212A2}" type="datetimeFigureOut">
              <a:rPr lang="fr-FR" smtClean="0"/>
              <a:pPr/>
              <a:t>20/02/2018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AB05B02-2F74-4A20-BFBE-060CFD186DA1}"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0D48D697-7570-4162-AF5B-D25224C212A2}" type="datetimeFigureOut">
              <a:rPr lang="fr-FR" smtClean="0"/>
              <a:pPr/>
              <a:t>20/02/2018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AB05B02-2F74-4A20-BFBE-060CFD186DA1}"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0D48D697-7570-4162-AF5B-D25224C212A2}" type="datetimeFigureOut">
              <a:rPr lang="fr-FR" smtClean="0"/>
              <a:pPr/>
              <a:t>20/02/2018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AB05B02-2F74-4A20-BFBE-060CFD186DA1}"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D48D697-7570-4162-AF5B-D25224C212A2}" type="datetimeFigureOut">
              <a:rPr lang="fr-FR" smtClean="0"/>
              <a:pPr/>
              <a:t>20/02/2018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AB05B02-2F74-4A20-BFBE-060CFD186DA1}"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0D48D697-7570-4162-AF5B-D25224C212A2}" type="datetimeFigureOut">
              <a:rPr lang="fr-FR" smtClean="0"/>
              <a:pPr/>
              <a:t>20/02/2018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AB05B02-2F74-4A20-BFBE-060CFD186DA1}"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0D48D697-7570-4162-AF5B-D25224C212A2}" type="datetimeFigureOut">
              <a:rPr lang="fr-FR" smtClean="0"/>
              <a:pPr/>
              <a:t>20/02/2018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077200" y="6356350"/>
            <a:ext cx="609600" cy="365125"/>
          </a:xfrm>
        </p:spPr>
        <p:txBody>
          <a:bodyPr/>
          <a:lstStyle/>
          <a:p>
            <a:fld id="{FAB05B02-2F74-4A20-BFBE-060CFD186DA1}" type="slidenum">
              <a:rPr lang="fr-FR" smtClean="0"/>
              <a:pPr/>
              <a:t>‹N°›</a:t>
            </a:fld>
            <a:endParaRPr lang="fr-F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D48D697-7570-4162-AF5B-D25224C212A2}" type="datetimeFigureOut">
              <a:rPr lang="fr-FR" smtClean="0"/>
              <a:pPr/>
              <a:t>20/02/2018</a:t>
            </a:fld>
            <a:endParaRPr lang="fr-F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AB05B02-2F74-4A20-BFBE-060CFD186DA1}" type="slidenum">
              <a:rPr lang="fr-FR" smtClean="0"/>
              <a:pPr/>
              <a:t>‹N°›</a:t>
            </a:fld>
            <a:endParaRPr lang="fr-FR"/>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linkedin.com/in/mohammedtadlaou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pPr algn="ctr"/>
            <a:r>
              <a:rPr lang="fr-FR" sz="6000" dirty="0" smtClean="0"/>
              <a:t>GL 113</a:t>
            </a:r>
            <a:br>
              <a:rPr lang="fr-FR" sz="6000" dirty="0" smtClean="0"/>
            </a:br>
            <a:r>
              <a:rPr lang="fr-FR" sz="6000" dirty="0" smtClean="0"/>
              <a:t>Web avancé</a:t>
            </a:r>
            <a:endParaRPr lang="fr-FR" sz="6000" dirty="0"/>
          </a:p>
        </p:txBody>
      </p:sp>
      <p:sp>
        <p:nvSpPr>
          <p:cNvPr id="3" name="Sous-titre 2"/>
          <p:cNvSpPr>
            <a:spLocks noGrp="1"/>
          </p:cNvSpPr>
          <p:nvPr>
            <p:ph type="subTitle" idx="1"/>
          </p:nvPr>
        </p:nvSpPr>
        <p:spPr>
          <a:xfrm>
            <a:off x="381000" y="3228536"/>
            <a:ext cx="7854696" cy="2648736"/>
          </a:xfrm>
        </p:spPr>
        <p:txBody>
          <a:bodyPr>
            <a:normAutofit/>
          </a:bodyPr>
          <a:lstStyle/>
          <a:p>
            <a:endParaRPr lang="fr-FR" dirty="0" smtClean="0"/>
          </a:p>
          <a:p>
            <a:endParaRPr lang="fr-FR" dirty="0" smtClean="0"/>
          </a:p>
          <a:p>
            <a:endParaRPr lang="fr-FR" dirty="0" smtClean="0"/>
          </a:p>
          <a:p>
            <a:r>
              <a:rPr lang="fr-FR" dirty="0" smtClean="0"/>
              <a:t>Présenté par Mohammed TADLAOUI</a:t>
            </a:r>
          </a:p>
          <a:p>
            <a:endParaRPr lang="fr-FR" dirty="0" smtClean="0"/>
          </a:p>
        </p:txBody>
      </p:sp>
      <p:sp>
        <p:nvSpPr>
          <p:cNvPr id="5" name="Sous-titre 2"/>
          <p:cNvSpPr txBox="1">
            <a:spLocks/>
          </p:cNvSpPr>
          <p:nvPr/>
        </p:nvSpPr>
        <p:spPr>
          <a:xfrm>
            <a:off x="0" y="-27384"/>
            <a:ext cx="9144000" cy="1296144"/>
          </a:xfrm>
          <a:prstGeom prst="rect">
            <a:avLst/>
          </a:prstGeom>
        </p:spPr>
        <p:txBody>
          <a:bodyPr vert="horz" lIns="91440" tIns="45720" rIns="91440" bIns="45720" rtlCol="0" anchor="ctr">
            <a:normAutofit/>
          </a:bodyPr>
          <a:lstStyle/>
          <a:p>
            <a:pPr lvl="0" algn="ctr">
              <a:spcBef>
                <a:spcPct val="20000"/>
              </a:spcBef>
              <a:defRPr/>
            </a:pPr>
            <a:r>
              <a:rPr kumimoji="0" lang="fr-FR" sz="4000" b="1" i="0" u="none" strike="noStrike" kern="1200" cap="none" spc="0" normalizeH="0" baseline="0" noProof="0" dirty="0" smtClean="0">
                <a:ln>
                  <a:noFill/>
                </a:ln>
                <a:solidFill>
                  <a:schemeClr val="tx1">
                    <a:tint val="75000"/>
                  </a:schemeClr>
                </a:solidFill>
                <a:effectLst/>
                <a:uLnTx/>
                <a:uFillTx/>
                <a:latin typeface="+mn-lt"/>
                <a:ea typeface="+mn-ea"/>
                <a:cs typeface="+mn-cs"/>
              </a:rPr>
              <a:t>Master 1 Génie</a:t>
            </a:r>
            <a:r>
              <a:rPr kumimoji="0" lang="fr-FR" sz="4000" b="1" i="0" u="none" strike="noStrike" kern="1200" cap="none" spc="0" normalizeH="0" noProof="0" dirty="0" smtClean="0">
                <a:ln>
                  <a:noFill/>
                </a:ln>
                <a:solidFill>
                  <a:schemeClr val="tx1">
                    <a:tint val="75000"/>
                  </a:schemeClr>
                </a:solidFill>
                <a:effectLst/>
                <a:uLnTx/>
                <a:uFillTx/>
                <a:latin typeface="+mn-lt"/>
                <a:ea typeface="+mn-ea"/>
                <a:cs typeface="+mn-cs"/>
              </a:rPr>
              <a:t> Logiciel</a:t>
            </a:r>
            <a:endParaRPr kumimoji="0" lang="fr-FR" sz="40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Rectangle 5">
            <a:hlinkClick r:id="rId3"/>
          </p:cNvPr>
          <p:cNvSpPr/>
          <p:nvPr/>
        </p:nvSpPr>
        <p:spPr>
          <a:xfrm>
            <a:off x="3974663" y="6488668"/>
            <a:ext cx="5133841" cy="369332"/>
          </a:xfrm>
          <a:prstGeom prst="rect">
            <a:avLst/>
          </a:prstGeom>
        </p:spPr>
        <p:txBody>
          <a:bodyPr wrap="none">
            <a:spAutoFit/>
          </a:bodyPr>
          <a:lstStyle/>
          <a:p>
            <a:pPr algn="r"/>
            <a:r>
              <a:rPr lang="fr-FR" dirty="0" smtClean="0">
                <a:hlinkClick r:id="rId3"/>
              </a:rPr>
              <a:t>http://www.linkedin.com/in/mohammedtadlaoui</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Architecture 3 Tiers</a:t>
            </a:r>
            <a:endParaRPr lang="fr-FR" dirty="0"/>
          </a:p>
        </p:txBody>
      </p:sp>
      <p:pic>
        <p:nvPicPr>
          <p:cNvPr id="61442" name="Picture 2" descr="http://www.brainstormsolutions.ca/wp-content/uploads/2010/12/3tier.png"/>
          <p:cNvPicPr>
            <a:picLocks noChangeAspect="1" noChangeArrowheads="1"/>
          </p:cNvPicPr>
          <p:nvPr/>
        </p:nvPicPr>
        <p:blipFill>
          <a:blip r:embed="rId3" cstate="print"/>
          <a:srcRect/>
          <a:stretch>
            <a:fillRect/>
          </a:stretch>
        </p:blipFill>
        <p:spPr bwMode="auto">
          <a:xfrm>
            <a:off x="1619672" y="2204864"/>
            <a:ext cx="6524210" cy="3888432"/>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err="1" smtClean="0"/>
              <a:t>Vannevar</a:t>
            </a:r>
            <a:r>
              <a:rPr lang="fr-FR" dirty="0" smtClean="0"/>
              <a:t> Bush (1945)</a:t>
            </a:r>
          </a:p>
        </p:txBody>
      </p:sp>
      <p:pic>
        <p:nvPicPr>
          <p:cNvPr id="57346" name="Picture 2" descr="img/bush.jpg"/>
          <p:cNvPicPr>
            <a:picLocks noChangeAspect="1" noChangeArrowheads="1"/>
          </p:cNvPicPr>
          <p:nvPr/>
        </p:nvPicPr>
        <p:blipFill>
          <a:blip r:embed="rId3" cstate="print"/>
          <a:srcRect/>
          <a:stretch>
            <a:fillRect/>
          </a:stretch>
        </p:blipFill>
        <p:spPr bwMode="auto">
          <a:xfrm>
            <a:off x="1691680" y="1844824"/>
            <a:ext cx="6096000" cy="4791076"/>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Ted Nelson (1965)</a:t>
            </a:r>
          </a:p>
        </p:txBody>
      </p:sp>
      <p:pic>
        <p:nvPicPr>
          <p:cNvPr id="65540" name="Picture 4" descr="http://upload.wikimedia.org/wikipedia/commons/thumb/e/e5/Ted_Nelson_cropped.jpg/220px-Ted_Nelson_cropped.jpg"/>
          <p:cNvPicPr>
            <a:picLocks noChangeAspect="1" noChangeArrowheads="1"/>
          </p:cNvPicPr>
          <p:nvPr/>
        </p:nvPicPr>
        <p:blipFill>
          <a:blip r:embed="rId3" cstate="print"/>
          <a:srcRect/>
          <a:stretch>
            <a:fillRect/>
          </a:stretch>
        </p:blipFill>
        <p:spPr bwMode="auto">
          <a:xfrm>
            <a:off x="2627784" y="2060848"/>
            <a:ext cx="3600400" cy="432048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Douglas </a:t>
            </a:r>
            <a:r>
              <a:rPr lang="fr-FR" dirty="0" err="1" smtClean="0"/>
              <a:t>Engelbart</a:t>
            </a:r>
            <a:r>
              <a:rPr lang="fr-FR" dirty="0" smtClean="0"/>
              <a:t> (1968)</a:t>
            </a:r>
            <a:endParaRPr lang="fr-FR" dirty="0"/>
          </a:p>
        </p:txBody>
      </p:sp>
      <p:pic>
        <p:nvPicPr>
          <p:cNvPr id="68610" name="Picture 2" descr="Description de cette image, également commentée ci-après"/>
          <p:cNvPicPr>
            <a:picLocks noChangeAspect="1" noChangeArrowheads="1"/>
          </p:cNvPicPr>
          <p:nvPr/>
        </p:nvPicPr>
        <p:blipFill>
          <a:blip r:embed="rId3" cstate="print"/>
          <a:srcRect/>
          <a:stretch>
            <a:fillRect/>
          </a:stretch>
        </p:blipFill>
        <p:spPr bwMode="auto">
          <a:xfrm>
            <a:off x="323528" y="1916832"/>
            <a:ext cx="3672408" cy="4540432"/>
          </a:xfrm>
          <a:prstGeom prst="rect">
            <a:avLst/>
          </a:prstGeom>
          <a:noFill/>
        </p:spPr>
      </p:pic>
      <p:pic>
        <p:nvPicPr>
          <p:cNvPr id="68612" name="Picture 4" descr="File:SRI Computer Mouse.jpg"/>
          <p:cNvPicPr>
            <a:picLocks noChangeAspect="1" noChangeArrowheads="1"/>
          </p:cNvPicPr>
          <p:nvPr/>
        </p:nvPicPr>
        <p:blipFill>
          <a:blip r:embed="rId4" cstate="print"/>
          <a:srcRect/>
          <a:stretch>
            <a:fillRect/>
          </a:stretch>
        </p:blipFill>
        <p:spPr bwMode="auto">
          <a:xfrm>
            <a:off x="4427984" y="2492896"/>
            <a:ext cx="4080452" cy="3672408"/>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Tim </a:t>
            </a:r>
            <a:r>
              <a:rPr lang="fr-FR" dirty="0" err="1" smtClean="0"/>
              <a:t>Berners</a:t>
            </a:r>
            <a:r>
              <a:rPr lang="fr-FR" dirty="0" smtClean="0"/>
              <a:t>-Lee (1989)</a:t>
            </a:r>
          </a:p>
        </p:txBody>
      </p:sp>
      <p:pic>
        <p:nvPicPr>
          <p:cNvPr id="67588" name="Picture 4" descr="http://www.silicon.fr/wp-content/uploads/2012/04/tim_berners_lee.jpg"/>
          <p:cNvPicPr>
            <a:picLocks noChangeAspect="1" noChangeArrowheads="1"/>
          </p:cNvPicPr>
          <p:nvPr/>
        </p:nvPicPr>
        <p:blipFill>
          <a:blip r:embed="rId3" cstate="print"/>
          <a:srcRect/>
          <a:stretch>
            <a:fillRect/>
          </a:stretch>
        </p:blipFill>
        <p:spPr bwMode="auto">
          <a:xfrm>
            <a:off x="1979712" y="2060848"/>
            <a:ext cx="5472608" cy="4110538"/>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dates</a:t>
            </a:r>
            <a:endParaRPr lang="fr-FR" dirty="0"/>
          </a:p>
        </p:txBody>
      </p:sp>
      <p:sp>
        <p:nvSpPr>
          <p:cNvPr id="3" name="Espace réservé du contenu 2"/>
          <p:cNvSpPr>
            <a:spLocks noGrp="1"/>
          </p:cNvSpPr>
          <p:nvPr>
            <p:ph idx="1"/>
          </p:nvPr>
        </p:nvSpPr>
        <p:spPr/>
        <p:txBody>
          <a:bodyPr>
            <a:normAutofit fontScale="85000" lnSpcReduction="20000"/>
          </a:bodyPr>
          <a:lstStyle/>
          <a:p>
            <a:r>
              <a:rPr lang="en-US" sz="2800" dirty="0" smtClean="0"/>
              <a:t>1990 : Le premier </a:t>
            </a:r>
            <a:r>
              <a:rPr lang="en-US" sz="2800" dirty="0" err="1" smtClean="0"/>
              <a:t>navigateur</a:t>
            </a:r>
            <a:r>
              <a:rPr lang="en-US" sz="2800" dirty="0" smtClean="0"/>
              <a:t> web </a:t>
            </a:r>
            <a:r>
              <a:rPr lang="en-US" sz="2800" dirty="0" err="1" smtClean="0"/>
              <a:t>appelé</a:t>
            </a:r>
            <a:r>
              <a:rPr lang="en-US" sz="2800" dirty="0" smtClean="0"/>
              <a:t> </a:t>
            </a:r>
            <a:r>
              <a:rPr lang="en-US" sz="2800" dirty="0" err="1" smtClean="0"/>
              <a:t>WorldWideWeb</a:t>
            </a:r>
            <a:endParaRPr lang="en-US" sz="2800" dirty="0" smtClean="0"/>
          </a:p>
          <a:p>
            <a:r>
              <a:rPr lang="en-US" sz="2800" dirty="0" smtClean="0"/>
              <a:t>1991 : Le </a:t>
            </a:r>
            <a:r>
              <a:rPr lang="en-US" sz="2800" dirty="0" err="1" smtClean="0"/>
              <a:t>projet</a:t>
            </a:r>
            <a:r>
              <a:rPr lang="en-US" sz="2800" dirty="0" smtClean="0"/>
              <a:t> du web </a:t>
            </a:r>
            <a:r>
              <a:rPr lang="en-US" sz="2800" dirty="0" err="1" smtClean="0"/>
              <a:t>devient</a:t>
            </a:r>
            <a:r>
              <a:rPr lang="en-US" sz="2800" dirty="0" smtClean="0"/>
              <a:t> public</a:t>
            </a:r>
          </a:p>
          <a:p>
            <a:r>
              <a:rPr lang="en-US" sz="2800" dirty="0" smtClean="0"/>
              <a:t>1992 : 26 sites web</a:t>
            </a:r>
          </a:p>
          <a:p>
            <a:r>
              <a:rPr lang="en-US" sz="2800" dirty="0" smtClean="0"/>
              <a:t>1993 : Apparitions des </a:t>
            </a:r>
            <a:r>
              <a:rPr lang="en-US" sz="2800" dirty="0" err="1" smtClean="0"/>
              <a:t>navigateurs</a:t>
            </a:r>
            <a:r>
              <a:rPr lang="en-US" sz="2800" dirty="0" smtClean="0"/>
              <a:t> NCSA Mosaic et Lynx</a:t>
            </a:r>
          </a:p>
          <a:p>
            <a:r>
              <a:rPr lang="en-US" sz="2800" dirty="0" smtClean="0"/>
              <a:t>1994 : Netscape</a:t>
            </a:r>
          </a:p>
          <a:p>
            <a:r>
              <a:rPr lang="en-US" sz="2800" dirty="0" smtClean="0"/>
              <a:t>1995 : Internet Explorer</a:t>
            </a:r>
          </a:p>
          <a:p>
            <a:r>
              <a:rPr lang="en-US" sz="2800" dirty="0" smtClean="0"/>
              <a:t>1997 : 1 million de sites</a:t>
            </a:r>
          </a:p>
          <a:p>
            <a:r>
              <a:rPr lang="en-US" sz="2800" dirty="0" smtClean="0"/>
              <a:t>2000 : 20 millions de sites</a:t>
            </a:r>
          </a:p>
          <a:p>
            <a:r>
              <a:rPr lang="en-US" sz="2800" dirty="0" smtClean="0"/>
              <a:t>2004 : Firefox</a:t>
            </a:r>
          </a:p>
          <a:p>
            <a:r>
              <a:rPr lang="en-US" sz="2800" dirty="0" smtClean="0"/>
              <a:t>2008 : Chrome</a:t>
            </a:r>
          </a:p>
          <a:p>
            <a:r>
              <a:rPr lang="en-US" sz="2800" dirty="0" smtClean="0"/>
              <a:t>2016 : &gt; 1 milliard de sites</a:t>
            </a: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Success</a:t>
            </a:r>
            <a:r>
              <a:rPr lang="fr-FR" dirty="0" smtClean="0"/>
              <a:t> stories du Web</a:t>
            </a:r>
            <a:endParaRPr lang="fr-FR" dirty="0"/>
          </a:p>
        </p:txBody>
      </p:sp>
      <p:pic>
        <p:nvPicPr>
          <p:cNvPr id="4" name="Picture 2" descr="http://upload.wikimedia.org/wikipedia/commons/thumb/a/ac/Jerry_Yang_and_David_Filo.jpg/250px-Jerry_Yang_and_David_Filo.jpg"/>
          <p:cNvPicPr>
            <a:picLocks noChangeAspect="1" noChangeArrowheads="1"/>
          </p:cNvPicPr>
          <p:nvPr/>
        </p:nvPicPr>
        <p:blipFill>
          <a:blip r:embed="rId3" cstate="print"/>
          <a:srcRect/>
          <a:stretch>
            <a:fillRect/>
          </a:stretch>
        </p:blipFill>
        <p:spPr bwMode="auto">
          <a:xfrm>
            <a:off x="1187624" y="1988840"/>
            <a:ext cx="3533378" cy="2657102"/>
          </a:xfrm>
          <a:prstGeom prst="rect">
            <a:avLst/>
          </a:prstGeom>
          <a:noFill/>
        </p:spPr>
      </p:pic>
      <p:pic>
        <p:nvPicPr>
          <p:cNvPr id="71684" name="Picture 4" descr="http://lereveal.com/wp-content/uploads/2013/01/larry-page-sergey-brin.jpg"/>
          <p:cNvPicPr>
            <a:picLocks noChangeAspect="1" noChangeArrowheads="1"/>
          </p:cNvPicPr>
          <p:nvPr/>
        </p:nvPicPr>
        <p:blipFill>
          <a:blip r:embed="rId4" cstate="print"/>
          <a:srcRect/>
          <a:stretch>
            <a:fillRect/>
          </a:stretch>
        </p:blipFill>
        <p:spPr bwMode="auto">
          <a:xfrm>
            <a:off x="1187624" y="4293096"/>
            <a:ext cx="3528392" cy="2302275"/>
          </a:xfrm>
          <a:prstGeom prst="rect">
            <a:avLst/>
          </a:prstGeom>
          <a:noFill/>
        </p:spPr>
      </p:pic>
      <p:pic>
        <p:nvPicPr>
          <p:cNvPr id="71686" name="Picture 6" descr="File:MarkZuckerberg.jpg"/>
          <p:cNvPicPr>
            <a:picLocks noChangeAspect="1" noChangeArrowheads="1"/>
          </p:cNvPicPr>
          <p:nvPr/>
        </p:nvPicPr>
        <p:blipFill>
          <a:blip r:embed="rId5" cstate="print"/>
          <a:srcRect/>
          <a:stretch>
            <a:fillRect/>
          </a:stretch>
        </p:blipFill>
        <p:spPr bwMode="auto">
          <a:xfrm>
            <a:off x="4644008" y="1990508"/>
            <a:ext cx="3456384" cy="460851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fade">
                                      <p:cBhvr>
                                        <p:cTn id="7" dur="2000"/>
                                        <p:tgtEl>
                                          <p:spTgt spid="716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686"/>
                                        </p:tgtEl>
                                        <p:attrNameLst>
                                          <p:attrName>style.visibility</p:attrName>
                                        </p:attrNameLst>
                                      </p:cBhvr>
                                      <p:to>
                                        <p:strVal val="visible"/>
                                      </p:to>
                                    </p:set>
                                    <p:animEffect transition="in" filter="fade">
                                      <p:cBhvr>
                                        <p:cTn id="12" dur="2000"/>
                                        <p:tgtEl>
                                          <p:spTgt spid="71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HTTP / HTTPS</a:t>
            </a:r>
            <a:endParaRPr lang="fr-FR" dirty="0"/>
          </a:p>
        </p:txBody>
      </p:sp>
      <p:sp>
        <p:nvSpPr>
          <p:cNvPr id="3" name="Espace réservé du contenu 2"/>
          <p:cNvSpPr>
            <a:spLocks noGrp="1"/>
          </p:cNvSpPr>
          <p:nvPr>
            <p:ph idx="1"/>
          </p:nvPr>
        </p:nvSpPr>
        <p:spPr/>
        <p:txBody>
          <a:bodyPr>
            <a:normAutofit lnSpcReduction="10000"/>
          </a:bodyPr>
          <a:lstStyle/>
          <a:p>
            <a:pPr>
              <a:lnSpc>
                <a:spcPct val="150000"/>
              </a:lnSpc>
            </a:pPr>
            <a:r>
              <a:rPr lang="fr-FR" dirty="0" smtClean="0"/>
              <a:t>HyperText Transfer Protocol (Port 80)</a:t>
            </a:r>
          </a:p>
          <a:p>
            <a:pPr>
              <a:lnSpc>
                <a:spcPct val="150000"/>
              </a:lnSpc>
            </a:pPr>
            <a:r>
              <a:rPr lang="fr-FR" dirty="0" smtClean="0"/>
              <a:t>Transférer les ressources du web</a:t>
            </a:r>
          </a:p>
          <a:p>
            <a:pPr>
              <a:lnSpc>
                <a:spcPct val="150000"/>
              </a:lnSpc>
            </a:pPr>
            <a:r>
              <a:rPr lang="fr-FR" dirty="0" smtClean="0"/>
              <a:t>HTTPS est la variante sécurisée (Port 443)</a:t>
            </a:r>
          </a:p>
          <a:p>
            <a:pPr>
              <a:lnSpc>
                <a:spcPct val="150000"/>
              </a:lnSpc>
            </a:pPr>
            <a:r>
              <a:rPr lang="fr-FR" dirty="0" smtClean="0"/>
              <a:t>Client HTTP (navigateur Web, aspirateur, accélérateur de téléchargement, robot d’indexation, …)</a:t>
            </a:r>
          </a:p>
          <a:p>
            <a:pPr>
              <a:lnSpc>
                <a:spcPct val="150000"/>
              </a:lnSpc>
            </a:pPr>
            <a:r>
              <a:rPr lang="fr-FR" dirty="0" smtClean="0"/>
              <a:t>Serveur HTTP (Apache, Internet Information Services)</a:t>
            </a:r>
          </a:p>
          <a:p>
            <a:endParaRPr lang="fr-F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URL</a:t>
            </a:r>
            <a:endParaRPr lang="fr-FR" dirty="0"/>
          </a:p>
        </p:txBody>
      </p:sp>
      <p:sp>
        <p:nvSpPr>
          <p:cNvPr id="3" name="Espace réservé du contenu 2"/>
          <p:cNvSpPr>
            <a:spLocks noGrp="1"/>
          </p:cNvSpPr>
          <p:nvPr>
            <p:ph idx="1"/>
          </p:nvPr>
        </p:nvSpPr>
        <p:spPr/>
        <p:txBody>
          <a:bodyPr>
            <a:normAutofit fontScale="92500" lnSpcReduction="10000"/>
          </a:bodyPr>
          <a:lstStyle/>
          <a:p>
            <a:pPr>
              <a:lnSpc>
                <a:spcPct val="150000"/>
              </a:lnSpc>
            </a:pPr>
            <a:r>
              <a:rPr lang="fr-FR" dirty="0" smtClean="0"/>
              <a:t>Uniform Resource Locator</a:t>
            </a:r>
          </a:p>
          <a:p>
            <a:pPr>
              <a:lnSpc>
                <a:spcPct val="150000"/>
              </a:lnSpc>
            </a:pPr>
            <a:r>
              <a:rPr lang="fr-FR" dirty="0" smtClean="0"/>
              <a:t>Adresser les ressources Web</a:t>
            </a:r>
          </a:p>
          <a:p>
            <a:pPr>
              <a:lnSpc>
                <a:spcPct val="150000"/>
              </a:lnSpc>
            </a:pPr>
            <a:r>
              <a:rPr lang="fr-FR" dirty="0" smtClean="0"/>
              <a:t>document HTML, image, son, …</a:t>
            </a:r>
          </a:p>
          <a:p>
            <a:pPr>
              <a:lnSpc>
                <a:spcPct val="150000"/>
              </a:lnSpc>
            </a:pPr>
            <a:r>
              <a:rPr lang="fr-FR" dirty="0" smtClean="0"/>
              <a:t>URL absolue </a:t>
            </a:r>
            <a:r>
              <a:rPr lang="fr-FR" sz="1600" dirty="0" smtClean="0"/>
              <a:t>scheme://[username[:password]@](hostname|ip)[:port][/path/][?query][#fragment]</a:t>
            </a:r>
            <a:endParaRPr lang="fr-FR" dirty="0" smtClean="0"/>
          </a:p>
          <a:p>
            <a:pPr>
              <a:lnSpc>
                <a:spcPct val="150000"/>
              </a:lnSpc>
            </a:pPr>
            <a:r>
              <a:rPr lang="fr-FR" dirty="0" smtClean="0"/>
              <a:t>http://Jojo:lApIn@www.example.com:8888/chemin/d/acc%C3%A8s.php?q=req&amp;q2=req2#signet</a:t>
            </a:r>
          </a:p>
          <a:p>
            <a:pPr>
              <a:lnSpc>
                <a:spcPct val="150000"/>
              </a:lnSpc>
            </a:pPr>
            <a:r>
              <a:rPr lang="fr-FR" dirty="0" smtClean="0"/>
              <a:t>URL relative ./        ../         /</a:t>
            </a:r>
          </a:p>
          <a:p>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HTML</a:t>
            </a:r>
            <a:endParaRPr lang="fr-FR" dirty="0"/>
          </a:p>
        </p:txBody>
      </p:sp>
      <p:sp>
        <p:nvSpPr>
          <p:cNvPr id="3" name="Espace réservé du contenu 2"/>
          <p:cNvSpPr>
            <a:spLocks noGrp="1"/>
          </p:cNvSpPr>
          <p:nvPr>
            <p:ph idx="1"/>
          </p:nvPr>
        </p:nvSpPr>
        <p:spPr/>
        <p:txBody>
          <a:bodyPr>
            <a:normAutofit lnSpcReduction="10000"/>
          </a:bodyPr>
          <a:lstStyle/>
          <a:p>
            <a:pPr>
              <a:lnSpc>
                <a:spcPct val="150000"/>
              </a:lnSpc>
            </a:pPr>
            <a:r>
              <a:rPr lang="fr-FR" dirty="0" smtClean="0"/>
              <a:t>HyperText </a:t>
            </a:r>
            <a:r>
              <a:rPr lang="fr-FR" dirty="0" err="1" smtClean="0"/>
              <a:t>Markup</a:t>
            </a:r>
            <a:r>
              <a:rPr lang="fr-FR" dirty="0" smtClean="0"/>
              <a:t> </a:t>
            </a:r>
            <a:r>
              <a:rPr lang="fr-FR" dirty="0" err="1" smtClean="0"/>
              <a:t>Language</a:t>
            </a:r>
            <a:endParaRPr lang="fr-FR" dirty="0" smtClean="0"/>
          </a:p>
          <a:p>
            <a:pPr>
              <a:lnSpc>
                <a:spcPct val="150000"/>
              </a:lnSpc>
            </a:pPr>
            <a:r>
              <a:rPr lang="fr-FR" dirty="0" smtClean="0"/>
              <a:t>Langage principal du Web</a:t>
            </a:r>
          </a:p>
          <a:p>
            <a:pPr>
              <a:lnSpc>
                <a:spcPct val="150000"/>
              </a:lnSpc>
            </a:pPr>
            <a:r>
              <a:rPr lang="fr-FR" dirty="0" smtClean="0"/>
              <a:t>Décrit comment les données sont interprétées par le client afin d'afficher un hypertexte</a:t>
            </a:r>
          </a:p>
          <a:p>
            <a:pPr>
              <a:lnSpc>
                <a:spcPct val="150000"/>
              </a:lnSpc>
            </a:pPr>
            <a:r>
              <a:rPr lang="fr-FR" dirty="0" smtClean="0"/>
              <a:t>Dérivé du Standard </a:t>
            </a:r>
            <a:r>
              <a:rPr lang="fr-FR" dirty="0" err="1" smtClean="0"/>
              <a:t>Generalized</a:t>
            </a:r>
            <a:r>
              <a:rPr lang="fr-FR" dirty="0" smtClean="0"/>
              <a:t> </a:t>
            </a:r>
            <a:r>
              <a:rPr lang="fr-FR" dirty="0" err="1" smtClean="0"/>
              <a:t>Markup</a:t>
            </a:r>
            <a:r>
              <a:rPr lang="fr-FR" dirty="0" smtClean="0"/>
              <a:t> </a:t>
            </a:r>
            <a:r>
              <a:rPr lang="fr-FR" dirty="0" err="1" smtClean="0"/>
              <a:t>Language</a:t>
            </a:r>
            <a:r>
              <a:rPr lang="fr-FR" dirty="0" smtClean="0"/>
              <a:t> (SGML)</a:t>
            </a:r>
          </a:p>
          <a:p>
            <a:pPr>
              <a:lnSpc>
                <a:spcPct val="150000"/>
              </a:lnSpc>
            </a:pPr>
            <a:r>
              <a:rPr lang="fr-FR" dirty="0" smtClean="0"/>
              <a:t>Editeurs WYSIWYG</a:t>
            </a:r>
          </a:p>
          <a:p>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533400" y="2968352"/>
            <a:ext cx="7851648" cy="1828800"/>
          </a:xfrm>
        </p:spPr>
        <p:txBody>
          <a:bodyPr anchor="ctr"/>
          <a:lstStyle/>
          <a:p>
            <a:pPr algn="ctr"/>
            <a:r>
              <a:rPr lang="fr-FR" dirty="0" smtClean="0"/>
              <a:t>Introduction au Web</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CSS</a:t>
            </a:r>
            <a:endParaRPr lang="fr-FR" dirty="0"/>
          </a:p>
        </p:txBody>
      </p:sp>
      <p:sp>
        <p:nvSpPr>
          <p:cNvPr id="3" name="Espace réservé du contenu 2"/>
          <p:cNvSpPr>
            <a:spLocks noGrp="1"/>
          </p:cNvSpPr>
          <p:nvPr>
            <p:ph idx="1"/>
          </p:nvPr>
        </p:nvSpPr>
        <p:spPr/>
        <p:txBody>
          <a:bodyPr/>
          <a:lstStyle/>
          <a:p>
            <a:pPr>
              <a:lnSpc>
                <a:spcPct val="200000"/>
              </a:lnSpc>
            </a:pPr>
            <a:r>
              <a:rPr lang="fr-FR" dirty="0" err="1" smtClean="0"/>
              <a:t>Cascading</a:t>
            </a:r>
            <a:r>
              <a:rPr lang="fr-FR" dirty="0" smtClean="0"/>
              <a:t> </a:t>
            </a:r>
            <a:r>
              <a:rPr lang="fr-FR" dirty="0" err="1" smtClean="0"/>
              <a:t>StyleSheet</a:t>
            </a:r>
            <a:endParaRPr lang="fr-FR" dirty="0" smtClean="0"/>
          </a:p>
          <a:p>
            <a:pPr>
              <a:lnSpc>
                <a:spcPct val="200000"/>
              </a:lnSpc>
            </a:pPr>
            <a:r>
              <a:rPr lang="fr-FR" dirty="0" smtClean="0"/>
              <a:t>Séparation de la présentation du contenu</a:t>
            </a:r>
          </a:p>
          <a:p>
            <a:pPr>
              <a:lnSpc>
                <a:spcPct val="200000"/>
              </a:lnSpc>
            </a:pPr>
            <a:r>
              <a:rPr lang="fr-FR" dirty="0" smtClean="0"/>
              <a:t>Assurer l’uniformité dans document ou le site</a:t>
            </a:r>
          </a:p>
          <a:p>
            <a:pPr>
              <a:lnSpc>
                <a:spcPct val="200000"/>
              </a:lnSpc>
            </a:pPr>
            <a:r>
              <a:rPr lang="fr-FR" dirty="0" smtClean="0"/>
              <a:t>Définition de la manière de présenter les balises</a:t>
            </a:r>
            <a:endParaRPr lang="fr-F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XML</a:t>
            </a:r>
            <a:endParaRPr lang="fr-FR" dirty="0"/>
          </a:p>
        </p:txBody>
      </p:sp>
      <p:sp>
        <p:nvSpPr>
          <p:cNvPr id="3" name="Espace réservé du contenu 2"/>
          <p:cNvSpPr>
            <a:spLocks noGrp="1"/>
          </p:cNvSpPr>
          <p:nvPr>
            <p:ph idx="1"/>
          </p:nvPr>
        </p:nvSpPr>
        <p:spPr/>
        <p:txBody>
          <a:bodyPr>
            <a:normAutofit/>
          </a:bodyPr>
          <a:lstStyle/>
          <a:p>
            <a:pPr>
              <a:lnSpc>
                <a:spcPct val="150000"/>
              </a:lnSpc>
            </a:pPr>
            <a:r>
              <a:rPr lang="fr-FR" dirty="0" smtClean="0"/>
              <a:t>Extensible </a:t>
            </a:r>
            <a:r>
              <a:rPr lang="fr-FR" dirty="0" err="1" smtClean="0"/>
              <a:t>Markup</a:t>
            </a:r>
            <a:r>
              <a:rPr lang="fr-FR" dirty="0" smtClean="0"/>
              <a:t> </a:t>
            </a:r>
            <a:r>
              <a:rPr lang="fr-FR" dirty="0" err="1" smtClean="0"/>
              <a:t>Language</a:t>
            </a:r>
            <a:endParaRPr lang="fr-FR" dirty="0" smtClean="0"/>
          </a:p>
          <a:p>
            <a:pPr>
              <a:lnSpc>
                <a:spcPct val="150000"/>
              </a:lnSpc>
            </a:pPr>
            <a:r>
              <a:rPr lang="fr-FR" dirty="0" smtClean="0"/>
              <a:t>Dérivé du Standard </a:t>
            </a:r>
            <a:r>
              <a:rPr lang="fr-FR" dirty="0" err="1" smtClean="0"/>
              <a:t>Generalized</a:t>
            </a:r>
            <a:r>
              <a:rPr lang="fr-FR" dirty="0" smtClean="0"/>
              <a:t> </a:t>
            </a:r>
            <a:r>
              <a:rPr lang="fr-FR" dirty="0" err="1" smtClean="0"/>
              <a:t>Markup</a:t>
            </a:r>
            <a:r>
              <a:rPr lang="fr-FR" dirty="0" smtClean="0"/>
              <a:t> </a:t>
            </a:r>
            <a:r>
              <a:rPr lang="fr-FR" dirty="0" err="1" smtClean="0"/>
              <a:t>Language</a:t>
            </a:r>
            <a:r>
              <a:rPr lang="fr-FR" dirty="0" smtClean="0"/>
              <a:t> (SGML)</a:t>
            </a:r>
          </a:p>
          <a:p>
            <a:pPr>
              <a:lnSpc>
                <a:spcPct val="150000"/>
              </a:lnSpc>
            </a:pPr>
            <a:r>
              <a:rPr lang="fr-FR" dirty="0" smtClean="0"/>
              <a:t>XSL, XSLT, XSD, </a:t>
            </a:r>
            <a:r>
              <a:rPr lang="fr-FR" dirty="0" err="1" smtClean="0"/>
              <a:t>XPath</a:t>
            </a:r>
            <a:r>
              <a:rPr lang="fr-FR" dirty="0" smtClean="0"/>
              <a:t>, </a:t>
            </a:r>
            <a:r>
              <a:rPr lang="fr-FR" dirty="0" err="1" smtClean="0"/>
              <a:t>XLink</a:t>
            </a:r>
            <a:r>
              <a:rPr lang="fr-FR" dirty="0" smtClean="0"/>
              <a:t>, </a:t>
            </a:r>
            <a:r>
              <a:rPr lang="fr-FR" dirty="0" err="1" smtClean="0"/>
              <a:t>Xquery</a:t>
            </a:r>
            <a:endParaRPr lang="fr-FR" dirty="0" smtClean="0"/>
          </a:p>
          <a:p>
            <a:pPr>
              <a:lnSpc>
                <a:spcPct val="150000"/>
              </a:lnSpc>
            </a:pPr>
            <a:r>
              <a:rPr lang="fr-FR" dirty="0" smtClean="0"/>
              <a:t>XHTML</a:t>
            </a:r>
          </a:p>
          <a:p>
            <a:pPr>
              <a:lnSpc>
                <a:spcPct val="150000"/>
              </a:lnSpc>
            </a:pPr>
            <a:r>
              <a:rPr lang="fr-FR" dirty="0" smtClean="0"/>
              <a:t>API de manipulation SAX et DOM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179512" y="2564904"/>
            <a:ext cx="8686800" cy="3456384"/>
          </a:xfrm>
          <a:prstGeom prst="rect">
            <a:avLst/>
          </a:prstGeom>
        </p:spPr>
        <p:txBody>
          <a:bodyPr vert="horz" lIns="0" rIns="0" bIns="0" anchor="b">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1" i="0" u="none" strike="noStrike" kern="1200" cap="none" spc="0" normalizeH="0" baseline="0" noProof="0" dirty="0" smtClean="0">
                <a:ln>
                  <a:noFill/>
                </a:ln>
                <a:effectLst/>
                <a:uLnTx/>
                <a:uFillTx/>
                <a:latin typeface="+mj-lt"/>
                <a:ea typeface="+mj-ea"/>
                <a:cs typeface="+mj-cs"/>
              </a:rPr>
              <a:t>C’est quoi le Web?</a:t>
            </a:r>
          </a:p>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b="1" dirty="0" smtClean="0">
                <a:latin typeface="+mj-lt"/>
                <a:ea typeface="+mj-ea"/>
                <a:cs typeface="+mj-cs"/>
              </a:rPr>
              <a:t>	</a:t>
            </a:r>
          </a:p>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b="1" dirty="0" smtClean="0">
                <a:latin typeface="+mj-lt"/>
                <a:ea typeface="+mj-ea"/>
                <a:cs typeface="+mj-cs"/>
              </a:rPr>
              <a:t>Est-ce que c’est pareil que Internet ?</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fr-FR" sz="4400" b="1" dirty="0" smtClean="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1" i="0" u="none" strike="noStrike" kern="1200" cap="none" spc="0" normalizeH="0" baseline="0" noProof="0" dirty="0" smtClean="0">
                <a:ln>
                  <a:noFill/>
                </a:ln>
                <a:effectLst/>
                <a:uLnTx/>
                <a:uFillTx/>
                <a:latin typeface="+mj-lt"/>
                <a:ea typeface="+mj-ea"/>
                <a:cs typeface="+mj-cs"/>
              </a:rPr>
              <a:t>A quoi ça sert ?</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fr-FR" sz="4400" b="1" dirty="0" smtClean="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1" i="0" u="none" strike="noStrike" kern="1200" cap="none" spc="0" normalizeH="0" baseline="0" noProof="0" dirty="0" smtClean="0">
                <a:ln>
                  <a:noFill/>
                </a:ln>
                <a:effectLst/>
                <a:uLnTx/>
                <a:uFillTx/>
                <a:latin typeface="+mj-lt"/>
                <a:ea typeface="+mj-ea"/>
                <a:cs typeface="+mj-cs"/>
              </a:rPr>
              <a:t>Où</a:t>
            </a:r>
            <a:r>
              <a:rPr kumimoji="0" lang="fr-FR" sz="4400" b="1" i="0" u="none" strike="noStrike" kern="1200" cap="none" spc="0" normalizeH="0" noProof="0" dirty="0" smtClean="0">
                <a:ln>
                  <a:noFill/>
                </a:ln>
                <a:effectLst/>
                <a:uLnTx/>
                <a:uFillTx/>
                <a:latin typeface="+mj-lt"/>
                <a:ea typeface="+mj-ea"/>
                <a:cs typeface="+mj-cs"/>
              </a:rPr>
              <a:t> est ce qu’on l’utilise ?</a:t>
            </a:r>
            <a:endParaRPr kumimoji="0" lang="fr-FR" sz="4400" b="1" i="0" u="none" strike="noStrike" kern="1200" cap="none" spc="0" normalizeH="0" baseline="0" noProof="0" dirty="0">
              <a:ln>
                <a:noFill/>
              </a:ln>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Web</a:t>
            </a:r>
            <a:endParaRPr lang="fr-FR" dirty="0"/>
          </a:p>
        </p:txBody>
      </p:sp>
      <p:sp>
        <p:nvSpPr>
          <p:cNvPr id="3" name="Espace réservé du contenu 2"/>
          <p:cNvSpPr>
            <a:spLocks noGrp="1"/>
          </p:cNvSpPr>
          <p:nvPr>
            <p:ph idx="1"/>
          </p:nvPr>
        </p:nvSpPr>
        <p:spPr/>
        <p:txBody>
          <a:bodyPr>
            <a:normAutofit lnSpcReduction="10000"/>
          </a:bodyPr>
          <a:lstStyle/>
          <a:p>
            <a:pPr>
              <a:buNone/>
            </a:pPr>
            <a:r>
              <a:rPr lang="fr-FR" dirty="0" smtClean="0"/>
              <a:t>Le World </a:t>
            </a:r>
            <a:r>
              <a:rPr lang="fr-FR" dirty="0" err="1" smtClean="0"/>
              <a:t>Wide</a:t>
            </a:r>
            <a:r>
              <a:rPr lang="fr-FR" dirty="0" smtClean="0"/>
              <a:t> Web (WWW), littéralement la « toile (d’araignée) mondiale », communément appelé le Web, et parfois la Toile, est un système hypertexte public fonctionnant sur Internet. Le Web permet de consulter, avec un navigateur, des pages accessibles sur des sites. L’image de la toile d'araignée vient des hyperliens qui lient les pages web entre elles.</a:t>
            </a:r>
          </a:p>
          <a:p>
            <a:pPr>
              <a:buNone/>
            </a:pPr>
            <a:r>
              <a:rPr lang="fr-FR" dirty="0" smtClean="0"/>
              <a:t>Le Web n’est qu'une des applications d’Internet, distincte d’autres applications comme le courrier électronique, la messagerie instantanée, et le partage de fichiers en pair à pair. </a:t>
            </a:r>
          </a:p>
          <a:p>
            <a:pPr>
              <a:buNone/>
            </a:pPr>
            <a:endParaRPr lang="fr-FR" dirty="0" smtClean="0"/>
          </a:p>
          <a:p>
            <a:pPr>
              <a:buNone/>
            </a:pPr>
            <a:endParaRPr lang="fr-FR" dirty="0"/>
          </a:p>
        </p:txBody>
      </p:sp>
      <p:pic>
        <p:nvPicPr>
          <p:cNvPr id="4" name="Picture 2" descr="http://upload.wikimedia.org/wikipedia/meta/thumb/0/05/Wikipedia-logo-big-fr.pdf/page1-463px-Wikipedia-logo-big-fr.pdf.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668344" y="5085651"/>
            <a:ext cx="1224136" cy="158370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Internet</a:t>
            </a:r>
            <a:endParaRPr lang="fr-FR" dirty="0"/>
          </a:p>
        </p:txBody>
      </p:sp>
      <p:sp>
        <p:nvSpPr>
          <p:cNvPr id="3" name="Espace réservé du contenu 2"/>
          <p:cNvSpPr>
            <a:spLocks noGrp="1"/>
          </p:cNvSpPr>
          <p:nvPr>
            <p:ph idx="1"/>
          </p:nvPr>
        </p:nvSpPr>
        <p:spPr/>
        <p:txBody>
          <a:bodyPr>
            <a:normAutofit/>
          </a:bodyPr>
          <a:lstStyle/>
          <a:p>
            <a:pPr marL="0" indent="0">
              <a:spcBef>
                <a:spcPts val="0"/>
              </a:spcBef>
              <a:buClrTx/>
              <a:buSzTx/>
              <a:buNone/>
              <a:defRPr/>
            </a:pPr>
            <a:r>
              <a:rPr lang="fr-FR" dirty="0" smtClean="0"/>
              <a:t>Internet est un système d'interconnexion de machines qui constitue un réseau informatique mondial, utilisant un ensemble standardisé de protocoles de transfert de données. C'est un réseau de réseaux, sans centre névralgique, composé de millions de réseaux aussi bien publics que privés, universitaires, commerciaux et gouvernementaux. Internet transporte un large spectre d'information et permet l'élaboration d'applications et de services variés comme le courrier électronique, la messagerie instantanée et le World </a:t>
            </a:r>
            <a:r>
              <a:rPr lang="fr-FR" dirty="0" err="1" smtClean="0"/>
              <a:t>Wide</a:t>
            </a:r>
            <a:r>
              <a:rPr lang="fr-FR" dirty="0" smtClean="0"/>
              <a:t> Web.</a:t>
            </a:r>
          </a:p>
          <a:p>
            <a:pPr>
              <a:buNone/>
            </a:pPr>
            <a:endParaRPr lang="fr-FR" dirty="0" smtClean="0"/>
          </a:p>
          <a:p>
            <a:pPr>
              <a:buNone/>
            </a:pPr>
            <a:endParaRPr lang="fr-FR" dirty="0"/>
          </a:p>
        </p:txBody>
      </p:sp>
      <p:pic>
        <p:nvPicPr>
          <p:cNvPr id="4" name="Picture 2" descr="http://upload.wikimedia.org/wikipedia/meta/thumb/0/05/Wikipedia-logo-big-fr.pdf/page1-463px-Wikipedia-logo-big-fr.pdf.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668344" y="5085651"/>
            <a:ext cx="1224136" cy="158370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Historique d’internet</a:t>
            </a:r>
            <a:endParaRPr lang="fr-FR" dirty="0"/>
          </a:p>
        </p:txBody>
      </p:sp>
      <p:sp>
        <p:nvSpPr>
          <p:cNvPr id="3" name="Espace réservé du contenu 2"/>
          <p:cNvSpPr>
            <a:spLocks noGrp="1"/>
          </p:cNvSpPr>
          <p:nvPr>
            <p:ph idx="1"/>
          </p:nvPr>
        </p:nvSpPr>
        <p:spPr/>
        <p:txBody>
          <a:bodyPr/>
          <a:lstStyle/>
          <a:p>
            <a:pPr>
              <a:lnSpc>
                <a:spcPct val="200000"/>
              </a:lnSpc>
            </a:pPr>
            <a:r>
              <a:rPr lang="fr-FR" dirty="0" smtClean="0"/>
              <a:t>Début des années 60 : Premiers tests</a:t>
            </a:r>
          </a:p>
          <a:p>
            <a:pPr>
              <a:lnSpc>
                <a:spcPct val="200000"/>
              </a:lnSpc>
            </a:pPr>
            <a:r>
              <a:rPr lang="fr-FR" dirty="0" smtClean="0"/>
              <a:t>Fin des années 60 : Mise en place</a:t>
            </a:r>
          </a:p>
          <a:p>
            <a:pPr>
              <a:lnSpc>
                <a:spcPct val="200000"/>
              </a:lnSpc>
            </a:pPr>
            <a:r>
              <a:rPr lang="fr-FR" dirty="0" smtClean="0"/>
              <a:t>1972 : Création du courrier électronique</a:t>
            </a:r>
          </a:p>
          <a:p>
            <a:pPr>
              <a:lnSpc>
                <a:spcPct val="200000"/>
              </a:lnSpc>
            </a:pPr>
            <a:r>
              <a:rPr lang="fr-FR" dirty="0" smtClean="0"/>
              <a:t>1989 : Création du Web</a:t>
            </a:r>
          </a:p>
          <a:p>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Accès à Internet</a:t>
            </a:r>
            <a:endParaRPr lang="fr-FR" dirty="0"/>
          </a:p>
        </p:txBody>
      </p:sp>
      <p:sp>
        <p:nvSpPr>
          <p:cNvPr id="3" name="Espace réservé du contenu 2"/>
          <p:cNvSpPr>
            <a:spLocks noGrp="1"/>
          </p:cNvSpPr>
          <p:nvPr>
            <p:ph idx="1"/>
          </p:nvPr>
        </p:nvSpPr>
        <p:spPr/>
        <p:txBody>
          <a:bodyPr/>
          <a:lstStyle/>
          <a:p>
            <a:r>
              <a:rPr lang="fr-FR" dirty="0" smtClean="0"/>
              <a:t>Via Fournisseur d’accès à Internet (FAI ou ISP en anglais)</a:t>
            </a:r>
          </a:p>
          <a:p>
            <a:endParaRPr lang="fr-FR" dirty="0" smtClean="0"/>
          </a:p>
          <a:p>
            <a:r>
              <a:rPr lang="fr-FR" dirty="0" smtClean="0"/>
              <a:t>Filaire (réseaux téléphonique commuté, ADSL, Fibre optique)</a:t>
            </a:r>
          </a:p>
          <a:p>
            <a:endParaRPr lang="fr-FR" dirty="0" smtClean="0"/>
          </a:p>
          <a:p>
            <a:r>
              <a:rPr lang="fr-FR" dirty="0" smtClean="0"/>
              <a:t>Sans fil (</a:t>
            </a:r>
            <a:r>
              <a:rPr lang="fr-FR" dirty="0" err="1" smtClean="0"/>
              <a:t>Wimax</a:t>
            </a:r>
            <a:r>
              <a:rPr lang="fr-FR" dirty="0" smtClean="0"/>
              <a:t>, Wifi, 3G, Satellite, …)</a:t>
            </a:r>
          </a:p>
          <a:p>
            <a:pPr>
              <a:buNone/>
            </a:pPr>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Transit Internet</a:t>
            </a:r>
            <a:endParaRPr lang="fr-FR" dirty="0"/>
          </a:p>
        </p:txBody>
      </p:sp>
      <p:pic>
        <p:nvPicPr>
          <p:cNvPr id="1026" name="Picture 2" descr="File:Internet-transit.svg"/>
          <p:cNvPicPr>
            <a:picLocks noChangeAspect="1" noChangeArrowheads="1"/>
          </p:cNvPicPr>
          <p:nvPr/>
        </p:nvPicPr>
        <p:blipFill>
          <a:blip r:embed="rId3" cstate="print"/>
          <a:srcRect/>
          <a:stretch>
            <a:fillRect/>
          </a:stretch>
        </p:blipFill>
        <p:spPr bwMode="auto">
          <a:xfrm>
            <a:off x="1907704" y="2132856"/>
            <a:ext cx="5747792" cy="426773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Architecture 2 Tiers</a:t>
            </a:r>
            <a:endParaRPr lang="fr-FR" dirty="0"/>
          </a:p>
        </p:txBody>
      </p:sp>
      <p:pic>
        <p:nvPicPr>
          <p:cNvPr id="1026" name="Picture 2" descr="http://www.brainstormsolutions.ca/wp-content/uploads/2010/12/2tier.png"/>
          <p:cNvPicPr>
            <a:picLocks noChangeAspect="1" noChangeArrowheads="1"/>
          </p:cNvPicPr>
          <p:nvPr/>
        </p:nvPicPr>
        <p:blipFill>
          <a:blip r:embed="rId2" cstate="print"/>
          <a:srcRect/>
          <a:stretch>
            <a:fillRect/>
          </a:stretch>
        </p:blipFill>
        <p:spPr bwMode="auto">
          <a:xfrm>
            <a:off x="1691680" y="2204864"/>
            <a:ext cx="5921051" cy="396044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7749</TotalTime>
  <Words>402</Words>
  <Application>Microsoft Office PowerPoint</Application>
  <PresentationFormat>Affichage à l'écran (4:3)</PresentationFormat>
  <Paragraphs>140</Paragraphs>
  <Slides>21</Slides>
  <Notes>18</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21</vt:i4>
      </vt:variant>
    </vt:vector>
  </HeadingPairs>
  <TitlesOfParts>
    <vt:vector size="25" baseType="lpstr">
      <vt:lpstr>Calibri</vt:lpstr>
      <vt:lpstr>Constantia</vt:lpstr>
      <vt:lpstr>Wingdings 2</vt:lpstr>
      <vt:lpstr>Débit</vt:lpstr>
      <vt:lpstr>GL 113 Web avancé</vt:lpstr>
      <vt:lpstr>Introduction au Web</vt:lpstr>
      <vt:lpstr>Présentation PowerPoint</vt:lpstr>
      <vt:lpstr>Web</vt:lpstr>
      <vt:lpstr>Internet</vt:lpstr>
      <vt:lpstr>Historique d’internet</vt:lpstr>
      <vt:lpstr>Accès à Internet</vt:lpstr>
      <vt:lpstr>Transit Internet</vt:lpstr>
      <vt:lpstr>Architecture 2 Tiers</vt:lpstr>
      <vt:lpstr>Architecture 3 Tiers</vt:lpstr>
      <vt:lpstr>Vannevar Bush (1945)</vt:lpstr>
      <vt:lpstr>Ted Nelson (1965)</vt:lpstr>
      <vt:lpstr>Douglas Engelbart (1968)</vt:lpstr>
      <vt:lpstr>Tim Berners-Lee (1989)</vt:lpstr>
      <vt:lpstr>Quelques dates</vt:lpstr>
      <vt:lpstr>Success stories du Web</vt:lpstr>
      <vt:lpstr>HTTP / HTTPS</vt:lpstr>
      <vt:lpstr>URL</vt:lpstr>
      <vt:lpstr>HTML</vt:lpstr>
      <vt:lpstr>CSS</vt:lpstr>
      <vt:lpstr>XML</vt:lpstr>
    </vt:vector>
  </TitlesOfParts>
  <Company>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M241 Ingénierie Système</dc:title>
  <dc:creator>Mohammed TADLAOUI</dc:creator>
  <cp:lastModifiedBy>PC</cp:lastModifiedBy>
  <cp:revision>906</cp:revision>
  <dcterms:created xsi:type="dcterms:W3CDTF">2012-10-15T19:57:19Z</dcterms:created>
  <dcterms:modified xsi:type="dcterms:W3CDTF">2018-02-20T19:39:01Z</dcterms:modified>
</cp:coreProperties>
</file>