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50"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BB319-DF27-8A2A-5666-CCD3C80353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EAF5D9-8B01-21B1-108A-434A017F6C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E77783-6D9C-8662-64AB-51BD0B613EFE}"/>
              </a:ext>
            </a:extLst>
          </p:cNvPr>
          <p:cNvSpPr>
            <a:spLocks noGrp="1"/>
          </p:cNvSpPr>
          <p:nvPr>
            <p:ph type="dt" sz="half" idx="10"/>
          </p:nvPr>
        </p:nvSpPr>
        <p:spPr/>
        <p:txBody>
          <a:bodyPr/>
          <a:lstStyle/>
          <a:p>
            <a:fld id="{71E1FA23-2560-4B92-B796-4AF66AC1B7E7}" type="datetimeFigureOut">
              <a:rPr lang="en-US" smtClean="0"/>
              <a:t>3/15/2024</a:t>
            </a:fld>
            <a:endParaRPr lang="en-US"/>
          </a:p>
        </p:txBody>
      </p:sp>
      <p:sp>
        <p:nvSpPr>
          <p:cNvPr id="5" name="Footer Placeholder 4">
            <a:extLst>
              <a:ext uri="{FF2B5EF4-FFF2-40B4-BE49-F238E27FC236}">
                <a16:creationId xmlns:a16="http://schemas.microsoft.com/office/drawing/2014/main" id="{E7A31554-E3FB-FB25-0E81-98858B42AC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EAF948-C1FB-C075-0F69-B7D279573217}"/>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1952011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1E77-40C7-41DE-0082-8E9F64BD53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95D0C5-68F4-8E33-2D44-D04BA79A19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CC97ED-4E28-639B-3826-543B3CF968ED}"/>
              </a:ext>
            </a:extLst>
          </p:cNvPr>
          <p:cNvSpPr>
            <a:spLocks noGrp="1"/>
          </p:cNvSpPr>
          <p:nvPr>
            <p:ph type="dt" sz="half" idx="10"/>
          </p:nvPr>
        </p:nvSpPr>
        <p:spPr/>
        <p:txBody>
          <a:bodyPr/>
          <a:lstStyle/>
          <a:p>
            <a:fld id="{71E1FA23-2560-4B92-B796-4AF66AC1B7E7}" type="datetimeFigureOut">
              <a:rPr lang="en-US" smtClean="0"/>
              <a:t>3/15/2024</a:t>
            </a:fld>
            <a:endParaRPr lang="en-US"/>
          </a:p>
        </p:txBody>
      </p:sp>
      <p:sp>
        <p:nvSpPr>
          <p:cNvPr id="5" name="Footer Placeholder 4">
            <a:extLst>
              <a:ext uri="{FF2B5EF4-FFF2-40B4-BE49-F238E27FC236}">
                <a16:creationId xmlns:a16="http://schemas.microsoft.com/office/drawing/2014/main" id="{EFAD3600-CEF3-95AB-44E5-24AFFEE9BC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3122B-F71B-30DC-830E-482A88A2D16A}"/>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1021372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E4B75E-EABE-2CD0-0A2B-E124152926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ADAB45-AD5E-D064-8BC3-B7597712C4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AA136F-68BF-E1A8-B4F4-1A893C5C2730}"/>
              </a:ext>
            </a:extLst>
          </p:cNvPr>
          <p:cNvSpPr>
            <a:spLocks noGrp="1"/>
          </p:cNvSpPr>
          <p:nvPr>
            <p:ph type="dt" sz="half" idx="10"/>
          </p:nvPr>
        </p:nvSpPr>
        <p:spPr/>
        <p:txBody>
          <a:bodyPr/>
          <a:lstStyle/>
          <a:p>
            <a:fld id="{71E1FA23-2560-4B92-B796-4AF66AC1B7E7}" type="datetimeFigureOut">
              <a:rPr lang="en-US" smtClean="0"/>
              <a:t>3/15/2024</a:t>
            </a:fld>
            <a:endParaRPr lang="en-US"/>
          </a:p>
        </p:txBody>
      </p:sp>
      <p:sp>
        <p:nvSpPr>
          <p:cNvPr id="5" name="Footer Placeholder 4">
            <a:extLst>
              <a:ext uri="{FF2B5EF4-FFF2-40B4-BE49-F238E27FC236}">
                <a16:creationId xmlns:a16="http://schemas.microsoft.com/office/drawing/2014/main" id="{EB339F7B-0D44-DD4A-64A0-E9F78DA77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7DC67-ED19-69DD-5411-6BE7633CC132}"/>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4103599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AAAD2-02F2-A0E9-E8C6-5A0E7C43D0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A778D-9ADE-C72B-ED1A-34995938F0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CE7FF9-5202-03AF-FF87-F88A556F78BA}"/>
              </a:ext>
            </a:extLst>
          </p:cNvPr>
          <p:cNvSpPr>
            <a:spLocks noGrp="1"/>
          </p:cNvSpPr>
          <p:nvPr>
            <p:ph type="dt" sz="half" idx="10"/>
          </p:nvPr>
        </p:nvSpPr>
        <p:spPr/>
        <p:txBody>
          <a:bodyPr/>
          <a:lstStyle/>
          <a:p>
            <a:fld id="{71E1FA23-2560-4B92-B796-4AF66AC1B7E7}" type="datetimeFigureOut">
              <a:rPr lang="en-US" smtClean="0"/>
              <a:t>3/15/2024</a:t>
            </a:fld>
            <a:endParaRPr lang="en-US"/>
          </a:p>
        </p:txBody>
      </p:sp>
      <p:sp>
        <p:nvSpPr>
          <p:cNvPr id="5" name="Footer Placeholder 4">
            <a:extLst>
              <a:ext uri="{FF2B5EF4-FFF2-40B4-BE49-F238E27FC236}">
                <a16:creationId xmlns:a16="http://schemas.microsoft.com/office/drawing/2014/main" id="{18C38724-610E-DC72-F341-E2A1934DBC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18E457-065B-9751-5FF6-C706C0B179B8}"/>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1993040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4126-4268-FC02-E2B6-35040DF335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07C4F9-38AA-5A82-A2F5-3AA0DE4F6B0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38E030-CC93-106F-5308-9792A9B91563}"/>
              </a:ext>
            </a:extLst>
          </p:cNvPr>
          <p:cNvSpPr>
            <a:spLocks noGrp="1"/>
          </p:cNvSpPr>
          <p:nvPr>
            <p:ph type="dt" sz="half" idx="10"/>
          </p:nvPr>
        </p:nvSpPr>
        <p:spPr/>
        <p:txBody>
          <a:bodyPr/>
          <a:lstStyle/>
          <a:p>
            <a:fld id="{71E1FA23-2560-4B92-B796-4AF66AC1B7E7}" type="datetimeFigureOut">
              <a:rPr lang="en-US" smtClean="0"/>
              <a:t>3/15/2024</a:t>
            </a:fld>
            <a:endParaRPr lang="en-US"/>
          </a:p>
        </p:txBody>
      </p:sp>
      <p:sp>
        <p:nvSpPr>
          <p:cNvPr id="5" name="Footer Placeholder 4">
            <a:extLst>
              <a:ext uri="{FF2B5EF4-FFF2-40B4-BE49-F238E27FC236}">
                <a16:creationId xmlns:a16="http://schemas.microsoft.com/office/drawing/2014/main" id="{F6C3267A-B0D0-1DD3-6E74-62F453708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3BBBC6-D856-BDB3-2793-06949FC8F0DA}"/>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991495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5AF1C-A72A-B483-0066-592CEF10B5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B00C3E-68D5-6BA1-5C93-6F0BE1E654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4B9E93-5238-D524-46D2-147EE1CCED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F7703B-9DE4-AC76-86B9-55CFFD076271}"/>
              </a:ext>
            </a:extLst>
          </p:cNvPr>
          <p:cNvSpPr>
            <a:spLocks noGrp="1"/>
          </p:cNvSpPr>
          <p:nvPr>
            <p:ph type="dt" sz="half" idx="10"/>
          </p:nvPr>
        </p:nvSpPr>
        <p:spPr/>
        <p:txBody>
          <a:bodyPr/>
          <a:lstStyle/>
          <a:p>
            <a:fld id="{71E1FA23-2560-4B92-B796-4AF66AC1B7E7}" type="datetimeFigureOut">
              <a:rPr lang="en-US" smtClean="0"/>
              <a:t>3/15/2024</a:t>
            </a:fld>
            <a:endParaRPr lang="en-US"/>
          </a:p>
        </p:txBody>
      </p:sp>
      <p:sp>
        <p:nvSpPr>
          <p:cNvPr id="6" name="Footer Placeholder 5">
            <a:extLst>
              <a:ext uri="{FF2B5EF4-FFF2-40B4-BE49-F238E27FC236}">
                <a16:creationId xmlns:a16="http://schemas.microsoft.com/office/drawing/2014/main" id="{6FB5E81F-766A-7077-C807-2BF855C1F9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342A4F-F01D-ACB0-A52B-00E22120DFB0}"/>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47984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18C9E-6427-AF34-2F90-D9B2BAE955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782B36-87C4-E9BF-068E-2638B99577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CF4135-271D-0329-3A95-790A3E7588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30EF30-054E-C2D3-CC9C-78C4993E74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49E7FC-317C-6D7E-6925-AD39DB2CD8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8DAD2D-771A-3F44-EC95-3CB1A453BE82}"/>
              </a:ext>
            </a:extLst>
          </p:cNvPr>
          <p:cNvSpPr>
            <a:spLocks noGrp="1"/>
          </p:cNvSpPr>
          <p:nvPr>
            <p:ph type="dt" sz="half" idx="10"/>
          </p:nvPr>
        </p:nvSpPr>
        <p:spPr/>
        <p:txBody>
          <a:bodyPr/>
          <a:lstStyle/>
          <a:p>
            <a:fld id="{71E1FA23-2560-4B92-B796-4AF66AC1B7E7}" type="datetimeFigureOut">
              <a:rPr lang="en-US" smtClean="0"/>
              <a:t>3/15/2024</a:t>
            </a:fld>
            <a:endParaRPr lang="en-US"/>
          </a:p>
        </p:txBody>
      </p:sp>
      <p:sp>
        <p:nvSpPr>
          <p:cNvPr id="8" name="Footer Placeholder 7">
            <a:extLst>
              <a:ext uri="{FF2B5EF4-FFF2-40B4-BE49-F238E27FC236}">
                <a16:creationId xmlns:a16="http://schemas.microsoft.com/office/drawing/2014/main" id="{C6201C91-CA20-B214-B805-B3E8ABD144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95A00E-DAA6-4C9A-9DBE-B71E43E021A3}"/>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721912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6812E-9F0C-086A-2875-8E3EF99311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9F53CC-F455-AAC7-BDD7-9720E63D0243}"/>
              </a:ext>
            </a:extLst>
          </p:cNvPr>
          <p:cNvSpPr>
            <a:spLocks noGrp="1"/>
          </p:cNvSpPr>
          <p:nvPr>
            <p:ph type="dt" sz="half" idx="10"/>
          </p:nvPr>
        </p:nvSpPr>
        <p:spPr/>
        <p:txBody>
          <a:bodyPr/>
          <a:lstStyle/>
          <a:p>
            <a:fld id="{71E1FA23-2560-4B92-B796-4AF66AC1B7E7}" type="datetimeFigureOut">
              <a:rPr lang="en-US" smtClean="0"/>
              <a:t>3/15/2024</a:t>
            </a:fld>
            <a:endParaRPr lang="en-US"/>
          </a:p>
        </p:txBody>
      </p:sp>
      <p:sp>
        <p:nvSpPr>
          <p:cNvPr id="4" name="Footer Placeholder 3">
            <a:extLst>
              <a:ext uri="{FF2B5EF4-FFF2-40B4-BE49-F238E27FC236}">
                <a16:creationId xmlns:a16="http://schemas.microsoft.com/office/drawing/2014/main" id="{0F69840E-1323-CAD9-8EC6-D29EEC89C3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8977BD-E25C-867F-40C7-7CFB98B2753B}"/>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3461974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0B3A02-1031-672F-9ADA-5C9F28734295}"/>
              </a:ext>
            </a:extLst>
          </p:cNvPr>
          <p:cNvSpPr>
            <a:spLocks noGrp="1"/>
          </p:cNvSpPr>
          <p:nvPr>
            <p:ph type="dt" sz="half" idx="10"/>
          </p:nvPr>
        </p:nvSpPr>
        <p:spPr/>
        <p:txBody>
          <a:bodyPr/>
          <a:lstStyle/>
          <a:p>
            <a:fld id="{71E1FA23-2560-4B92-B796-4AF66AC1B7E7}" type="datetimeFigureOut">
              <a:rPr lang="en-US" smtClean="0"/>
              <a:t>3/15/2024</a:t>
            </a:fld>
            <a:endParaRPr lang="en-US"/>
          </a:p>
        </p:txBody>
      </p:sp>
      <p:sp>
        <p:nvSpPr>
          <p:cNvPr id="3" name="Footer Placeholder 2">
            <a:extLst>
              <a:ext uri="{FF2B5EF4-FFF2-40B4-BE49-F238E27FC236}">
                <a16:creationId xmlns:a16="http://schemas.microsoft.com/office/drawing/2014/main" id="{9E688987-D201-8B7D-A267-87C4EC3635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64527F-EE19-E424-D94E-9A2D66068A4F}"/>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2661214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78F90-B8C2-EDFC-BC27-204A135FFA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F214C5-54B2-82BD-85B4-07E70DFA7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6D3F6E-616C-8481-CA11-45FB11B8A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3267E5-86E0-86AE-47E4-A7E89ACBC874}"/>
              </a:ext>
            </a:extLst>
          </p:cNvPr>
          <p:cNvSpPr>
            <a:spLocks noGrp="1"/>
          </p:cNvSpPr>
          <p:nvPr>
            <p:ph type="dt" sz="half" idx="10"/>
          </p:nvPr>
        </p:nvSpPr>
        <p:spPr/>
        <p:txBody>
          <a:bodyPr/>
          <a:lstStyle/>
          <a:p>
            <a:fld id="{71E1FA23-2560-4B92-B796-4AF66AC1B7E7}" type="datetimeFigureOut">
              <a:rPr lang="en-US" smtClean="0"/>
              <a:t>3/15/2024</a:t>
            </a:fld>
            <a:endParaRPr lang="en-US"/>
          </a:p>
        </p:txBody>
      </p:sp>
      <p:sp>
        <p:nvSpPr>
          <p:cNvPr id="6" name="Footer Placeholder 5">
            <a:extLst>
              <a:ext uri="{FF2B5EF4-FFF2-40B4-BE49-F238E27FC236}">
                <a16:creationId xmlns:a16="http://schemas.microsoft.com/office/drawing/2014/main" id="{601E626E-AEE3-AC98-8050-727C7B88F6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55DB4-014D-BC17-9BB1-4329CCF950B1}"/>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3211378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E5B50-241F-C1ED-D322-D326724217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2A944A-EED6-9C6E-277F-DC6BE77B49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F930C8-6B46-4F82-63A9-83179990D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F7D762-F808-8DC3-DB99-CC2558F087A5}"/>
              </a:ext>
            </a:extLst>
          </p:cNvPr>
          <p:cNvSpPr>
            <a:spLocks noGrp="1"/>
          </p:cNvSpPr>
          <p:nvPr>
            <p:ph type="dt" sz="half" idx="10"/>
          </p:nvPr>
        </p:nvSpPr>
        <p:spPr/>
        <p:txBody>
          <a:bodyPr/>
          <a:lstStyle/>
          <a:p>
            <a:fld id="{71E1FA23-2560-4B92-B796-4AF66AC1B7E7}" type="datetimeFigureOut">
              <a:rPr lang="en-US" smtClean="0"/>
              <a:t>3/15/2024</a:t>
            </a:fld>
            <a:endParaRPr lang="en-US"/>
          </a:p>
        </p:txBody>
      </p:sp>
      <p:sp>
        <p:nvSpPr>
          <p:cNvPr id="6" name="Footer Placeholder 5">
            <a:extLst>
              <a:ext uri="{FF2B5EF4-FFF2-40B4-BE49-F238E27FC236}">
                <a16:creationId xmlns:a16="http://schemas.microsoft.com/office/drawing/2014/main" id="{D69CDC91-1F98-647C-6E32-86BB84B129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EF9A70-4421-CDA0-E6E2-6E720CCA5B38}"/>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1482068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F4282F-B6F4-8DD3-5EC5-F85A01D61E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2E2D7A-4B42-B789-7D3D-E352A7DA2D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244A80-F244-D817-95B4-BC33B1B018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1E1FA23-2560-4B92-B796-4AF66AC1B7E7}" type="datetimeFigureOut">
              <a:rPr lang="en-US" smtClean="0"/>
              <a:t>3/15/2024</a:t>
            </a:fld>
            <a:endParaRPr lang="en-US"/>
          </a:p>
        </p:txBody>
      </p:sp>
      <p:sp>
        <p:nvSpPr>
          <p:cNvPr id="5" name="Footer Placeholder 4">
            <a:extLst>
              <a:ext uri="{FF2B5EF4-FFF2-40B4-BE49-F238E27FC236}">
                <a16:creationId xmlns:a16="http://schemas.microsoft.com/office/drawing/2014/main" id="{8E8A7395-08F0-DF4C-C5E0-4DB10264EB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5F2B2F6-96E6-363C-0788-AF2C9FDE22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EFCC45B-2C45-467B-A581-0CEC34AC42F6}" type="slidenum">
              <a:rPr lang="en-US" smtClean="0"/>
              <a:t>‹#›</a:t>
            </a:fld>
            <a:endParaRPr lang="en-US"/>
          </a:p>
        </p:txBody>
      </p:sp>
    </p:spTree>
    <p:extLst>
      <p:ext uri="{BB962C8B-B14F-4D97-AF65-F5344CB8AC3E}">
        <p14:creationId xmlns:p14="http://schemas.microsoft.com/office/powerpoint/2010/main" val="1510123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F6A3C-D0C0-A9D4-0A80-FF95AC839418}"/>
              </a:ext>
            </a:extLst>
          </p:cNvPr>
          <p:cNvSpPr>
            <a:spLocks noGrp="1"/>
          </p:cNvSpPr>
          <p:nvPr>
            <p:ph type="ctrTitle"/>
          </p:nvPr>
        </p:nvSpPr>
        <p:spPr/>
        <p:txBody>
          <a:bodyPr>
            <a:normAutofit fontScale="90000"/>
          </a:bodyPr>
          <a:lstStyle/>
          <a:p>
            <a:r>
              <a:rPr lang="en-US" dirty="0" err="1"/>
              <a:t>AutoGen</a:t>
            </a:r>
            <a:r>
              <a:rPr lang="en-US" dirty="0"/>
              <a:t>: Enabling Next-Gen LLM Applications via Multi-Agent Conversation</a:t>
            </a:r>
          </a:p>
        </p:txBody>
      </p:sp>
      <p:sp>
        <p:nvSpPr>
          <p:cNvPr id="3" name="Subtitle 2">
            <a:extLst>
              <a:ext uri="{FF2B5EF4-FFF2-40B4-BE49-F238E27FC236}">
                <a16:creationId xmlns:a16="http://schemas.microsoft.com/office/drawing/2014/main" id="{465D880C-0B22-11CF-BC62-AE592527420A}"/>
              </a:ext>
            </a:extLst>
          </p:cNvPr>
          <p:cNvSpPr>
            <a:spLocks noGrp="1"/>
          </p:cNvSpPr>
          <p:nvPr>
            <p:ph type="subTitle" idx="1"/>
          </p:nvPr>
        </p:nvSpPr>
        <p:spPr/>
        <p:txBody>
          <a:bodyPr/>
          <a:lstStyle/>
          <a:p>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Qingyun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Wu , Gagan Bansal ,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Jieyu</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Zhang,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Yiran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Wu,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Beibin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Li,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Erkang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Zhu, Li Jiang,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Xiaoyun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Zhang,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Shaokun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Zhang, Jiale Liu</a:t>
            </a:r>
            <a:r>
              <a:rPr lang="en-US" sz="1800" kern="100" dirty="0">
                <a:effectLst/>
                <a:latin typeface="Cambria Math" panose="02040503050406030204" pitchFamily="18" charset="0"/>
                <a:ea typeface="Aptos" panose="020B0004020202020204" pitchFamily="34" charset="0"/>
                <a:cs typeface="Cambria Math" panose="02040503050406030204" pitchFamily="18" charset="0"/>
              </a:rPr>
              <a: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Ahmed Awadallah, Ryen W. White, Doug Burger, Chi Wang</a:t>
            </a:r>
          </a:p>
          <a:p>
            <a:endParaRPr lang="en-US" dirty="0"/>
          </a:p>
        </p:txBody>
      </p:sp>
    </p:spTree>
    <p:extLst>
      <p:ext uri="{BB962C8B-B14F-4D97-AF65-F5344CB8AC3E}">
        <p14:creationId xmlns:p14="http://schemas.microsoft.com/office/powerpoint/2010/main" val="2594621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9611-659E-8F2B-580F-86B91D6CBD06}"/>
              </a:ext>
            </a:extLst>
          </p:cNvPr>
          <p:cNvSpPr>
            <a:spLocks noGrp="1"/>
          </p:cNvSpPr>
          <p:nvPr>
            <p:ph type="title"/>
          </p:nvPr>
        </p:nvSpPr>
        <p:spPr/>
        <p:txBody>
          <a:bodyPr/>
          <a:lstStyle/>
          <a:p>
            <a:r>
              <a:rPr lang="en-US" dirty="0"/>
              <a:t>2cdda5c8-e50e-4db4-b5f0-9722a649f455</a:t>
            </a:r>
          </a:p>
        </p:txBody>
      </p:sp>
      <p:sp>
        <p:nvSpPr>
          <p:cNvPr id="3" name="Content Placeholder 2">
            <a:extLst>
              <a:ext uri="{FF2B5EF4-FFF2-40B4-BE49-F238E27FC236}">
                <a16:creationId xmlns:a16="http://schemas.microsoft.com/office/drawing/2014/main" id="{3F08DB1C-9021-9CE5-783F-12D69F2F1904}"/>
              </a:ext>
            </a:extLst>
          </p:cNvPr>
          <p:cNvSpPr>
            <a:spLocks noGrp="1"/>
          </p:cNvSpPr>
          <p:nvPr>
            <p:ph idx="1"/>
          </p:nvPr>
        </p:nvSpPr>
        <p:spPr>
          <a:xfrm>
            <a:off x="838200" y="1825625"/>
            <a:ext cx="5642499" cy="4351338"/>
          </a:xfrm>
        </p:spPr>
        <p:txBody>
          <a:bodyPr>
            <a:normAutofit lnSpcReduction="10000"/>
          </a:bodyPr>
          <a:lstStyle/>
          <a:p>
            <a:pPr marL="0" indent="0">
              <a:buNone/>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AutoGen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an open-source framework that allows developers to build LLM applications via multiple agents that can converse with each other to accomplish tasks.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AutoGen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agents are customizable, conversable, and can operate in various modes that employ combinations of LLMs, human inputs, and tools. Using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AutoGen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developers can also flexibly define agent interaction behaviors. Both natural language and 04191ea8-5c73-4215-a1d3-1cfb43aaaf12 can be used to program flexible conversation patterns for different applications.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AutoGen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serves as a generic framework for building diverse applications of various complexities and LLM capacities. Empirical studies demonstrate the effectiveness of the framework in many example applications, with domains ranging from mathematics, coding, question answering, operations research, online decision-making, entertainment, etc.</a:t>
            </a:r>
          </a:p>
          <a:p>
            <a:endParaRPr lang="en-US" dirty="0"/>
          </a:p>
        </p:txBody>
      </p:sp>
      <p:pic>
        <p:nvPicPr>
          <p:cNvPr id="5" name="Picture 4" descr="The first page of the AutoGen ArXiv paper.  44bf7d06-5e7a-4a40-a2e1-a2e42ef28c8a">
            <a:extLst>
              <a:ext uri="{FF2B5EF4-FFF2-40B4-BE49-F238E27FC236}">
                <a16:creationId xmlns:a16="http://schemas.microsoft.com/office/drawing/2014/main" id="{0E308624-B7DC-0EA2-CAC3-7F6A5B76D49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305924" y="1486948"/>
            <a:ext cx="3850724" cy="469001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70827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9611-659E-8F2B-580F-86B91D6CBD06}"/>
              </a:ext>
            </a:extLst>
          </p:cNvPr>
          <p:cNvSpPr>
            <a:spLocks noGrp="1"/>
          </p:cNvSpPr>
          <p:nvPr>
            <p:ph type="title"/>
          </p:nvPr>
        </p:nvSpPr>
        <p:spPr/>
        <p:txBody>
          <a:bodyPr/>
          <a:lstStyle/>
          <a:p>
            <a:r>
              <a:rPr lang="en-US" dirty="0"/>
              <a:t>A table to test parsing:</a:t>
            </a:r>
          </a:p>
        </p:txBody>
      </p:sp>
      <p:graphicFrame>
        <p:nvGraphicFramePr>
          <p:cNvPr id="7" name="Table 6">
            <a:extLst>
              <a:ext uri="{FF2B5EF4-FFF2-40B4-BE49-F238E27FC236}">
                <a16:creationId xmlns:a16="http://schemas.microsoft.com/office/drawing/2014/main" id="{D6E604E4-75ED-C7F1-492B-504E3A0A4A0D}"/>
              </a:ext>
            </a:extLst>
          </p:cNvPr>
          <p:cNvGraphicFramePr>
            <a:graphicFrameLocks noGrp="1"/>
          </p:cNvGraphicFramePr>
          <p:nvPr>
            <p:extLst>
              <p:ext uri="{D42A27DB-BD31-4B8C-83A1-F6EECF244321}">
                <p14:modId xmlns:p14="http://schemas.microsoft.com/office/powerpoint/2010/main" val="2723491523"/>
              </p:ext>
            </p:extLst>
          </p:nvPr>
        </p:nvGraphicFramePr>
        <p:xfrm>
          <a:off x="900783" y="2176107"/>
          <a:ext cx="8128002" cy="257556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555778901"/>
                    </a:ext>
                  </a:extLst>
                </a:gridCol>
                <a:gridCol w="1354667">
                  <a:extLst>
                    <a:ext uri="{9D8B030D-6E8A-4147-A177-3AD203B41FA5}">
                      <a16:colId xmlns:a16="http://schemas.microsoft.com/office/drawing/2014/main" val="1745858570"/>
                    </a:ext>
                  </a:extLst>
                </a:gridCol>
                <a:gridCol w="1354667">
                  <a:extLst>
                    <a:ext uri="{9D8B030D-6E8A-4147-A177-3AD203B41FA5}">
                      <a16:colId xmlns:a16="http://schemas.microsoft.com/office/drawing/2014/main" val="2876619666"/>
                    </a:ext>
                  </a:extLst>
                </a:gridCol>
                <a:gridCol w="1354667">
                  <a:extLst>
                    <a:ext uri="{9D8B030D-6E8A-4147-A177-3AD203B41FA5}">
                      <a16:colId xmlns:a16="http://schemas.microsoft.com/office/drawing/2014/main" val="3743898725"/>
                    </a:ext>
                  </a:extLst>
                </a:gridCol>
                <a:gridCol w="1354667">
                  <a:extLst>
                    <a:ext uri="{9D8B030D-6E8A-4147-A177-3AD203B41FA5}">
                      <a16:colId xmlns:a16="http://schemas.microsoft.com/office/drawing/2014/main" val="3613677744"/>
                    </a:ext>
                  </a:extLst>
                </a:gridCol>
                <a:gridCol w="1354667">
                  <a:extLst>
                    <a:ext uri="{9D8B030D-6E8A-4147-A177-3AD203B41FA5}">
                      <a16:colId xmlns:a16="http://schemas.microsoft.com/office/drawing/2014/main" val="1045377591"/>
                    </a:ext>
                  </a:extLst>
                </a:gridCol>
              </a:tblGrid>
              <a:tr h="370840">
                <a:tc>
                  <a:txBody>
                    <a:bodyPr/>
                    <a:lstStyle/>
                    <a:p>
                      <a:r>
                        <a:rPr lang="en-US" dirty="0" err="1"/>
                        <a:t>ColA</a:t>
                      </a:r>
                      <a:endParaRPr lang="en-US" dirty="0"/>
                    </a:p>
                  </a:txBody>
                  <a:tcPr/>
                </a:tc>
                <a:tc>
                  <a:txBody>
                    <a:bodyPr/>
                    <a:lstStyle/>
                    <a:p>
                      <a:r>
                        <a:rPr lang="en-US" dirty="0" err="1"/>
                        <a:t>ColB</a:t>
                      </a:r>
                      <a:endParaRPr lang="en-US" dirty="0"/>
                    </a:p>
                  </a:txBody>
                  <a:tcPr/>
                </a:tc>
                <a:tc>
                  <a:txBody>
                    <a:bodyPr/>
                    <a:lstStyle/>
                    <a:p>
                      <a:r>
                        <a:rPr lang="en-US" dirty="0" err="1"/>
                        <a:t>ColC</a:t>
                      </a:r>
                      <a:endParaRPr lang="en-US" dirty="0"/>
                    </a:p>
                  </a:txBody>
                  <a:tcPr/>
                </a:tc>
                <a:tc>
                  <a:txBody>
                    <a:bodyPr/>
                    <a:lstStyle/>
                    <a:p>
                      <a:r>
                        <a:rPr lang="en-US" dirty="0" err="1"/>
                        <a:t>ColD</a:t>
                      </a:r>
                      <a:endParaRPr lang="en-US" dirty="0"/>
                    </a:p>
                  </a:txBody>
                  <a:tcPr/>
                </a:tc>
                <a:tc>
                  <a:txBody>
                    <a:bodyPr/>
                    <a:lstStyle/>
                    <a:p>
                      <a:r>
                        <a:rPr lang="en-US" dirty="0" err="1"/>
                        <a:t>ColE</a:t>
                      </a:r>
                      <a:endParaRPr lang="en-US" dirty="0"/>
                    </a:p>
                  </a:txBody>
                  <a:tcPr/>
                </a:tc>
                <a:tc>
                  <a:txBody>
                    <a:bodyPr/>
                    <a:lstStyle/>
                    <a:p>
                      <a:r>
                        <a:rPr lang="en-US" dirty="0" err="1"/>
                        <a:t>ColF</a:t>
                      </a:r>
                      <a:endParaRPr lang="en-US" dirty="0"/>
                    </a:p>
                  </a:txBody>
                  <a:tcPr/>
                </a:tc>
                <a:extLst>
                  <a:ext uri="{0D108BD9-81ED-4DB2-BD59-A6C34878D82A}">
                    <a16:rowId xmlns:a16="http://schemas.microsoft.com/office/drawing/2014/main" val="2500108486"/>
                  </a:ext>
                </a:extLst>
              </a:tr>
              <a:tr h="370840">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4220312752"/>
                  </a:ext>
                </a:extLst>
              </a:tr>
              <a:tr h="370840">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1b92870d-e3b5-4e65-8153-919f4ff45592</a:t>
                      </a:r>
                    </a:p>
                  </a:txBody>
                  <a:tcPr/>
                </a:tc>
                <a:tc>
                  <a:txBody>
                    <a:bodyPr/>
                    <a:lstStyle/>
                    <a:p>
                      <a:r>
                        <a:rPr lang="en-US" dirty="0"/>
                        <a:t>11</a:t>
                      </a:r>
                    </a:p>
                  </a:txBody>
                  <a:tcPr/>
                </a:tc>
                <a:tc>
                  <a:txBody>
                    <a:bodyPr/>
                    <a:lstStyle/>
                    <a:p>
                      <a:r>
                        <a:rPr lang="en-US" dirty="0"/>
                        <a:t>12</a:t>
                      </a:r>
                    </a:p>
                  </a:txBody>
                  <a:tcPr/>
                </a:tc>
                <a:extLst>
                  <a:ext uri="{0D108BD9-81ED-4DB2-BD59-A6C34878D82A}">
                    <a16:rowId xmlns:a16="http://schemas.microsoft.com/office/drawing/2014/main" val="3876775002"/>
                  </a:ext>
                </a:extLst>
              </a:tr>
              <a:tr h="370840">
                <a:tc>
                  <a:txBody>
                    <a:bodyPr/>
                    <a:lstStyle/>
                    <a:p>
                      <a:r>
                        <a:rPr lang="en-US" dirty="0"/>
                        <a:t>13</a:t>
                      </a:r>
                    </a:p>
                  </a:txBody>
                  <a:tcPr/>
                </a:tc>
                <a:tc>
                  <a:txBody>
                    <a:bodyPr/>
                    <a:lstStyle/>
                    <a:p>
                      <a:r>
                        <a:rPr lang="en-US" dirty="0"/>
                        <a:t>14</a:t>
                      </a:r>
                    </a:p>
                  </a:txBody>
                  <a:tcPr/>
                </a:tc>
                <a:tc>
                  <a:txBody>
                    <a:bodyPr/>
                    <a:lstStyle/>
                    <a:p>
                      <a:r>
                        <a:rPr lang="en-US" dirty="0"/>
                        <a:t>15</a:t>
                      </a:r>
                    </a:p>
                  </a:txBody>
                  <a:tcPr/>
                </a:tc>
                <a:tc>
                  <a:txBody>
                    <a:bodyPr/>
                    <a:lstStyle/>
                    <a:p>
                      <a:r>
                        <a:rPr lang="en-US" dirty="0"/>
                        <a:t>16</a:t>
                      </a:r>
                    </a:p>
                  </a:txBody>
                  <a:tcPr/>
                </a:tc>
                <a:tc>
                  <a:txBody>
                    <a:bodyPr/>
                    <a:lstStyle/>
                    <a:p>
                      <a:r>
                        <a:rPr lang="en-US" dirty="0"/>
                        <a:t>17</a:t>
                      </a:r>
                    </a:p>
                  </a:txBody>
                  <a:tcPr/>
                </a:tc>
                <a:tc>
                  <a:txBody>
                    <a:bodyPr/>
                    <a:lstStyle/>
                    <a:p>
                      <a:r>
                        <a:rPr lang="en-US" dirty="0"/>
                        <a:t>18</a:t>
                      </a:r>
                    </a:p>
                  </a:txBody>
                  <a:tcPr/>
                </a:tc>
                <a:extLst>
                  <a:ext uri="{0D108BD9-81ED-4DB2-BD59-A6C34878D82A}">
                    <a16:rowId xmlns:a16="http://schemas.microsoft.com/office/drawing/2014/main" val="538247677"/>
                  </a:ext>
                </a:extLst>
              </a:tr>
            </a:tbl>
          </a:graphicData>
        </a:graphic>
      </p:graphicFrame>
    </p:spTree>
    <p:extLst>
      <p:ext uri="{BB962C8B-B14F-4D97-AF65-F5344CB8AC3E}">
        <p14:creationId xmlns:p14="http://schemas.microsoft.com/office/powerpoint/2010/main" val="1066381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7</TotalTime>
  <Words>213</Words>
  <Application>Microsoft Office PowerPoint</Application>
  <PresentationFormat>Widescreen</PresentationFormat>
  <Paragraphs>29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Aptos</vt:lpstr>
      <vt:lpstr>Aptos Display</vt:lpstr>
      <vt:lpstr>Arial</vt:lpstr>
      <vt:lpstr>Cambria Math</vt:lpstr>
      <vt:lpstr>Office Theme</vt:lpstr>
      <vt:lpstr>AutoGen: Enabling Next-Gen LLM Applications via Multi-Agent Conversation</vt:lpstr>
      <vt:lpstr>2cdda5c8-e50e-4db4-b5f0-9722a649f455</vt:lpstr>
      <vt:lpstr>A table to test parsing: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AutoGen: Enabling Next-Gen LLM Applications via Multi-Agent Conversation</dc:title>
  <dc:creator>Adam Fourney</dc:creator>
  <cp:lastModifiedBy>Adam Fourney</cp:lastModifiedBy>
  <cp:revision>2</cp:revision>
  <dcterms:created xsi:type="dcterms:W3CDTF">2024-03-15T05:57:54Z</dcterms:created>
  <dcterms:modified xsi:type="dcterms:W3CDTF">2024-03-15T07:13:55Z</dcterms:modified>
</cp:coreProperties>
</file>