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69200" cy="10699750"/>
  <p:notesSz cx="7569200" cy="10699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10300" y="10411283"/>
            <a:ext cx="553084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mercedes-benz.com/" TargetMode="External"/><Relationship Id="rId5" Type="http://schemas.openxmlformats.org/officeDocument/2006/relationships/hyperlink" Target="mailto:dialog@mercedes-benz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8773" y="535873"/>
            <a:ext cx="707489" cy="70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1403" y="1657803"/>
            <a:ext cx="1205592" cy="138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000" y="1841118"/>
            <a:ext cx="4667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latin typeface="Arial"/>
                <a:cs typeface="Arial"/>
              </a:rPr>
              <a:t>Käufer: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145918"/>
            <a:ext cx="1014094" cy="5080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72390">
              <a:lnSpc>
                <a:spcPts val="1240"/>
              </a:lnSpc>
              <a:spcBef>
                <a:spcPts val="204"/>
              </a:spcBef>
            </a:pPr>
            <a:r>
              <a:rPr sz="1100" spc="-85" dirty="0">
                <a:latin typeface="Arial"/>
                <a:cs typeface="Arial"/>
              </a:rPr>
              <a:t>InNexhale </a:t>
            </a:r>
            <a:r>
              <a:rPr sz="1100" spc="-125" dirty="0">
                <a:latin typeface="Arial"/>
                <a:cs typeface="Arial"/>
              </a:rPr>
              <a:t>GmbH  </a:t>
            </a:r>
            <a:r>
              <a:rPr sz="1100" spc="-60" dirty="0">
                <a:latin typeface="Arial"/>
                <a:cs typeface="Arial"/>
              </a:rPr>
              <a:t>Lerchenstr.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140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100" spc="-40" dirty="0">
                <a:latin typeface="Arial"/>
                <a:cs typeface="Arial"/>
              </a:rPr>
              <a:t>49088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Osnabrück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1900" y="1838832"/>
            <a:ext cx="786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0" dirty="0">
                <a:latin typeface="Arial"/>
                <a:cs typeface="Arial"/>
              </a:rPr>
              <a:t>Bestellung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0" y="2196857"/>
            <a:ext cx="936625" cy="8153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800" b="1" spc="-50" dirty="0">
                <a:latin typeface="Arial"/>
                <a:cs typeface="Arial"/>
              </a:rPr>
              <a:t>Fahrzeugtyp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95" dirty="0">
                <a:latin typeface="Arial"/>
                <a:cs typeface="Arial"/>
              </a:rPr>
              <a:t>E </a:t>
            </a:r>
            <a:r>
              <a:rPr sz="1100" spc="-40" dirty="0">
                <a:latin typeface="Arial"/>
                <a:cs typeface="Arial"/>
              </a:rPr>
              <a:t>200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Limousine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800" b="1" spc="-40" dirty="0">
                <a:latin typeface="Arial"/>
                <a:cs typeface="Arial"/>
              </a:rPr>
              <a:t>Datum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40" dirty="0">
                <a:latin typeface="Arial"/>
                <a:cs typeface="Arial"/>
              </a:rPr>
              <a:t>10.01.2024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600" y="3111500"/>
            <a:ext cx="1739900" cy="16735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highlight>
                  <a:srgbClr val="FFFF00"/>
                </a:highlight>
                <a:latin typeface="Arial"/>
                <a:cs typeface="Arial"/>
              </a:rPr>
              <a:t>Auftragsnummer:</a:t>
            </a:r>
            <a:endParaRPr sz="1000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4367276"/>
            <a:ext cx="5724525" cy="640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spc="-70" dirty="0">
                <a:latin typeface="Arial"/>
                <a:cs typeface="Arial"/>
              </a:rPr>
              <a:t>Unter </a:t>
            </a:r>
            <a:r>
              <a:rPr sz="1200" spc="-90" dirty="0">
                <a:latin typeface="Arial"/>
                <a:cs typeface="Arial"/>
              </a:rPr>
              <a:t>Anerkennung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80" dirty="0">
                <a:latin typeface="Arial"/>
                <a:cs typeface="Arial"/>
              </a:rPr>
              <a:t>beiliegenden </a:t>
            </a:r>
            <a:r>
              <a:rPr sz="1200" b="1" spc="-65" dirty="0">
                <a:latin typeface="Arial"/>
                <a:cs typeface="Arial"/>
              </a:rPr>
              <a:t>Neufahrzeug-Verkaufsbedingungen </a:t>
            </a:r>
            <a:r>
              <a:rPr sz="1200" spc="-50" dirty="0">
                <a:latin typeface="Arial"/>
                <a:cs typeface="Arial"/>
              </a:rPr>
              <a:t>bestellt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90" dirty="0">
                <a:latin typeface="Arial"/>
                <a:cs typeface="Arial"/>
              </a:rPr>
              <a:t>Käufer  </a:t>
            </a:r>
            <a:r>
              <a:rPr sz="1200" spc="-70" dirty="0">
                <a:latin typeface="Arial"/>
                <a:cs typeface="Arial"/>
              </a:rPr>
              <a:t>bei der </a:t>
            </a:r>
            <a:r>
              <a:rPr sz="1200" spc="-95" dirty="0">
                <a:latin typeface="Arial"/>
                <a:cs typeface="Arial"/>
              </a:rPr>
              <a:t>Mercedes-Benz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AG: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b="1" spc="15" dirty="0">
                <a:latin typeface="Arial"/>
                <a:cs typeface="Arial"/>
              </a:rPr>
              <a:t>1 </a:t>
            </a:r>
            <a:r>
              <a:rPr sz="1200" b="1" spc="-75" dirty="0">
                <a:latin typeface="Arial"/>
                <a:cs typeface="Arial"/>
              </a:rPr>
              <a:t>Mercedes-Benz </a:t>
            </a:r>
            <a:r>
              <a:rPr sz="1200" b="1" spc="-160" dirty="0">
                <a:latin typeface="Arial"/>
                <a:cs typeface="Arial"/>
              </a:rPr>
              <a:t>E </a:t>
            </a:r>
            <a:r>
              <a:rPr sz="1200" b="1" spc="10" dirty="0">
                <a:latin typeface="Arial"/>
                <a:cs typeface="Arial"/>
              </a:rPr>
              <a:t>200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Limousine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000" y="5103876"/>
            <a:ext cx="326834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Listenpreis </a:t>
            </a:r>
            <a:r>
              <a:rPr sz="1200" spc="-90" dirty="0">
                <a:latin typeface="Arial"/>
                <a:cs typeface="Arial"/>
              </a:rPr>
              <a:t>(ohne </a:t>
            </a:r>
            <a:r>
              <a:rPr sz="1200" spc="-85" dirty="0">
                <a:latin typeface="Arial"/>
                <a:cs typeface="Arial"/>
              </a:rPr>
              <a:t>Umsatzsteuer), </a:t>
            </a:r>
            <a:r>
              <a:rPr sz="1200" spc="-90" dirty="0">
                <a:latin typeface="Arial"/>
                <a:cs typeface="Arial"/>
              </a:rPr>
              <a:t>zur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Zeit: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i="1" u="sng" spc="-75" dirty="0">
                <a:latin typeface="Arial"/>
                <a:cs typeface="Arial"/>
              </a:rPr>
              <a:t>Fahrzeug </a:t>
            </a:r>
            <a:r>
              <a:rPr sz="1200" b="1" i="1" u="sng" spc="-55" dirty="0">
                <a:latin typeface="Arial"/>
                <a:cs typeface="Arial"/>
              </a:rPr>
              <a:t>in </a:t>
            </a:r>
            <a:r>
              <a:rPr sz="1200" b="1" i="1" u="sng" spc="-65" dirty="0">
                <a:latin typeface="Arial"/>
                <a:cs typeface="Arial"/>
              </a:rPr>
              <a:t>Grundausstattung </a:t>
            </a:r>
            <a:r>
              <a:rPr sz="1200" b="1" i="1" u="sng" spc="-70" dirty="0">
                <a:latin typeface="Arial"/>
                <a:cs typeface="Arial"/>
              </a:rPr>
              <a:t>ab</a:t>
            </a:r>
            <a:r>
              <a:rPr sz="1200" b="1" i="1" u="sng" spc="85" dirty="0">
                <a:latin typeface="Arial"/>
                <a:cs typeface="Arial"/>
              </a:rPr>
              <a:t> </a:t>
            </a:r>
            <a:r>
              <a:rPr sz="1200" b="1" i="1" u="sng" spc="-40" dirty="0">
                <a:latin typeface="Arial"/>
                <a:cs typeface="Arial"/>
              </a:rPr>
              <a:t>Herstellerwerk</a:t>
            </a:r>
            <a:endParaRPr sz="1200" i="1" u="sng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000" y="5497576"/>
            <a:ext cx="716280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spc="-70" dirty="0">
                <a:latin typeface="Arial"/>
                <a:cs typeface="Arial"/>
              </a:rPr>
              <a:t>Lackierung:  </a:t>
            </a:r>
            <a:r>
              <a:rPr sz="1200" spc="-80" dirty="0">
                <a:latin typeface="Arial"/>
                <a:cs typeface="Arial"/>
              </a:rPr>
              <a:t>Polsterung: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7600" y="5497576"/>
            <a:ext cx="16884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040	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801	</a:t>
            </a:r>
            <a:r>
              <a:rPr sz="1200" spc="-90" dirty="0">
                <a:latin typeface="Arial"/>
                <a:cs typeface="Arial"/>
              </a:rPr>
              <a:t>Leder </a:t>
            </a:r>
            <a:r>
              <a:rPr sz="1200" spc="-105" dirty="0">
                <a:latin typeface="Arial"/>
                <a:cs typeface="Arial"/>
              </a:rPr>
              <a:t>Nappa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885" y="5103876"/>
            <a:ext cx="70929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ts val="1420"/>
              </a:lnSpc>
              <a:spcBef>
                <a:spcPts val="100"/>
              </a:spcBef>
            </a:pPr>
            <a:r>
              <a:rPr sz="1200" spc="-190" dirty="0">
                <a:latin typeface="Arial"/>
                <a:cs typeface="Arial"/>
              </a:rPr>
              <a:t>EUR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20"/>
              </a:lnSpc>
            </a:pPr>
            <a:r>
              <a:rPr sz="1200" b="1" dirty="0">
                <a:latin typeface="Arial"/>
                <a:cs typeface="Arial"/>
              </a:rPr>
              <a:t>52.100,00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  <a:spcBef>
                <a:spcPts val="260"/>
              </a:spcBef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</a:pPr>
            <a:r>
              <a:rPr sz="1200" spc="-45" dirty="0">
                <a:latin typeface="Arial"/>
                <a:cs typeface="Arial"/>
              </a:rPr>
              <a:t>1.000,00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0" y="6005576"/>
            <a:ext cx="1000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Ausstattungen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0" y="6246876"/>
            <a:ext cx="2262505" cy="9194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3975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110" dirty="0">
                <a:latin typeface="Arial"/>
                <a:cs typeface="Arial"/>
              </a:rPr>
              <a:t>AA4	</a:t>
            </a:r>
            <a:r>
              <a:rPr sz="1200" spc="-75" dirty="0">
                <a:latin typeface="Arial"/>
                <a:cs typeface="Arial"/>
              </a:rPr>
              <a:t>Leistungsvariante </a:t>
            </a:r>
            <a:r>
              <a:rPr sz="1200" spc="-65" dirty="0">
                <a:latin typeface="Arial"/>
                <a:cs typeface="Arial"/>
              </a:rPr>
              <a:t>reduziert </a:t>
            </a:r>
            <a:r>
              <a:rPr sz="1200" spc="-45" dirty="0">
                <a:latin typeface="Arial"/>
                <a:cs typeface="Arial"/>
              </a:rPr>
              <a:t>1  </a:t>
            </a:r>
            <a:r>
              <a:rPr sz="1200" spc="-85" dirty="0">
                <a:latin typeface="Arial"/>
                <a:cs typeface="Arial"/>
              </a:rPr>
              <a:t>B01	</a:t>
            </a:r>
            <a:r>
              <a:rPr sz="1200" spc="-55" dirty="0">
                <a:latin typeface="Arial"/>
                <a:cs typeface="Arial"/>
              </a:rPr>
              <a:t>Mild </a:t>
            </a:r>
            <a:r>
              <a:rPr sz="1200" spc="-75" dirty="0">
                <a:latin typeface="Arial"/>
                <a:cs typeface="Arial"/>
              </a:rPr>
              <a:t>Hybrid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Antrieb</a:t>
            </a:r>
            <a:endParaRPr sz="1200">
              <a:latin typeface="Arial"/>
              <a:cs typeface="Arial"/>
            </a:endParaRPr>
          </a:p>
          <a:p>
            <a:pPr marL="12700" marR="610870">
              <a:lnSpc>
                <a:spcPts val="1400"/>
              </a:lnSpc>
              <a:tabLst>
                <a:tab pos="481965" algn="l"/>
              </a:tabLst>
            </a:pPr>
            <a:r>
              <a:rPr sz="1200" spc="-180" dirty="0">
                <a:latin typeface="Arial"/>
                <a:cs typeface="Arial"/>
              </a:rPr>
              <a:t>PAG	</a:t>
            </a:r>
            <a:r>
              <a:rPr sz="1200" spc="-140" dirty="0">
                <a:latin typeface="Arial"/>
                <a:cs typeface="Arial"/>
              </a:rPr>
              <a:t>MBUX </a:t>
            </a:r>
            <a:r>
              <a:rPr sz="1200" spc="-85" dirty="0">
                <a:latin typeface="Arial"/>
                <a:cs typeface="Arial"/>
              </a:rPr>
              <a:t>Superscreen  </a:t>
            </a:r>
            <a:r>
              <a:rPr sz="1200" spc="-155" dirty="0">
                <a:latin typeface="Arial"/>
                <a:cs typeface="Arial"/>
              </a:rPr>
              <a:t>PSN	</a:t>
            </a:r>
            <a:r>
              <a:rPr sz="1200" spc="-145" dirty="0">
                <a:latin typeface="Arial"/>
                <a:cs typeface="Arial"/>
              </a:rPr>
              <a:t>AMG  </a:t>
            </a:r>
            <a:r>
              <a:rPr sz="1200" spc="-85" dirty="0">
                <a:latin typeface="Arial"/>
                <a:cs typeface="Arial"/>
              </a:rPr>
              <a:t>Line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60"/>
              </a:lnSpc>
              <a:tabLst>
                <a:tab pos="647065" algn="l"/>
              </a:tabLst>
            </a:pPr>
            <a:r>
              <a:rPr sz="1200" spc="-185" dirty="0">
                <a:latin typeface="Arial"/>
                <a:cs typeface="Arial"/>
              </a:rPr>
              <a:t>PBG	</a:t>
            </a:r>
            <a:r>
              <a:rPr sz="1200" spc="-140" dirty="0">
                <a:latin typeface="Arial"/>
                <a:cs typeface="Arial"/>
              </a:rPr>
              <a:t>MBUX </a:t>
            </a:r>
            <a:r>
              <a:rPr sz="1200" spc="-80" dirty="0">
                <a:latin typeface="Arial"/>
                <a:cs typeface="Arial"/>
              </a:rPr>
              <a:t>Navigation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" y="7135876"/>
            <a:ext cx="275082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01U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Navigationsdienste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367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Live </a:t>
            </a:r>
            <a:r>
              <a:rPr sz="1200" spc="-65" dirty="0">
                <a:latin typeface="Arial"/>
                <a:cs typeface="Arial"/>
              </a:rPr>
              <a:t>Traffic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4100" y="7491476"/>
            <a:ext cx="934085" cy="741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90" dirty="0">
                <a:latin typeface="Arial"/>
                <a:cs typeface="Arial"/>
              </a:rPr>
              <a:t>B5</a:t>
            </a:r>
            <a:r>
              <a:rPr sz="1200" spc="-8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45" dirty="0">
                <a:latin typeface="Arial"/>
                <a:cs typeface="Arial"/>
              </a:rPr>
              <a:t>TIREFIT  </a:t>
            </a:r>
            <a:r>
              <a:rPr sz="1200" spc="-100" dirty="0">
                <a:latin typeface="Arial"/>
                <a:cs typeface="Arial"/>
              </a:rPr>
              <a:t>P17</a:t>
            </a:r>
            <a:endParaRPr sz="1200">
              <a:latin typeface="Arial"/>
              <a:cs typeface="Arial"/>
            </a:endParaRPr>
          </a:p>
          <a:p>
            <a:pPr marL="12700" marR="676910">
              <a:lnSpc>
                <a:spcPts val="1400"/>
              </a:lnSpc>
            </a:pPr>
            <a:r>
              <a:rPr sz="1200" spc="-85" dirty="0">
                <a:latin typeface="Arial"/>
                <a:cs typeface="Arial"/>
              </a:rPr>
              <a:t>P35  P47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100" y="7669276"/>
            <a:ext cx="3030855" cy="1630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82600" marR="870585">
              <a:lnSpc>
                <a:spcPts val="1400"/>
              </a:lnSpc>
              <a:spcBef>
                <a:spcPts val="180"/>
              </a:spcBef>
            </a:pPr>
            <a:r>
              <a:rPr sz="1200" spc="-170" dirty="0">
                <a:latin typeface="Arial"/>
                <a:cs typeface="Arial"/>
              </a:rPr>
              <a:t>KEYLESS-GO </a:t>
            </a:r>
            <a:r>
              <a:rPr sz="1200" spc="-75" dirty="0">
                <a:latin typeface="Arial"/>
                <a:cs typeface="Arial"/>
              </a:rPr>
              <a:t>Komfort-Paket  </a:t>
            </a:r>
            <a:r>
              <a:rPr sz="1200" spc="-130" dirty="0">
                <a:latin typeface="Arial"/>
                <a:cs typeface="Arial"/>
              </a:rPr>
              <a:t>DIGITAL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45" dirty="0">
                <a:latin typeface="Arial"/>
                <a:cs typeface="Arial"/>
              </a:rPr>
              <a:t>LIGHT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ts val="1340"/>
              </a:lnSpc>
            </a:pPr>
            <a:r>
              <a:rPr sz="1200" spc="-90" dirty="0">
                <a:latin typeface="Arial"/>
                <a:cs typeface="Arial"/>
              </a:rPr>
              <a:t>Park-Paket </a:t>
            </a:r>
            <a:r>
              <a:rPr sz="1200" spc="-40" dirty="0">
                <a:latin typeface="Arial"/>
                <a:cs typeface="Arial"/>
              </a:rPr>
              <a:t>mit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360°-Kamera</a:t>
            </a:r>
            <a:endParaRPr sz="1200">
              <a:latin typeface="Arial"/>
              <a:cs typeface="Arial"/>
            </a:endParaRPr>
          </a:p>
          <a:p>
            <a:pPr marL="12700" marR="5080" indent="165100">
              <a:lnSpc>
                <a:spcPts val="1400"/>
              </a:lnSpc>
              <a:spcBef>
                <a:spcPts val="60"/>
              </a:spcBef>
              <a:tabLst>
                <a:tab pos="481965" algn="l"/>
                <a:tab pos="647065" algn="l"/>
              </a:tabLst>
            </a:pPr>
            <a:r>
              <a:rPr sz="1200" spc="-45" dirty="0">
                <a:latin typeface="Arial"/>
                <a:cs typeface="Arial"/>
              </a:rPr>
              <a:t>235		</a:t>
            </a:r>
            <a:r>
              <a:rPr sz="1200" spc="-65" dirty="0">
                <a:latin typeface="Arial"/>
                <a:cs typeface="Arial"/>
              </a:rPr>
              <a:t>Aktiver </a:t>
            </a:r>
            <a:r>
              <a:rPr sz="1200" spc="-80" dirty="0">
                <a:latin typeface="Arial"/>
                <a:cs typeface="Arial"/>
              </a:rPr>
              <a:t>Park-Assistent </a:t>
            </a:r>
            <a:r>
              <a:rPr sz="1200" spc="-40" dirty="0">
                <a:latin typeface="Arial"/>
                <a:cs typeface="Arial"/>
              </a:rPr>
              <a:t>mit </a:t>
            </a:r>
            <a:r>
              <a:rPr sz="1200" spc="-165" dirty="0">
                <a:latin typeface="Arial"/>
                <a:cs typeface="Arial"/>
              </a:rPr>
              <a:t>PARKTRONIC  </a:t>
            </a:r>
            <a:r>
              <a:rPr sz="1200" spc="-75" dirty="0">
                <a:latin typeface="Arial"/>
                <a:cs typeface="Arial"/>
              </a:rPr>
              <a:t>14U	</a:t>
            </a:r>
            <a:r>
              <a:rPr sz="1200" spc="-85" dirty="0">
                <a:latin typeface="Arial"/>
                <a:cs typeface="Arial"/>
              </a:rPr>
              <a:t>Smartphone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Integration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20U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60" dirty="0">
                <a:latin typeface="Arial"/>
                <a:cs typeface="Arial"/>
              </a:rPr>
              <a:t>digitale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Schlüsselübergabe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275	</a:t>
            </a:r>
            <a:r>
              <a:rPr sz="1200" spc="-90" dirty="0">
                <a:latin typeface="Arial"/>
                <a:cs typeface="Arial"/>
              </a:rPr>
              <a:t>Memory-Paket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287	</a:t>
            </a:r>
            <a:r>
              <a:rPr sz="1200" spc="-80" dirty="0">
                <a:latin typeface="Arial"/>
                <a:cs typeface="Arial"/>
              </a:rPr>
              <a:t>Sitzlehnen </a:t>
            </a:r>
            <a:r>
              <a:rPr sz="1200" spc="-70" dirty="0">
                <a:latin typeface="Arial"/>
                <a:cs typeface="Arial"/>
              </a:rPr>
              <a:t>im </a:t>
            </a:r>
            <a:r>
              <a:rPr sz="1200" spc="-105" dirty="0">
                <a:latin typeface="Arial"/>
                <a:cs typeface="Arial"/>
              </a:rPr>
              <a:t>Fond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klappbar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401	</a:t>
            </a:r>
            <a:r>
              <a:rPr sz="1200" spc="-65" dirty="0">
                <a:latin typeface="Arial"/>
                <a:cs typeface="Arial"/>
              </a:rPr>
              <a:t>Sitzklimatisierung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Fahrer und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Beifahrer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6988" y="6246876"/>
            <a:ext cx="655320" cy="3053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1440" marR="5080" indent="243840" algn="r">
              <a:lnSpc>
                <a:spcPts val="1400"/>
              </a:lnSpc>
              <a:spcBef>
                <a:spcPts val="180"/>
              </a:spcBef>
            </a:pPr>
            <a:r>
              <a:rPr sz="1200" spc="-75" dirty="0">
                <a:latin typeface="Arial"/>
                <a:cs typeface="Arial"/>
              </a:rPr>
              <a:t>Serie  Serie  </a:t>
            </a:r>
            <a:r>
              <a:rPr sz="1200" spc="-45" dirty="0">
                <a:latin typeface="Arial"/>
                <a:cs typeface="Arial"/>
              </a:rPr>
              <a:t>1.490,00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40"/>
              </a:lnSpc>
            </a:pPr>
            <a:r>
              <a:rPr sz="1200" spc="-45" dirty="0">
                <a:latin typeface="Arial"/>
                <a:cs typeface="Arial"/>
              </a:rPr>
              <a:t>10.650,00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34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 marR="5080" indent="-33020">
              <a:lnSpc>
                <a:spcPts val="1400"/>
              </a:lnSpc>
            </a:pPr>
            <a:r>
              <a:rPr sz="1200" spc="-75" dirty="0">
                <a:latin typeface="Arial"/>
                <a:cs typeface="Arial"/>
              </a:rPr>
              <a:t>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70" dirty="0">
                <a:latin typeface="Arial"/>
                <a:cs typeface="Arial"/>
              </a:rPr>
              <a:t>AG, </a:t>
            </a:r>
            <a:r>
              <a:rPr sz="600" spc="-30" dirty="0">
                <a:latin typeface="Arial"/>
                <a:cs typeface="Arial"/>
              </a:rPr>
              <a:t>Stuttgart,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-60" dirty="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sz="600" spc="-40" dirty="0">
                <a:latin typeface="Arial"/>
                <a:cs typeface="Arial"/>
              </a:rPr>
              <a:t>Sitz </a:t>
            </a:r>
            <a:r>
              <a:rPr sz="600" spc="-45" dirty="0">
                <a:latin typeface="Arial"/>
                <a:cs typeface="Arial"/>
              </a:rPr>
              <a:t>und </a:t>
            </a:r>
            <a:r>
              <a:rPr sz="600" spc="-30" dirty="0">
                <a:latin typeface="Arial"/>
                <a:cs typeface="Arial"/>
              </a:rPr>
              <a:t>Registergericht/Domicile </a:t>
            </a:r>
            <a:r>
              <a:rPr sz="600" spc="-50" dirty="0">
                <a:latin typeface="Arial"/>
                <a:cs typeface="Arial"/>
              </a:rPr>
              <a:t>and </a:t>
            </a:r>
            <a:r>
              <a:rPr sz="600" spc="-40" dirty="0">
                <a:latin typeface="Arial"/>
                <a:cs typeface="Arial"/>
              </a:rPr>
              <a:t>Court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Registry: </a:t>
            </a:r>
            <a:r>
              <a:rPr sz="600" spc="-30" dirty="0">
                <a:latin typeface="Arial"/>
                <a:cs typeface="Arial"/>
              </a:rPr>
              <a:t>Stuttgart, </a:t>
            </a:r>
            <a:r>
              <a:rPr sz="600" spc="-40" dirty="0">
                <a:latin typeface="Arial"/>
                <a:cs typeface="Arial"/>
              </a:rPr>
              <a:t>HRB-Nr./Commercial </a:t>
            </a:r>
            <a:r>
              <a:rPr sz="600" spc="-45" dirty="0">
                <a:latin typeface="Arial"/>
                <a:cs typeface="Arial"/>
              </a:rPr>
              <a:t>Register </a:t>
            </a:r>
            <a:r>
              <a:rPr sz="600" spc="-35" dirty="0">
                <a:latin typeface="Arial"/>
                <a:cs typeface="Arial"/>
              </a:rPr>
              <a:t>No.: </a:t>
            </a:r>
            <a:r>
              <a:rPr sz="600" spc="-25" dirty="0">
                <a:latin typeface="Arial"/>
                <a:cs typeface="Arial"/>
              </a:rPr>
              <a:t>762873  </a:t>
            </a:r>
            <a:r>
              <a:rPr sz="600" spc="-40" dirty="0">
                <a:latin typeface="Arial"/>
                <a:cs typeface="Arial"/>
              </a:rPr>
              <a:t>Vorsitzender </a:t>
            </a:r>
            <a:r>
              <a:rPr sz="600" spc="-50" dirty="0">
                <a:latin typeface="Arial"/>
                <a:cs typeface="Arial"/>
              </a:rPr>
              <a:t>des </a:t>
            </a:r>
            <a:r>
              <a:rPr sz="600" spc="-30" dirty="0">
                <a:latin typeface="Arial"/>
                <a:cs typeface="Arial"/>
              </a:rPr>
              <a:t>Aufsichtsrats/Chairman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30" dirty="0">
                <a:latin typeface="Arial"/>
                <a:cs typeface="Arial"/>
              </a:rPr>
              <a:t>the </a:t>
            </a:r>
            <a:r>
              <a:rPr sz="600" spc="-45" dirty="0">
                <a:latin typeface="Arial"/>
                <a:cs typeface="Arial"/>
              </a:rPr>
              <a:t>Supervisory Board: </a:t>
            </a:r>
            <a:r>
              <a:rPr sz="600" spc="-50" dirty="0">
                <a:latin typeface="Arial"/>
                <a:cs typeface="Arial"/>
              </a:rPr>
              <a:t>Bernd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90" dirty="0">
                <a:latin typeface="Arial"/>
                <a:cs typeface="Arial"/>
              </a:rPr>
              <a:t>AG  </a:t>
            </a:r>
            <a:r>
              <a:rPr sz="600" spc="-25" dirty="0">
                <a:latin typeface="Arial"/>
                <a:cs typeface="Arial"/>
              </a:rPr>
              <a:t>70546</a:t>
            </a:r>
            <a:r>
              <a:rPr sz="600" spc="-30" dirty="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sz="600" spc="-35" dirty="0">
                <a:latin typeface="Arial"/>
                <a:cs typeface="Arial"/>
              </a:rPr>
              <a:t>Telefon/Phone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Vorstand/Board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Management: </a:t>
            </a:r>
            <a:r>
              <a:rPr sz="600" spc="-55" dirty="0">
                <a:latin typeface="Arial"/>
                <a:cs typeface="Arial"/>
              </a:rPr>
              <a:t>Ola </a:t>
            </a:r>
            <a:r>
              <a:rPr sz="600" spc="-45" dirty="0">
                <a:latin typeface="Arial"/>
                <a:cs typeface="Arial"/>
              </a:rPr>
              <a:t>Källenius, </a:t>
            </a:r>
            <a:r>
              <a:rPr sz="600" spc="-35" dirty="0">
                <a:latin typeface="Arial"/>
                <a:cs typeface="Arial"/>
              </a:rPr>
              <a:t>Vorsitzender/Chairman; </a:t>
            </a:r>
            <a:r>
              <a:rPr sz="600" spc="-65" dirty="0">
                <a:latin typeface="Arial"/>
                <a:cs typeface="Arial"/>
              </a:rPr>
              <a:t>Jörg </a:t>
            </a:r>
            <a:r>
              <a:rPr sz="600" spc="-50" dirty="0">
                <a:latin typeface="Arial"/>
                <a:cs typeface="Arial"/>
              </a:rPr>
              <a:t>Burzer, </a:t>
            </a:r>
            <a:r>
              <a:rPr sz="600" spc="-55" dirty="0">
                <a:latin typeface="Arial"/>
                <a:cs typeface="Arial"/>
              </a:rPr>
              <a:t>Renata </a:t>
            </a:r>
            <a:r>
              <a:rPr sz="600" spc="-70" dirty="0">
                <a:latin typeface="Arial"/>
                <a:cs typeface="Arial"/>
              </a:rPr>
              <a:t>Jungo </a:t>
            </a:r>
            <a:r>
              <a:rPr sz="600" spc="-50" dirty="0">
                <a:latin typeface="Arial"/>
                <a:cs typeface="Arial"/>
              </a:rPr>
              <a:t>Brüngger, Sabine </a:t>
            </a:r>
            <a:r>
              <a:rPr sz="600" spc="-45" dirty="0">
                <a:latin typeface="Arial"/>
                <a:cs typeface="Arial"/>
              </a:rPr>
              <a:t>Kohleisen, Markus Schäfer, </a:t>
            </a:r>
            <a:r>
              <a:rPr sz="600" spc="-40" dirty="0">
                <a:latin typeface="Arial"/>
                <a:cs typeface="Arial"/>
              </a:rPr>
              <a:t>Telefax/FAX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 17-2 22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Britta </a:t>
            </a:r>
            <a:r>
              <a:rPr sz="600" spc="-50" dirty="0">
                <a:latin typeface="Arial"/>
                <a:cs typeface="Arial"/>
              </a:rPr>
              <a:t>Seeger, </a:t>
            </a:r>
            <a:r>
              <a:rPr sz="600" spc="-45" dirty="0">
                <a:latin typeface="Arial"/>
                <a:cs typeface="Arial"/>
              </a:rPr>
              <a:t>Hubertus </a:t>
            </a:r>
            <a:r>
              <a:rPr sz="600" spc="-50" dirty="0">
                <a:latin typeface="Arial"/>
                <a:cs typeface="Arial"/>
              </a:rPr>
              <a:t>Troska, </a:t>
            </a:r>
            <a:r>
              <a:rPr sz="600" spc="-45" dirty="0">
                <a:latin typeface="Arial"/>
                <a:cs typeface="Arial"/>
              </a:rPr>
              <a:t>Harald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  <a:hlinkClick r:id="rId5"/>
              </a:rPr>
              <a:t>dialog@mercedes-benz.com 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  <a:hlinkClick r:id="rId6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5" dirty="0">
                <a:latin typeface="Arial"/>
                <a:cs typeface="Arial"/>
              </a:rPr>
              <a:t>und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-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sind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eingetragene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Marken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der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Group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90" dirty="0">
                <a:latin typeface="Arial"/>
                <a:cs typeface="Arial"/>
              </a:rPr>
              <a:t>AG,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Stuttgart,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1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Benutzerdefiniert</PresentationFormat>
  <Paragraphs>52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20240110-1633-InNexhale_GmbH-E_200_Limousine-Bestellung.pdf</dc:title>
  <cp:lastModifiedBy>HC-PC1</cp:lastModifiedBy>
  <cp:revision>4</cp:revision>
  <dcterms:created xsi:type="dcterms:W3CDTF">2024-01-25T15:31:28Z</dcterms:created>
  <dcterms:modified xsi:type="dcterms:W3CDTF">2024-02-10T13:15:13Z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LastSaved">
    <vt:filetime>2024-01-25T00:00:00Z</vt:filetime>
  </property>
</Properties>
</file>