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</p:sldIdLst>
  <p:sldSz cx="7569200" cy="10699750"/>
  <p:notesSz cx="7569200" cy="106997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17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210300" y="10411283"/>
            <a:ext cx="553084" cy="1403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mercedes-benz.com/" TargetMode="External"/><Relationship Id="rId5" Type="http://schemas.openxmlformats.org/officeDocument/2006/relationships/hyperlink" Target="mailto:dialog@mercedes-benz.com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ialog@mercedes-benz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mercedes-benz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Georgios.Zefalis@sternauto.de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mercedes-benz.com/" TargetMode="External"/><Relationship Id="rId4" Type="http://schemas.openxmlformats.org/officeDocument/2006/relationships/hyperlink" Target="mailto:dialog@mercedes-benz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mercedes-benz.de/datenschutz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mercedes-benz.com/" TargetMode="External"/><Relationship Id="rId4" Type="http://schemas.openxmlformats.org/officeDocument/2006/relationships/hyperlink" Target="mailto:dialog@mercedes-benz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8773" y="535873"/>
            <a:ext cx="707489" cy="707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61403" y="1657803"/>
            <a:ext cx="1205592" cy="1387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9000" y="1841118"/>
            <a:ext cx="46672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60" dirty="0">
                <a:latin typeface="Arial"/>
                <a:cs typeface="Arial"/>
              </a:rPr>
              <a:t>Käufer: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000" y="2145918"/>
            <a:ext cx="1014094" cy="5080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72390">
              <a:lnSpc>
                <a:spcPts val="1240"/>
              </a:lnSpc>
              <a:spcBef>
                <a:spcPts val="204"/>
              </a:spcBef>
            </a:pPr>
            <a:r>
              <a:rPr sz="1100" spc="-85" dirty="0">
                <a:latin typeface="Arial"/>
                <a:cs typeface="Arial"/>
              </a:rPr>
              <a:t>InNexhale </a:t>
            </a:r>
            <a:r>
              <a:rPr sz="1100" spc="-125" dirty="0">
                <a:latin typeface="Arial"/>
                <a:cs typeface="Arial"/>
              </a:rPr>
              <a:t>GmbH  </a:t>
            </a:r>
            <a:r>
              <a:rPr sz="1100" spc="-60" dirty="0">
                <a:latin typeface="Arial"/>
                <a:cs typeface="Arial"/>
              </a:rPr>
              <a:t>Lerchenstr.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140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10"/>
              </a:lnSpc>
            </a:pPr>
            <a:r>
              <a:rPr sz="1100" spc="-40" dirty="0">
                <a:latin typeface="Arial"/>
                <a:cs typeface="Arial"/>
              </a:rPr>
              <a:t>49088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Osnabrück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1900" y="1838832"/>
            <a:ext cx="7867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70" dirty="0">
                <a:latin typeface="Arial"/>
                <a:cs typeface="Arial"/>
              </a:rPr>
              <a:t>Bestellung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1900" y="2196857"/>
            <a:ext cx="936625" cy="81534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800" b="1" spc="-50" dirty="0">
                <a:latin typeface="Arial"/>
                <a:cs typeface="Arial"/>
              </a:rPr>
              <a:t>Fahrzeugtyp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100" spc="-195" dirty="0">
                <a:latin typeface="Arial"/>
                <a:cs typeface="Arial"/>
              </a:rPr>
              <a:t>E </a:t>
            </a:r>
            <a:r>
              <a:rPr sz="1100" spc="-40" dirty="0">
                <a:latin typeface="Arial"/>
                <a:cs typeface="Arial"/>
              </a:rPr>
              <a:t>200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Limousine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800" b="1" spc="-40" dirty="0">
                <a:latin typeface="Arial"/>
                <a:cs typeface="Arial"/>
              </a:rPr>
              <a:t>Datum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-40" dirty="0">
                <a:latin typeface="Arial"/>
                <a:cs typeface="Arial"/>
              </a:rPr>
              <a:t>10.01.2024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4600" y="3111500"/>
            <a:ext cx="1739900" cy="381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1000" spc="-70" dirty="0">
                <a:latin typeface="Arial"/>
                <a:cs typeface="Arial"/>
              </a:rPr>
              <a:t>Auftragsnummer: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9000" y="4367276"/>
            <a:ext cx="5724525" cy="640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19"/>
              </a:spcBef>
            </a:pPr>
            <a:r>
              <a:rPr sz="1200" spc="-70" dirty="0">
                <a:latin typeface="Arial"/>
                <a:cs typeface="Arial"/>
              </a:rPr>
              <a:t>Unter </a:t>
            </a:r>
            <a:r>
              <a:rPr sz="1200" spc="-90" dirty="0">
                <a:latin typeface="Arial"/>
                <a:cs typeface="Arial"/>
              </a:rPr>
              <a:t>Anerkennung </a:t>
            </a:r>
            <a:r>
              <a:rPr sz="1200" spc="-70" dirty="0">
                <a:latin typeface="Arial"/>
                <a:cs typeface="Arial"/>
              </a:rPr>
              <a:t>der </a:t>
            </a:r>
            <a:r>
              <a:rPr sz="1200" spc="-80" dirty="0">
                <a:latin typeface="Arial"/>
                <a:cs typeface="Arial"/>
              </a:rPr>
              <a:t>beiliegenden </a:t>
            </a:r>
            <a:r>
              <a:rPr sz="1200" b="1" spc="-65" dirty="0">
                <a:latin typeface="Arial"/>
                <a:cs typeface="Arial"/>
              </a:rPr>
              <a:t>Neufahrzeug-Verkaufsbedingungen </a:t>
            </a:r>
            <a:r>
              <a:rPr sz="1200" spc="-50" dirty="0">
                <a:latin typeface="Arial"/>
                <a:cs typeface="Arial"/>
              </a:rPr>
              <a:t>bestellt </a:t>
            </a:r>
            <a:r>
              <a:rPr sz="1200" spc="-70" dirty="0">
                <a:latin typeface="Arial"/>
                <a:cs typeface="Arial"/>
              </a:rPr>
              <a:t>der </a:t>
            </a:r>
            <a:r>
              <a:rPr sz="1200" spc="-90" dirty="0">
                <a:latin typeface="Arial"/>
                <a:cs typeface="Arial"/>
              </a:rPr>
              <a:t>Käufer  </a:t>
            </a:r>
            <a:r>
              <a:rPr sz="1200" spc="-70" dirty="0">
                <a:latin typeface="Arial"/>
                <a:cs typeface="Arial"/>
              </a:rPr>
              <a:t>bei der </a:t>
            </a:r>
            <a:r>
              <a:rPr sz="1200" spc="-95" dirty="0">
                <a:latin typeface="Arial"/>
                <a:cs typeface="Arial"/>
              </a:rPr>
              <a:t>Mercedes-Benz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25" dirty="0">
                <a:latin typeface="Arial"/>
                <a:cs typeface="Arial"/>
              </a:rPr>
              <a:t>AG: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200" b="1" spc="15" dirty="0">
                <a:latin typeface="Arial"/>
                <a:cs typeface="Arial"/>
              </a:rPr>
              <a:t>1 </a:t>
            </a:r>
            <a:r>
              <a:rPr sz="1200" b="1" spc="-75" dirty="0">
                <a:latin typeface="Arial"/>
                <a:cs typeface="Arial"/>
              </a:rPr>
              <a:t>Mercedes-Benz </a:t>
            </a:r>
            <a:r>
              <a:rPr sz="1200" b="1" spc="-160" dirty="0">
                <a:latin typeface="Arial"/>
                <a:cs typeface="Arial"/>
              </a:rPr>
              <a:t>E </a:t>
            </a:r>
            <a:r>
              <a:rPr sz="1200" b="1" spc="10" dirty="0">
                <a:latin typeface="Arial"/>
                <a:cs typeface="Arial"/>
              </a:rPr>
              <a:t>200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-75" dirty="0">
                <a:latin typeface="Arial"/>
                <a:cs typeface="Arial"/>
              </a:rPr>
              <a:t>Limousine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9000" y="5103876"/>
            <a:ext cx="3268345" cy="38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</a:pPr>
            <a:r>
              <a:rPr sz="1200" spc="-70" dirty="0">
                <a:latin typeface="Arial"/>
                <a:cs typeface="Arial"/>
              </a:rPr>
              <a:t>Listenpreis </a:t>
            </a:r>
            <a:r>
              <a:rPr sz="1200" spc="-90" dirty="0">
                <a:latin typeface="Arial"/>
                <a:cs typeface="Arial"/>
              </a:rPr>
              <a:t>(ohne </a:t>
            </a:r>
            <a:r>
              <a:rPr sz="1200" spc="-85" dirty="0">
                <a:latin typeface="Arial"/>
                <a:cs typeface="Arial"/>
              </a:rPr>
              <a:t>Umsatzsteuer), </a:t>
            </a:r>
            <a:r>
              <a:rPr sz="1200" spc="-90" dirty="0">
                <a:latin typeface="Arial"/>
                <a:cs typeface="Arial"/>
              </a:rPr>
              <a:t>zur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Zeit: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20"/>
              </a:lnSpc>
            </a:pPr>
            <a:r>
              <a:rPr sz="1200" b="1" spc="-75" dirty="0">
                <a:latin typeface="Arial"/>
                <a:cs typeface="Arial"/>
              </a:rPr>
              <a:t>Fahrzeug </a:t>
            </a:r>
            <a:r>
              <a:rPr sz="1200" b="1" spc="-55" dirty="0">
                <a:latin typeface="Arial"/>
                <a:cs typeface="Arial"/>
              </a:rPr>
              <a:t>in </a:t>
            </a:r>
            <a:r>
              <a:rPr sz="1200" b="1" spc="-65" dirty="0">
                <a:latin typeface="Arial"/>
                <a:cs typeface="Arial"/>
              </a:rPr>
              <a:t>Grundausstattung </a:t>
            </a:r>
            <a:r>
              <a:rPr sz="1200" b="1" spc="-70" dirty="0">
                <a:latin typeface="Arial"/>
                <a:cs typeface="Arial"/>
              </a:rPr>
              <a:t>ab</a:t>
            </a:r>
            <a:r>
              <a:rPr sz="1200" b="1" spc="8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Herstellerwerk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9000" y="5497576"/>
            <a:ext cx="716280" cy="3606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340"/>
              </a:spcBef>
            </a:pPr>
            <a:r>
              <a:rPr sz="1200" spc="-70" dirty="0">
                <a:latin typeface="Arial"/>
                <a:cs typeface="Arial"/>
              </a:rPr>
              <a:t>Lackierung:  </a:t>
            </a:r>
            <a:r>
              <a:rPr sz="1200" spc="-80" dirty="0">
                <a:latin typeface="Arial"/>
                <a:cs typeface="Arial"/>
              </a:rPr>
              <a:t>Polsterung: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87600" y="5497576"/>
            <a:ext cx="168846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2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1200" spc="-45" dirty="0">
                <a:latin typeface="Arial"/>
                <a:cs typeface="Arial"/>
              </a:rPr>
              <a:t>040	</a:t>
            </a:r>
            <a:r>
              <a:rPr sz="1200" spc="-95" dirty="0">
                <a:latin typeface="Arial"/>
                <a:cs typeface="Arial"/>
              </a:rPr>
              <a:t>schwarz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  <a:tabLst>
                <a:tab pos="393065" algn="l"/>
              </a:tabLst>
            </a:pPr>
            <a:r>
              <a:rPr sz="1200" spc="-45" dirty="0">
                <a:latin typeface="Arial"/>
                <a:cs typeface="Arial"/>
              </a:rPr>
              <a:t>801	</a:t>
            </a:r>
            <a:r>
              <a:rPr sz="1200" spc="-90" dirty="0">
                <a:latin typeface="Arial"/>
                <a:cs typeface="Arial"/>
              </a:rPr>
              <a:t>Leder </a:t>
            </a:r>
            <a:r>
              <a:rPr sz="1200" spc="-105" dirty="0">
                <a:latin typeface="Arial"/>
                <a:cs typeface="Arial"/>
              </a:rPr>
              <a:t>Nappa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schwarz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72885" y="5103876"/>
            <a:ext cx="709295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0">
              <a:lnSpc>
                <a:spcPts val="1420"/>
              </a:lnSpc>
              <a:spcBef>
                <a:spcPts val="100"/>
              </a:spcBef>
            </a:pPr>
            <a:r>
              <a:rPr sz="1200" spc="-190" dirty="0">
                <a:latin typeface="Arial"/>
                <a:cs typeface="Arial"/>
              </a:rPr>
              <a:t>EUR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420"/>
              </a:lnSpc>
            </a:pPr>
            <a:r>
              <a:rPr sz="1200" b="1" dirty="0">
                <a:latin typeface="Arial"/>
                <a:cs typeface="Arial"/>
              </a:rPr>
              <a:t>52.100,00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320"/>
              </a:lnSpc>
              <a:spcBef>
                <a:spcPts val="260"/>
              </a:spcBef>
            </a:pP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320"/>
              </a:lnSpc>
            </a:pPr>
            <a:r>
              <a:rPr sz="1200" spc="-45" dirty="0">
                <a:latin typeface="Arial"/>
                <a:cs typeface="Arial"/>
              </a:rPr>
              <a:t>1.000,00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9000" y="6005576"/>
            <a:ext cx="10007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latin typeface="Arial"/>
                <a:cs typeface="Arial"/>
              </a:rPr>
              <a:t>Ausstattungen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9000" y="6246876"/>
            <a:ext cx="2262505" cy="9194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3975">
              <a:lnSpc>
                <a:spcPts val="1400"/>
              </a:lnSpc>
              <a:spcBef>
                <a:spcPts val="180"/>
              </a:spcBef>
              <a:tabLst>
                <a:tab pos="481965" algn="l"/>
              </a:tabLst>
            </a:pPr>
            <a:r>
              <a:rPr sz="1200" spc="-110" dirty="0">
                <a:latin typeface="Arial"/>
                <a:cs typeface="Arial"/>
              </a:rPr>
              <a:t>AA4	</a:t>
            </a:r>
            <a:r>
              <a:rPr sz="1200" spc="-75" dirty="0">
                <a:latin typeface="Arial"/>
                <a:cs typeface="Arial"/>
              </a:rPr>
              <a:t>Leistungsvariante </a:t>
            </a:r>
            <a:r>
              <a:rPr sz="1200" spc="-65" dirty="0">
                <a:latin typeface="Arial"/>
                <a:cs typeface="Arial"/>
              </a:rPr>
              <a:t>reduziert </a:t>
            </a:r>
            <a:r>
              <a:rPr sz="1200" spc="-45" dirty="0">
                <a:latin typeface="Arial"/>
                <a:cs typeface="Arial"/>
              </a:rPr>
              <a:t>1  </a:t>
            </a:r>
            <a:r>
              <a:rPr sz="1200" spc="-85" dirty="0">
                <a:latin typeface="Arial"/>
                <a:cs typeface="Arial"/>
              </a:rPr>
              <a:t>B01	</a:t>
            </a:r>
            <a:r>
              <a:rPr sz="1200" spc="-55" dirty="0">
                <a:latin typeface="Arial"/>
                <a:cs typeface="Arial"/>
              </a:rPr>
              <a:t>Mild </a:t>
            </a:r>
            <a:r>
              <a:rPr sz="1200" spc="-75" dirty="0">
                <a:latin typeface="Arial"/>
                <a:cs typeface="Arial"/>
              </a:rPr>
              <a:t>Hybrid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Antrieb</a:t>
            </a:r>
            <a:endParaRPr sz="1200">
              <a:latin typeface="Arial"/>
              <a:cs typeface="Arial"/>
            </a:endParaRPr>
          </a:p>
          <a:p>
            <a:pPr marL="12700" marR="610870">
              <a:lnSpc>
                <a:spcPts val="1400"/>
              </a:lnSpc>
              <a:tabLst>
                <a:tab pos="481965" algn="l"/>
              </a:tabLst>
            </a:pPr>
            <a:r>
              <a:rPr sz="1200" spc="-180" dirty="0">
                <a:latin typeface="Arial"/>
                <a:cs typeface="Arial"/>
              </a:rPr>
              <a:t>PAG	</a:t>
            </a:r>
            <a:r>
              <a:rPr sz="1200" spc="-140" dirty="0">
                <a:latin typeface="Arial"/>
                <a:cs typeface="Arial"/>
              </a:rPr>
              <a:t>MBUX </a:t>
            </a:r>
            <a:r>
              <a:rPr sz="1200" spc="-85" dirty="0">
                <a:latin typeface="Arial"/>
                <a:cs typeface="Arial"/>
              </a:rPr>
              <a:t>Superscreen  </a:t>
            </a:r>
            <a:r>
              <a:rPr sz="1200" spc="-155" dirty="0">
                <a:latin typeface="Arial"/>
                <a:cs typeface="Arial"/>
              </a:rPr>
              <a:t>PSN	</a:t>
            </a:r>
            <a:r>
              <a:rPr sz="1200" spc="-145" dirty="0">
                <a:latin typeface="Arial"/>
                <a:cs typeface="Arial"/>
              </a:rPr>
              <a:t>AMG  </a:t>
            </a:r>
            <a:r>
              <a:rPr sz="1200" spc="-85" dirty="0">
                <a:latin typeface="Arial"/>
                <a:cs typeface="Arial"/>
              </a:rPr>
              <a:t>Line</a:t>
            </a:r>
            <a:r>
              <a:rPr sz="1200" spc="-175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Premium</a:t>
            </a:r>
            <a:endParaRPr sz="1200">
              <a:latin typeface="Arial"/>
              <a:cs typeface="Arial"/>
            </a:endParaRPr>
          </a:p>
          <a:p>
            <a:pPr marL="177800">
              <a:lnSpc>
                <a:spcPts val="1360"/>
              </a:lnSpc>
              <a:tabLst>
                <a:tab pos="647065" algn="l"/>
              </a:tabLst>
            </a:pPr>
            <a:r>
              <a:rPr sz="1200" spc="-185" dirty="0">
                <a:latin typeface="Arial"/>
                <a:cs typeface="Arial"/>
              </a:rPr>
              <a:t>PBG	</a:t>
            </a:r>
            <a:r>
              <a:rPr sz="1200" spc="-140" dirty="0">
                <a:latin typeface="Arial"/>
                <a:cs typeface="Arial"/>
              </a:rPr>
              <a:t>MBUX </a:t>
            </a:r>
            <a:r>
              <a:rPr sz="1200" spc="-80" dirty="0">
                <a:latin typeface="Arial"/>
                <a:cs typeface="Arial"/>
              </a:rPr>
              <a:t>Navigation</a:t>
            </a:r>
            <a:r>
              <a:rPr sz="1200" spc="-16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Premium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19200" y="7135876"/>
            <a:ext cx="2750820" cy="38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1200" spc="-75" dirty="0">
                <a:latin typeface="Arial"/>
                <a:cs typeface="Arial"/>
              </a:rPr>
              <a:t>01U	</a:t>
            </a:r>
            <a:r>
              <a:rPr sz="1200" spc="-80" dirty="0">
                <a:latin typeface="Arial"/>
                <a:cs typeface="Arial"/>
              </a:rPr>
              <a:t>Vorrüstung </a:t>
            </a:r>
            <a:r>
              <a:rPr sz="1200" spc="-50" dirty="0">
                <a:latin typeface="Arial"/>
                <a:cs typeface="Arial"/>
              </a:rPr>
              <a:t>für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Navigationsdienste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20"/>
              </a:lnSpc>
              <a:tabLst>
                <a:tab pos="481965" algn="l"/>
              </a:tabLst>
            </a:pPr>
            <a:r>
              <a:rPr sz="1200" spc="-45" dirty="0">
                <a:latin typeface="Arial"/>
                <a:cs typeface="Arial"/>
              </a:rPr>
              <a:t>367	</a:t>
            </a:r>
            <a:r>
              <a:rPr sz="1200" spc="-80" dirty="0">
                <a:latin typeface="Arial"/>
                <a:cs typeface="Arial"/>
              </a:rPr>
              <a:t>Vorrüstung </a:t>
            </a:r>
            <a:r>
              <a:rPr sz="1200" spc="-50" dirty="0">
                <a:latin typeface="Arial"/>
                <a:cs typeface="Arial"/>
              </a:rPr>
              <a:t>für </a:t>
            </a:r>
            <a:r>
              <a:rPr sz="1200" spc="-90" dirty="0">
                <a:latin typeface="Arial"/>
                <a:cs typeface="Arial"/>
              </a:rPr>
              <a:t>Live </a:t>
            </a:r>
            <a:r>
              <a:rPr sz="1200" spc="-65" dirty="0">
                <a:latin typeface="Arial"/>
                <a:cs typeface="Arial"/>
              </a:rPr>
              <a:t>Traffic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Information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54100" y="7491476"/>
            <a:ext cx="934085" cy="7416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80"/>
              </a:spcBef>
              <a:tabLst>
                <a:tab pos="481965" algn="l"/>
              </a:tabLst>
            </a:pPr>
            <a:r>
              <a:rPr sz="1200" spc="-90" dirty="0">
                <a:latin typeface="Arial"/>
                <a:cs typeface="Arial"/>
              </a:rPr>
              <a:t>B5</a:t>
            </a:r>
            <a:r>
              <a:rPr sz="1200" spc="-80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145" dirty="0">
                <a:latin typeface="Arial"/>
                <a:cs typeface="Arial"/>
              </a:rPr>
              <a:t>TIREFIT  </a:t>
            </a:r>
            <a:r>
              <a:rPr sz="1200" spc="-100" dirty="0">
                <a:latin typeface="Arial"/>
                <a:cs typeface="Arial"/>
              </a:rPr>
              <a:t>P17</a:t>
            </a:r>
            <a:endParaRPr sz="1200">
              <a:latin typeface="Arial"/>
              <a:cs typeface="Arial"/>
            </a:endParaRPr>
          </a:p>
          <a:p>
            <a:pPr marL="12700" marR="676910">
              <a:lnSpc>
                <a:spcPts val="1400"/>
              </a:lnSpc>
            </a:pPr>
            <a:r>
              <a:rPr sz="1200" spc="-85" dirty="0">
                <a:latin typeface="Arial"/>
                <a:cs typeface="Arial"/>
              </a:rPr>
              <a:t>P35  P47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54100" y="7669276"/>
            <a:ext cx="3030855" cy="16306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82600" marR="870585">
              <a:lnSpc>
                <a:spcPts val="1400"/>
              </a:lnSpc>
              <a:spcBef>
                <a:spcPts val="180"/>
              </a:spcBef>
            </a:pPr>
            <a:r>
              <a:rPr sz="1200" spc="-170" dirty="0">
                <a:latin typeface="Arial"/>
                <a:cs typeface="Arial"/>
              </a:rPr>
              <a:t>KEYLESS-GO </a:t>
            </a:r>
            <a:r>
              <a:rPr sz="1200" spc="-75" dirty="0">
                <a:latin typeface="Arial"/>
                <a:cs typeface="Arial"/>
              </a:rPr>
              <a:t>Komfort-Paket  </a:t>
            </a:r>
            <a:r>
              <a:rPr sz="1200" spc="-130" dirty="0">
                <a:latin typeface="Arial"/>
                <a:cs typeface="Arial"/>
              </a:rPr>
              <a:t>DIGITAL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145" dirty="0">
                <a:latin typeface="Arial"/>
                <a:cs typeface="Arial"/>
              </a:rPr>
              <a:t>LIGHT</a:t>
            </a:r>
            <a:endParaRPr sz="1200">
              <a:latin typeface="Arial"/>
              <a:cs typeface="Arial"/>
            </a:endParaRPr>
          </a:p>
          <a:p>
            <a:pPr marL="482600">
              <a:lnSpc>
                <a:spcPts val="1340"/>
              </a:lnSpc>
            </a:pPr>
            <a:r>
              <a:rPr sz="1200" spc="-90" dirty="0">
                <a:latin typeface="Arial"/>
                <a:cs typeface="Arial"/>
              </a:rPr>
              <a:t>Park-Paket </a:t>
            </a:r>
            <a:r>
              <a:rPr sz="1200" spc="-40" dirty="0">
                <a:latin typeface="Arial"/>
                <a:cs typeface="Arial"/>
              </a:rPr>
              <a:t>mit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360°-Kamera</a:t>
            </a:r>
            <a:endParaRPr sz="1200">
              <a:latin typeface="Arial"/>
              <a:cs typeface="Arial"/>
            </a:endParaRPr>
          </a:p>
          <a:p>
            <a:pPr marL="12700" marR="5080" indent="165100">
              <a:lnSpc>
                <a:spcPts val="1400"/>
              </a:lnSpc>
              <a:spcBef>
                <a:spcPts val="60"/>
              </a:spcBef>
              <a:tabLst>
                <a:tab pos="481965" algn="l"/>
                <a:tab pos="647065" algn="l"/>
              </a:tabLst>
            </a:pPr>
            <a:r>
              <a:rPr sz="1200" spc="-45" dirty="0">
                <a:latin typeface="Arial"/>
                <a:cs typeface="Arial"/>
              </a:rPr>
              <a:t>235		</a:t>
            </a:r>
            <a:r>
              <a:rPr sz="1200" spc="-65" dirty="0">
                <a:latin typeface="Arial"/>
                <a:cs typeface="Arial"/>
              </a:rPr>
              <a:t>Aktiver </a:t>
            </a:r>
            <a:r>
              <a:rPr sz="1200" spc="-80" dirty="0">
                <a:latin typeface="Arial"/>
                <a:cs typeface="Arial"/>
              </a:rPr>
              <a:t>Park-Assistent </a:t>
            </a:r>
            <a:r>
              <a:rPr sz="1200" spc="-40" dirty="0">
                <a:latin typeface="Arial"/>
                <a:cs typeface="Arial"/>
              </a:rPr>
              <a:t>mit </a:t>
            </a:r>
            <a:r>
              <a:rPr sz="1200" spc="-165" dirty="0">
                <a:latin typeface="Arial"/>
                <a:cs typeface="Arial"/>
              </a:rPr>
              <a:t>PARKTRONIC  </a:t>
            </a:r>
            <a:r>
              <a:rPr sz="1200" spc="-75" dirty="0">
                <a:latin typeface="Arial"/>
                <a:cs typeface="Arial"/>
              </a:rPr>
              <a:t>14U	</a:t>
            </a:r>
            <a:r>
              <a:rPr sz="1200" spc="-85" dirty="0">
                <a:latin typeface="Arial"/>
                <a:cs typeface="Arial"/>
              </a:rPr>
              <a:t>Smartphone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Integration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40"/>
              </a:lnSpc>
              <a:tabLst>
                <a:tab pos="481965" algn="l"/>
              </a:tabLst>
            </a:pPr>
            <a:r>
              <a:rPr sz="1200" spc="-75" dirty="0">
                <a:latin typeface="Arial"/>
                <a:cs typeface="Arial"/>
              </a:rPr>
              <a:t>20U	</a:t>
            </a:r>
            <a:r>
              <a:rPr sz="1200" spc="-80" dirty="0">
                <a:latin typeface="Arial"/>
                <a:cs typeface="Arial"/>
              </a:rPr>
              <a:t>Vorrüstung </a:t>
            </a:r>
            <a:r>
              <a:rPr sz="1200" spc="-50" dirty="0">
                <a:latin typeface="Arial"/>
                <a:cs typeface="Arial"/>
              </a:rPr>
              <a:t>für </a:t>
            </a:r>
            <a:r>
              <a:rPr sz="1200" spc="-60" dirty="0">
                <a:latin typeface="Arial"/>
                <a:cs typeface="Arial"/>
              </a:rPr>
              <a:t>digitale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Schlüsselübergabe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tabLst>
                <a:tab pos="481965" algn="l"/>
              </a:tabLst>
            </a:pPr>
            <a:r>
              <a:rPr sz="1200" spc="-45" dirty="0">
                <a:latin typeface="Arial"/>
                <a:cs typeface="Arial"/>
              </a:rPr>
              <a:t>275	</a:t>
            </a:r>
            <a:r>
              <a:rPr sz="1200" spc="-90" dirty="0">
                <a:latin typeface="Arial"/>
                <a:cs typeface="Arial"/>
              </a:rPr>
              <a:t>Memory-Paket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tabLst>
                <a:tab pos="481965" algn="l"/>
              </a:tabLst>
            </a:pPr>
            <a:r>
              <a:rPr sz="1200" spc="-45" dirty="0">
                <a:latin typeface="Arial"/>
                <a:cs typeface="Arial"/>
              </a:rPr>
              <a:t>287	</a:t>
            </a:r>
            <a:r>
              <a:rPr sz="1200" spc="-80" dirty="0">
                <a:latin typeface="Arial"/>
                <a:cs typeface="Arial"/>
              </a:rPr>
              <a:t>Sitzlehnen </a:t>
            </a:r>
            <a:r>
              <a:rPr sz="1200" spc="-70" dirty="0">
                <a:latin typeface="Arial"/>
                <a:cs typeface="Arial"/>
              </a:rPr>
              <a:t>im </a:t>
            </a:r>
            <a:r>
              <a:rPr sz="1200" spc="-105" dirty="0">
                <a:latin typeface="Arial"/>
                <a:cs typeface="Arial"/>
              </a:rPr>
              <a:t>Fond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klappbar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20"/>
              </a:lnSpc>
              <a:tabLst>
                <a:tab pos="481965" algn="l"/>
              </a:tabLst>
            </a:pPr>
            <a:r>
              <a:rPr sz="1200" spc="-45" dirty="0">
                <a:latin typeface="Arial"/>
                <a:cs typeface="Arial"/>
              </a:rPr>
              <a:t>401	</a:t>
            </a:r>
            <a:r>
              <a:rPr sz="1200" spc="-65" dirty="0">
                <a:latin typeface="Arial"/>
                <a:cs typeface="Arial"/>
              </a:rPr>
              <a:t>Sitzklimatisierung </a:t>
            </a:r>
            <a:r>
              <a:rPr sz="1200" spc="-50" dirty="0">
                <a:latin typeface="Arial"/>
                <a:cs typeface="Arial"/>
              </a:rPr>
              <a:t>für </a:t>
            </a:r>
            <a:r>
              <a:rPr sz="1200" spc="-90" dirty="0">
                <a:latin typeface="Arial"/>
                <a:cs typeface="Arial"/>
              </a:rPr>
              <a:t>Fahrer und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Beifahrer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26988" y="6246876"/>
            <a:ext cx="655320" cy="30530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1440" marR="5080" indent="243840" algn="r">
              <a:lnSpc>
                <a:spcPts val="1400"/>
              </a:lnSpc>
              <a:spcBef>
                <a:spcPts val="180"/>
              </a:spcBef>
            </a:pPr>
            <a:r>
              <a:rPr sz="1200" spc="-75" dirty="0">
                <a:latin typeface="Arial"/>
                <a:cs typeface="Arial"/>
              </a:rPr>
              <a:t>Serie  Serie  </a:t>
            </a:r>
            <a:r>
              <a:rPr sz="1200" spc="-45" dirty="0">
                <a:latin typeface="Arial"/>
                <a:cs typeface="Arial"/>
              </a:rPr>
              <a:t>1.490,00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340"/>
              </a:lnSpc>
            </a:pPr>
            <a:r>
              <a:rPr sz="1200" spc="-45" dirty="0">
                <a:latin typeface="Arial"/>
                <a:cs typeface="Arial"/>
              </a:rPr>
              <a:t>10.650,00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400"/>
              </a:lnSpc>
            </a:pP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L="335280" marR="5080" algn="just">
              <a:lnSpc>
                <a:spcPts val="1400"/>
              </a:lnSpc>
              <a:spcBef>
                <a:spcPts val="60"/>
              </a:spcBef>
            </a:pPr>
            <a:r>
              <a:rPr sz="1200" spc="-75" dirty="0">
                <a:latin typeface="Arial"/>
                <a:cs typeface="Arial"/>
              </a:rPr>
              <a:t>Serie  Serie  Serie  </a:t>
            </a: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L="368300">
              <a:lnSpc>
                <a:spcPts val="1340"/>
              </a:lnSpc>
            </a:pP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L="368300">
              <a:lnSpc>
                <a:spcPts val="1400"/>
              </a:lnSpc>
            </a:pP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L="335280" marR="5080" algn="just">
              <a:lnSpc>
                <a:spcPts val="1400"/>
              </a:lnSpc>
              <a:spcBef>
                <a:spcPts val="60"/>
              </a:spcBef>
            </a:pPr>
            <a:r>
              <a:rPr sz="1200" spc="-75" dirty="0">
                <a:latin typeface="Arial"/>
                <a:cs typeface="Arial"/>
              </a:rPr>
              <a:t>Serie  Serie  Serie  </a:t>
            </a: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L="368300" marR="5080" indent="-33020">
              <a:lnSpc>
                <a:spcPts val="1400"/>
              </a:lnSpc>
            </a:pPr>
            <a:r>
              <a:rPr sz="1200" spc="-75" dirty="0">
                <a:latin typeface="Arial"/>
                <a:cs typeface="Arial"/>
              </a:rPr>
              <a:t>Serie  </a:t>
            </a: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01700" y="9518650"/>
            <a:ext cx="5892800" cy="0"/>
          </a:xfrm>
          <a:custGeom>
            <a:avLst/>
            <a:gdLst/>
            <a:ahLst/>
            <a:cxnLst/>
            <a:rect l="l" t="t" r="r" b="b"/>
            <a:pathLst>
              <a:path w="5892800">
                <a:moveTo>
                  <a:pt x="0" y="0"/>
                </a:moveTo>
                <a:lnTo>
                  <a:pt x="58928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1700" y="10198100"/>
            <a:ext cx="127000" cy="1267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89000" y="9588494"/>
            <a:ext cx="3330575" cy="28321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ts val="700"/>
              </a:lnSpc>
              <a:spcBef>
                <a:spcPts val="45"/>
              </a:spcBef>
            </a:pPr>
            <a:r>
              <a:rPr sz="600" spc="-50" dirty="0">
                <a:latin typeface="Arial"/>
                <a:cs typeface="Arial"/>
              </a:rPr>
              <a:t>Mercedes-Benz </a:t>
            </a:r>
            <a:r>
              <a:rPr sz="600" spc="-70" dirty="0">
                <a:latin typeface="Arial"/>
                <a:cs typeface="Arial"/>
              </a:rPr>
              <a:t>AG, </a:t>
            </a:r>
            <a:r>
              <a:rPr sz="600" spc="-30" dirty="0">
                <a:latin typeface="Arial"/>
                <a:cs typeface="Arial"/>
              </a:rPr>
              <a:t>Stuttgart,</a:t>
            </a:r>
            <a:r>
              <a:rPr sz="600" spc="-40" dirty="0">
                <a:latin typeface="Arial"/>
                <a:cs typeface="Arial"/>
              </a:rPr>
              <a:t> </a:t>
            </a:r>
            <a:r>
              <a:rPr sz="600" spc="-60" dirty="0">
                <a:latin typeface="Arial"/>
                <a:cs typeface="Arial"/>
              </a:rPr>
              <a:t>Germany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680"/>
              </a:lnSpc>
              <a:spcBef>
                <a:spcPts val="30"/>
              </a:spcBef>
            </a:pPr>
            <a:r>
              <a:rPr sz="600" spc="-40" dirty="0">
                <a:latin typeface="Arial"/>
                <a:cs typeface="Arial"/>
              </a:rPr>
              <a:t>Sitz </a:t>
            </a:r>
            <a:r>
              <a:rPr sz="600" spc="-45" dirty="0">
                <a:latin typeface="Arial"/>
                <a:cs typeface="Arial"/>
              </a:rPr>
              <a:t>und </a:t>
            </a:r>
            <a:r>
              <a:rPr sz="600" spc="-30" dirty="0">
                <a:latin typeface="Arial"/>
                <a:cs typeface="Arial"/>
              </a:rPr>
              <a:t>Registergericht/Domicile </a:t>
            </a:r>
            <a:r>
              <a:rPr sz="600" spc="-50" dirty="0">
                <a:latin typeface="Arial"/>
                <a:cs typeface="Arial"/>
              </a:rPr>
              <a:t>and </a:t>
            </a:r>
            <a:r>
              <a:rPr sz="600" spc="-40" dirty="0">
                <a:latin typeface="Arial"/>
                <a:cs typeface="Arial"/>
              </a:rPr>
              <a:t>Court </a:t>
            </a:r>
            <a:r>
              <a:rPr sz="600" spc="-25" dirty="0">
                <a:latin typeface="Arial"/>
                <a:cs typeface="Arial"/>
              </a:rPr>
              <a:t>of </a:t>
            </a:r>
            <a:r>
              <a:rPr sz="600" spc="-45" dirty="0">
                <a:latin typeface="Arial"/>
                <a:cs typeface="Arial"/>
              </a:rPr>
              <a:t>Registry: </a:t>
            </a:r>
            <a:r>
              <a:rPr sz="600" spc="-30" dirty="0">
                <a:latin typeface="Arial"/>
                <a:cs typeface="Arial"/>
              </a:rPr>
              <a:t>Stuttgart, </a:t>
            </a:r>
            <a:r>
              <a:rPr sz="600" spc="-40" dirty="0">
                <a:latin typeface="Arial"/>
                <a:cs typeface="Arial"/>
              </a:rPr>
              <a:t>HRB-Nr./Commercial </a:t>
            </a:r>
            <a:r>
              <a:rPr sz="600" spc="-45" dirty="0">
                <a:latin typeface="Arial"/>
                <a:cs typeface="Arial"/>
              </a:rPr>
              <a:t>Register </a:t>
            </a:r>
            <a:r>
              <a:rPr sz="600" spc="-35" dirty="0">
                <a:latin typeface="Arial"/>
                <a:cs typeface="Arial"/>
              </a:rPr>
              <a:t>No.: </a:t>
            </a:r>
            <a:r>
              <a:rPr sz="600" spc="-25" dirty="0">
                <a:latin typeface="Arial"/>
                <a:cs typeface="Arial"/>
              </a:rPr>
              <a:t>762873  </a:t>
            </a:r>
            <a:r>
              <a:rPr sz="600" spc="-40" dirty="0">
                <a:latin typeface="Arial"/>
                <a:cs typeface="Arial"/>
              </a:rPr>
              <a:t>Vorsitzender </a:t>
            </a:r>
            <a:r>
              <a:rPr sz="600" spc="-50" dirty="0">
                <a:latin typeface="Arial"/>
                <a:cs typeface="Arial"/>
              </a:rPr>
              <a:t>des </a:t>
            </a:r>
            <a:r>
              <a:rPr sz="600" spc="-30" dirty="0">
                <a:latin typeface="Arial"/>
                <a:cs typeface="Arial"/>
              </a:rPr>
              <a:t>Aufsichtsrats/Chairman </a:t>
            </a:r>
            <a:r>
              <a:rPr sz="600" spc="-25" dirty="0">
                <a:latin typeface="Arial"/>
                <a:cs typeface="Arial"/>
              </a:rPr>
              <a:t>of </a:t>
            </a:r>
            <a:r>
              <a:rPr sz="600" spc="-30" dirty="0">
                <a:latin typeface="Arial"/>
                <a:cs typeface="Arial"/>
              </a:rPr>
              <a:t>the </a:t>
            </a:r>
            <a:r>
              <a:rPr sz="600" spc="-45" dirty="0">
                <a:latin typeface="Arial"/>
                <a:cs typeface="Arial"/>
              </a:rPr>
              <a:t>Supervisory Board: </a:t>
            </a:r>
            <a:r>
              <a:rPr sz="600" spc="-50" dirty="0">
                <a:latin typeface="Arial"/>
                <a:cs typeface="Arial"/>
              </a:rPr>
              <a:t>Bernd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40" dirty="0">
                <a:latin typeface="Arial"/>
                <a:cs typeface="Arial"/>
              </a:rPr>
              <a:t>Pischetsrieder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83200" y="9588494"/>
            <a:ext cx="927735" cy="283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8455">
              <a:lnSpc>
                <a:spcPts val="680"/>
              </a:lnSpc>
              <a:spcBef>
                <a:spcPts val="100"/>
              </a:spcBef>
            </a:pPr>
            <a:r>
              <a:rPr sz="600" spc="-50" dirty="0">
                <a:latin typeface="Arial"/>
                <a:cs typeface="Arial"/>
              </a:rPr>
              <a:t>Mercedes-Benz </a:t>
            </a:r>
            <a:r>
              <a:rPr sz="600" spc="-90" dirty="0">
                <a:latin typeface="Arial"/>
                <a:cs typeface="Arial"/>
              </a:rPr>
              <a:t>AG  </a:t>
            </a:r>
            <a:r>
              <a:rPr sz="600" spc="-25" dirty="0">
                <a:latin typeface="Arial"/>
                <a:cs typeface="Arial"/>
              </a:rPr>
              <a:t>70546</a:t>
            </a:r>
            <a:r>
              <a:rPr sz="600" spc="-30" dirty="0">
                <a:latin typeface="Arial"/>
                <a:cs typeface="Arial"/>
              </a:rPr>
              <a:t> Stuttgart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55"/>
              </a:lnSpc>
            </a:pPr>
            <a:r>
              <a:rPr sz="600" spc="-35" dirty="0">
                <a:latin typeface="Arial"/>
                <a:cs typeface="Arial"/>
              </a:rPr>
              <a:t>Telefon/Phone </a:t>
            </a:r>
            <a:r>
              <a:rPr sz="600" spc="-30" dirty="0">
                <a:latin typeface="Arial"/>
                <a:cs typeface="Arial"/>
              </a:rPr>
              <a:t>+49 </a:t>
            </a:r>
            <a:r>
              <a:rPr sz="600" spc="-25" dirty="0">
                <a:latin typeface="Arial"/>
                <a:cs typeface="Arial"/>
              </a:rPr>
              <a:t>7 11</a:t>
            </a:r>
            <a:r>
              <a:rPr sz="600" spc="-3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17-0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9000" y="9846177"/>
            <a:ext cx="5442585" cy="11176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00" spc="-30" dirty="0">
                <a:latin typeface="Arial"/>
                <a:cs typeface="Arial"/>
              </a:rPr>
              <a:t>Vorstand/Board </a:t>
            </a:r>
            <a:r>
              <a:rPr sz="600" spc="-25" dirty="0">
                <a:latin typeface="Arial"/>
                <a:cs typeface="Arial"/>
              </a:rPr>
              <a:t>of </a:t>
            </a:r>
            <a:r>
              <a:rPr sz="600" spc="-45" dirty="0">
                <a:latin typeface="Arial"/>
                <a:cs typeface="Arial"/>
              </a:rPr>
              <a:t>Management: </a:t>
            </a:r>
            <a:r>
              <a:rPr sz="600" spc="-55" dirty="0">
                <a:latin typeface="Arial"/>
                <a:cs typeface="Arial"/>
              </a:rPr>
              <a:t>Ola </a:t>
            </a:r>
            <a:r>
              <a:rPr sz="600" spc="-45" dirty="0">
                <a:latin typeface="Arial"/>
                <a:cs typeface="Arial"/>
              </a:rPr>
              <a:t>Källenius, </a:t>
            </a:r>
            <a:r>
              <a:rPr sz="600" spc="-35" dirty="0">
                <a:latin typeface="Arial"/>
                <a:cs typeface="Arial"/>
              </a:rPr>
              <a:t>Vorsitzender/Chairman; </a:t>
            </a:r>
            <a:r>
              <a:rPr sz="600" spc="-65" dirty="0">
                <a:latin typeface="Arial"/>
                <a:cs typeface="Arial"/>
              </a:rPr>
              <a:t>Jörg </a:t>
            </a:r>
            <a:r>
              <a:rPr sz="600" spc="-50" dirty="0">
                <a:latin typeface="Arial"/>
                <a:cs typeface="Arial"/>
              </a:rPr>
              <a:t>Burzer, </a:t>
            </a:r>
            <a:r>
              <a:rPr sz="600" spc="-55" dirty="0">
                <a:latin typeface="Arial"/>
                <a:cs typeface="Arial"/>
              </a:rPr>
              <a:t>Renata </a:t>
            </a:r>
            <a:r>
              <a:rPr sz="600" spc="-70" dirty="0">
                <a:latin typeface="Arial"/>
                <a:cs typeface="Arial"/>
              </a:rPr>
              <a:t>Jungo </a:t>
            </a:r>
            <a:r>
              <a:rPr sz="600" spc="-50" dirty="0">
                <a:latin typeface="Arial"/>
                <a:cs typeface="Arial"/>
              </a:rPr>
              <a:t>Brüngger, Sabine </a:t>
            </a:r>
            <a:r>
              <a:rPr sz="600" spc="-45" dirty="0">
                <a:latin typeface="Arial"/>
                <a:cs typeface="Arial"/>
              </a:rPr>
              <a:t>Kohleisen, Markus Schäfer, </a:t>
            </a:r>
            <a:r>
              <a:rPr sz="600" spc="-40" dirty="0">
                <a:latin typeface="Arial"/>
                <a:cs typeface="Arial"/>
              </a:rPr>
              <a:t>Telefax/FAX </a:t>
            </a:r>
            <a:r>
              <a:rPr sz="600" spc="-30" dirty="0">
                <a:latin typeface="Arial"/>
                <a:cs typeface="Arial"/>
              </a:rPr>
              <a:t>+49 </a:t>
            </a:r>
            <a:r>
              <a:rPr sz="600" spc="-25" dirty="0">
                <a:latin typeface="Arial"/>
                <a:cs typeface="Arial"/>
              </a:rPr>
              <a:t>7 11 17-2 22</a:t>
            </a:r>
            <a:r>
              <a:rPr sz="600" spc="9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44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89000" y="9932029"/>
            <a:ext cx="1423035" cy="11176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00" spc="-30" dirty="0">
                <a:latin typeface="Arial"/>
                <a:cs typeface="Arial"/>
              </a:rPr>
              <a:t>Britta </a:t>
            </a:r>
            <a:r>
              <a:rPr sz="600" spc="-50" dirty="0">
                <a:latin typeface="Arial"/>
                <a:cs typeface="Arial"/>
              </a:rPr>
              <a:t>Seeger, </a:t>
            </a:r>
            <a:r>
              <a:rPr sz="600" spc="-45" dirty="0">
                <a:latin typeface="Arial"/>
                <a:cs typeface="Arial"/>
              </a:rPr>
              <a:t>Hubertus </a:t>
            </a:r>
            <a:r>
              <a:rPr sz="600" spc="-50" dirty="0">
                <a:latin typeface="Arial"/>
                <a:cs typeface="Arial"/>
              </a:rPr>
              <a:t>Troska, </a:t>
            </a:r>
            <a:r>
              <a:rPr sz="600" spc="-45" dirty="0">
                <a:latin typeface="Arial"/>
                <a:cs typeface="Arial"/>
              </a:rPr>
              <a:t>Harald</a:t>
            </a:r>
            <a:r>
              <a:rPr sz="600" spc="-30" dirty="0">
                <a:latin typeface="Arial"/>
                <a:cs typeface="Arial"/>
              </a:rPr>
              <a:t> </a:t>
            </a:r>
            <a:r>
              <a:rPr sz="600" spc="-50" dirty="0">
                <a:latin typeface="Arial"/>
                <a:cs typeface="Arial"/>
              </a:rPr>
              <a:t>Wilhelm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83200" y="9932029"/>
            <a:ext cx="864869" cy="197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680"/>
              </a:lnSpc>
              <a:spcBef>
                <a:spcPts val="100"/>
              </a:spcBef>
            </a:pPr>
            <a:r>
              <a:rPr sz="600" spc="-50" dirty="0">
                <a:latin typeface="Arial"/>
                <a:cs typeface="Arial"/>
                <a:hlinkClick r:id="rId5"/>
              </a:rPr>
              <a:t>dialog@mercedes-benz.com </a:t>
            </a:r>
            <a:r>
              <a:rPr sz="600" spc="-50" dirty="0">
                <a:latin typeface="Arial"/>
                <a:cs typeface="Arial"/>
              </a:rPr>
              <a:t> </a:t>
            </a:r>
            <a:r>
              <a:rPr sz="600" spc="-50" dirty="0">
                <a:latin typeface="Arial"/>
                <a:cs typeface="Arial"/>
                <a:hlinkClick r:id="rId6"/>
              </a:rPr>
              <a:t>www.mercedes-benz.com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41400" y="10185350"/>
            <a:ext cx="4076700" cy="14033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5" dirty="0">
                <a:latin typeface="Arial"/>
                <a:cs typeface="Arial"/>
              </a:rPr>
              <a:t>und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65" dirty="0">
                <a:latin typeface="Arial"/>
                <a:cs typeface="Arial"/>
              </a:rPr>
              <a:t>Mercedes-Benz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45" dirty="0">
                <a:latin typeface="Arial"/>
                <a:cs typeface="Arial"/>
              </a:rPr>
              <a:t>-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50" dirty="0">
                <a:latin typeface="Arial"/>
                <a:cs typeface="Arial"/>
              </a:rPr>
              <a:t>sind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eingetragene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Marken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50" dirty="0">
                <a:latin typeface="Arial"/>
                <a:cs typeface="Arial"/>
              </a:rPr>
              <a:t>der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65" dirty="0">
                <a:latin typeface="Arial"/>
                <a:cs typeface="Arial"/>
              </a:rPr>
              <a:t>Mercedes-Benz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70" dirty="0">
                <a:latin typeface="Arial"/>
                <a:cs typeface="Arial"/>
              </a:rPr>
              <a:t>Group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90" dirty="0">
                <a:latin typeface="Arial"/>
                <a:cs typeface="Arial"/>
              </a:rPr>
              <a:t>AG,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35" dirty="0">
                <a:latin typeface="Arial"/>
                <a:cs typeface="Arial"/>
              </a:rPr>
              <a:t>Stuttgart,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Deutschland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1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000" y="168275"/>
            <a:ext cx="186499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5" dirty="0">
                <a:latin typeface="Arial"/>
                <a:cs typeface="Arial"/>
              </a:rPr>
              <a:t>Bestellung </a:t>
            </a:r>
            <a:r>
              <a:rPr sz="800" spc="-145" dirty="0">
                <a:latin typeface="Arial"/>
                <a:cs typeface="Arial"/>
              </a:rPr>
              <a:t>E </a:t>
            </a:r>
            <a:r>
              <a:rPr sz="800" spc="-30" dirty="0">
                <a:latin typeface="Arial"/>
                <a:cs typeface="Arial"/>
              </a:rPr>
              <a:t>200 </a:t>
            </a:r>
            <a:r>
              <a:rPr sz="800" spc="-55" dirty="0">
                <a:latin typeface="Arial"/>
                <a:cs typeface="Arial"/>
              </a:rPr>
              <a:t>Limousine, </a:t>
            </a:r>
            <a:r>
              <a:rPr sz="800" spc="-70" dirty="0">
                <a:latin typeface="Arial"/>
                <a:cs typeface="Arial"/>
              </a:rPr>
              <a:t>vom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10.01.2024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69950" y="812789"/>
          <a:ext cx="5930898" cy="8665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5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3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4773">
                <a:tc gridSpan="2">
                  <a:txBody>
                    <a:bodyPr/>
                    <a:lstStyle/>
                    <a:p>
                      <a:pPr marL="196850">
                        <a:lnSpc>
                          <a:spcPts val="1275"/>
                        </a:lnSpc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464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1275"/>
                        </a:lnSpc>
                      </a:pPr>
                      <a:r>
                        <a:rPr sz="1200" spc="-85" dirty="0">
                          <a:latin typeface="Arial"/>
                          <a:cs typeface="Arial"/>
                        </a:rPr>
                        <a:t>Fahrer-Display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7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196850">
                        <a:lnSpc>
                          <a:spcPts val="1300"/>
                        </a:lnSpc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628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1300"/>
                        </a:lnSpc>
                      </a:pPr>
                      <a:r>
                        <a:rPr sz="1200" spc="-75" dirty="0">
                          <a:latin typeface="Arial"/>
                          <a:cs typeface="Arial"/>
                        </a:rPr>
                        <a:t>Adaptiver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Fernlicht-Assistent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Plus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0,00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196850">
                        <a:lnSpc>
                          <a:spcPts val="1300"/>
                        </a:lnSpc>
                      </a:pPr>
                      <a:r>
                        <a:rPr sz="1200" spc="-85" dirty="0">
                          <a:latin typeface="Arial"/>
                          <a:cs typeface="Arial"/>
                        </a:rPr>
                        <a:t>75B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1300"/>
                        </a:lnSpc>
                      </a:pPr>
                      <a:r>
                        <a:rPr sz="1200" spc="-110" dirty="0">
                          <a:latin typeface="Arial"/>
                          <a:cs typeface="Arial"/>
                        </a:rPr>
                        <a:t>USB-Paket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196850">
                        <a:lnSpc>
                          <a:spcPts val="1300"/>
                        </a:lnSpc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810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1300"/>
                        </a:lnSpc>
                      </a:pPr>
                      <a:r>
                        <a:rPr sz="1200" spc="-65" dirty="0">
                          <a:latin typeface="Arial"/>
                          <a:cs typeface="Arial"/>
                        </a:rPr>
                        <a:t>Burmester®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4D-Surround-Soundsystem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0,00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196850">
                        <a:lnSpc>
                          <a:spcPts val="1300"/>
                        </a:lnSpc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851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1300"/>
                        </a:lnSpc>
                      </a:pPr>
                      <a:r>
                        <a:rPr sz="1200" spc="-75" dirty="0">
                          <a:latin typeface="Arial"/>
                          <a:cs typeface="Arial"/>
                        </a:rPr>
                        <a:t>Akustik-Komfort-Paket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0,00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196850">
                        <a:lnSpc>
                          <a:spcPts val="1300"/>
                        </a:lnSpc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868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1300"/>
                        </a:lnSpc>
                      </a:pPr>
                      <a:r>
                        <a:rPr sz="1200" spc="-75" dirty="0">
                          <a:latin typeface="Arial"/>
                          <a:cs typeface="Arial"/>
                        </a:rPr>
                        <a:t>Zentraldisplay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196850">
                        <a:lnSpc>
                          <a:spcPts val="1300"/>
                        </a:lnSpc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897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1300"/>
                        </a:lnSpc>
                      </a:pPr>
                      <a:r>
                        <a:rPr sz="1200" spc="-90" dirty="0">
                          <a:latin typeface="Arial"/>
                          <a:cs typeface="Arial"/>
                        </a:rPr>
                        <a:t>Kabelloses 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Ladesystem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für </a:t>
                      </a:r>
                      <a:r>
                        <a:rPr sz="1200" spc="-70" dirty="0">
                          <a:latin typeface="Arial"/>
                          <a:cs typeface="Arial"/>
                        </a:rPr>
                        <a:t>mobile 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Endgeräte</a:t>
                      </a:r>
                      <a:r>
                        <a:rPr sz="1200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80" dirty="0">
                          <a:latin typeface="Arial"/>
                          <a:cs typeface="Arial"/>
                        </a:rPr>
                        <a:t>vorn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196850">
                        <a:lnSpc>
                          <a:spcPts val="1300"/>
                        </a:lnSpc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916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1300"/>
                        </a:lnSpc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Kraftstoffbehälter 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mit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66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Liter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0" dirty="0">
                          <a:latin typeface="Arial"/>
                          <a:cs typeface="Arial"/>
                        </a:rPr>
                        <a:t>Inhalt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196850">
                        <a:lnSpc>
                          <a:spcPts val="1300"/>
                        </a:lnSpc>
                      </a:pPr>
                      <a:r>
                        <a:rPr sz="1200" spc="-100" dirty="0">
                          <a:latin typeface="Arial"/>
                          <a:cs typeface="Arial"/>
                        </a:rPr>
                        <a:t>P31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1300"/>
                        </a:lnSpc>
                      </a:pPr>
                      <a:r>
                        <a:rPr sz="1200" spc="-145" dirty="0">
                          <a:latin typeface="Arial"/>
                          <a:cs typeface="Arial"/>
                        </a:rPr>
                        <a:t>AMG 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Line</a:t>
                      </a:r>
                      <a:r>
                        <a:rPr sz="12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80" dirty="0">
                          <a:latin typeface="Arial"/>
                          <a:cs typeface="Arial"/>
                        </a:rPr>
                        <a:t>Exterieur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0,00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361950">
                        <a:lnSpc>
                          <a:spcPts val="13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RWA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ts val="1300"/>
                        </a:lnSpc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53,3 </a:t>
                      </a:r>
                      <a:r>
                        <a:rPr sz="1200" spc="-80" dirty="0">
                          <a:latin typeface="Arial"/>
                          <a:cs typeface="Arial"/>
                        </a:rPr>
                        <a:t>cm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(21") </a:t>
                      </a:r>
                      <a:r>
                        <a:rPr sz="1200" spc="-145" dirty="0">
                          <a:latin typeface="Arial"/>
                          <a:cs typeface="Arial"/>
                        </a:rPr>
                        <a:t>AMG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Leichtmetallräder </a:t>
                      </a:r>
                      <a:r>
                        <a:rPr sz="1200" spc="-70" dirty="0">
                          <a:latin typeface="Arial"/>
                          <a:cs typeface="Arial"/>
                        </a:rPr>
                        <a:t>im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Vielspeichen-Design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1.800,00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361950">
                        <a:lnSpc>
                          <a:spcPts val="1300"/>
                        </a:lnSpc>
                      </a:pPr>
                      <a:r>
                        <a:rPr sz="1200" spc="-80" dirty="0">
                          <a:latin typeface="Arial"/>
                          <a:cs typeface="Arial"/>
                        </a:rPr>
                        <a:t>U29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ts val="1300"/>
                        </a:lnSpc>
                      </a:pPr>
                      <a:r>
                        <a:rPr sz="1200" spc="-100" dirty="0">
                          <a:latin typeface="Arial"/>
                          <a:cs typeface="Arial"/>
                        </a:rPr>
                        <a:t>Bremsanlage 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mit 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größeren Bremsscheiben 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1200" spc="-70" dirty="0">
                          <a:latin typeface="Arial"/>
                          <a:cs typeface="Arial"/>
                        </a:rPr>
                        <a:t>der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Vorderachse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0,00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0700">
                <a:tc gridSpan="2">
                  <a:txBody>
                    <a:bodyPr/>
                    <a:lstStyle/>
                    <a:p>
                      <a:pPr marL="361950">
                        <a:lnSpc>
                          <a:spcPts val="1350"/>
                        </a:lnSpc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677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96850">
                        <a:lnSpc>
                          <a:spcPts val="1390"/>
                        </a:lnSpc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234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6530" marR="284480">
                        <a:lnSpc>
                          <a:spcPts val="1350"/>
                        </a:lnSpc>
                        <a:spcBef>
                          <a:spcPts val="30"/>
                        </a:spcBef>
                      </a:pPr>
                      <a:r>
                        <a:rPr sz="1200" spc="-145" dirty="0">
                          <a:latin typeface="Arial"/>
                          <a:cs typeface="Arial"/>
                        </a:rPr>
                        <a:t>AGILITY </a:t>
                      </a:r>
                      <a:r>
                        <a:rPr sz="1200" spc="-165" dirty="0">
                          <a:latin typeface="Arial"/>
                          <a:cs typeface="Arial"/>
                        </a:rPr>
                        <a:t>CONTROL 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Fahrwerk 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mit 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selektivem 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Dämpfungssystem 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und  Tieferlegung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1430">
                        <a:lnSpc>
                          <a:spcPts val="1270"/>
                        </a:lnSpc>
                      </a:pPr>
                      <a:r>
                        <a:rPr sz="1200" spc="-70" dirty="0">
                          <a:latin typeface="Arial"/>
                          <a:cs typeface="Arial"/>
                        </a:rPr>
                        <a:t>Totwinkel-Assistent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473709">
                        <a:lnSpc>
                          <a:spcPts val="1350"/>
                        </a:lnSpc>
                      </a:pPr>
                      <a:r>
                        <a:rPr sz="1200" spc="-85" dirty="0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506730">
                        <a:lnSpc>
                          <a:spcPts val="1390"/>
                        </a:lnSpc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0,00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196850">
                        <a:lnSpc>
                          <a:spcPts val="1300"/>
                        </a:lnSpc>
                      </a:pPr>
                      <a:r>
                        <a:rPr sz="1200" spc="-75" dirty="0">
                          <a:latin typeface="Arial"/>
                          <a:cs typeface="Arial"/>
                        </a:rPr>
                        <a:t>34U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1300"/>
                        </a:lnSpc>
                      </a:pPr>
                      <a:r>
                        <a:rPr sz="1200" spc="-100" dirty="0">
                          <a:latin typeface="Arial"/>
                          <a:cs typeface="Arial"/>
                        </a:rPr>
                        <a:t>Remote 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Services</a:t>
                      </a:r>
                      <a:r>
                        <a:rPr sz="12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Premium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0,00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20700">
                <a:tc gridSpan="2">
                  <a:txBody>
                    <a:bodyPr/>
                    <a:lstStyle/>
                    <a:p>
                      <a:pPr marL="196850">
                        <a:lnSpc>
                          <a:spcPts val="1350"/>
                        </a:lnSpc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382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96850">
                        <a:lnSpc>
                          <a:spcPts val="1390"/>
                        </a:lnSpc>
                      </a:pPr>
                      <a:r>
                        <a:rPr sz="1200" spc="-75" dirty="0">
                          <a:latin typeface="Arial"/>
                          <a:cs typeface="Arial"/>
                        </a:rPr>
                        <a:t>49U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marR="222250">
                        <a:lnSpc>
                          <a:spcPts val="1350"/>
                        </a:lnSpc>
                        <a:spcBef>
                          <a:spcPts val="30"/>
                        </a:spcBef>
                      </a:pPr>
                      <a:r>
                        <a:rPr sz="1200" spc="-80" dirty="0">
                          <a:latin typeface="Arial"/>
                          <a:cs typeface="Arial"/>
                        </a:rPr>
                        <a:t>Kommunikationsmodul 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(5G)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für </a:t>
                      </a:r>
                      <a:r>
                        <a:rPr sz="1200" spc="-70" dirty="0">
                          <a:latin typeface="Arial"/>
                          <a:cs typeface="Arial"/>
                        </a:rPr>
                        <a:t>die 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Nutzung 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von 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Mercedes 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me </a:t>
                      </a:r>
                      <a:r>
                        <a:rPr sz="1200" spc="-60" dirty="0">
                          <a:latin typeface="Arial"/>
                          <a:cs typeface="Arial"/>
                        </a:rPr>
                        <a:t>connect  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Diensten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1430">
                        <a:lnSpc>
                          <a:spcPts val="1270"/>
                        </a:lnSpc>
                      </a:pPr>
                      <a:r>
                        <a:rPr sz="1200" spc="-80" dirty="0">
                          <a:latin typeface="Arial"/>
                          <a:cs typeface="Arial"/>
                        </a:rPr>
                        <a:t>Vorrüstung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für </a:t>
                      </a:r>
                      <a:r>
                        <a:rPr sz="1200" spc="-140" dirty="0">
                          <a:latin typeface="Arial"/>
                          <a:cs typeface="Arial"/>
                        </a:rPr>
                        <a:t>MBUX </a:t>
                      </a:r>
                      <a:r>
                        <a:rPr sz="1200" spc="-70" dirty="0">
                          <a:latin typeface="Arial"/>
                          <a:cs typeface="Arial"/>
                        </a:rPr>
                        <a:t>Entertainment 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Plus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506730">
                        <a:lnSpc>
                          <a:spcPts val="1350"/>
                        </a:lnSpc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0,00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506730">
                        <a:lnSpc>
                          <a:spcPts val="1390"/>
                        </a:lnSpc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0,00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196850">
                        <a:lnSpc>
                          <a:spcPts val="1300"/>
                        </a:lnSpc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513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1300"/>
                        </a:lnSpc>
                      </a:pPr>
                      <a:r>
                        <a:rPr sz="1200" spc="-80" dirty="0">
                          <a:latin typeface="Arial"/>
                          <a:cs typeface="Arial"/>
                        </a:rPr>
                        <a:t>Verkehrszeichen-Assistent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0,00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196850">
                        <a:lnSpc>
                          <a:spcPts val="1300"/>
                        </a:lnSpc>
                      </a:pPr>
                      <a:r>
                        <a:rPr sz="1200" spc="-85" dirty="0">
                          <a:latin typeface="Arial"/>
                          <a:cs typeface="Arial"/>
                        </a:rPr>
                        <a:t>70B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1300"/>
                        </a:lnSpc>
                      </a:pPr>
                      <a:r>
                        <a:rPr sz="1200" spc="-100" dirty="0">
                          <a:latin typeface="Arial"/>
                          <a:cs typeface="Arial"/>
                        </a:rPr>
                        <a:t>Warnweste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für</a:t>
                      </a:r>
                      <a:r>
                        <a:rPr sz="12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Fahrer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0,00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4773">
                <a:tc gridSpan="2">
                  <a:txBody>
                    <a:bodyPr/>
                    <a:lstStyle/>
                    <a:p>
                      <a:pPr marL="196850">
                        <a:lnSpc>
                          <a:spcPts val="1275"/>
                        </a:lnSpc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840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1275"/>
                        </a:lnSpc>
                      </a:pPr>
                      <a:r>
                        <a:rPr sz="1200" spc="-110" dirty="0">
                          <a:latin typeface="Arial"/>
                          <a:cs typeface="Arial"/>
                        </a:rPr>
                        <a:t>Wärmedämmend 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dunkel </a:t>
                      </a:r>
                      <a:r>
                        <a:rPr sz="1200" spc="-70" dirty="0">
                          <a:latin typeface="Arial"/>
                          <a:cs typeface="Arial"/>
                        </a:rPr>
                        <a:t>getöntes</a:t>
                      </a:r>
                      <a:r>
                        <a:rPr sz="12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Glas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0,00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0826">
                <a:tc>
                  <a:txBody>
                    <a:bodyPr/>
                    <a:lstStyle/>
                    <a:p>
                      <a:pPr marL="31750">
                        <a:lnSpc>
                          <a:spcPts val="1275"/>
                        </a:lnSpc>
                      </a:pPr>
                      <a:r>
                        <a:rPr sz="1200" spc="-100" dirty="0">
                          <a:latin typeface="Arial"/>
                          <a:cs typeface="Arial"/>
                        </a:rPr>
                        <a:t>P29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400">
                        <a:lnSpc>
                          <a:spcPts val="1275"/>
                        </a:lnSpc>
                      </a:pPr>
                      <a:r>
                        <a:rPr sz="1200" spc="-145" dirty="0">
                          <a:latin typeface="Arial"/>
                          <a:cs typeface="Arial"/>
                        </a:rPr>
                        <a:t>AMG 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Line</a:t>
                      </a:r>
                      <a:r>
                        <a:rPr sz="12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0" dirty="0">
                          <a:latin typeface="Arial"/>
                          <a:cs typeface="Arial"/>
                        </a:rPr>
                        <a:t>Interieur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7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0,00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196850">
                        <a:lnSpc>
                          <a:spcPts val="1350"/>
                        </a:lnSpc>
                      </a:pPr>
                      <a:r>
                        <a:rPr sz="1200" spc="-80" dirty="0">
                          <a:latin typeface="Arial"/>
                          <a:cs typeface="Arial"/>
                        </a:rPr>
                        <a:t>U34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96850">
                        <a:lnSpc>
                          <a:spcPts val="1390"/>
                        </a:lnSpc>
                      </a:pPr>
                      <a:r>
                        <a:rPr sz="1200" spc="-75" dirty="0">
                          <a:latin typeface="Arial"/>
                          <a:cs typeface="Arial"/>
                        </a:rPr>
                        <a:t>12H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0500" marR="524510">
                        <a:lnSpc>
                          <a:spcPts val="1350"/>
                        </a:lnSpc>
                        <a:spcBef>
                          <a:spcPts val="30"/>
                        </a:spcBef>
                      </a:pPr>
                      <a:r>
                        <a:rPr sz="1200" spc="-65" dirty="0">
                          <a:latin typeface="Arial"/>
                          <a:cs typeface="Arial"/>
                        </a:rPr>
                        <a:t>Instrumententafel 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und </a:t>
                      </a:r>
                      <a:r>
                        <a:rPr sz="1200" spc="-80" dirty="0">
                          <a:latin typeface="Arial"/>
                          <a:cs typeface="Arial"/>
                        </a:rPr>
                        <a:t>Bordkanten 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200" spc="-80" dirty="0">
                          <a:latin typeface="Arial"/>
                          <a:cs typeface="Arial"/>
                        </a:rPr>
                        <a:t>Ledernachbildung </a:t>
                      </a:r>
                      <a:r>
                        <a:rPr sz="1200" spc="-155" dirty="0">
                          <a:latin typeface="Arial"/>
                          <a:cs typeface="Arial"/>
                        </a:rPr>
                        <a:t>ARTICO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in  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Nappaoptik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90500">
                        <a:lnSpc>
                          <a:spcPts val="1270"/>
                        </a:lnSpc>
                      </a:pPr>
                      <a:r>
                        <a:rPr sz="1200" spc="-80" dirty="0">
                          <a:latin typeface="Arial"/>
                          <a:cs typeface="Arial"/>
                        </a:rPr>
                        <a:t>Zierelemente 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Klavierlack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schwarz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6730">
                        <a:lnSpc>
                          <a:spcPts val="1350"/>
                        </a:lnSpc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0,00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506730">
                        <a:lnSpc>
                          <a:spcPts val="1390"/>
                        </a:lnSpc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0,00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R="19685" algn="r">
                        <a:lnSpc>
                          <a:spcPts val="13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51U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0500">
                        <a:lnSpc>
                          <a:spcPts val="1300"/>
                        </a:lnSpc>
                      </a:pPr>
                      <a:r>
                        <a:rPr sz="1200" spc="-80" dirty="0">
                          <a:latin typeface="Arial"/>
                          <a:cs typeface="Arial"/>
                        </a:rPr>
                        <a:t>Innenhimmel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Stoff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schwarz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0,00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R="33020" algn="r">
                        <a:lnSpc>
                          <a:spcPts val="13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753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0500">
                        <a:lnSpc>
                          <a:spcPts val="1300"/>
                        </a:lnSpc>
                      </a:pPr>
                      <a:r>
                        <a:rPr sz="1200" spc="-55" dirty="0">
                          <a:latin typeface="Arial"/>
                          <a:cs typeface="Arial"/>
                        </a:rPr>
                        <a:t>Mittelkonsole 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Holz 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Esche 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schwarz</a:t>
                      </a:r>
                      <a:r>
                        <a:rPr sz="120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offenporig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0,00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R="33020" algn="r">
                        <a:lnSpc>
                          <a:spcPts val="13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891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0500">
                        <a:lnSpc>
                          <a:spcPts val="1300"/>
                        </a:lnSpc>
                      </a:pPr>
                      <a:r>
                        <a:rPr sz="1200" spc="-80" dirty="0">
                          <a:latin typeface="Arial"/>
                          <a:cs typeface="Arial"/>
                        </a:rPr>
                        <a:t>Ambientebeleuchtung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Plus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0,00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sz="1200" spc="-100" dirty="0">
                          <a:latin typeface="Arial"/>
                          <a:cs typeface="Arial"/>
                        </a:rPr>
                        <a:t>P34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400">
                        <a:lnSpc>
                          <a:spcPts val="1300"/>
                        </a:lnSpc>
                      </a:pPr>
                      <a:r>
                        <a:rPr sz="1200" spc="-90" dirty="0">
                          <a:latin typeface="Arial"/>
                          <a:cs typeface="Arial"/>
                        </a:rPr>
                        <a:t>Leder-Paket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1.750,00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sz="1200" spc="-100" dirty="0">
                          <a:latin typeface="Arial"/>
                          <a:cs typeface="Arial"/>
                        </a:rPr>
                        <a:t>P55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400">
                        <a:lnSpc>
                          <a:spcPts val="1300"/>
                        </a:lnSpc>
                      </a:pPr>
                      <a:r>
                        <a:rPr sz="1200" spc="-80" dirty="0">
                          <a:latin typeface="Arial"/>
                          <a:cs typeface="Arial"/>
                        </a:rPr>
                        <a:t>Night-Paket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360,00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sz="1200" spc="-105" dirty="0">
                          <a:latin typeface="Arial"/>
                          <a:cs typeface="Arial"/>
                        </a:rPr>
                        <a:t>R01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400">
                        <a:lnSpc>
                          <a:spcPts val="1300"/>
                        </a:lnSpc>
                      </a:pPr>
                      <a:r>
                        <a:rPr sz="1200" spc="-80" dirty="0">
                          <a:latin typeface="Arial"/>
                          <a:cs typeface="Arial"/>
                        </a:rPr>
                        <a:t>Sommerreifen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sz="1200" spc="-80" dirty="0">
                          <a:latin typeface="Arial"/>
                          <a:cs typeface="Arial"/>
                        </a:rPr>
                        <a:t>U10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400">
                        <a:lnSpc>
                          <a:spcPts val="1300"/>
                        </a:lnSpc>
                      </a:pPr>
                      <a:r>
                        <a:rPr sz="1200" spc="-75" dirty="0">
                          <a:latin typeface="Arial"/>
                          <a:cs typeface="Arial"/>
                        </a:rPr>
                        <a:t>Automatische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80" dirty="0">
                          <a:latin typeface="Arial"/>
                          <a:cs typeface="Arial"/>
                        </a:rPr>
                        <a:t>Beifahrerairbag-Abschaltung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sz="1200" spc="-80" dirty="0">
                          <a:latin typeface="Arial"/>
                          <a:cs typeface="Arial"/>
                        </a:rPr>
                        <a:t>U22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400">
                        <a:lnSpc>
                          <a:spcPts val="1300"/>
                        </a:lnSpc>
                      </a:pPr>
                      <a:r>
                        <a:rPr sz="1200" spc="-85" dirty="0">
                          <a:latin typeface="Arial"/>
                          <a:cs typeface="Arial"/>
                        </a:rPr>
                        <a:t>4-Wege-Lordosenstütze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sz="1200" spc="-80" dirty="0">
                          <a:latin typeface="Arial"/>
                          <a:cs typeface="Arial"/>
                        </a:rPr>
                        <a:t>U23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400">
                        <a:lnSpc>
                          <a:spcPts val="1300"/>
                        </a:lnSpc>
                      </a:pPr>
                      <a:r>
                        <a:rPr sz="1200" spc="-85" dirty="0">
                          <a:latin typeface="Arial"/>
                          <a:cs typeface="Arial"/>
                        </a:rPr>
                        <a:t>Sitzbelegungserkennung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für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Fondsitze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sz="1200" spc="-80" dirty="0">
                          <a:latin typeface="Arial"/>
                          <a:cs typeface="Arial"/>
                        </a:rPr>
                        <a:t>U60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400">
                        <a:lnSpc>
                          <a:spcPts val="1300"/>
                        </a:lnSpc>
                      </a:pPr>
                      <a:r>
                        <a:rPr sz="1200" spc="-95" dirty="0">
                          <a:latin typeface="Arial"/>
                          <a:cs typeface="Arial"/>
                        </a:rPr>
                        <a:t>Fußgängerschutz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sz="1200" spc="-85" dirty="0">
                          <a:latin typeface="Arial"/>
                          <a:cs typeface="Arial"/>
                        </a:rPr>
                        <a:t>02B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400">
                        <a:lnSpc>
                          <a:spcPts val="1300"/>
                        </a:lnSpc>
                      </a:pPr>
                      <a:r>
                        <a:rPr sz="1200" spc="-85" dirty="0">
                          <a:latin typeface="Arial"/>
                          <a:cs typeface="Arial"/>
                        </a:rPr>
                        <a:t>Bedienungsanleitung 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und </a:t>
                      </a:r>
                      <a:r>
                        <a:rPr sz="1200" spc="-70" dirty="0">
                          <a:latin typeface="Arial"/>
                          <a:cs typeface="Arial"/>
                        </a:rPr>
                        <a:t>Serviceinformation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deutsch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sz="1200" spc="-100" dirty="0">
                          <a:latin typeface="Arial"/>
                          <a:cs typeface="Arial"/>
                        </a:rPr>
                        <a:t>2R1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400">
                        <a:lnSpc>
                          <a:spcPts val="1300"/>
                        </a:lnSpc>
                      </a:pPr>
                      <a:r>
                        <a:rPr sz="1200" spc="-75" dirty="0">
                          <a:latin typeface="Arial"/>
                          <a:cs typeface="Arial"/>
                        </a:rPr>
                        <a:t>Winter-Kompletträder 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M+S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0" dirty="0">
                          <a:latin typeface="Arial"/>
                          <a:cs typeface="Arial"/>
                        </a:rPr>
                        <a:t>4-fach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2.850,00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239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400">
                        <a:lnSpc>
                          <a:spcPts val="1300"/>
                        </a:lnSpc>
                      </a:pPr>
                      <a:r>
                        <a:rPr sz="1200" spc="-65" dirty="0">
                          <a:latin typeface="Arial"/>
                          <a:cs typeface="Arial"/>
                        </a:rPr>
                        <a:t>Aktiver 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Abstands-Assistent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40" dirty="0">
                          <a:latin typeface="Arial"/>
                          <a:cs typeface="Arial"/>
                        </a:rPr>
                        <a:t>DISTRONIC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249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400">
                        <a:lnSpc>
                          <a:spcPts val="1300"/>
                        </a:lnSpc>
                      </a:pPr>
                      <a:r>
                        <a:rPr sz="1200" spc="-80" dirty="0">
                          <a:latin typeface="Arial"/>
                          <a:cs typeface="Arial"/>
                        </a:rPr>
                        <a:t>Innen- 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&amp; 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Außenspiegel </a:t>
                      </a:r>
                      <a:r>
                        <a:rPr sz="1200" spc="-70" dirty="0">
                          <a:latin typeface="Arial"/>
                          <a:cs typeface="Arial"/>
                        </a:rPr>
                        <a:t>autom.</a:t>
                      </a:r>
                      <a:r>
                        <a:rPr sz="120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abblendend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272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400">
                        <a:lnSpc>
                          <a:spcPts val="1300"/>
                        </a:lnSpc>
                      </a:pPr>
                      <a:r>
                        <a:rPr sz="1200" spc="-80" dirty="0">
                          <a:latin typeface="Arial"/>
                          <a:cs typeface="Arial"/>
                        </a:rPr>
                        <a:t>Ausweichunterstützung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294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400">
                        <a:lnSpc>
                          <a:spcPts val="1300"/>
                        </a:lnSpc>
                      </a:pPr>
                      <a:r>
                        <a:rPr sz="1200" spc="-110" dirty="0">
                          <a:latin typeface="Arial"/>
                          <a:cs typeface="Arial"/>
                        </a:rPr>
                        <a:t>Kneebag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325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400">
                        <a:lnSpc>
                          <a:spcPts val="1300"/>
                        </a:lnSpc>
                      </a:pPr>
                      <a:r>
                        <a:rPr sz="1200" spc="-65" dirty="0">
                          <a:latin typeface="Arial"/>
                          <a:cs typeface="Arial"/>
                        </a:rPr>
                        <a:t>Mittenairbag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351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400">
                        <a:lnSpc>
                          <a:spcPts val="1300"/>
                        </a:lnSpc>
                      </a:pPr>
                      <a:r>
                        <a:rPr sz="1200" spc="-95" dirty="0">
                          <a:latin typeface="Arial"/>
                          <a:cs typeface="Arial"/>
                        </a:rPr>
                        <a:t>Mercedes-Benz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70" dirty="0">
                          <a:latin typeface="Arial"/>
                          <a:cs typeface="Arial"/>
                        </a:rPr>
                        <a:t>Notrufsystem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365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400">
                        <a:lnSpc>
                          <a:spcPts val="1300"/>
                        </a:lnSpc>
                      </a:pPr>
                      <a:r>
                        <a:rPr sz="1200" spc="-75" dirty="0">
                          <a:latin typeface="Arial"/>
                          <a:cs typeface="Arial"/>
                        </a:rPr>
                        <a:t>Festplatten-Navigation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413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400">
                        <a:lnSpc>
                          <a:spcPts val="1300"/>
                        </a:lnSpc>
                      </a:pPr>
                      <a:r>
                        <a:rPr sz="1200" spc="-95" dirty="0">
                          <a:latin typeface="Arial"/>
                          <a:cs typeface="Arial"/>
                        </a:rPr>
                        <a:t>Panorama-Schiebedach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1.770,00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421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400">
                        <a:lnSpc>
                          <a:spcPts val="1300"/>
                        </a:lnSpc>
                      </a:pPr>
                      <a:r>
                        <a:rPr sz="1200" spc="-135" dirty="0">
                          <a:latin typeface="Arial"/>
                          <a:cs typeface="Arial"/>
                        </a:rPr>
                        <a:t>9G-TRONIC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444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400">
                        <a:lnSpc>
                          <a:spcPts val="1300"/>
                        </a:lnSpc>
                      </a:pPr>
                      <a:r>
                        <a:rPr sz="1200" spc="-90" dirty="0">
                          <a:latin typeface="Arial"/>
                          <a:cs typeface="Arial"/>
                        </a:rPr>
                        <a:t>Head-up-Display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1.050,00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174773">
                <a:tc>
                  <a:txBody>
                    <a:bodyPr/>
                    <a:lstStyle/>
                    <a:p>
                      <a:pPr marL="31750">
                        <a:lnSpc>
                          <a:spcPts val="1275"/>
                        </a:lnSpc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475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400">
                        <a:lnSpc>
                          <a:spcPts val="1275"/>
                        </a:lnSpc>
                      </a:pPr>
                      <a:r>
                        <a:rPr sz="1200" spc="-65" dirty="0">
                          <a:latin typeface="Arial"/>
                          <a:cs typeface="Arial"/>
                        </a:rPr>
                        <a:t>Reifendruckkontrolle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7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901700" y="9518650"/>
            <a:ext cx="5892800" cy="0"/>
          </a:xfrm>
          <a:custGeom>
            <a:avLst/>
            <a:gdLst/>
            <a:ahLst/>
            <a:cxnLst/>
            <a:rect l="l" t="t" r="r" b="b"/>
            <a:pathLst>
              <a:path w="5892800">
                <a:moveTo>
                  <a:pt x="0" y="0"/>
                </a:moveTo>
                <a:lnTo>
                  <a:pt x="58928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1700" y="10198100"/>
            <a:ext cx="127000" cy="126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9000" y="9588494"/>
            <a:ext cx="3330575" cy="28321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ts val="700"/>
              </a:lnSpc>
              <a:spcBef>
                <a:spcPts val="45"/>
              </a:spcBef>
            </a:pPr>
            <a:r>
              <a:rPr sz="600" spc="-50" dirty="0">
                <a:latin typeface="Arial"/>
                <a:cs typeface="Arial"/>
              </a:rPr>
              <a:t>Mercedes-Benz </a:t>
            </a:r>
            <a:r>
              <a:rPr sz="600" spc="-70" dirty="0">
                <a:latin typeface="Arial"/>
                <a:cs typeface="Arial"/>
              </a:rPr>
              <a:t>AG, </a:t>
            </a:r>
            <a:r>
              <a:rPr sz="600" spc="-30" dirty="0">
                <a:latin typeface="Arial"/>
                <a:cs typeface="Arial"/>
              </a:rPr>
              <a:t>Stuttgart,</a:t>
            </a:r>
            <a:r>
              <a:rPr sz="600" spc="-40" dirty="0">
                <a:latin typeface="Arial"/>
                <a:cs typeface="Arial"/>
              </a:rPr>
              <a:t> </a:t>
            </a:r>
            <a:r>
              <a:rPr sz="600" spc="-60" dirty="0">
                <a:latin typeface="Arial"/>
                <a:cs typeface="Arial"/>
              </a:rPr>
              <a:t>Germany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680"/>
              </a:lnSpc>
              <a:spcBef>
                <a:spcPts val="30"/>
              </a:spcBef>
            </a:pPr>
            <a:r>
              <a:rPr sz="600" spc="-40" dirty="0">
                <a:latin typeface="Arial"/>
                <a:cs typeface="Arial"/>
              </a:rPr>
              <a:t>Sitz </a:t>
            </a:r>
            <a:r>
              <a:rPr sz="600" spc="-45" dirty="0">
                <a:latin typeface="Arial"/>
                <a:cs typeface="Arial"/>
              </a:rPr>
              <a:t>und </a:t>
            </a:r>
            <a:r>
              <a:rPr sz="600" spc="-30" dirty="0">
                <a:latin typeface="Arial"/>
                <a:cs typeface="Arial"/>
              </a:rPr>
              <a:t>Registergericht/Domicile </a:t>
            </a:r>
            <a:r>
              <a:rPr sz="600" spc="-50" dirty="0">
                <a:latin typeface="Arial"/>
                <a:cs typeface="Arial"/>
              </a:rPr>
              <a:t>and </a:t>
            </a:r>
            <a:r>
              <a:rPr sz="600" spc="-40" dirty="0">
                <a:latin typeface="Arial"/>
                <a:cs typeface="Arial"/>
              </a:rPr>
              <a:t>Court </a:t>
            </a:r>
            <a:r>
              <a:rPr sz="600" spc="-25" dirty="0">
                <a:latin typeface="Arial"/>
                <a:cs typeface="Arial"/>
              </a:rPr>
              <a:t>of </a:t>
            </a:r>
            <a:r>
              <a:rPr sz="600" spc="-45" dirty="0">
                <a:latin typeface="Arial"/>
                <a:cs typeface="Arial"/>
              </a:rPr>
              <a:t>Registry: </a:t>
            </a:r>
            <a:r>
              <a:rPr sz="600" spc="-30" dirty="0">
                <a:latin typeface="Arial"/>
                <a:cs typeface="Arial"/>
              </a:rPr>
              <a:t>Stuttgart, </a:t>
            </a:r>
            <a:r>
              <a:rPr sz="600" spc="-40" dirty="0">
                <a:latin typeface="Arial"/>
                <a:cs typeface="Arial"/>
              </a:rPr>
              <a:t>HRB-Nr./Commercial </a:t>
            </a:r>
            <a:r>
              <a:rPr sz="600" spc="-45" dirty="0">
                <a:latin typeface="Arial"/>
                <a:cs typeface="Arial"/>
              </a:rPr>
              <a:t>Register </a:t>
            </a:r>
            <a:r>
              <a:rPr sz="600" spc="-35" dirty="0">
                <a:latin typeface="Arial"/>
                <a:cs typeface="Arial"/>
              </a:rPr>
              <a:t>No.: </a:t>
            </a:r>
            <a:r>
              <a:rPr sz="600" spc="-25" dirty="0">
                <a:latin typeface="Arial"/>
                <a:cs typeface="Arial"/>
              </a:rPr>
              <a:t>762873  </a:t>
            </a:r>
            <a:r>
              <a:rPr sz="600" spc="-40" dirty="0">
                <a:latin typeface="Arial"/>
                <a:cs typeface="Arial"/>
              </a:rPr>
              <a:t>Vorsitzender </a:t>
            </a:r>
            <a:r>
              <a:rPr sz="600" spc="-50" dirty="0">
                <a:latin typeface="Arial"/>
                <a:cs typeface="Arial"/>
              </a:rPr>
              <a:t>des </a:t>
            </a:r>
            <a:r>
              <a:rPr sz="600" spc="-30" dirty="0">
                <a:latin typeface="Arial"/>
                <a:cs typeface="Arial"/>
              </a:rPr>
              <a:t>Aufsichtsrats/Chairman </a:t>
            </a:r>
            <a:r>
              <a:rPr sz="600" spc="-25" dirty="0">
                <a:latin typeface="Arial"/>
                <a:cs typeface="Arial"/>
              </a:rPr>
              <a:t>of </a:t>
            </a:r>
            <a:r>
              <a:rPr sz="600" spc="-30" dirty="0">
                <a:latin typeface="Arial"/>
                <a:cs typeface="Arial"/>
              </a:rPr>
              <a:t>the </a:t>
            </a:r>
            <a:r>
              <a:rPr sz="600" spc="-45" dirty="0">
                <a:latin typeface="Arial"/>
                <a:cs typeface="Arial"/>
              </a:rPr>
              <a:t>Supervisory Board: </a:t>
            </a:r>
            <a:r>
              <a:rPr sz="600" spc="-50" dirty="0">
                <a:latin typeface="Arial"/>
                <a:cs typeface="Arial"/>
              </a:rPr>
              <a:t>Bernd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40" dirty="0">
                <a:latin typeface="Arial"/>
                <a:cs typeface="Arial"/>
              </a:rPr>
              <a:t>Pischetsrieder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83200" y="9588494"/>
            <a:ext cx="927735" cy="283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8455">
              <a:lnSpc>
                <a:spcPts val="680"/>
              </a:lnSpc>
              <a:spcBef>
                <a:spcPts val="100"/>
              </a:spcBef>
            </a:pPr>
            <a:r>
              <a:rPr sz="600" spc="-50" dirty="0">
                <a:latin typeface="Arial"/>
                <a:cs typeface="Arial"/>
              </a:rPr>
              <a:t>Mercedes-Benz </a:t>
            </a:r>
            <a:r>
              <a:rPr sz="600" spc="-90" dirty="0">
                <a:latin typeface="Arial"/>
                <a:cs typeface="Arial"/>
              </a:rPr>
              <a:t>AG  </a:t>
            </a:r>
            <a:r>
              <a:rPr sz="600" spc="-25" dirty="0">
                <a:latin typeface="Arial"/>
                <a:cs typeface="Arial"/>
              </a:rPr>
              <a:t>70546</a:t>
            </a:r>
            <a:r>
              <a:rPr sz="600" spc="-30" dirty="0">
                <a:latin typeface="Arial"/>
                <a:cs typeface="Arial"/>
              </a:rPr>
              <a:t> Stuttgart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55"/>
              </a:lnSpc>
            </a:pPr>
            <a:r>
              <a:rPr sz="600" spc="-35" dirty="0">
                <a:latin typeface="Arial"/>
                <a:cs typeface="Arial"/>
              </a:rPr>
              <a:t>Telefon/Phone </a:t>
            </a:r>
            <a:r>
              <a:rPr sz="600" spc="-30" dirty="0">
                <a:latin typeface="Arial"/>
                <a:cs typeface="Arial"/>
              </a:rPr>
              <a:t>+49 </a:t>
            </a:r>
            <a:r>
              <a:rPr sz="600" spc="-25" dirty="0">
                <a:latin typeface="Arial"/>
                <a:cs typeface="Arial"/>
              </a:rPr>
              <a:t>7 11</a:t>
            </a:r>
            <a:r>
              <a:rPr sz="600" spc="-3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17-0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9000" y="9846177"/>
            <a:ext cx="5442585" cy="11176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00" spc="-30" dirty="0">
                <a:latin typeface="Arial"/>
                <a:cs typeface="Arial"/>
              </a:rPr>
              <a:t>Vorstand/Board </a:t>
            </a:r>
            <a:r>
              <a:rPr sz="600" spc="-25" dirty="0">
                <a:latin typeface="Arial"/>
                <a:cs typeface="Arial"/>
              </a:rPr>
              <a:t>of </a:t>
            </a:r>
            <a:r>
              <a:rPr sz="600" spc="-45" dirty="0">
                <a:latin typeface="Arial"/>
                <a:cs typeface="Arial"/>
              </a:rPr>
              <a:t>Management: </a:t>
            </a:r>
            <a:r>
              <a:rPr sz="600" spc="-55" dirty="0">
                <a:latin typeface="Arial"/>
                <a:cs typeface="Arial"/>
              </a:rPr>
              <a:t>Ola </a:t>
            </a:r>
            <a:r>
              <a:rPr sz="600" spc="-45" dirty="0">
                <a:latin typeface="Arial"/>
                <a:cs typeface="Arial"/>
              </a:rPr>
              <a:t>Källenius, </a:t>
            </a:r>
            <a:r>
              <a:rPr sz="600" spc="-35" dirty="0">
                <a:latin typeface="Arial"/>
                <a:cs typeface="Arial"/>
              </a:rPr>
              <a:t>Vorsitzender/Chairman; </a:t>
            </a:r>
            <a:r>
              <a:rPr sz="600" spc="-65" dirty="0">
                <a:latin typeface="Arial"/>
                <a:cs typeface="Arial"/>
              </a:rPr>
              <a:t>Jörg </a:t>
            </a:r>
            <a:r>
              <a:rPr sz="600" spc="-50" dirty="0">
                <a:latin typeface="Arial"/>
                <a:cs typeface="Arial"/>
              </a:rPr>
              <a:t>Burzer, </a:t>
            </a:r>
            <a:r>
              <a:rPr sz="600" spc="-55" dirty="0">
                <a:latin typeface="Arial"/>
                <a:cs typeface="Arial"/>
              </a:rPr>
              <a:t>Renata </a:t>
            </a:r>
            <a:r>
              <a:rPr sz="600" spc="-70" dirty="0">
                <a:latin typeface="Arial"/>
                <a:cs typeface="Arial"/>
              </a:rPr>
              <a:t>Jungo </a:t>
            </a:r>
            <a:r>
              <a:rPr sz="600" spc="-50" dirty="0">
                <a:latin typeface="Arial"/>
                <a:cs typeface="Arial"/>
              </a:rPr>
              <a:t>Brüngger, Sabine </a:t>
            </a:r>
            <a:r>
              <a:rPr sz="600" spc="-45" dirty="0">
                <a:latin typeface="Arial"/>
                <a:cs typeface="Arial"/>
              </a:rPr>
              <a:t>Kohleisen, Markus Schäfer, </a:t>
            </a:r>
            <a:r>
              <a:rPr sz="600" spc="-40" dirty="0">
                <a:latin typeface="Arial"/>
                <a:cs typeface="Arial"/>
              </a:rPr>
              <a:t>Telefax/FAX </a:t>
            </a:r>
            <a:r>
              <a:rPr sz="600" spc="-30" dirty="0">
                <a:latin typeface="Arial"/>
                <a:cs typeface="Arial"/>
              </a:rPr>
              <a:t>+49 </a:t>
            </a:r>
            <a:r>
              <a:rPr sz="600" spc="-25" dirty="0">
                <a:latin typeface="Arial"/>
                <a:cs typeface="Arial"/>
              </a:rPr>
              <a:t>7 11 17-2 22</a:t>
            </a:r>
            <a:r>
              <a:rPr sz="600" spc="9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44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9000" y="9932029"/>
            <a:ext cx="1423035" cy="11176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00" spc="-30" dirty="0">
                <a:latin typeface="Arial"/>
                <a:cs typeface="Arial"/>
              </a:rPr>
              <a:t>Britta </a:t>
            </a:r>
            <a:r>
              <a:rPr sz="600" spc="-50" dirty="0">
                <a:latin typeface="Arial"/>
                <a:cs typeface="Arial"/>
              </a:rPr>
              <a:t>Seeger, </a:t>
            </a:r>
            <a:r>
              <a:rPr sz="600" spc="-45" dirty="0">
                <a:latin typeface="Arial"/>
                <a:cs typeface="Arial"/>
              </a:rPr>
              <a:t>Hubertus </a:t>
            </a:r>
            <a:r>
              <a:rPr sz="600" spc="-50" dirty="0">
                <a:latin typeface="Arial"/>
                <a:cs typeface="Arial"/>
              </a:rPr>
              <a:t>Troska, </a:t>
            </a:r>
            <a:r>
              <a:rPr sz="600" spc="-45" dirty="0">
                <a:latin typeface="Arial"/>
                <a:cs typeface="Arial"/>
              </a:rPr>
              <a:t>Harald</a:t>
            </a:r>
            <a:r>
              <a:rPr sz="600" spc="-30" dirty="0">
                <a:latin typeface="Arial"/>
                <a:cs typeface="Arial"/>
              </a:rPr>
              <a:t> </a:t>
            </a:r>
            <a:r>
              <a:rPr sz="600" spc="-50" dirty="0">
                <a:latin typeface="Arial"/>
                <a:cs typeface="Arial"/>
              </a:rPr>
              <a:t>Wilhelm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83200" y="9932029"/>
            <a:ext cx="864869" cy="197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680"/>
              </a:lnSpc>
              <a:spcBef>
                <a:spcPts val="100"/>
              </a:spcBef>
            </a:pPr>
            <a:r>
              <a:rPr sz="600" spc="-50" dirty="0">
                <a:latin typeface="Arial"/>
                <a:cs typeface="Arial"/>
                <a:hlinkClick r:id="rId3"/>
              </a:rPr>
              <a:t>dialog@mercedes-benz.com </a:t>
            </a:r>
            <a:r>
              <a:rPr sz="600" spc="-50" dirty="0">
                <a:latin typeface="Arial"/>
                <a:cs typeface="Arial"/>
              </a:rPr>
              <a:t> </a:t>
            </a:r>
            <a:r>
              <a:rPr sz="600" spc="-50" dirty="0">
                <a:latin typeface="Arial"/>
                <a:cs typeface="Arial"/>
                <a:hlinkClick r:id="rId4"/>
              </a:rPr>
              <a:t>www.mercedes-benz.com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1400" y="10185350"/>
            <a:ext cx="4076700" cy="14033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5" dirty="0">
                <a:latin typeface="Arial"/>
                <a:cs typeface="Arial"/>
              </a:rPr>
              <a:t>und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65" dirty="0">
                <a:latin typeface="Arial"/>
                <a:cs typeface="Arial"/>
              </a:rPr>
              <a:t>Mercedes-Benz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45" dirty="0">
                <a:latin typeface="Arial"/>
                <a:cs typeface="Arial"/>
              </a:rPr>
              <a:t>-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50" dirty="0">
                <a:latin typeface="Arial"/>
                <a:cs typeface="Arial"/>
              </a:rPr>
              <a:t>sind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eingetragene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Marken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50" dirty="0">
                <a:latin typeface="Arial"/>
                <a:cs typeface="Arial"/>
              </a:rPr>
              <a:t>der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65" dirty="0">
                <a:latin typeface="Arial"/>
                <a:cs typeface="Arial"/>
              </a:rPr>
              <a:t>Mercedes-Benz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70" dirty="0">
                <a:latin typeface="Arial"/>
                <a:cs typeface="Arial"/>
              </a:rPr>
              <a:t>Group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90" dirty="0">
                <a:latin typeface="Arial"/>
                <a:cs typeface="Arial"/>
              </a:rPr>
              <a:t>AG,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35" dirty="0">
                <a:latin typeface="Arial"/>
                <a:cs typeface="Arial"/>
              </a:rPr>
              <a:t>Stuttgart,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Deutschland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2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000" y="168275"/>
            <a:ext cx="186499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5" dirty="0">
                <a:latin typeface="Arial"/>
                <a:cs typeface="Arial"/>
              </a:rPr>
              <a:t>Bestellung </a:t>
            </a:r>
            <a:r>
              <a:rPr sz="800" spc="-145" dirty="0">
                <a:latin typeface="Arial"/>
                <a:cs typeface="Arial"/>
              </a:rPr>
              <a:t>E </a:t>
            </a:r>
            <a:r>
              <a:rPr sz="800" spc="-30" dirty="0">
                <a:latin typeface="Arial"/>
                <a:cs typeface="Arial"/>
              </a:rPr>
              <a:t>200 </a:t>
            </a:r>
            <a:r>
              <a:rPr sz="800" spc="-55" dirty="0">
                <a:latin typeface="Arial"/>
                <a:cs typeface="Arial"/>
              </a:rPr>
              <a:t>Limousine, </a:t>
            </a:r>
            <a:r>
              <a:rPr sz="800" spc="-70" dirty="0">
                <a:latin typeface="Arial"/>
                <a:cs typeface="Arial"/>
              </a:rPr>
              <a:t>vom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10.01.2024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69950" y="812789"/>
          <a:ext cx="5949950" cy="2750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0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4773">
                <a:tc>
                  <a:txBody>
                    <a:bodyPr/>
                    <a:lstStyle/>
                    <a:p>
                      <a:pPr marL="31750">
                        <a:lnSpc>
                          <a:spcPts val="1275"/>
                        </a:lnSpc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500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 marR="12065">
                        <a:lnSpc>
                          <a:spcPts val="1275"/>
                        </a:lnSpc>
                      </a:pPr>
                      <a:r>
                        <a:rPr sz="1200" spc="-95" dirty="0">
                          <a:latin typeface="Arial"/>
                          <a:cs typeface="Arial"/>
                        </a:rPr>
                        <a:t>Außenspiegel 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elektrisch</a:t>
                      </a:r>
                      <a:r>
                        <a:rPr sz="12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80" dirty="0">
                          <a:latin typeface="Arial"/>
                          <a:cs typeface="Arial"/>
                        </a:rPr>
                        <a:t>anklappbar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4130" algn="r">
                        <a:lnSpc>
                          <a:spcPts val="127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537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 marR="12065">
                        <a:lnSpc>
                          <a:spcPts val="1300"/>
                        </a:lnSpc>
                      </a:pPr>
                      <a:r>
                        <a:rPr sz="1200" spc="-70" dirty="0">
                          <a:latin typeface="Arial"/>
                          <a:cs typeface="Arial"/>
                        </a:rPr>
                        <a:t>Digitales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Radio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538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 marR="12065">
                        <a:lnSpc>
                          <a:spcPts val="1300"/>
                        </a:lnSpc>
                      </a:pPr>
                      <a:r>
                        <a:rPr sz="1200" spc="-85" dirty="0">
                          <a:latin typeface="Arial"/>
                          <a:cs typeface="Arial"/>
                        </a:rPr>
                        <a:t>Fahrerbeobachtungskamera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580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 marR="12065">
                        <a:lnSpc>
                          <a:spcPts val="1300"/>
                        </a:lnSpc>
                      </a:pPr>
                      <a:r>
                        <a:rPr sz="1200" spc="-70" dirty="0">
                          <a:latin typeface="Arial"/>
                          <a:cs typeface="Arial"/>
                        </a:rPr>
                        <a:t>Klimatisierungsautomatik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55" dirty="0">
                          <a:latin typeface="Arial"/>
                          <a:cs typeface="Arial"/>
                        </a:rPr>
                        <a:t>THERMATIC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587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 marR="12065">
                        <a:lnSpc>
                          <a:spcPts val="1300"/>
                        </a:lnSpc>
                      </a:pPr>
                      <a:r>
                        <a:rPr sz="1200" spc="-80" dirty="0">
                          <a:latin typeface="Arial"/>
                          <a:cs typeface="Arial"/>
                        </a:rPr>
                        <a:t>Umfeldbeleuchtung 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mit </a:t>
                      </a:r>
                      <a:r>
                        <a:rPr sz="1200" spc="-60" dirty="0">
                          <a:latin typeface="Arial"/>
                          <a:cs typeface="Arial"/>
                        </a:rPr>
                        <a:t>Projektion 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des</a:t>
                      </a:r>
                      <a:r>
                        <a:rPr sz="12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80" dirty="0">
                          <a:latin typeface="Arial"/>
                          <a:cs typeface="Arial"/>
                        </a:rPr>
                        <a:t>Markenlogos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652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 marR="12065">
                        <a:lnSpc>
                          <a:spcPts val="1300"/>
                        </a:lnSpc>
                      </a:pPr>
                      <a:r>
                        <a:rPr sz="1200" spc="-80" dirty="0">
                          <a:latin typeface="Arial"/>
                          <a:cs typeface="Arial"/>
                        </a:rPr>
                        <a:t>Sommer-Kompletträder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montiert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0,00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sz="1200" spc="-85" dirty="0">
                          <a:latin typeface="Arial"/>
                          <a:cs typeface="Arial"/>
                        </a:rPr>
                        <a:t>79B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 marR="12065">
                        <a:lnSpc>
                          <a:spcPts val="1300"/>
                        </a:lnSpc>
                      </a:pPr>
                      <a:r>
                        <a:rPr sz="1200" spc="-80" dirty="0">
                          <a:latin typeface="Arial"/>
                          <a:cs typeface="Arial"/>
                        </a:rPr>
                        <a:t>Vorrüstung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für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digitales</a:t>
                      </a:r>
                      <a:r>
                        <a:rPr sz="12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Radio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sz="1200" spc="-85" dirty="0">
                          <a:latin typeface="Arial"/>
                          <a:cs typeface="Arial"/>
                        </a:rPr>
                        <a:t>88B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 marR="12065">
                        <a:lnSpc>
                          <a:spcPts val="1300"/>
                        </a:lnSpc>
                      </a:pPr>
                      <a:r>
                        <a:rPr sz="1200" spc="-110" dirty="0">
                          <a:latin typeface="Arial"/>
                          <a:cs typeface="Arial"/>
                        </a:rPr>
                        <a:t>Passive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Personenanwesenheitserinnerung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883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 marR="12065">
                        <a:lnSpc>
                          <a:spcPts val="1300"/>
                        </a:lnSpc>
                      </a:pPr>
                      <a:r>
                        <a:rPr sz="1200" spc="-90" dirty="0">
                          <a:latin typeface="Arial"/>
                          <a:cs typeface="Arial"/>
                        </a:rPr>
                        <a:t>Servoschließen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550,00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889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 marR="12065">
                        <a:lnSpc>
                          <a:spcPts val="1300"/>
                        </a:lnSpc>
                      </a:pPr>
                      <a:r>
                        <a:rPr sz="1200" spc="-170" dirty="0">
                          <a:latin typeface="Arial"/>
                          <a:cs typeface="Arial"/>
                        </a:rPr>
                        <a:t>KEYLESS-GO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300"/>
                        </a:lnSpc>
                      </a:pPr>
                      <a:r>
                        <a:rPr sz="1200" spc="-45" dirty="0">
                          <a:latin typeface="Arial"/>
                          <a:cs typeface="Arial"/>
                        </a:rPr>
                        <a:t>927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 marR="12065">
                        <a:lnSpc>
                          <a:spcPts val="1300"/>
                        </a:lnSpc>
                      </a:pPr>
                      <a:r>
                        <a:rPr sz="1200" spc="-90" dirty="0">
                          <a:latin typeface="Arial"/>
                          <a:cs typeface="Arial"/>
                        </a:rPr>
                        <a:t>Abgasreinigung </a:t>
                      </a:r>
                      <a:r>
                        <a:rPr sz="1200" spc="-185" dirty="0">
                          <a:latin typeface="Arial"/>
                          <a:cs typeface="Arial"/>
                        </a:rPr>
                        <a:t>EURO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Technik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4773">
                <a:tc>
                  <a:txBody>
                    <a:bodyPr/>
                    <a:lstStyle/>
                    <a:p>
                      <a:pPr marL="31750">
                        <a:lnSpc>
                          <a:spcPts val="1275"/>
                        </a:lnSpc>
                      </a:pPr>
                      <a:r>
                        <a:rPr sz="1200" spc="-85" dirty="0">
                          <a:latin typeface="Arial"/>
                          <a:cs typeface="Arial"/>
                        </a:rPr>
                        <a:t>94B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 marR="12065">
                        <a:lnSpc>
                          <a:spcPts val="1275"/>
                        </a:lnSpc>
                      </a:pPr>
                      <a:r>
                        <a:rPr sz="1200" spc="-55" dirty="0">
                          <a:latin typeface="Arial"/>
                          <a:cs typeface="Arial"/>
                        </a:rPr>
                        <a:t>Integrierter </a:t>
                      </a:r>
                      <a:r>
                        <a:rPr sz="1200" spc="-60" dirty="0">
                          <a:latin typeface="Arial"/>
                          <a:cs typeface="Arial"/>
                        </a:rPr>
                        <a:t>Starter 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Generator </a:t>
                      </a:r>
                      <a:r>
                        <a:rPr sz="1200" spc="-80" dirty="0">
                          <a:latin typeface="Arial"/>
                          <a:cs typeface="Arial"/>
                        </a:rPr>
                        <a:t>Generation</a:t>
                      </a:r>
                      <a:r>
                        <a:rPr sz="12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4130" algn="r">
                        <a:lnSpc>
                          <a:spcPts val="127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Serie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6226">
                <a:tc gridSpan="2">
                  <a:txBody>
                    <a:bodyPr/>
                    <a:lstStyle/>
                    <a:p>
                      <a:pPr marL="31750" marR="12065">
                        <a:lnSpc>
                          <a:spcPts val="1390"/>
                        </a:lnSpc>
                        <a:spcBef>
                          <a:spcPts val="135"/>
                        </a:spcBef>
                      </a:pPr>
                      <a:r>
                        <a:rPr sz="1200" spc="-120" dirty="0">
                          <a:latin typeface="Arial"/>
                          <a:cs typeface="Arial"/>
                        </a:rPr>
                        <a:t>Summe </a:t>
                      </a:r>
                      <a:r>
                        <a:rPr sz="1200" spc="-70" dirty="0">
                          <a:latin typeface="Arial"/>
                          <a:cs typeface="Arial"/>
                        </a:rPr>
                        <a:t>der Listenpreise, 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zur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Zeit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90"/>
                        </a:lnSpc>
                        <a:spcBef>
                          <a:spcPts val="13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75.370,00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350"/>
                        </a:lnSpc>
                      </a:pPr>
                      <a:r>
                        <a:rPr sz="1200" spc="-90" dirty="0">
                          <a:latin typeface="Arial"/>
                          <a:cs typeface="Arial"/>
                        </a:rPr>
                        <a:t>Zzgl. 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gesetzl. 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Umsatzsteuer </a:t>
                      </a:r>
                      <a:r>
                        <a:rPr sz="1200" spc="-120" dirty="0">
                          <a:latin typeface="Arial"/>
                          <a:cs typeface="Arial"/>
                        </a:rPr>
                        <a:t>zum </a:t>
                      </a:r>
                      <a:r>
                        <a:rPr sz="1200" spc="-60" dirty="0">
                          <a:latin typeface="Arial"/>
                          <a:cs typeface="Arial"/>
                        </a:rPr>
                        <a:t>Zeitpunkt </a:t>
                      </a:r>
                      <a:r>
                        <a:rPr sz="1200" spc="-70" dirty="0">
                          <a:latin typeface="Arial"/>
                          <a:cs typeface="Arial"/>
                        </a:rPr>
                        <a:t>der 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Lieferung, 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zur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Zeit</a:t>
                      </a:r>
                      <a:r>
                        <a:rPr sz="120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75" dirty="0">
                          <a:latin typeface="Arial"/>
                          <a:cs typeface="Arial"/>
                        </a:rPr>
                        <a:t>19%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50"/>
                        </a:lnSpc>
                        <a:tabLst>
                          <a:tab pos="309880" algn="l"/>
                        </a:tabLst>
                      </a:pPr>
                      <a:r>
                        <a:rPr sz="12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12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14.320,30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6523">
                <a:tc gridSpan="2">
                  <a:txBody>
                    <a:bodyPr/>
                    <a:lstStyle/>
                    <a:p>
                      <a:pPr marL="31750" marR="12065">
                        <a:lnSpc>
                          <a:spcPts val="1365"/>
                        </a:lnSpc>
                        <a:spcBef>
                          <a:spcPts val="160"/>
                        </a:spcBef>
                      </a:pPr>
                      <a:r>
                        <a:rPr sz="1200" b="1" spc="-75" dirty="0">
                          <a:latin typeface="Arial"/>
                          <a:cs typeface="Arial"/>
                        </a:rPr>
                        <a:t>Gesamtsumme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65"/>
                        </a:lnSpc>
                        <a:spcBef>
                          <a:spcPts val="160"/>
                        </a:spcBef>
                      </a:pPr>
                      <a:r>
                        <a:rPr sz="1200" b="1" spc="-130" dirty="0">
                          <a:latin typeface="Arial"/>
                          <a:cs typeface="Arial"/>
                        </a:rPr>
                        <a:t>EUR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65"/>
                        </a:lnSpc>
                        <a:spcBef>
                          <a:spcPts val="160"/>
                        </a:spcBef>
                        <a:tabLst>
                          <a:tab pos="255904" algn="l"/>
                        </a:tabLst>
                      </a:pPr>
                      <a:r>
                        <a:rPr sz="12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12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89.690,30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89000" y="3694176"/>
            <a:ext cx="5694045" cy="6400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20"/>
              </a:spcBef>
            </a:pPr>
            <a:r>
              <a:rPr sz="1200" spc="-85" dirty="0">
                <a:latin typeface="Arial"/>
                <a:cs typeface="Arial"/>
              </a:rPr>
              <a:t>Die oben genannten </a:t>
            </a:r>
            <a:r>
              <a:rPr sz="1200" spc="-95" dirty="0">
                <a:latin typeface="Arial"/>
                <a:cs typeface="Arial"/>
              </a:rPr>
              <a:t>Preise </a:t>
            </a:r>
            <a:r>
              <a:rPr sz="1200" spc="-70" dirty="0">
                <a:latin typeface="Arial"/>
                <a:cs typeface="Arial"/>
              </a:rPr>
              <a:t>sind die derzeitigen Listenpreise. </a:t>
            </a:r>
            <a:r>
              <a:rPr sz="1200" spc="-100" dirty="0">
                <a:latin typeface="Arial"/>
                <a:cs typeface="Arial"/>
              </a:rPr>
              <a:t>Für </a:t>
            </a:r>
            <a:r>
              <a:rPr sz="1200" spc="-70" dirty="0">
                <a:latin typeface="Arial"/>
                <a:cs typeface="Arial"/>
              </a:rPr>
              <a:t>die </a:t>
            </a:r>
            <a:r>
              <a:rPr sz="1200" spc="-85" dirty="0">
                <a:latin typeface="Arial"/>
                <a:cs typeface="Arial"/>
              </a:rPr>
              <a:t>Kaufpreisvereinbarung und  </a:t>
            </a:r>
            <a:r>
              <a:rPr sz="1200" spc="-70" dirty="0">
                <a:latin typeface="Arial"/>
                <a:cs typeface="Arial"/>
              </a:rPr>
              <a:t>ein </a:t>
            </a:r>
            <a:r>
              <a:rPr sz="1200" spc="-80" dirty="0">
                <a:latin typeface="Arial"/>
                <a:cs typeface="Arial"/>
              </a:rPr>
              <a:t>etwaiges </a:t>
            </a:r>
            <a:r>
              <a:rPr sz="1200" spc="-50" dirty="0">
                <a:latin typeface="Arial"/>
                <a:cs typeface="Arial"/>
              </a:rPr>
              <a:t>Rücktrittsrecht </a:t>
            </a:r>
            <a:r>
              <a:rPr sz="1200" spc="-35" dirty="0">
                <a:latin typeface="Arial"/>
                <a:cs typeface="Arial"/>
              </a:rPr>
              <a:t>gilt </a:t>
            </a:r>
            <a:r>
              <a:rPr sz="1200" spc="-60" dirty="0">
                <a:latin typeface="Arial"/>
                <a:cs typeface="Arial"/>
              </a:rPr>
              <a:t>Abschnitt II </a:t>
            </a:r>
            <a:r>
              <a:rPr sz="1200" spc="-75" dirty="0">
                <a:latin typeface="Arial"/>
                <a:cs typeface="Arial"/>
              </a:rPr>
              <a:t>beiliegender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Bedingungen.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200" spc="-160" dirty="0">
                <a:latin typeface="Arial"/>
                <a:cs typeface="Arial"/>
              </a:rPr>
              <a:t>Es </a:t>
            </a:r>
            <a:r>
              <a:rPr sz="1200" spc="-35" dirty="0">
                <a:latin typeface="Arial"/>
                <a:cs typeface="Arial"/>
              </a:rPr>
              <a:t>gilt </a:t>
            </a:r>
            <a:r>
              <a:rPr sz="1200" spc="-70" dirty="0">
                <a:latin typeface="Arial"/>
                <a:cs typeface="Arial"/>
              </a:rPr>
              <a:t>die </a:t>
            </a:r>
            <a:r>
              <a:rPr sz="1200" spc="-120" dirty="0">
                <a:latin typeface="Arial"/>
                <a:cs typeface="Arial"/>
              </a:rPr>
              <a:t>zum </a:t>
            </a:r>
            <a:r>
              <a:rPr sz="1200" spc="-60" dirty="0">
                <a:latin typeface="Arial"/>
                <a:cs typeface="Arial"/>
              </a:rPr>
              <a:t>Zeitpunkt </a:t>
            </a:r>
            <a:r>
              <a:rPr sz="1200" spc="-70" dirty="0">
                <a:latin typeface="Arial"/>
                <a:cs typeface="Arial"/>
              </a:rPr>
              <a:t>der </a:t>
            </a:r>
            <a:r>
              <a:rPr sz="1200" spc="-80" dirty="0">
                <a:latin typeface="Arial"/>
                <a:cs typeface="Arial"/>
              </a:rPr>
              <a:t>Lieferung </a:t>
            </a:r>
            <a:r>
              <a:rPr sz="1200" spc="-65" dirty="0">
                <a:latin typeface="Arial"/>
                <a:cs typeface="Arial"/>
              </a:rPr>
              <a:t>gültige </a:t>
            </a:r>
            <a:r>
              <a:rPr sz="1200" spc="-75" dirty="0">
                <a:latin typeface="Arial"/>
                <a:cs typeface="Arial"/>
              </a:rPr>
              <a:t>gesetzliche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Umsatzsteuer.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000" y="4308855"/>
            <a:ext cx="121666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100"/>
              </a:spcBef>
            </a:pPr>
            <a:r>
              <a:rPr sz="1200" spc="-90" dirty="0">
                <a:latin typeface="Arial"/>
                <a:cs typeface="Arial"/>
              </a:rPr>
              <a:t>Zahlungsbedingung:  </a:t>
            </a:r>
            <a:r>
              <a:rPr sz="1200" spc="-50" dirty="0">
                <a:latin typeface="Arial"/>
                <a:cs typeface="Arial"/>
              </a:rPr>
              <a:t>Vermittelt </a:t>
            </a:r>
            <a:r>
              <a:rPr sz="1200" spc="-65" dirty="0">
                <a:latin typeface="Arial"/>
                <a:cs typeface="Arial"/>
              </a:rPr>
              <a:t>durch: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9000" y="5256276"/>
            <a:ext cx="1473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95" dirty="0">
                <a:latin typeface="Arial"/>
                <a:cs typeface="Arial"/>
              </a:rPr>
              <a:t>Sie </a:t>
            </a:r>
            <a:r>
              <a:rPr sz="1200" spc="-85" dirty="0">
                <a:latin typeface="Arial"/>
                <a:cs typeface="Arial"/>
              </a:rPr>
              <a:t>wurden </a:t>
            </a:r>
            <a:r>
              <a:rPr sz="1200" spc="-70" dirty="0">
                <a:latin typeface="Arial"/>
                <a:cs typeface="Arial"/>
              </a:rPr>
              <a:t>beraten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von: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7000" y="4308855"/>
            <a:ext cx="310959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100"/>
              </a:spcBef>
            </a:pPr>
            <a:r>
              <a:rPr sz="1200" spc="-100" dirty="0">
                <a:latin typeface="Arial"/>
                <a:cs typeface="Arial"/>
              </a:rPr>
              <a:t>Zahlung </a:t>
            </a:r>
            <a:r>
              <a:rPr sz="1200" spc="-85" dirty="0">
                <a:latin typeface="Arial"/>
                <a:cs typeface="Arial"/>
              </a:rPr>
              <a:t>nach Vereinbarung, </a:t>
            </a:r>
            <a:r>
              <a:rPr sz="1200" spc="-50" dirty="0">
                <a:latin typeface="Arial"/>
                <a:cs typeface="Arial"/>
              </a:rPr>
              <a:t>effektiv </a:t>
            </a:r>
            <a:r>
              <a:rPr sz="1200" spc="-70" dirty="0">
                <a:latin typeface="Arial"/>
                <a:cs typeface="Arial"/>
              </a:rPr>
              <a:t>bei </a:t>
            </a:r>
            <a:r>
              <a:rPr sz="1200" spc="-100" dirty="0">
                <a:latin typeface="Arial"/>
                <a:cs typeface="Arial"/>
              </a:rPr>
              <a:t>Übernahme  </a:t>
            </a:r>
            <a:r>
              <a:rPr sz="1200" spc="-70" dirty="0">
                <a:latin typeface="Arial"/>
                <a:cs typeface="Arial"/>
              </a:rPr>
              <a:t>Stern </a:t>
            </a:r>
            <a:r>
              <a:rPr sz="1200" spc="-75" dirty="0">
                <a:latin typeface="Arial"/>
                <a:cs typeface="Arial"/>
              </a:rPr>
              <a:t>Auto </a:t>
            </a:r>
            <a:r>
              <a:rPr sz="1200" spc="-130" dirty="0">
                <a:latin typeface="Arial"/>
                <a:cs typeface="Arial"/>
              </a:rPr>
              <a:t>GmbH </a:t>
            </a:r>
            <a:r>
              <a:rPr sz="1200" spc="-75" dirty="0">
                <a:latin typeface="Arial"/>
                <a:cs typeface="Arial"/>
              </a:rPr>
              <a:t>Center </a:t>
            </a:r>
            <a:r>
              <a:rPr sz="1200" spc="-85" dirty="0">
                <a:latin typeface="Arial"/>
                <a:cs typeface="Arial"/>
              </a:rPr>
              <a:t>Leipzig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L2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10"/>
              </a:lnSpc>
            </a:pPr>
            <a:r>
              <a:rPr sz="1200" spc="-90" dirty="0">
                <a:latin typeface="Arial"/>
                <a:cs typeface="Arial"/>
              </a:rPr>
              <a:t>Richard-Lehmann-Straße</a:t>
            </a:r>
            <a:r>
              <a:rPr sz="1200" spc="-45" dirty="0">
                <a:latin typeface="Arial"/>
                <a:cs typeface="Arial"/>
              </a:rPr>
              <a:t> 120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sz="1200" spc="-45" dirty="0">
                <a:latin typeface="Arial"/>
                <a:cs typeface="Arial"/>
              </a:rPr>
              <a:t>04277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Leipzig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555"/>
              </a:spcBef>
            </a:pPr>
            <a:r>
              <a:rPr sz="1200" spc="-95" dirty="0">
                <a:latin typeface="Arial"/>
                <a:cs typeface="Arial"/>
              </a:rPr>
              <a:t>Georgios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Zefalis</a:t>
            </a:r>
            <a:endParaRPr sz="1200">
              <a:latin typeface="Arial"/>
              <a:cs typeface="Arial"/>
            </a:endParaRPr>
          </a:p>
          <a:p>
            <a:pPr marL="12700" marR="790575">
              <a:lnSpc>
                <a:spcPts val="1350"/>
              </a:lnSpc>
              <a:spcBef>
                <a:spcPts val="75"/>
              </a:spcBef>
            </a:pPr>
            <a:r>
              <a:rPr sz="1200" spc="-80" dirty="0">
                <a:latin typeface="Arial"/>
                <a:cs typeface="Arial"/>
              </a:rPr>
              <a:t>Telefon: </a:t>
            </a:r>
            <a:r>
              <a:rPr sz="1200" spc="-55" dirty="0">
                <a:latin typeface="Arial"/>
                <a:cs typeface="Arial"/>
              </a:rPr>
              <a:t>+49 </a:t>
            </a:r>
            <a:r>
              <a:rPr sz="1200" spc="-70" dirty="0">
                <a:latin typeface="Arial"/>
                <a:cs typeface="Arial"/>
              </a:rPr>
              <a:t>(0) </a:t>
            </a:r>
            <a:r>
              <a:rPr sz="1200" spc="-45" dirty="0">
                <a:latin typeface="Arial"/>
                <a:cs typeface="Arial"/>
              </a:rPr>
              <a:t>341 2585 </a:t>
            </a:r>
            <a:r>
              <a:rPr sz="1200" spc="-50" dirty="0">
                <a:latin typeface="Arial"/>
                <a:cs typeface="Arial"/>
              </a:rPr>
              <a:t>450; </a:t>
            </a:r>
            <a:r>
              <a:rPr sz="1200" spc="-55" dirty="0">
                <a:latin typeface="Arial"/>
                <a:cs typeface="Arial"/>
              </a:rPr>
              <a:t>Mobil:  </a:t>
            </a:r>
            <a:r>
              <a:rPr sz="1200" spc="-90" dirty="0">
                <a:latin typeface="Arial"/>
                <a:cs typeface="Arial"/>
              </a:rPr>
              <a:t>Telefax: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5"/>
              </a:lnSpc>
            </a:pPr>
            <a:r>
              <a:rPr sz="1200" spc="-85" dirty="0">
                <a:latin typeface="Arial"/>
                <a:cs typeface="Arial"/>
              </a:rPr>
              <a:t>E-mail: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  <a:hlinkClick r:id="rId2"/>
              </a:rPr>
              <a:t>Georgios.Zefalis@sternauto.de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9000" y="6030976"/>
            <a:ext cx="2752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latin typeface="Arial"/>
                <a:cs typeface="Arial"/>
              </a:rPr>
              <a:t>Unverbindlicher </a:t>
            </a:r>
            <a:r>
              <a:rPr sz="1200" spc="-60" dirty="0">
                <a:latin typeface="Arial"/>
                <a:cs typeface="Arial"/>
              </a:rPr>
              <a:t>Liefertermin: </a:t>
            </a:r>
            <a:r>
              <a:rPr sz="1200" spc="-35" dirty="0">
                <a:latin typeface="Arial"/>
                <a:cs typeface="Arial"/>
              </a:rPr>
              <a:t>4. </a:t>
            </a:r>
            <a:r>
              <a:rPr sz="1200" spc="-80" dirty="0">
                <a:latin typeface="Arial"/>
                <a:cs typeface="Arial"/>
              </a:rPr>
              <a:t>Quartal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2024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9000" y="6297676"/>
            <a:ext cx="11112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latin typeface="Arial"/>
                <a:cs typeface="Arial"/>
              </a:rPr>
              <a:t>Bereitstellungsort: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7000" y="6297676"/>
            <a:ext cx="1778635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95"/>
              </a:lnSpc>
              <a:spcBef>
                <a:spcPts val="100"/>
              </a:spcBef>
            </a:pPr>
            <a:r>
              <a:rPr sz="1200" spc="-70" dirty="0">
                <a:latin typeface="Arial"/>
                <a:cs typeface="Arial"/>
              </a:rPr>
              <a:t>Stern </a:t>
            </a:r>
            <a:r>
              <a:rPr sz="1200" spc="-75" dirty="0">
                <a:latin typeface="Arial"/>
                <a:cs typeface="Arial"/>
              </a:rPr>
              <a:t>Auto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GmbH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50"/>
              </a:lnSpc>
            </a:pPr>
            <a:r>
              <a:rPr sz="1200" spc="-90" dirty="0">
                <a:latin typeface="Arial"/>
                <a:cs typeface="Arial"/>
              </a:rPr>
              <a:t>Richard-Lehmann-Straße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120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sz="1200" spc="-45" dirty="0">
                <a:latin typeface="Arial"/>
                <a:cs typeface="Arial"/>
              </a:rPr>
              <a:t>04277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Leipzig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9000" y="6932676"/>
            <a:ext cx="5908040" cy="247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60" dirty="0">
                <a:latin typeface="Arial"/>
                <a:cs typeface="Arial"/>
              </a:rPr>
              <a:t>Es </a:t>
            </a:r>
            <a:r>
              <a:rPr sz="1200" spc="-80" dirty="0">
                <a:latin typeface="Arial"/>
                <a:cs typeface="Arial"/>
              </a:rPr>
              <a:t>bestehen Rabatt- </a:t>
            </a:r>
            <a:r>
              <a:rPr sz="1200" spc="-75" dirty="0">
                <a:latin typeface="Arial"/>
                <a:cs typeface="Arial"/>
              </a:rPr>
              <a:t>oder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Bonusvereinbarungen.</a:t>
            </a:r>
            <a:endParaRPr sz="1200">
              <a:latin typeface="Arial"/>
              <a:cs typeface="Arial"/>
            </a:endParaRPr>
          </a:p>
          <a:p>
            <a:pPr marL="12700" marR="624205">
              <a:lnSpc>
                <a:spcPts val="1350"/>
              </a:lnSpc>
              <a:spcBef>
                <a:spcPts val="1080"/>
              </a:spcBef>
            </a:pPr>
            <a:r>
              <a:rPr sz="1200" spc="-85" dirty="0">
                <a:latin typeface="Arial"/>
                <a:cs typeface="Arial"/>
              </a:rPr>
              <a:t>Auf </a:t>
            </a:r>
            <a:r>
              <a:rPr sz="1200" spc="-70" dirty="0">
                <a:latin typeface="Arial"/>
                <a:cs typeface="Arial"/>
              </a:rPr>
              <a:t>die </a:t>
            </a:r>
            <a:r>
              <a:rPr sz="1200" spc="-120" dirty="0">
                <a:latin typeface="Arial"/>
                <a:cs typeface="Arial"/>
              </a:rPr>
              <a:t>Summe </a:t>
            </a:r>
            <a:r>
              <a:rPr sz="1200" spc="-70" dirty="0">
                <a:latin typeface="Arial"/>
                <a:cs typeface="Arial"/>
              </a:rPr>
              <a:t>der Listenpreise </a:t>
            </a:r>
            <a:r>
              <a:rPr sz="1200" spc="-90" dirty="0">
                <a:latin typeface="Arial"/>
                <a:cs typeface="Arial"/>
              </a:rPr>
              <a:t>(ohne </a:t>
            </a:r>
            <a:r>
              <a:rPr sz="1200" spc="-85" dirty="0">
                <a:latin typeface="Arial"/>
                <a:cs typeface="Arial"/>
              </a:rPr>
              <a:t>Umsatzsteuer) werden </a:t>
            </a:r>
            <a:r>
              <a:rPr sz="1200" spc="-90" dirty="0">
                <a:latin typeface="Arial"/>
                <a:cs typeface="Arial"/>
              </a:rPr>
              <a:t>Nachlässe </a:t>
            </a:r>
            <a:r>
              <a:rPr sz="1200" spc="-55" dirty="0">
                <a:latin typeface="Arial"/>
                <a:cs typeface="Arial"/>
              </a:rPr>
              <a:t>in </a:t>
            </a:r>
            <a:r>
              <a:rPr sz="1200" spc="-100" dirty="0">
                <a:latin typeface="Arial"/>
                <a:cs typeface="Arial"/>
              </a:rPr>
              <a:t>Form </a:t>
            </a:r>
            <a:r>
              <a:rPr sz="1200" spc="-95" dirty="0">
                <a:latin typeface="Arial"/>
                <a:cs typeface="Arial"/>
              </a:rPr>
              <a:t>von  </a:t>
            </a:r>
            <a:r>
              <a:rPr sz="1200" spc="-75" dirty="0">
                <a:latin typeface="Arial"/>
                <a:cs typeface="Arial"/>
              </a:rPr>
              <a:t>Zusatzkonditionen </a:t>
            </a:r>
            <a:r>
              <a:rPr sz="1200" spc="-55" dirty="0">
                <a:latin typeface="Arial"/>
                <a:cs typeface="Arial"/>
              </a:rPr>
              <a:t>in </a:t>
            </a:r>
            <a:r>
              <a:rPr sz="1200" spc="-100" dirty="0">
                <a:latin typeface="Arial"/>
                <a:cs typeface="Arial"/>
              </a:rPr>
              <a:t>Höhe </a:t>
            </a:r>
            <a:r>
              <a:rPr sz="1200" spc="-95" dirty="0">
                <a:latin typeface="Arial"/>
                <a:cs typeface="Arial"/>
              </a:rPr>
              <a:t>von </a:t>
            </a:r>
            <a:r>
              <a:rPr sz="1200" spc="-125" dirty="0">
                <a:latin typeface="Arial"/>
                <a:cs typeface="Arial"/>
              </a:rPr>
              <a:t>9,00% </a:t>
            </a:r>
            <a:r>
              <a:rPr sz="1200" spc="-75" dirty="0">
                <a:latin typeface="Arial"/>
                <a:cs typeface="Arial"/>
              </a:rPr>
              <a:t>eingeräumt. </a:t>
            </a:r>
            <a:r>
              <a:rPr sz="1200" spc="-90" dirty="0">
                <a:latin typeface="Arial"/>
                <a:cs typeface="Arial"/>
              </a:rPr>
              <a:t>Diese Nachlässe </a:t>
            </a:r>
            <a:r>
              <a:rPr sz="1200" spc="-85" dirty="0">
                <a:latin typeface="Arial"/>
                <a:cs typeface="Arial"/>
              </a:rPr>
              <a:t>werden </a:t>
            </a:r>
            <a:r>
              <a:rPr sz="1200" spc="-90" dirty="0">
                <a:latin typeface="Arial"/>
                <a:cs typeface="Arial"/>
              </a:rPr>
              <a:t>dann </a:t>
            </a:r>
            <a:r>
              <a:rPr sz="1200" spc="-75" dirty="0">
                <a:latin typeface="Arial"/>
                <a:cs typeface="Arial"/>
              </a:rPr>
              <a:t>auf der  </a:t>
            </a:r>
            <a:r>
              <a:rPr sz="1200" spc="-105" dirty="0">
                <a:latin typeface="Arial"/>
                <a:cs typeface="Arial"/>
              </a:rPr>
              <a:t>Rechnung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ausgewiesen.</a:t>
            </a:r>
            <a:endParaRPr sz="1200">
              <a:latin typeface="Arial"/>
              <a:cs typeface="Arial"/>
            </a:endParaRPr>
          </a:p>
          <a:p>
            <a:pPr marL="12700" marR="659130">
              <a:lnSpc>
                <a:spcPts val="1350"/>
              </a:lnSpc>
              <a:spcBef>
                <a:spcPts val="950"/>
              </a:spcBef>
            </a:pPr>
            <a:r>
              <a:rPr sz="1200" spc="-65" dirty="0">
                <a:latin typeface="Arial"/>
                <a:cs typeface="Arial"/>
              </a:rPr>
              <a:t>Sollten </a:t>
            </a:r>
            <a:r>
              <a:rPr sz="1200" spc="-95" dirty="0">
                <a:latin typeface="Arial"/>
                <a:cs typeface="Arial"/>
              </a:rPr>
              <a:t>Sie </a:t>
            </a:r>
            <a:r>
              <a:rPr sz="1200" spc="-60" dirty="0">
                <a:latin typeface="Arial"/>
                <a:cs typeface="Arial"/>
              </a:rPr>
              <a:t>Ihr </a:t>
            </a:r>
            <a:r>
              <a:rPr sz="1200" spc="-110" dirty="0">
                <a:latin typeface="Arial"/>
                <a:cs typeface="Arial"/>
              </a:rPr>
              <a:t>Fahrzeug </a:t>
            </a:r>
            <a:r>
              <a:rPr sz="1200" spc="-90" dirty="0">
                <a:latin typeface="Arial"/>
                <a:cs typeface="Arial"/>
              </a:rPr>
              <a:t>leasen </a:t>
            </a:r>
            <a:r>
              <a:rPr sz="1200" spc="-75" dirty="0">
                <a:latin typeface="Arial"/>
                <a:cs typeface="Arial"/>
              </a:rPr>
              <a:t>oder finanzieren </a:t>
            </a:r>
            <a:r>
              <a:rPr sz="1200" spc="-70" dirty="0">
                <a:latin typeface="Arial"/>
                <a:cs typeface="Arial"/>
              </a:rPr>
              <a:t>wollen, </a:t>
            </a:r>
            <a:r>
              <a:rPr sz="1200" spc="-60" dirty="0">
                <a:latin typeface="Arial"/>
                <a:cs typeface="Arial"/>
              </a:rPr>
              <a:t>unterbreiten </a:t>
            </a:r>
            <a:r>
              <a:rPr sz="1200" spc="-55" dirty="0">
                <a:latin typeface="Arial"/>
                <a:cs typeface="Arial"/>
              </a:rPr>
              <a:t>wir </a:t>
            </a:r>
            <a:r>
              <a:rPr sz="1200" spc="-85" dirty="0">
                <a:latin typeface="Arial"/>
                <a:cs typeface="Arial"/>
              </a:rPr>
              <a:t>Ihnen gerne </a:t>
            </a:r>
            <a:r>
              <a:rPr sz="1200" spc="-70" dirty="0">
                <a:latin typeface="Arial"/>
                <a:cs typeface="Arial"/>
              </a:rPr>
              <a:t>ein  individuelles </a:t>
            </a:r>
            <a:r>
              <a:rPr sz="1200" spc="-85" dirty="0">
                <a:latin typeface="Arial"/>
                <a:cs typeface="Arial"/>
              </a:rPr>
              <a:t>Angebot </a:t>
            </a:r>
            <a:r>
              <a:rPr sz="1200" spc="-70" dirty="0">
                <a:latin typeface="Arial"/>
                <a:cs typeface="Arial"/>
              </a:rPr>
              <a:t>der </a:t>
            </a:r>
            <a:r>
              <a:rPr sz="1200" spc="-95" dirty="0">
                <a:latin typeface="Arial"/>
                <a:cs typeface="Arial"/>
              </a:rPr>
              <a:t>Mercedes-Benz </a:t>
            </a:r>
            <a:r>
              <a:rPr sz="1200" spc="-105" dirty="0">
                <a:latin typeface="Arial"/>
                <a:cs typeface="Arial"/>
              </a:rPr>
              <a:t>Bank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125" dirty="0">
                <a:latin typeface="Arial"/>
                <a:cs typeface="Arial"/>
              </a:rPr>
              <a:t>AG.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350"/>
              </a:lnSpc>
              <a:spcBef>
                <a:spcPts val="1000"/>
              </a:spcBef>
            </a:pPr>
            <a:r>
              <a:rPr sz="1200" spc="-110" dirty="0">
                <a:latin typeface="Arial"/>
                <a:cs typeface="Arial"/>
              </a:rPr>
              <a:t>Ein </a:t>
            </a:r>
            <a:r>
              <a:rPr sz="1200" spc="-90" dirty="0">
                <a:latin typeface="Arial"/>
                <a:cs typeface="Arial"/>
              </a:rPr>
              <a:t>verschuldensunabhängiges </a:t>
            </a:r>
            <a:r>
              <a:rPr sz="1200" spc="-75" dirty="0">
                <a:latin typeface="Arial"/>
                <a:cs typeface="Arial"/>
              </a:rPr>
              <a:t>Beschaffungsrisiko </a:t>
            </a:r>
            <a:r>
              <a:rPr sz="1200" spc="-50" dirty="0">
                <a:latin typeface="Arial"/>
                <a:cs typeface="Arial"/>
              </a:rPr>
              <a:t>für </a:t>
            </a:r>
            <a:r>
              <a:rPr sz="1200" spc="-90" dirty="0">
                <a:latin typeface="Arial"/>
                <a:cs typeface="Arial"/>
              </a:rPr>
              <a:t>den Kaufgegenstand </a:t>
            </a:r>
            <a:r>
              <a:rPr sz="1200" spc="-65" dirty="0">
                <a:latin typeface="Arial"/>
                <a:cs typeface="Arial"/>
              </a:rPr>
              <a:t>wird </a:t>
            </a:r>
            <a:r>
              <a:rPr sz="1200" spc="-45" dirty="0">
                <a:latin typeface="Arial"/>
                <a:cs typeface="Arial"/>
              </a:rPr>
              <a:t>nicht  </a:t>
            </a:r>
            <a:r>
              <a:rPr sz="1200" spc="-85" dirty="0">
                <a:latin typeface="Arial"/>
                <a:cs typeface="Arial"/>
              </a:rPr>
              <a:t>übernommen. Darüber hinaus werden </a:t>
            </a:r>
            <a:r>
              <a:rPr sz="1200" spc="-70" dirty="0">
                <a:latin typeface="Arial"/>
                <a:cs typeface="Arial"/>
              </a:rPr>
              <a:t>die </a:t>
            </a:r>
            <a:r>
              <a:rPr sz="1200" spc="-95" dirty="0">
                <a:latin typeface="Arial"/>
                <a:cs typeface="Arial"/>
              </a:rPr>
              <a:t>Mercedes-Benz </a:t>
            </a:r>
            <a:r>
              <a:rPr sz="1200" spc="-170" dirty="0">
                <a:latin typeface="Arial"/>
                <a:cs typeface="Arial"/>
              </a:rPr>
              <a:t>AG </a:t>
            </a:r>
            <a:r>
              <a:rPr sz="1200" spc="-90" dirty="0">
                <a:latin typeface="Arial"/>
                <a:cs typeface="Arial"/>
              </a:rPr>
              <a:t>und </a:t>
            </a:r>
            <a:r>
              <a:rPr sz="1200" spc="-70" dirty="0">
                <a:latin typeface="Arial"/>
                <a:cs typeface="Arial"/>
              </a:rPr>
              <a:t>der </a:t>
            </a:r>
            <a:r>
              <a:rPr sz="1200" spc="-90" dirty="0">
                <a:latin typeface="Arial"/>
                <a:cs typeface="Arial"/>
              </a:rPr>
              <a:t>Käufer </a:t>
            </a:r>
            <a:r>
              <a:rPr sz="1200" spc="-95" dirty="0">
                <a:latin typeface="Arial"/>
                <a:cs typeface="Arial"/>
              </a:rPr>
              <a:t>von </a:t>
            </a:r>
            <a:r>
              <a:rPr sz="1200" spc="-90" dirty="0">
                <a:latin typeface="Arial"/>
                <a:cs typeface="Arial"/>
              </a:rPr>
              <a:t>den  </a:t>
            </a:r>
            <a:r>
              <a:rPr sz="1200" spc="-70" dirty="0">
                <a:latin typeface="Arial"/>
                <a:cs typeface="Arial"/>
              </a:rPr>
              <a:t>Verpflichtungen </a:t>
            </a:r>
            <a:r>
              <a:rPr sz="1200" spc="-105" dirty="0">
                <a:latin typeface="Arial"/>
                <a:cs typeface="Arial"/>
              </a:rPr>
              <a:t>aus </a:t>
            </a:r>
            <a:r>
              <a:rPr sz="1200" spc="-90" dirty="0">
                <a:latin typeface="Arial"/>
                <a:cs typeface="Arial"/>
              </a:rPr>
              <a:t>diesem </a:t>
            </a:r>
            <a:r>
              <a:rPr sz="1200" spc="-75" dirty="0">
                <a:latin typeface="Arial"/>
                <a:cs typeface="Arial"/>
              </a:rPr>
              <a:t>Vertrag </a:t>
            </a:r>
            <a:r>
              <a:rPr sz="1200" spc="-45" dirty="0">
                <a:latin typeface="Arial"/>
                <a:cs typeface="Arial"/>
              </a:rPr>
              <a:t>frei, </a:t>
            </a:r>
            <a:r>
              <a:rPr sz="1200" spc="-95" dirty="0">
                <a:latin typeface="Arial"/>
                <a:cs typeface="Arial"/>
              </a:rPr>
              <a:t>wenn </a:t>
            </a:r>
            <a:r>
              <a:rPr sz="1200" spc="-70" dirty="0">
                <a:latin typeface="Arial"/>
                <a:cs typeface="Arial"/>
              </a:rPr>
              <a:t>der </a:t>
            </a:r>
            <a:r>
              <a:rPr sz="1200" spc="-90" dirty="0">
                <a:latin typeface="Arial"/>
                <a:cs typeface="Arial"/>
              </a:rPr>
              <a:t>Kaufgegenstand </a:t>
            </a:r>
            <a:r>
              <a:rPr sz="1200" spc="-120" dirty="0">
                <a:latin typeface="Arial"/>
                <a:cs typeface="Arial"/>
              </a:rPr>
              <a:t>zum </a:t>
            </a:r>
            <a:r>
              <a:rPr sz="1200" spc="-95" dirty="0">
                <a:latin typeface="Arial"/>
                <a:cs typeface="Arial"/>
              </a:rPr>
              <a:t>vorgesehenen </a:t>
            </a:r>
            <a:r>
              <a:rPr sz="1200" spc="-65" dirty="0">
                <a:latin typeface="Arial"/>
                <a:cs typeface="Arial"/>
              </a:rPr>
              <a:t>Liefertermin  </a:t>
            </a:r>
            <a:r>
              <a:rPr sz="1200" spc="-105" dirty="0">
                <a:latin typeface="Arial"/>
                <a:cs typeface="Arial"/>
              </a:rPr>
              <a:t>wegen </a:t>
            </a:r>
            <a:r>
              <a:rPr sz="1200" spc="-85" dirty="0">
                <a:latin typeface="Arial"/>
                <a:cs typeface="Arial"/>
              </a:rPr>
              <a:t>Serienauslaufs </a:t>
            </a:r>
            <a:r>
              <a:rPr sz="1200" spc="-45" dirty="0">
                <a:latin typeface="Arial"/>
                <a:cs typeface="Arial"/>
              </a:rPr>
              <a:t>nicht </a:t>
            </a:r>
            <a:r>
              <a:rPr sz="1200" spc="-85" dirty="0">
                <a:latin typeface="Arial"/>
                <a:cs typeface="Arial"/>
              </a:rPr>
              <a:t>mehr </a:t>
            </a:r>
            <a:r>
              <a:rPr sz="1200" spc="-60" dirty="0">
                <a:latin typeface="Arial"/>
                <a:cs typeface="Arial"/>
              </a:rPr>
              <a:t>lieferbar </a:t>
            </a:r>
            <a:r>
              <a:rPr sz="1200" spc="-35" dirty="0">
                <a:latin typeface="Arial"/>
                <a:cs typeface="Arial"/>
              </a:rPr>
              <a:t>ist. </a:t>
            </a:r>
            <a:r>
              <a:rPr sz="1200" spc="-70" dirty="0">
                <a:latin typeface="Arial"/>
                <a:cs typeface="Arial"/>
              </a:rPr>
              <a:t>In </a:t>
            </a:r>
            <a:r>
              <a:rPr sz="1200" spc="-90" dirty="0">
                <a:latin typeface="Arial"/>
                <a:cs typeface="Arial"/>
              </a:rPr>
              <a:t>diesem </a:t>
            </a:r>
            <a:r>
              <a:rPr sz="1200" spc="-85" dirty="0">
                <a:latin typeface="Arial"/>
                <a:cs typeface="Arial"/>
              </a:rPr>
              <a:t>Fall </a:t>
            </a:r>
            <a:r>
              <a:rPr sz="1200" spc="-65" dirty="0">
                <a:latin typeface="Arial"/>
                <a:cs typeface="Arial"/>
              </a:rPr>
              <a:t>wird </a:t>
            </a:r>
            <a:r>
              <a:rPr sz="1200" spc="-70" dirty="0">
                <a:latin typeface="Arial"/>
                <a:cs typeface="Arial"/>
              </a:rPr>
              <a:t>die </a:t>
            </a:r>
            <a:r>
              <a:rPr sz="1200" spc="-95" dirty="0">
                <a:latin typeface="Arial"/>
                <a:cs typeface="Arial"/>
              </a:rPr>
              <a:t>Mercedes-Benz </a:t>
            </a:r>
            <a:r>
              <a:rPr sz="1200" spc="-170" dirty="0">
                <a:latin typeface="Arial"/>
                <a:cs typeface="Arial"/>
              </a:rPr>
              <a:t>AG </a:t>
            </a:r>
            <a:r>
              <a:rPr sz="1200" spc="-100" dirty="0">
                <a:latin typeface="Arial"/>
                <a:cs typeface="Arial"/>
              </a:rPr>
              <a:t>dem  </a:t>
            </a:r>
            <a:r>
              <a:rPr sz="1200" spc="-90" dirty="0">
                <a:latin typeface="Arial"/>
                <a:cs typeface="Arial"/>
              </a:rPr>
              <a:t>Käufer </a:t>
            </a:r>
            <a:r>
              <a:rPr sz="1200" spc="-70" dirty="0">
                <a:latin typeface="Arial"/>
                <a:cs typeface="Arial"/>
              </a:rPr>
              <a:t>ein </a:t>
            </a:r>
            <a:r>
              <a:rPr sz="1200" spc="-90" dirty="0">
                <a:latin typeface="Arial"/>
                <a:cs typeface="Arial"/>
              </a:rPr>
              <a:t>anderes </a:t>
            </a:r>
            <a:r>
              <a:rPr sz="1200" spc="-110" dirty="0">
                <a:latin typeface="Arial"/>
                <a:cs typeface="Arial"/>
              </a:rPr>
              <a:t>Fahrzeug </a:t>
            </a:r>
            <a:r>
              <a:rPr sz="1200" spc="-120" dirty="0">
                <a:latin typeface="Arial"/>
                <a:cs typeface="Arial"/>
              </a:rPr>
              <a:t>zum </a:t>
            </a:r>
            <a:r>
              <a:rPr sz="1200" spc="-100" dirty="0">
                <a:latin typeface="Arial"/>
                <a:cs typeface="Arial"/>
              </a:rPr>
              <a:t>Kauf </a:t>
            </a:r>
            <a:r>
              <a:rPr sz="1200" spc="-70" dirty="0">
                <a:latin typeface="Arial"/>
                <a:cs typeface="Arial"/>
              </a:rPr>
              <a:t>anbieten. </a:t>
            </a:r>
            <a:r>
              <a:rPr sz="1200" spc="-85" dirty="0">
                <a:latin typeface="Arial"/>
                <a:cs typeface="Arial"/>
              </a:rPr>
              <a:t>Die </a:t>
            </a:r>
            <a:r>
              <a:rPr sz="1200" spc="-95" dirty="0">
                <a:latin typeface="Arial"/>
                <a:cs typeface="Arial"/>
              </a:rPr>
              <a:t>Mercedes-Benz </a:t>
            </a:r>
            <a:r>
              <a:rPr sz="1200" spc="-170" dirty="0">
                <a:latin typeface="Arial"/>
                <a:cs typeface="Arial"/>
              </a:rPr>
              <a:t>AG </a:t>
            </a:r>
            <a:r>
              <a:rPr sz="1200" spc="-65" dirty="0">
                <a:latin typeface="Arial"/>
                <a:cs typeface="Arial"/>
              </a:rPr>
              <a:t>wird </a:t>
            </a:r>
            <a:r>
              <a:rPr sz="1200" spc="-90" dirty="0">
                <a:latin typeface="Arial"/>
                <a:cs typeface="Arial"/>
              </a:rPr>
              <a:t>den Käufer  </a:t>
            </a:r>
            <a:r>
              <a:rPr sz="1200" spc="-80" dirty="0">
                <a:latin typeface="Arial"/>
                <a:cs typeface="Arial"/>
              </a:rPr>
              <a:t>unverzüglich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über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einen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Serienauslauf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informieren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und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Gegenleistungen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des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Käufers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unverzüglich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01700" y="9518650"/>
            <a:ext cx="5892800" cy="0"/>
          </a:xfrm>
          <a:custGeom>
            <a:avLst/>
            <a:gdLst/>
            <a:ahLst/>
            <a:cxnLst/>
            <a:rect l="l" t="t" r="r" b="b"/>
            <a:pathLst>
              <a:path w="5892800">
                <a:moveTo>
                  <a:pt x="0" y="0"/>
                </a:moveTo>
                <a:lnTo>
                  <a:pt x="58928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1700" y="10198100"/>
            <a:ext cx="127000" cy="1267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89000" y="9588494"/>
            <a:ext cx="3330575" cy="28321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ts val="700"/>
              </a:lnSpc>
              <a:spcBef>
                <a:spcPts val="45"/>
              </a:spcBef>
            </a:pPr>
            <a:r>
              <a:rPr sz="600" spc="-50" dirty="0">
                <a:latin typeface="Arial"/>
                <a:cs typeface="Arial"/>
              </a:rPr>
              <a:t>Mercedes-Benz </a:t>
            </a:r>
            <a:r>
              <a:rPr sz="600" spc="-70" dirty="0">
                <a:latin typeface="Arial"/>
                <a:cs typeface="Arial"/>
              </a:rPr>
              <a:t>AG, </a:t>
            </a:r>
            <a:r>
              <a:rPr sz="600" spc="-30" dirty="0">
                <a:latin typeface="Arial"/>
                <a:cs typeface="Arial"/>
              </a:rPr>
              <a:t>Stuttgart,</a:t>
            </a:r>
            <a:r>
              <a:rPr sz="600" spc="-40" dirty="0">
                <a:latin typeface="Arial"/>
                <a:cs typeface="Arial"/>
              </a:rPr>
              <a:t> </a:t>
            </a:r>
            <a:r>
              <a:rPr sz="600" spc="-60" dirty="0">
                <a:latin typeface="Arial"/>
                <a:cs typeface="Arial"/>
              </a:rPr>
              <a:t>Germany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680"/>
              </a:lnSpc>
              <a:spcBef>
                <a:spcPts val="30"/>
              </a:spcBef>
            </a:pPr>
            <a:r>
              <a:rPr sz="600" spc="-40" dirty="0">
                <a:latin typeface="Arial"/>
                <a:cs typeface="Arial"/>
              </a:rPr>
              <a:t>Sitz </a:t>
            </a:r>
            <a:r>
              <a:rPr sz="600" spc="-45" dirty="0">
                <a:latin typeface="Arial"/>
                <a:cs typeface="Arial"/>
              </a:rPr>
              <a:t>und </a:t>
            </a:r>
            <a:r>
              <a:rPr sz="600" spc="-30" dirty="0">
                <a:latin typeface="Arial"/>
                <a:cs typeface="Arial"/>
              </a:rPr>
              <a:t>Registergericht/Domicile </a:t>
            </a:r>
            <a:r>
              <a:rPr sz="600" spc="-50" dirty="0">
                <a:latin typeface="Arial"/>
                <a:cs typeface="Arial"/>
              </a:rPr>
              <a:t>and </a:t>
            </a:r>
            <a:r>
              <a:rPr sz="600" spc="-40" dirty="0">
                <a:latin typeface="Arial"/>
                <a:cs typeface="Arial"/>
              </a:rPr>
              <a:t>Court </a:t>
            </a:r>
            <a:r>
              <a:rPr sz="600" spc="-25" dirty="0">
                <a:latin typeface="Arial"/>
                <a:cs typeface="Arial"/>
              </a:rPr>
              <a:t>of </a:t>
            </a:r>
            <a:r>
              <a:rPr sz="600" spc="-45" dirty="0">
                <a:latin typeface="Arial"/>
                <a:cs typeface="Arial"/>
              </a:rPr>
              <a:t>Registry: </a:t>
            </a:r>
            <a:r>
              <a:rPr sz="600" spc="-30" dirty="0">
                <a:latin typeface="Arial"/>
                <a:cs typeface="Arial"/>
              </a:rPr>
              <a:t>Stuttgart, </a:t>
            </a:r>
            <a:r>
              <a:rPr sz="600" spc="-40" dirty="0">
                <a:latin typeface="Arial"/>
                <a:cs typeface="Arial"/>
              </a:rPr>
              <a:t>HRB-Nr./Commercial </a:t>
            </a:r>
            <a:r>
              <a:rPr sz="600" spc="-45" dirty="0">
                <a:latin typeface="Arial"/>
                <a:cs typeface="Arial"/>
              </a:rPr>
              <a:t>Register </a:t>
            </a:r>
            <a:r>
              <a:rPr sz="600" spc="-35" dirty="0">
                <a:latin typeface="Arial"/>
                <a:cs typeface="Arial"/>
              </a:rPr>
              <a:t>No.: </a:t>
            </a:r>
            <a:r>
              <a:rPr sz="600" spc="-25" dirty="0">
                <a:latin typeface="Arial"/>
                <a:cs typeface="Arial"/>
              </a:rPr>
              <a:t>762873  </a:t>
            </a:r>
            <a:r>
              <a:rPr sz="600" spc="-40" dirty="0">
                <a:latin typeface="Arial"/>
                <a:cs typeface="Arial"/>
              </a:rPr>
              <a:t>Vorsitzender </a:t>
            </a:r>
            <a:r>
              <a:rPr sz="600" spc="-50" dirty="0">
                <a:latin typeface="Arial"/>
                <a:cs typeface="Arial"/>
              </a:rPr>
              <a:t>des </a:t>
            </a:r>
            <a:r>
              <a:rPr sz="600" spc="-30" dirty="0">
                <a:latin typeface="Arial"/>
                <a:cs typeface="Arial"/>
              </a:rPr>
              <a:t>Aufsichtsrats/Chairman </a:t>
            </a:r>
            <a:r>
              <a:rPr sz="600" spc="-25" dirty="0">
                <a:latin typeface="Arial"/>
                <a:cs typeface="Arial"/>
              </a:rPr>
              <a:t>of </a:t>
            </a:r>
            <a:r>
              <a:rPr sz="600" spc="-30" dirty="0">
                <a:latin typeface="Arial"/>
                <a:cs typeface="Arial"/>
              </a:rPr>
              <a:t>the </a:t>
            </a:r>
            <a:r>
              <a:rPr sz="600" spc="-45" dirty="0">
                <a:latin typeface="Arial"/>
                <a:cs typeface="Arial"/>
              </a:rPr>
              <a:t>Supervisory Board: </a:t>
            </a:r>
            <a:r>
              <a:rPr sz="600" spc="-50" dirty="0">
                <a:latin typeface="Arial"/>
                <a:cs typeface="Arial"/>
              </a:rPr>
              <a:t>Bernd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40" dirty="0">
                <a:latin typeface="Arial"/>
                <a:cs typeface="Arial"/>
              </a:rPr>
              <a:t>Pischetsrieder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83200" y="9588494"/>
            <a:ext cx="927735" cy="283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8455">
              <a:lnSpc>
                <a:spcPts val="680"/>
              </a:lnSpc>
              <a:spcBef>
                <a:spcPts val="100"/>
              </a:spcBef>
            </a:pPr>
            <a:r>
              <a:rPr sz="600" spc="-50" dirty="0">
                <a:latin typeface="Arial"/>
                <a:cs typeface="Arial"/>
              </a:rPr>
              <a:t>Mercedes-Benz </a:t>
            </a:r>
            <a:r>
              <a:rPr sz="600" spc="-90" dirty="0">
                <a:latin typeface="Arial"/>
                <a:cs typeface="Arial"/>
              </a:rPr>
              <a:t>AG  </a:t>
            </a:r>
            <a:r>
              <a:rPr sz="600" spc="-25" dirty="0">
                <a:latin typeface="Arial"/>
                <a:cs typeface="Arial"/>
              </a:rPr>
              <a:t>70546</a:t>
            </a:r>
            <a:r>
              <a:rPr sz="600" spc="-30" dirty="0">
                <a:latin typeface="Arial"/>
                <a:cs typeface="Arial"/>
              </a:rPr>
              <a:t> Stuttgart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55"/>
              </a:lnSpc>
            </a:pPr>
            <a:r>
              <a:rPr sz="600" spc="-35" dirty="0">
                <a:latin typeface="Arial"/>
                <a:cs typeface="Arial"/>
              </a:rPr>
              <a:t>Telefon/Phone </a:t>
            </a:r>
            <a:r>
              <a:rPr sz="600" spc="-30" dirty="0">
                <a:latin typeface="Arial"/>
                <a:cs typeface="Arial"/>
              </a:rPr>
              <a:t>+49 </a:t>
            </a:r>
            <a:r>
              <a:rPr sz="600" spc="-25" dirty="0">
                <a:latin typeface="Arial"/>
                <a:cs typeface="Arial"/>
              </a:rPr>
              <a:t>7 11</a:t>
            </a:r>
            <a:r>
              <a:rPr sz="600" spc="-3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17-0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9000" y="9846177"/>
            <a:ext cx="5442585" cy="11176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00" spc="-30" dirty="0">
                <a:latin typeface="Arial"/>
                <a:cs typeface="Arial"/>
              </a:rPr>
              <a:t>Vorstand/Board </a:t>
            </a:r>
            <a:r>
              <a:rPr sz="600" spc="-25" dirty="0">
                <a:latin typeface="Arial"/>
                <a:cs typeface="Arial"/>
              </a:rPr>
              <a:t>of </a:t>
            </a:r>
            <a:r>
              <a:rPr sz="600" spc="-45" dirty="0">
                <a:latin typeface="Arial"/>
                <a:cs typeface="Arial"/>
              </a:rPr>
              <a:t>Management: </a:t>
            </a:r>
            <a:r>
              <a:rPr sz="600" spc="-55" dirty="0">
                <a:latin typeface="Arial"/>
                <a:cs typeface="Arial"/>
              </a:rPr>
              <a:t>Ola </a:t>
            </a:r>
            <a:r>
              <a:rPr sz="600" spc="-45" dirty="0">
                <a:latin typeface="Arial"/>
                <a:cs typeface="Arial"/>
              </a:rPr>
              <a:t>Källenius, </a:t>
            </a:r>
            <a:r>
              <a:rPr sz="600" spc="-35" dirty="0">
                <a:latin typeface="Arial"/>
                <a:cs typeface="Arial"/>
              </a:rPr>
              <a:t>Vorsitzender/Chairman; </a:t>
            </a:r>
            <a:r>
              <a:rPr sz="600" spc="-65" dirty="0">
                <a:latin typeface="Arial"/>
                <a:cs typeface="Arial"/>
              </a:rPr>
              <a:t>Jörg </a:t>
            </a:r>
            <a:r>
              <a:rPr sz="600" spc="-50" dirty="0">
                <a:latin typeface="Arial"/>
                <a:cs typeface="Arial"/>
              </a:rPr>
              <a:t>Burzer, </a:t>
            </a:r>
            <a:r>
              <a:rPr sz="600" spc="-55" dirty="0">
                <a:latin typeface="Arial"/>
                <a:cs typeface="Arial"/>
              </a:rPr>
              <a:t>Renata </a:t>
            </a:r>
            <a:r>
              <a:rPr sz="600" spc="-70" dirty="0">
                <a:latin typeface="Arial"/>
                <a:cs typeface="Arial"/>
              </a:rPr>
              <a:t>Jungo </a:t>
            </a:r>
            <a:r>
              <a:rPr sz="600" spc="-50" dirty="0">
                <a:latin typeface="Arial"/>
                <a:cs typeface="Arial"/>
              </a:rPr>
              <a:t>Brüngger, Sabine </a:t>
            </a:r>
            <a:r>
              <a:rPr sz="600" spc="-45" dirty="0">
                <a:latin typeface="Arial"/>
                <a:cs typeface="Arial"/>
              </a:rPr>
              <a:t>Kohleisen, Markus Schäfer, </a:t>
            </a:r>
            <a:r>
              <a:rPr sz="600" spc="-40" dirty="0">
                <a:latin typeface="Arial"/>
                <a:cs typeface="Arial"/>
              </a:rPr>
              <a:t>Telefax/FAX </a:t>
            </a:r>
            <a:r>
              <a:rPr sz="600" spc="-30" dirty="0">
                <a:latin typeface="Arial"/>
                <a:cs typeface="Arial"/>
              </a:rPr>
              <a:t>+49 </a:t>
            </a:r>
            <a:r>
              <a:rPr sz="600" spc="-25" dirty="0">
                <a:latin typeface="Arial"/>
                <a:cs typeface="Arial"/>
              </a:rPr>
              <a:t>7 11 17-2 22</a:t>
            </a:r>
            <a:r>
              <a:rPr sz="600" spc="9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44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9000" y="9932029"/>
            <a:ext cx="1423035" cy="11176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00" spc="-30" dirty="0">
                <a:latin typeface="Arial"/>
                <a:cs typeface="Arial"/>
              </a:rPr>
              <a:t>Britta </a:t>
            </a:r>
            <a:r>
              <a:rPr sz="600" spc="-50" dirty="0">
                <a:latin typeface="Arial"/>
                <a:cs typeface="Arial"/>
              </a:rPr>
              <a:t>Seeger, </a:t>
            </a:r>
            <a:r>
              <a:rPr sz="600" spc="-45" dirty="0">
                <a:latin typeface="Arial"/>
                <a:cs typeface="Arial"/>
              </a:rPr>
              <a:t>Hubertus </a:t>
            </a:r>
            <a:r>
              <a:rPr sz="600" spc="-50" dirty="0">
                <a:latin typeface="Arial"/>
                <a:cs typeface="Arial"/>
              </a:rPr>
              <a:t>Troska, </a:t>
            </a:r>
            <a:r>
              <a:rPr sz="600" spc="-45" dirty="0">
                <a:latin typeface="Arial"/>
                <a:cs typeface="Arial"/>
              </a:rPr>
              <a:t>Harald</a:t>
            </a:r>
            <a:r>
              <a:rPr sz="600" spc="-30" dirty="0">
                <a:latin typeface="Arial"/>
                <a:cs typeface="Arial"/>
              </a:rPr>
              <a:t> </a:t>
            </a:r>
            <a:r>
              <a:rPr sz="600" spc="-50" dirty="0">
                <a:latin typeface="Arial"/>
                <a:cs typeface="Arial"/>
              </a:rPr>
              <a:t>Wilhelm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83200" y="9932029"/>
            <a:ext cx="864869" cy="197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680"/>
              </a:lnSpc>
              <a:spcBef>
                <a:spcPts val="100"/>
              </a:spcBef>
            </a:pPr>
            <a:r>
              <a:rPr sz="600" spc="-50" dirty="0">
                <a:latin typeface="Arial"/>
                <a:cs typeface="Arial"/>
                <a:hlinkClick r:id="rId4"/>
              </a:rPr>
              <a:t>dialog@mercedes-benz.com </a:t>
            </a:r>
            <a:r>
              <a:rPr sz="600" spc="-50" dirty="0">
                <a:latin typeface="Arial"/>
                <a:cs typeface="Arial"/>
              </a:rPr>
              <a:t> </a:t>
            </a:r>
            <a:r>
              <a:rPr sz="600" spc="-50" dirty="0">
                <a:latin typeface="Arial"/>
                <a:cs typeface="Arial"/>
                <a:hlinkClick r:id="rId5"/>
              </a:rPr>
              <a:t>www.mercedes-benz.com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41400" y="10185350"/>
            <a:ext cx="4076700" cy="14033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5" dirty="0">
                <a:latin typeface="Arial"/>
                <a:cs typeface="Arial"/>
              </a:rPr>
              <a:t>und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65" dirty="0">
                <a:latin typeface="Arial"/>
                <a:cs typeface="Arial"/>
              </a:rPr>
              <a:t>Mercedes-Benz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45" dirty="0">
                <a:latin typeface="Arial"/>
                <a:cs typeface="Arial"/>
              </a:rPr>
              <a:t>-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50" dirty="0">
                <a:latin typeface="Arial"/>
                <a:cs typeface="Arial"/>
              </a:rPr>
              <a:t>sind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eingetragene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Marken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50" dirty="0">
                <a:latin typeface="Arial"/>
                <a:cs typeface="Arial"/>
              </a:rPr>
              <a:t>der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65" dirty="0">
                <a:latin typeface="Arial"/>
                <a:cs typeface="Arial"/>
              </a:rPr>
              <a:t>Mercedes-Benz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70" dirty="0">
                <a:latin typeface="Arial"/>
                <a:cs typeface="Arial"/>
              </a:rPr>
              <a:t>Group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90" dirty="0">
                <a:latin typeface="Arial"/>
                <a:cs typeface="Arial"/>
              </a:rPr>
              <a:t>AG,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35" dirty="0">
                <a:latin typeface="Arial"/>
                <a:cs typeface="Arial"/>
              </a:rPr>
              <a:t>Stuttgart,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Deutschland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3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000" y="168275"/>
            <a:ext cx="186499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5" dirty="0">
                <a:latin typeface="Arial"/>
                <a:cs typeface="Arial"/>
              </a:rPr>
              <a:t>Bestellung </a:t>
            </a:r>
            <a:r>
              <a:rPr sz="800" spc="-145" dirty="0">
                <a:latin typeface="Arial"/>
                <a:cs typeface="Arial"/>
              </a:rPr>
              <a:t>E </a:t>
            </a:r>
            <a:r>
              <a:rPr sz="800" spc="-30" dirty="0">
                <a:latin typeface="Arial"/>
                <a:cs typeface="Arial"/>
              </a:rPr>
              <a:t>200 </a:t>
            </a:r>
            <a:r>
              <a:rPr sz="800" spc="-55" dirty="0">
                <a:latin typeface="Arial"/>
                <a:cs typeface="Arial"/>
              </a:rPr>
              <a:t>Limousine, </a:t>
            </a:r>
            <a:r>
              <a:rPr sz="800" spc="-70" dirty="0">
                <a:latin typeface="Arial"/>
                <a:cs typeface="Arial"/>
              </a:rPr>
              <a:t>vom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10.01.2024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9000" y="785876"/>
            <a:ext cx="5876290" cy="23437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20"/>
              </a:spcBef>
            </a:pPr>
            <a:r>
              <a:rPr sz="1200" spc="-50" dirty="0">
                <a:latin typeface="Arial"/>
                <a:cs typeface="Arial"/>
              </a:rPr>
              <a:t>erstatten. </a:t>
            </a:r>
            <a:r>
              <a:rPr sz="1200" spc="-85" dirty="0">
                <a:latin typeface="Arial"/>
                <a:cs typeface="Arial"/>
              </a:rPr>
              <a:t>Auf </a:t>
            </a:r>
            <a:r>
              <a:rPr sz="1200" spc="-60" dirty="0">
                <a:latin typeface="Arial"/>
                <a:cs typeface="Arial"/>
              </a:rPr>
              <a:t>Abschnitt </a:t>
            </a:r>
            <a:r>
              <a:rPr sz="1200" spc="-55" dirty="0">
                <a:latin typeface="Arial"/>
                <a:cs typeface="Arial"/>
              </a:rPr>
              <a:t>I </a:t>
            </a:r>
            <a:r>
              <a:rPr sz="1200" spc="-60" dirty="0">
                <a:latin typeface="Arial"/>
                <a:cs typeface="Arial"/>
              </a:rPr>
              <a:t>Ziffer </a:t>
            </a:r>
            <a:r>
              <a:rPr sz="1200" spc="-45" dirty="0">
                <a:latin typeface="Arial"/>
                <a:cs typeface="Arial"/>
              </a:rPr>
              <a:t>2 </a:t>
            </a:r>
            <a:r>
              <a:rPr sz="1200" spc="-70" dirty="0">
                <a:latin typeface="Arial"/>
                <a:cs typeface="Arial"/>
              </a:rPr>
              <a:t>der </a:t>
            </a:r>
            <a:r>
              <a:rPr sz="1200" spc="-80" dirty="0">
                <a:latin typeface="Arial"/>
                <a:cs typeface="Arial"/>
              </a:rPr>
              <a:t>beiliegenden </a:t>
            </a:r>
            <a:r>
              <a:rPr sz="1200" spc="-95" dirty="0">
                <a:latin typeface="Arial"/>
                <a:cs typeface="Arial"/>
              </a:rPr>
              <a:t>Bedingungen </a:t>
            </a:r>
            <a:r>
              <a:rPr sz="1200" spc="-60" dirty="0">
                <a:latin typeface="Arial"/>
                <a:cs typeface="Arial"/>
              </a:rPr>
              <a:t>betreffend </a:t>
            </a:r>
            <a:r>
              <a:rPr sz="1200" spc="-70" dirty="0">
                <a:latin typeface="Arial"/>
                <a:cs typeface="Arial"/>
              </a:rPr>
              <a:t>Abtretung </a:t>
            </a:r>
            <a:r>
              <a:rPr sz="1200" spc="-95" dirty="0">
                <a:latin typeface="Arial"/>
                <a:cs typeface="Arial"/>
              </a:rPr>
              <a:t>von </a:t>
            </a:r>
            <a:r>
              <a:rPr sz="1200" spc="-90" dirty="0">
                <a:latin typeface="Arial"/>
                <a:cs typeface="Arial"/>
              </a:rPr>
              <a:t>Rechten  und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Pflichten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sowie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Weiterverkauf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des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Kaufgegenstandes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vor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Erhalt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wird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hingewiesen.</a:t>
            </a:r>
            <a:endParaRPr sz="1200">
              <a:latin typeface="Arial"/>
              <a:cs typeface="Arial"/>
            </a:endParaRPr>
          </a:p>
          <a:p>
            <a:pPr marL="12700" marR="103505">
              <a:lnSpc>
                <a:spcPts val="1350"/>
              </a:lnSpc>
              <a:spcBef>
                <a:spcPts val="1000"/>
              </a:spcBef>
            </a:pPr>
            <a:r>
              <a:rPr sz="1200" spc="-55" dirty="0">
                <a:latin typeface="Arial"/>
                <a:cs typeface="Arial"/>
              </a:rPr>
              <a:t>Detaillierte </a:t>
            </a:r>
            <a:r>
              <a:rPr sz="1200" spc="-70" dirty="0">
                <a:latin typeface="Arial"/>
                <a:cs typeface="Arial"/>
              </a:rPr>
              <a:t>Informationen </a:t>
            </a:r>
            <a:r>
              <a:rPr sz="1200" spc="-90" dirty="0">
                <a:latin typeface="Arial"/>
                <a:cs typeface="Arial"/>
              </a:rPr>
              <a:t>zur </a:t>
            </a:r>
            <a:r>
              <a:rPr sz="1200" spc="-80" dirty="0">
                <a:latin typeface="Arial"/>
                <a:cs typeface="Arial"/>
              </a:rPr>
              <a:t>Verarbeitung </a:t>
            </a:r>
            <a:r>
              <a:rPr sz="1200" spc="-65" dirty="0">
                <a:latin typeface="Arial"/>
                <a:cs typeface="Arial"/>
              </a:rPr>
              <a:t>Ihrer </a:t>
            </a:r>
            <a:r>
              <a:rPr sz="1200" spc="-95" dirty="0">
                <a:latin typeface="Arial"/>
                <a:cs typeface="Arial"/>
              </a:rPr>
              <a:t>personenbezogenen </a:t>
            </a:r>
            <a:r>
              <a:rPr sz="1200" spc="-85" dirty="0">
                <a:latin typeface="Arial"/>
                <a:cs typeface="Arial"/>
              </a:rPr>
              <a:t>Daten </a:t>
            </a:r>
            <a:r>
              <a:rPr sz="1200" spc="-70" dirty="0">
                <a:latin typeface="Arial"/>
                <a:cs typeface="Arial"/>
              </a:rPr>
              <a:t>durch die </a:t>
            </a:r>
            <a:r>
              <a:rPr sz="1200" spc="-80" dirty="0">
                <a:latin typeface="Arial"/>
                <a:cs typeface="Arial"/>
              </a:rPr>
              <a:t>Mercedes-  </a:t>
            </a:r>
            <a:r>
              <a:rPr sz="1200" spc="-120" dirty="0">
                <a:latin typeface="Arial"/>
                <a:cs typeface="Arial"/>
              </a:rPr>
              <a:t>Benz </a:t>
            </a:r>
            <a:r>
              <a:rPr sz="1200" spc="-170" dirty="0">
                <a:latin typeface="Arial"/>
                <a:cs typeface="Arial"/>
              </a:rPr>
              <a:t>AG </a:t>
            </a:r>
            <a:r>
              <a:rPr sz="1200" spc="-90" dirty="0">
                <a:latin typeface="Arial"/>
                <a:cs typeface="Arial"/>
              </a:rPr>
              <a:t>und </a:t>
            </a:r>
            <a:r>
              <a:rPr sz="1200" spc="-120" dirty="0">
                <a:latin typeface="Arial"/>
                <a:cs typeface="Arial"/>
              </a:rPr>
              <a:t>zu </a:t>
            </a:r>
            <a:r>
              <a:rPr sz="1200" spc="-75" dirty="0">
                <a:latin typeface="Arial"/>
                <a:cs typeface="Arial"/>
              </a:rPr>
              <a:t>Ihren </a:t>
            </a:r>
            <a:r>
              <a:rPr sz="1200" spc="-90" dirty="0">
                <a:latin typeface="Arial"/>
                <a:cs typeface="Arial"/>
              </a:rPr>
              <a:t>Rechten </a:t>
            </a:r>
            <a:r>
              <a:rPr sz="1200" spc="-75" dirty="0">
                <a:latin typeface="Arial"/>
                <a:cs typeface="Arial"/>
              </a:rPr>
              <a:t>auf </a:t>
            </a:r>
            <a:r>
              <a:rPr sz="1200" spc="-70" dirty="0">
                <a:latin typeface="Arial"/>
                <a:cs typeface="Arial"/>
              </a:rPr>
              <a:t>Auskunft, </a:t>
            </a:r>
            <a:r>
              <a:rPr sz="1200" spc="-75" dirty="0">
                <a:latin typeface="Arial"/>
                <a:cs typeface="Arial"/>
              </a:rPr>
              <a:t>Berichtigung, </a:t>
            </a:r>
            <a:r>
              <a:rPr sz="1200" spc="-95" dirty="0">
                <a:latin typeface="Arial"/>
                <a:cs typeface="Arial"/>
              </a:rPr>
              <a:t>Beschwerde </a:t>
            </a:r>
            <a:r>
              <a:rPr sz="1200" spc="-85" dirty="0">
                <a:latin typeface="Arial"/>
                <a:cs typeface="Arial"/>
              </a:rPr>
              <a:t>sowie </a:t>
            </a:r>
            <a:r>
              <a:rPr sz="1200" spc="-100" dirty="0">
                <a:latin typeface="Arial"/>
                <a:cs typeface="Arial"/>
              </a:rPr>
              <a:t>dem  </a:t>
            </a:r>
            <a:r>
              <a:rPr sz="1200" spc="-75" dirty="0">
                <a:latin typeface="Arial"/>
                <a:cs typeface="Arial"/>
              </a:rPr>
              <a:t>Datenschutzbeauftragten </a:t>
            </a:r>
            <a:r>
              <a:rPr sz="1200" spc="-65" dirty="0">
                <a:latin typeface="Arial"/>
                <a:cs typeface="Arial"/>
              </a:rPr>
              <a:t>finden </a:t>
            </a:r>
            <a:r>
              <a:rPr sz="1200" spc="-95" dirty="0">
                <a:latin typeface="Arial"/>
                <a:cs typeface="Arial"/>
              </a:rPr>
              <a:t>Sie </a:t>
            </a:r>
            <a:r>
              <a:rPr sz="1200" spc="-60" dirty="0">
                <a:latin typeface="Arial"/>
                <a:cs typeface="Arial"/>
              </a:rPr>
              <a:t>unter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u="sng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www.mercedes-benz.de/datenschutz</a:t>
            </a:r>
            <a:r>
              <a:rPr sz="1200" spc="-70" dirty="0">
                <a:latin typeface="Arial"/>
                <a:cs typeface="Arial"/>
                <a:hlinkClick r:id="rId2"/>
              </a:rPr>
              <a:t>.</a:t>
            </a:r>
            <a:endParaRPr sz="1200">
              <a:latin typeface="Arial"/>
              <a:cs typeface="Arial"/>
            </a:endParaRPr>
          </a:p>
          <a:p>
            <a:pPr marL="12700" marR="60960">
              <a:lnSpc>
                <a:spcPts val="1350"/>
              </a:lnSpc>
              <a:spcBef>
                <a:spcPts val="950"/>
              </a:spcBef>
            </a:pPr>
            <a:r>
              <a:rPr sz="1200" spc="-75" dirty="0">
                <a:latin typeface="Arial"/>
                <a:cs typeface="Arial"/>
              </a:rPr>
              <a:t>Soweit </a:t>
            </a:r>
            <a:r>
              <a:rPr sz="1200" spc="-100" dirty="0">
                <a:latin typeface="Arial"/>
                <a:cs typeface="Arial"/>
              </a:rPr>
              <a:t>das </a:t>
            </a:r>
            <a:r>
              <a:rPr sz="1200" spc="-55" dirty="0">
                <a:latin typeface="Arial"/>
                <a:cs typeface="Arial"/>
              </a:rPr>
              <a:t>bestellte </a:t>
            </a:r>
            <a:r>
              <a:rPr sz="1200" spc="-110" dirty="0">
                <a:latin typeface="Arial"/>
                <a:cs typeface="Arial"/>
              </a:rPr>
              <a:t>Fahrzeug </a:t>
            </a:r>
            <a:r>
              <a:rPr sz="1200" spc="-65" dirty="0">
                <a:latin typeface="Arial"/>
                <a:cs typeface="Arial"/>
              </a:rPr>
              <a:t>produziert </a:t>
            </a:r>
            <a:r>
              <a:rPr sz="1200" spc="-85" dirty="0">
                <a:latin typeface="Arial"/>
                <a:cs typeface="Arial"/>
              </a:rPr>
              <a:t>werden </a:t>
            </a:r>
            <a:r>
              <a:rPr sz="1200" spc="-105" dirty="0">
                <a:latin typeface="Arial"/>
                <a:cs typeface="Arial"/>
              </a:rPr>
              <a:t>muss </a:t>
            </a:r>
            <a:r>
              <a:rPr sz="1200" spc="-90" dirty="0">
                <a:latin typeface="Arial"/>
                <a:cs typeface="Arial"/>
              </a:rPr>
              <a:t>und </a:t>
            </a:r>
            <a:r>
              <a:rPr sz="1200" spc="-70" dirty="0">
                <a:latin typeface="Arial"/>
                <a:cs typeface="Arial"/>
              </a:rPr>
              <a:t>der </a:t>
            </a:r>
            <a:r>
              <a:rPr sz="1200" spc="-80" dirty="0">
                <a:latin typeface="Arial"/>
                <a:cs typeface="Arial"/>
              </a:rPr>
              <a:t>Verkäufer </a:t>
            </a:r>
            <a:r>
              <a:rPr sz="1200" spc="-95" dirty="0">
                <a:latin typeface="Arial"/>
                <a:cs typeface="Arial"/>
              </a:rPr>
              <a:t>von </a:t>
            </a:r>
            <a:r>
              <a:rPr sz="1200" spc="-85" dirty="0">
                <a:latin typeface="Arial"/>
                <a:cs typeface="Arial"/>
              </a:rPr>
              <a:t>seinen </a:t>
            </a:r>
            <a:r>
              <a:rPr sz="1200" spc="-70" dirty="0">
                <a:latin typeface="Arial"/>
                <a:cs typeface="Arial"/>
              </a:rPr>
              <a:t>Lieferanten  </a:t>
            </a:r>
            <a:r>
              <a:rPr sz="1200" spc="-45" dirty="0">
                <a:latin typeface="Arial"/>
                <a:cs typeface="Arial"/>
              </a:rPr>
              <a:t>nicht richtig </a:t>
            </a:r>
            <a:r>
              <a:rPr sz="1200" spc="-75" dirty="0">
                <a:latin typeface="Arial"/>
                <a:cs typeface="Arial"/>
              </a:rPr>
              <a:t>oder </a:t>
            </a:r>
            <a:r>
              <a:rPr sz="1200" spc="-100" dirty="0">
                <a:latin typeface="Arial"/>
                <a:cs typeface="Arial"/>
              </a:rPr>
              <a:t>ordnungsgemäß </a:t>
            </a:r>
            <a:r>
              <a:rPr sz="1200" spc="-55" dirty="0">
                <a:latin typeface="Arial"/>
                <a:cs typeface="Arial"/>
              </a:rPr>
              <a:t>beliefert </a:t>
            </a:r>
            <a:r>
              <a:rPr sz="1200" spc="-65" dirty="0">
                <a:latin typeface="Arial"/>
                <a:cs typeface="Arial"/>
              </a:rPr>
              <a:t>wird, </a:t>
            </a:r>
            <a:r>
              <a:rPr sz="1200" spc="-50" dirty="0">
                <a:latin typeface="Arial"/>
                <a:cs typeface="Arial"/>
              </a:rPr>
              <a:t>steht </a:t>
            </a:r>
            <a:r>
              <a:rPr sz="1200" spc="-100" dirty="0">
                <a:latin typeface="Arial"/>
                <a:cs typeface="Arial"/>
              </a:rPr>
              <a:t>dem </a:t>
            </a:r>
            <a:r>
              <a:rPr sz="1200" spc="-80" dirty="0">
                <a:latin typeface="Arial"/>
                <a:cs typeface="Arial"/>
              </a:rPr>
              <a:t>Verkäufer </a:t>
            </a:r>
            <a:r>
              <a:rPr sz="1200" spc="-100" dirty="0">
                <a:latin typeface="Arial"/>
                <a:cs typeface="Arial"/>
              </a:rPr>
              <a:t>das </a:t>
            </a:r>
            <a:r>
              <a:rPr sz="1200" spc="-85" dirty="0">
                <a:latin typeface="Arial"/>
                <a:cs typeface="Arial"/>
              </a:rPr>
              <a:t>Recht </a:t>
            </a:r>
            <a:r>
              <a:rPr sz="1200" spc="-100" dirty="0">
                <a:latin typeface="Arial"/>
                <a:cs typeface="Arial"/>
              </a:rPr>
              <a:t>zu, </a:t>
            </a:r>
            <a:r>
              <a:rPr sz="1200" spc="-105" dirty="0">
                <a:latin typeface="Arial"/>
                <a:cs typeface="Arial"/>
              </a:rPr>
              <a:t>vom </a:t>
            </a:r>
            <a:r>
              <a:rPr sz="1200" spc="-75" dirty="0">
                <a:latin typeface="Arial"/>
                <a:cs typeface="Arial"/>
              </a:rPr>
              <a:t>Vertrag  </a:t>
            </a:r>
            <a:r>
              <a:rPr sz="1200" spc="-70" dirty="0">
                <a:latin typeface="Arial"/>
                <a:cs typeface="Arial"/>
              </a:rPr>
              <a:t>zurückzutreten, </a:t>
            </a:r>
            <a:r>
              <a:rPr sz="1200" spc="-95" dirty="0">
                <a:latin typeface="Arial"/>
                <a:cs typeface="Arial"/>
              </a:rPr>
              <a:t>wenn </a:t>
            </a:r>
            <a:r>
              <a:rPr sz="1200" spc="-65" dirty="0">
                <a:latin typeface="Arial"/>
                <a:cs typeface="Arial"/>
              </a:rPr>
              <a:t>er </a:t>
            </a:r>
            <a:r>
              <a:rPr sz="1200" spc="-70" dirty="0">
                <a:latin typeface="Arial"/>
                <a:cs typeface="Arial"/>
              </a:rPr>
              <a:t>ein </a:t>
            </a:r>
            <a:r>
              <a:rPr sz="1200" spc="-65" dirty="0">
                <a:latin typeface="Arial"/>
                <a:cs typeface="Arial"/>
              </a:rPr>
              <a:t>konkretes </a:t>
            </a:r>
            <a:r>
              <a:rPr sz="1200" spc="-80" dirty="0">
                <a:latin typeface="Arial"/>
                <a:cs typeface="Arial"/>
              </a:rPr>
              <a:t>Deckungsgeschäft </a:t>
            </a:r>
            <a:r>
              <a:rPr sz="1200" spc="-40" dirty="0">
                <a:latin typeface="Arial"/>
                <a:cs typeface="Arial"/>
              </a:rPr>
              <a:t>mit </a:t>
            </a:r>
            <a:r>
              <a:rPr sz="1200" spc="-90" dirty="0">
                <a:latin typeface="Arial"/>
                <a:cs typeface="Arial"/>
              </a:rPr>
              <a:t>den </a:t>
            </a:r>
            <a:r>
              <a:rPr sz="1200" spc="-70" dirty="0">
                <a:latin typeface="Arial"/>
                <a:cs typeface="Arial"/>
              </a:rPr>
              <a:t>Lieferanten </a:t>
            </a:r>
            <a:r>
              <a:rPr sz="1200" spc="-90" dirty="0">
                <a:latin typeface="Arial"/>
                <a:cs typeface="Arial"/>
              </a:rPr>
              <a:t>abgeschlossen </a:t>
            </a:r>
            <a:r>
              <a:rPr sz="1200" spc="-85" dirty="0">
                <a:latin typeface="Arial"/>
                <a:cs typeface="Arial"/>
              </a:rPr>
              <a:t>und  </a:t>
            </a:r>
            <a:r>
              <a:rPr sz="1200" spc="-70" dirty="0">
                <a:latin typeface="Arial"/>
                <a:cs typeface="Arial"/>
              </a:rPr>
              <a:t>die </a:t>
            </a:r>
            <a:r>
              <a:rPr sz="1200" spc="-65" dirty="0">
                <a:latin typeface="Arial"/>
                <a:cs typeface="Arial"/>
              </a:rPr>
              <a:t>Nichtlieferung </a:t>
            </a:r>
            <a:r>
              <a:rPr sz="1200" spc="-45" dirty="0">
                <a:latin typeface="Arial"/>
                <a:cs typeface="Arial"/>
              </a:rPr>
              <a:t>nicht </a:t>
            </a:r>
            <a:r>
              <a:rPr sz="1200" spc="-120" dirty="0">
                <a:latin typeface="Arial"/>
                <a:cs typeface="Arial"/>
              </a:rPr>
              <a:t>zu </a:t>
            </a:r>
            <a:r>
              <a:rPr sz="1200" spc="-60" dirty="0">
                <a:latin typeface="Arial"/>
                <a:cs typeface="Arial"/>
              </a:rPr>
              <a:t>vertreten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hat.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Arial"/>
              <a:cs typeface="Arial"/>
            </a:endParaRPr>
          </a:p>
          <a:p>
            <a:pPr marL="12700" marR="139700">
              <a:lnSpc>
                <a:spcPts val="1350"/>
              </a:lnSpc>
              <a:spcBef>
                <a:spcPts val="5"/>
              </a:spcBef>
            </a:pPr>
            <a:r>
              <a:rPr sz="1200" spc="-90" dirty="0">
                <a:latin typeface="Arial"/>
                <a:cs typeface="Arial"/>
              </a:rPr>
              <a:t>Der </a:t>
            </a:r>
            <a:r>
              <a:rPr sz="1200" spc="-80" dirty="0">
                <a:latin typeface="Arial"/>
                <a:cs typeface="Arial"/>
              </a:rPr>
              <a:t>Verkäufer </a:t>
            </a:r>
            <a:r>
              <a:rPr sz="1200" spc="-65" dirty="0">
                <a:latin typeface="Arial"/>
                <a:cs typeface="Arial"/>
              </a:rPr>
              <a:t>wird </a:t>
            </a:r>
            <a:r>
              <a:rPr sz="1200" spc="-90" dirty="0">
                <a:latin typeface="Arial"/>
                <a:cs typeface="Arial"/>
              </a:rPr>
              <a:t>den Käufer </a:t>
            </a:r>
            <a:r>
              <a:rPr sz="1200" spc="-80" dirty="0">
                <a:latin typeface="Arial"/>
                <a:cs typeface="Arial"/>
              </a:rPr>
              <a:t>unverzüglich über </a:t>
            </a:r>
            <a:r>
              <a:rPr sz="1200" spc="-70" dirty="0">
                <a:latin typeface="Arial"/>
                <a:cs typeface="Arial"/>
              </a:rPr>
              <a:t>die </a:t>
            </a:r>
            <a:r>
              <a:rPr sz="1200" spc="-65" dirty="0">
                <a:latin typeface="Arial"/>
                <a:cs typeface="Arial"/>
              </a:rPr>
              <a:t>Nichtverfügbarkeit informieren </a:t>
            </a:r>
            <a:r>
              <a:rPr sz="1200" spc="-90" dirty="0">
                <a:latin typeface="Arial"/>
                <a:cs typeface="Arial"/>
              </a:rPr>
              <a:t>und </a:t>
            </a:r>
            <a:r>
              <a:rPr sz="1200" spc="-80" dirty="0">
                <a:latin typeface="Arial"/>
                <a:cs typeface="Arial"/>
              </a:rPr>
              <a:t>etwaige  </a:t>
            </a:r>
            <a:r>
              <a:rPr sz="1200" spc="-65" dirty="0">
                <a:latin typeface="Arial"/>
                <a:cs typeface="Arial"/>
              </a:rPr>
              <a:t>erbrachte </a:t>
            </a:r>
            <a:r>
              <a:rPr sz="1200" spc="-90" dirty="0">
                <a:latin typeface="Arial"/>
                <a:cs typeface="Arial"/>
              </a:rPr>
              <a:t>Gegenleistungen </a:t>
            </a:r>
            <a:r>
              <a:rPr sz="1200" spc="-95" dirty="0">
                <a:latin typeface="Arial"/>
                <a:cs typeface="Arial"/>
              </a:rPr>
              <a:t>des </a:t>
            </a:r>
            <a:r>
              <a:rPr sz="1200" spc="-90" dirty="0">
                <a:latin typeface="Arial"/>
                <a:cs typeface="Arial"/>
              </a:rPr>
              <a:t>Käufers </a:t>
            </a:r>
            <a:r>
              <a:rPr sz="1200" spc="-80" dirty="0">
                <a:latin typeface="Arial"/>
                <a:cs typeface="Arial"/>
              </a:rPr>
              <a:t>unverzüglich</a:t>
            </a:r>
            <a:r>
              <a:rPr sz="1200" spc="16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erstatten.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1700" y="9518650"/>
            <a:ext cx="5892800" cy="0"/>
          </a:xfrm>
          <a:custGeom>
            <a:avLst/>
            <a:gdLst/>
            <a:ahLst/>
            <a:cxnLst/>
            <a:rect l="l" t="t" r="r" b="b"/>
            <a:pathLst>
              <a:path w="5892800">
                <a:moveTo>
                  <a:pt x="0" y="0"/>
                </a:moveTo>
                <a:lnTo>
                  <a:pt x="58928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1700" y="10198100"/>
            <a:ext cx="127000" cy="1267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9000" y="9588494"/>
            <a:ext cx="3330575" cy="28321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ts val="700"/>
              </a:lnSpc>
              <a:spcBef>
                <a:spcPts val="45"/>
              </a:spcBef>
            </a:pPr>
            <a:r>
              <a:rPr sz="600" spc="-50" dirty="0">
                <a:latin typeface="Arial"/>
                <a:cs typeface="Arial"/>
              </a:rPr>
              <a:t>Mercedes-Benz </a:t>
            </a:r>
            <a:r>
              <a:rPr sz="600" spc="-70" dirty="0">
                <a:latin typeface="Arial"/>
                <a:cs typeface="Arial"/>
              </a:rPr>
              <a:t>AG, </a:t>
            </a:r>
            <a:r>
              <a:rPr sz="600" spc="-30" dirty="0">
                <a:latin typeface="Arial"/>
                <a:cs typeface="Arial"/>
              </a:rPr>
              <a:t>Stuttgart,</a:t>
            </a:r>
            <a:r>
              <a:rPr sz="600" spc="-40" dirty="0">
                <a:latin typeface="Arial"/>
                <a:cs typeface="Arial"/>
              </a:rPr>
              <a:t> </a:t>
            </a:r>
            <a:r>
              <a:rPr sz="600" spc="-60" dirty="0">
                <a:latin typeface="Arial"/>
                <a:cs typeface="Arial"/>
              </a:rPr>
              <a:t>Germany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680"/>
              </a:lnSpc>
              <a:spcBef>
                <a:spcPts val="30"/>
              </a:spcBef>
            </a:pPr>
            <a:r>
              <a:rPr sz="600" spc="-40" dirty="0">
                <a:latin typeface="Arial"/>
                <a:cs typeface="Arial"/>
              </a:rPr>
              <a:t>Sitz </a:t>
            </a:r>
            <a:r>
              <a:rPr sz="600" spc="-45" dirty="0">
                <a:latin typeface="Arial"/>
                <a:cs typeface="Arial"/>
              </a:rPr>
              <a:t>und </a:t>
            </a:r>
            <a:r>
              <a:rPr sz="600" spc="-30" dirty="0">
                <a:latin typeface="Arial"/>
                <a:cs typeface="Arial"/>
              </a:rPr>
              <a:t>Registergericht/Domicile </a:t>
            </a:r>
            <a:r>
              <a:rPr sz="600" spc="-50" dirty="0">
                <a:latin typeface="Arial"/>
                <a:cs typeface="Arial"/>
              </a:rPr>
              <a:t>and </a:t>
            </a:r>
            <a:r>
              <a:rPr sz="600" spc="-40" dirty="0">
                <a:latin typeface="Arial"/>
                <a:cs typeface="Arial"/>
              </a:rPr>
              <a:t>Court </a:t>
            </a:r>
            <a:r>
              <a:rPr sz="600" spc="-25" dirty="0">
                <a:latin typeface="Arial"/>
                <a:cs typeface="Arial"/>
              </a:rPr>
              <a:t>of </a:t>
            </a:r>
            <a:r>
              <a:rPr sz="600" spc="-45" dirty="0">
                <a:latin typeface="Arial"/>
                <a:cs typeface="Arial"/>
              </a:rPr>
              <a:t>Registry: </a:t>
            </a:r>
            <a:r>
              <a:rPr sz="600" spc="-30" dirty="0">
                <a:latin typeface="Arial"/>
                <a:cs typeface="Arial"/>
              </a:rPr>
              <a:t>Stuttgart, </a:t>
            </a:r>
            <a:r>
              <a:rPr sz="600" spc="-40" dirty="0">
                <a:latin typeface="Arial"/>
                <a:cs typeface="Arial"/>
              </a:rPr>
              <a:t>HRB-Nr./Commercial </a:t>
            </a:r>
            <a:r>
              <a:rPr sz="600" spc="-45" dirty="0">
                <a:latin typeface="Arial"/>
                <a:cs typeface="Arial"/>
              </a:rPr>
              <a:t>Register </a:t>
            </a:r>
            <a:r>
              <a:rPr sz="600" spc="-35" dirty="0">
                <a:latin typeface="Arial"/>
                <a:cs typeface="Arial"/>
              </a:rPr>
              <a:t>No.: </a:t>
            </a:r>
            <a:r>
              <a:rPr sz="600" spc="-25" dirty="0">
                <a:latin typeface="Arial"/>
                <a:cs typeface="Arial"/>
              </a:rPr>
              <a:t>762873  </a:t>
            </a:r>
            <a:r>
              <a:rPr sz="600" spc="-40" dirty="0">
                <a:latin typeface="Arial"/>
                <a:cs typeface="Arial"/>
              </a:rPr>
              <a:t>Vorsitzender </a:t>
            </a:r>
            <a:r>
              <a:rPr sz="600" spc="-50" dirty="0">
                <a:latin typeface="Arial"/>
                <a:cs typeface="Arial"/>
              </a:rPr>
              <a:t>des </a:t>
            </a:r>
            <a:r>
              <a:rPr sz="600" spc="-30" dirty="0">
                <a:latin typeface="Arial"/>
                <a:cs typeface="Arial"/>
              </a:rPr>
              <a:t>Aufsichtsrats/Chairman </a:t>
            </a:r>
            <a:r>
              <a:rPr sz="600" spc="-25" dirty="0">
                <a:latin typeface="Arial"/>
                <a:cs typeface="Arial"/>
              </a:rPr>
              <a:t>of </a:t>
            </a:r>
            <a:r>
              <a:rPr sz="600" spc="-30" dirty="0">
                <a:latin typeface="Arial"/>
                <a:cs typeface="Arial"/>
              </a:rPr>
              <a:t>the </a:t>
            </a:r>
            <a:r>
              <a:rPr sz="600" spc="-45" dirty="0">
                <a:latin typeface="Arial"/>
                <a:cs typeface="Arial"/>
              </a:rPr>
              <a:t>Supervisory Board: </a:t>
            </a:r>
            <a:r>
              <a:rPr sz="600" spc="-50" dirty="0">
                <a:latin typeface="Arial"/>
                <a:cs typeface="Arial"/>
              </a:rPr>
              <a:t>Bernd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40" dirty="0">
                <a:latin typeface="Arial"/>
                <a:cs typeface="Arial"/>
              </a:rPr>
              <a:t>Pischetsrieder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83200" y="9588494"/>
            <a:ext cx="927735" cy="283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8455">
              <a:lnSpc>
                <a:spcPts val="680"/>
              </a:lnSpc>
              <a:spcBef>
                <a:spcPts val="100"/>
              </a:spcBef>
            </a:pPr>
            <a:r>
              <a:rPr sz="600" spc="-50" dirty="0">
                <a:latin typeface="Arial"/>
                <a:cs typeface="Arial"/>
              </a:rPr>
              <a:t>Mercedes-Benz </a:t>
            </a:r>
            <a:r>
              <a:rPr sz="600" spc="-90" dirty="0">
                <a:latin typeface="Arial"/>
                <a:cs typeface="Arial"/>
              </a:rPr>
              <a:t>AG  </a:t>
            </a:r>
            <a:r>
              <a:rPr sz="600" spc="-25" dirty="0">
                <a:latin typeface="Arial"/>
                <a:cs typeface="Arial"/>
              </a:rPr>
              <a:t>70546</a:t>
            </a:r>
            <a:r>
              <a:rPr sz="600" spc="-30" dirty="0">
                <a:latin typeface="Arial"/>
                <a:cs typeface="Arial"/>
              </a:rPr>
              <a:t> Stuttgart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55"/>
              </a:lnSpc>
            </a:pPr>
            <a:r>
              <a:rPr sz="600" spc="-35" dirty="0">
                <a:latin typeface="Arial"/>
                <a:cs typeface="Arial"/>
              </a:rPr>
              <a:t>Telefon/Phone </a:t>
            </a:r>
            <a:r>
              <a:rPr sz="600" spc="-30" dirty="0">
                <a:latin typeface="Arial"/>
                <a:cs typeface="Arial"/>
              </a:rPr>
              <a:t>+49 </a:t>
            </a:r>
            <a:r>
              <a:rPr sz="600" spc="-25" dirty="0">
                <a:latin typeface="Arial"/>
                <a:cs typeface="Arial"/>
              </a:rPr>
              <a:t>7 11</a:t>
            </a:r>
            <a:r>
              <a:rPr sz="600" spc="-3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17-0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9000" y="9846177"/>
            <a:ext cx="5442585" cy="11176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00" spc="-30" dirty="0">
                <a:latin typeface="Arial"/>
                <a:cs typeface="Arial"/>
              </a:rPr>
              <a:t>Vorstand/Board </a:t>
            </a:r>
            <a:r>
              <a:rPr sz="600" spc="-25" dirty="0">
                <a:latin typeface="Arial"/>
                <a:cs typeface="Arial"/>
              </a:rPr>
              <a:t>of </a:t>
            </a:r>
            <a:r>
              <a:rPr sz="600" spc="-45" dirty="0">
                <a:latin typeface="Arial"/>
                <a:cs typeface="Arial"/>
              </a:rPr>
              <a:t>Management: </a:t>
            </a:r>
            <a:r>
              <a:rPr sz="600" spc="-55" dirty="0">
                <a:latin typeface="Arial"/>
                <a:cs typeface="Arial"/>
              </a:rPr>
              <a:t>Ola </a:t>
            </a:r>
            <a:r>
              <a:rPr sz="600" spc="-45" dirty="0">
                <a:latin typeface="Arial"/>
                <a:cs typeface="Arial"/>
              </a:rPr>
              <a:t>Källenius, </a:t>
            </a:r>
            <a:r>
              <a:rPr sz="600" spc="-35" dirty="0">
                <a:latin typeface="Arial"/>
                <a:cs typeface="Arial"/>
              </a:rPr>
              <a:t>Vorsitzender/Chairman; </a:t>
            </a:r>
            <a:r>
              <a:rPr sz="600" spc="-65" dirty="0">
                <a:latin typeface="Arial"/>
                <a:cs typeface="Arial"/>
              </a:rPr>
              <a:t>Jörg </a:t>
            </a:r>
            <a:r>
              <a:rPr sz="600" spc="-50" dirty="0">
                <a:latin typeface="Arial"/>
                <a:cs typeface="Arial"/>
              </a:rPr>
              <a:t>Burzer, </a:t>
            </a:r>
            <a:r>
              <a:rPr sz="600" spc="-55" dirty="0">
                <a:latin typeface="Arial"/>
                <a:cs typeface="Arial"/>
              </a:rPr>
              <a:t>Renata </a:t>
            </a:r>
            <a:r>
              <a:rPr sz="600" spc="-70" dirty="0">
                <a:latin typeface="Arial"/>
                <a:cs typeface="Arial"/>
              </a:rPr>
              <a:t>Jungo </a:t>
            </a:r>
            <a:r>
              <a:rPr sz="600" spc="-50" dirty="0">
                <a:latin typeface="Arial"/>
                <a:cs typeface="Arial"/>
              </a:rPr>
              <a:t>Brüngger, Sabine </a:t>
            </a:r>
            <a:r>
              <a:rPr sz="600" spc="-45" dirty="0">
                <a:latin typeface="Arial"/>
                <a:cs typeface="Arial"/>
              </a:rPr>
              <a:t>Kohleisen, Markus Schäfer, </a:t>
            </a:r>
            <a:r>
              <a:rPr sz="600" spc="-40" dirty="0">
                <a:latin typeface="Arial"/>
                <a:cs typeface="Arial"/>
              </a:rPr>
              <a:t>Telefax/FAX </a:t>
            </a:r>
            <a:r>
              <a:rPr sz="600" spc="-30" dirty="0">
                <a:latin typeface="Arial"/>
                <a:cs typeface="Arial"/>
              </a:rPr>
              <a:t>+49 </a:t>
            </a:r>
            <a:r>
              <a:rPr sz="600" spc="-25" dirty="0">
                <a:latin typeface="Arial"/>
                <a:cs typeface="Arial"/>
              </a:rPr>
              <a:t>7 11 17-2 22</a:t>
            </a:r>
            <a:r>
              <a:rPr sz="600" spc="9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44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9000" y="9932029"/>
            <a:ext cx="1423035" cy="11176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00" spc="-30" dirty="0">
                <a:latin typeface="Arial"/>
                <a:cs typeface="Arial"/>
              </a:rPr>
              <a:t>Britta </a:t>
            </a:r>
            <a:r>
              <a:rPr sz="600" spc="-50" dirty="0">
                <a:latin typeface="Arial"/>
                <a:cs typeface="Arial"/>
              </a:rPr>
              <a:t>Seeger, </a:t>
            </a:r>
            <a:r>
              <a:rPr sz="600" spc="-45" dirty="0">
                <a:latin typeface="Arial"/>
                <a:cs typeface="Arial"/>
              </a:rPr>
              <a:t>Hubertus </a:t>
            </a:r>
            <a:r>
              <a:rPr sz="600" spc="-50" dirty="0">
                <a:latin typeface="Arial"/>
                <a:cs typeface="Arial"/>
              </a:rPr>
              <a:t>Troska, </a:t>
            </a:r>
            <a:r>
              <a:rPr sz="600" spc="-45" dirty="0">
                <a:latin typeface="Arial"/>
                <a:cs typeface="Arial"/>
              </a:rPr>
              <a:t>Harald</a:t>
            </a:r>
            <a:r>
              <a:rPr sz="600" spc="-30" dirty="0">
                <a:latin typeface="Arial"/>
                <a:cs typeface="Arial"/>
              </a:rPr>
              <a:t> </a:t>
            </a:r>
            <a:r>
              <a:rPr sz="600" spc="-50" dirty="0">
                <a:latin typeface="Arial"/>
                <a:cs typeface="Arial"/>
              </a:rPr>
              <a:t>Wilhelm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83200" y="9932029"/>
            <a:ext cx="864869" cy="197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680"/>
              </a:lnSpc>
              <a:spcBef>
                <a:spcPts val="100"/>
              </a:spcBef>
            </a:pPr>
            <a:r>
              <a:rPr sz="600" spc="-50" dirty="0">
                <a:latin typeface="Arial"/>
                <a:cs typeface="Arial"/>
                <a:hlinkClick r:id="rId4"/>
              </a:rPr>
              <a:t>dialog@mercedes-benz.com </a:t>
            </a:r>
            <a:r>
              <a:rPr sz="600" spc="-50" dirty="0">
                <a:latin typeface="Arial"/>
                <a:cs typeface="Arial"/>
              </a:rPr>
              <a:t> </a:t>
            </a:r>
            <a:r>
              <a:rPr sz="600" spc="-50" dirty="0">
                <a:latin typeface="Arial"/>
                <a:cs typeface="Arial"/>
                <a:hlinkClick r:id="rId5"/>
              </a:rPr>
              <a:t>www.mercedes-benz.com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1400" y="10185350"/>
            <a:ext cx="4076700" cy="14033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5" dirty="0">
                <a:latin typeface="Arial"/>
                <a:cs typeface="Arial"/>
              </a:rPr>
              <a:t>und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65" dirty="0">
                <a:latin typeface="Arial"/>
                <a:cs typeface="Arial"/>
              </a:rPr>
              <a:t>Mercedes-Benz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45" dirty="0">
                <a:latin typeface="Arial"/>
                <a:cs typeface="Arial"/>
              </a:rPr>
              <a:t>-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50" dirty="0">
                <a:latin typeface="Arial"/>
                <a:cs typeface="Arial"/>
              </a:rPr>
              <a:t>sind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eingetragene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Marken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50" dirty="0">
                <a:latin typeface="Arial"/>
                <a:cs typeface="Arial"/>
              </a:rPr>
              <a:t>der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65" dirty="0">
                <a:latin typeface="Arial"/>
                <a:cs typeface="Arial"/>
              </a:rPr>
              <a:t>Mercedes-Benz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70" dirty="0">
                <a:latin typeface="Arial"/>
                <a:cs typeface="Arial"/>
              </a:rPr>
              <a:t>Group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90" dirty="0">
                <a:latin typeface="Arial"/>
                <a:cs typeface="Arial"/>
              </a:rPr>
              <a:t>AG,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35" dirty="0">
                <a:latin typeface="Arial"/>
                <a:cs typeface="Arial"/>
              </a:rPr>
              <a:t>Stuttgart,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Deutschland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4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5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528319" y="708151"/>
            <a:ext cx="5831840" cy="49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10" dirty="0">
                <a:solidFill>
                  <a:srgbClr val="221F1F"/>
                </a:solidFill>
                <a:latin typeface="Calibri"/>
                <a:cs typeface="Calibri"/>
              </a:rPr>
              <a:t>Allgemeine </a:t>
            </a:r>
            <a:r>
              <a:rPr sz="1500" b="1" spc="25" dirty="0">
                <a:solidFill>
                  <a:srgbClr val="221F1F"/>
                </a:solidFill>
                <a:latin typeface="Calibri"/>
                <a:cs typeface="Calibri"/>
              </a:rPr>
              <a:t>Geschäftsbedingungen für</a:t>
            </a:r>
            <a:r>
              <a:rPr sz="1500" b="1" spc="-18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500" b="1" spc="-20" dirty="0">
                <a:solidFill>
                  <a:srgbClr val="221F1F"/>
                </a:solidFill>
                <a:latin typeface="Calibri"/>
                <a:cs typeface="Calibri"/>
              </a:rPr>
              <a:t>den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500" b="1" spc="-10" dirty="0">
                <a:solidFill>
                  <a:srgbClr val="221F1F"/>
                </a:solidFill>
                <a:latin typeface="Calibri"/>
                <a:cs typeface="Calibri"/>
              </a:rPr>
              <a:t>Verkauf</a:t>
            </a:r>
            <a:r>
              <a:rPr sz="1500" b="1" spc="-13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221F1F"/>
                </a:solidFill>
                <a:latin typeface="Calibri"/>
                <a:cs typeface="Calibri"/>
              </a:rPr>
              <a:t>von</a:t>
            </a:r>
            <a:r>
              <a:rPr sz="1500" b="1" spc="-10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500" b="1" spc="-30" dirty="0">
                <a:solidFill>
                  <a:srgbClr val="221F1F"/>
                </a:solidFill>
                <a:latin typeface="Calibri"/>
                <a:cs typeface="Calibri"/>
              </a:rPr>
              <a:t>neuen</a:t>
            </a:r>
            <a:r>
              <a:rPr sz="1500" b="1" spc="-7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221F1F"/>
                </a:solidFill>
                <a:latin typeface="Calibri"/>
                <a:cs typeface="Calibri"/>
              </a:rPr>
              <a:t>Kraftfahrzeugen</a:t>
            </a:r>
            <a:r>
              <a:rPr sz="1500" b="1" spc="-9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500" b="1" spc="-65" dirty="0">
                <a:solidFill>
                  <a:srgbClr val="221F1F"/>
                </a:solidFill>
                <a:latin typeface="Calibri"/>
                <a:cs typeface="Calibri"/>
              </a:rPr>
              <a:t>–</a:t>
            </a:r>
            <a:r>
              <a:rPr sz="1500" b="1" spc="-8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221F1F"/>
                </a:solidFill>
                <a:latin typeface="Calibri"/>
                <a:cs typeface="Calibri"/>
              </a:rPr>
              <a:t>Neufahrzeug-Verkaufsbedingungen</a:t>
            </a:r>
            <a:r>
              <a:rPr sz="1500" b="1" spc="-10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1500" b="1" spc="-65" dirty="0">
                <a:solidFill>
                  <a:srgbClr val="221F1F"/>
                </a:solidFill>
                <a:latin typeface="Calibri"/>
                <a:cs typeface="Calibri"/>
              </a:rPr>
              <a:t>–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2036" y="1305560"/>
            <a:ext cx="6495415" cy="86760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3970" algn="just">
              <a:lnSpc>
                <a:spcPct val="100000"/>
              </a:lnSpc>
              <a:spcBef>
                <a:spcPts val="375"/>
              </a:spcBef>
            </a:pPr>
            <a:r>
              <a:rPr sz="900" b="1" spc="-20" dirty="0">
                <a:solidFill>
                  <a:srgbClr val="221F1F"/>
                </a:solidFill>
                <a:latin typeface="Calibri"/>
                <a:cs typeface="Calibri"/>
              </a:rPr>
              <a:t>I. </a:t>
            </a:r>
            <a:r>
              <a:rPr sz="900" b="1" spc="5" dirty="0">
                <a:solidFill>
                  <a:srgbClr val="221F1F"/>
                </a:solidFill>
                <a:latin typeface="Calibri"/>
                <a:cs typeface="Calibri"/>
              </a:rPr>
              <a:t>Vertragsabschluss/Übertragung </a:t>
            </a:r>
            <a:r>
              <a:rPr sz="900" b="1" spc="-10" dirty="0">
                <a:solidFill>
                  <a:srgbClr val="221F1F"/>
                </a:solidFill>
                <a:latin typeface="Calibri"/>
                <a:cs typeface="Calibri"/>
              </a:rPr>
              <a:t>von </a:t>
            </a:r>
            <a:r>
              <a:rPr sz="900" b="1" dirty="0">
                <a:solidFill>
                  <a:srgbClr val="221F1F"/>
                </a:solidFill>
                <a:latin typeface="Calibri"/>
                <a:cs typeface="Calibri"/>
              </a:rPr>
              <a:t>Rechten </a:t>
            </a:r>
            <a:r>
              <a:rPr sz="900" b="1" spc="-10" dirty="0">
                <a:solidFill>
                  <a:srgbClr val="221F1F"/>
                </a:solidFill>
                <a:latin typeface="Calibri"/>
                <a:cs typeface="Calibri"/>
              </a:rPr>
              <a:t>und </a:t>
            </a:r>
            <a:r>
              <a:rPr sz="900" b="1" spc="5" dirty="0">
                <a:solidFill>
                  <a:srgbClr val="221F1F"/>
                </a:solidFill>
                <a:latin typeface="Calibri"/>
                <a:cs typeface="Calibri"/>
              </a:rPr>
              <a:t>Pflichten </a:t>
            </a:r>
            <a:r>
              <a:rPr sz="900" b="1" spc="15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b="1" spc="5" dirty="0">
                <a:solidFill>
                  <a:srgbClr val="221F1F"/>
                </a:solidFill>
                <a:latin typeface="Calibri"/>
                <a:cs typeface="Calibri"/>
              </a:rPr>
              <a:t>Käufers; </a:t>
            </a:r>
            <a:r>
              <a:rPr sz="900" b="1" dirty="0">
                <a:solidFill>
                  <a:srgbClr val="221F1F"/>
                </a:solidFill>
                <a:latin typeface="Calibri"/>
                <a:cs typeface="Calibri"/>
              </a:rPr>
              <a:t>Weiterverkauf </a:t>
            </a:r>
            <a:r>
              <a:rPr sz="900" b="1" spc="15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b="1" spc="5" dirty="0">
                <a:solidFill>
                  <a:srgbClr val="221F1F"/>
                </a:solidFill>
                <a:latin typeface="Calibri"/>
                <a:cs typeface="Calibri"/>
              </a:rPr>
              <a:t>Kaufgegenstandes </a:t>
            </a:r>
            <a:r>
              <a:rPr sz="900" b="1" dirty="0">
                <a:solidFill>
                  <a:srgbClr val="221F1F"/>
                </a:solidFill>
                <a:latin typeface="Calibri"/>
                <a:cs typeface="Calibri"/>
              </a:rPr>
              <a:t>vor</a:t>
            </a:r>
            <a:r>
              <a:rPr sz="900" b="1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b="1" spc="5" dirty="0">
                <a:solidFill>
                  <a:srgbClr val="221F1F"/>
                </a:solidFill>
                <a:latin typeface="Calibri"/>
                <a:cs typeface="Calibri"/>
              </a:rPr>
              <a:t>Erhalt</a:t>
            </a:r>
            <a:endParaRPr sz="900">
              <a:latin typeface="Calibri"/>
              <a:cs typeface="Calibri"/>
            </a:endParaRPr>
          </a:p>
          <a:p>
            <a:pPr marL="268605" marR="6350" indent="-256540" algn="just">
              <a:lnSpc>
                <a:spcPct val="95100"/>
              </a:lnSpc>
              <a:spcBef>
                <a:spcPts val="330"/>
              </a:spcBef>
              <a:buSzPct val="94444"/>
              <a:buAutoNum type="arabicPeriod"/>
              <a:tabLst>
                <a:tab pos="269240" algn="l"/>
              </a:tabLst>
            </a:pP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Käufer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ist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an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die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Bestellung höchstens </a:t>
            </a: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bis 3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Wochen, bei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Nutzfahrzeugen </a:t>
            </a: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bis 6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Wochen,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bei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Fahrzeugen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mit 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Sonderausstattungen, die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nicht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in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Preisliste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aufgeführt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sind, 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bis </a:t>
            </a: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4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Wochen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gebunden. 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Diese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Fristen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verkürzen 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sich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auf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10 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Tage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(bei Nutzfahrzeugen auf </a:t>
            </a: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2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Wochen) bei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Fahrzeugen,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die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beim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vorhanden sind.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Kaufvertrag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ist abgeschlossen, 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wenn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die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Annahme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Bestellung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näher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bezeichneten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Kaufgegenstandes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innerhalb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jeweils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genannten 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Fristen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in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Textform bestätigt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hat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oder die Lieferung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ausgeführt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ist.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ist jedoch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verpflichtet,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den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Besteller  unverzüglich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zu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unterrichten, wenn er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die Bestellung nicht</a:t>
            </a:r>
            <a:r>
              <a:rPr sz="900" spc="9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annimmt.</a:t>
            </a:r>
            <a:endParaRPr sz="900">
              <a:latin typeface="Calibri"/>
              <a:cs typeface="Calibri"/>
            </a:endParaRPr>
          </a:p>
          <a:p>
            <a:pPr marL="267970" marR="6350" indent="-255904" algn="just">
              <a:lnSpc>
                <a:spcPct val="95000"/>
              </a:lnSpc>
              <a:spcBef>
                <a:spcPts val="305"/>
              </a:spcBef>
              <a:buSzPct val="94444"/>
              <a:buAutoNum type="arabicPeriod"/>
              <a:tabLst>
                <a:tab pos="269240" algn="l"/>
              </a:tabLst>
            </a:pP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Übertragungen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von Rechten und Pflichten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Käufers aus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dem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Kaufvertrag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bedürfen der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Zustimmung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Verkäufers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in  Textform. 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Dies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gilt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nicht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für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einen auf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Geld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gerichteten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Anspruch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Käufers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gegen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den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Verkäufer.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Für andere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Ansprüche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 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Käufers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gegen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den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bedarf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es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vorherigen Zustimmung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Verkäufers dann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nicht, wenn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beim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kein 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schützenswertes 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Interesse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an einem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Abtretungsausschluss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besteht oder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berechtigte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Belange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Käufers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an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einer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Abtretbarkeit 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Rechtes </a:t>
            </a: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das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schützenswerte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Interesse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Verkäufers an einem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Abtretungsausschluss</a:t>
            </a:r>
            <a:r>
              <a:rPr sz="900" spc="8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überwiegen.</a:t>
            </a:r>
            <a:endParaRPr sz="900">
              <a:latin typeface="Calibri"/>
              <a:cs typeface="Calibri"/>
            </a:endParaRPr>
          </a:p>
          <a:p>
            <a:pPr marL="268605" marR="6350" indent="-256540" algn="just">
              <a:lnSpc>
                <a:spcPct val="95000"/>
              </a:lnSpc>
              <a:spcBef>
                <a:spcPts val="305"/>
              </a:spcBef>
              <a:buSzPct val="94444"/>
              <a:buAutoNum type="arabicPeriod"/>
              <a:tabLst>
                <a:tab pos="269240" algn="l"/>
              </a:tabLst>
            </a:pP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Ein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Weiterverkauf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Kaufgegenstandes durch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den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Käufer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vor Ablieferung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durch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den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bedarf der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vorherigen  Zustimmung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Verkäufers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in Textform.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Bei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Verstoß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oder versuchtem Verstoß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Käufers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gegen 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diese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Regelung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kann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durch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Erklärung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in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Textform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ohne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Fristsetzung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vom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Vertrag</a:t>
            </a:r>
            <a:r>
              <a:rPr sz="900" spc="114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zurücktreten.</a:t>
            </a:r>
            <a:endParaRPr sz="900">
              <a:latin typeface="Calibri"/>
              <a:cs typeface="Calibri"/>
            </a:endParaRPr>
          </a:p>
          <a:p>
            <a:pPr marL="267970" marR="6985" indent="-255904" algn="just">
              <a:lnSpc>
                <a:spcPts val="1030"/>
              </a:lnSpc>
              <a:spcBef>
                <a:spcPts val="315"/>
              </a:spcBef>
              <a:buSzPct val="94444"/>
              <a:buAutoNum type="arabicPeriod"/>
              <a:tabLst>
                <a:tab pos="269240" algn="l"/>
              </a:tabLst>
            </a:pP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Andere Allgemeine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Geschäftsbedingungen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Käufers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gelten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auch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dann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nicht, wenn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ihnen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nicht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ausdrücklich 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widersprochen 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hat.</a:t>
            </a:r>
            <a:endParaRPr sz="9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325"/>
              </a:spcBef>
            </a:pPr>
            <a:r>
              <a:rPr sz="900" b="1" spc="-15" dirty="0">
                <a:solidFill>
                  <a:srgbClr val="221F1F"/>
                </a:solidFill>
                <a:latin typeface="Calibri"/>
                <a:cs typeface="Calibri"/>
              </a:rPr>
              <a:t>II. </a:t>
            </a:r>
            <a:r>
              <a:rPr sz="900" b="1" spc="10" dirty="0">
                <a:solidFill>
                  <a:srgbClr val="221F1F"/>
                </a:solidFill>
                <a:latin typeface="Calibri"/>
                <a:cs typeface="Calibri"/>
              </a:rPr>
              <a:t>Preise</a:t>
            </a:r>
            <a:endParaRPr sz="900">
              <a:latin typeface="Calibri"/>
              <a:cs typeface="Calibri"/>
            </a:endParaRPr>
          </a:p>
          <a:p>
            <a:pPr marL="268605" marR="5080" indent="-254635" algn="just">
              <a:lnSpc>
                <a:spcPts val="1019"/>
              </a:lnSpc>
              <a:spcBef>
                <a:spcPts val="350"/>
              </a:spcBef>
              <a:buSzPct val="94444"/>
              <a:buAutoNum type="arabicPeriod"/>
              <a:tabLst>
                <a:tab pos="269240" algn="l"/>
              </a:tabLst>
            </a:pP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Preis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Kaufgegenstandes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versteht 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sich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ab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Herstellerwerk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zuzüglich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etwaiger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Überstellungskosten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und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zuzüglich 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Umsatzsteuer (Kaufpreis).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Vereinbarte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Nebenleistungen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werden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zusätzlich</a:t>
            </a:r>
            <a:r>
              <a:rPr sz="900" spc="8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berechnet.</a:t>
            </a:r>
            <a:endParaRPr sz="900">
              <a:latin typeface="Calibri"/>
              <a:cs typeface="Calibri"/>
            </a:endParaRPr>
          </a:p>
          <a:p>
            <a:pPr marL="267970" marR="6350" indent="-255904" algn="just">
              <a:lnSpc>
                <a:spcPct val="95200"/>
              </a:lnSpc>
              <a:spcBef>
                <a:spcPts val="280"/>
              </a:spcBef>
              <a:buSzPct val="94444"/>
              <a:buAutoNum type="arabicPeriod"/>
              <a:tabLst>
                <a:tab pos="269240" algn="l"/>
              </a:tabLst>
            </a:pP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Die 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im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Kaufvertrag genannte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Gesamtsumme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ist 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als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Kaufpreis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zu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zahlen,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wenn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eine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Lieferzeit </a:t>
            </a: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bis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zu </a:t>
            </a: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4 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Monaten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vereinbart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ist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oder 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innerhalb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von </a:t>
            </a: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4 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Monaten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geliefert 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wird.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Andernfalls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ändert </a:t>
            </a: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sich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Kaufpreis 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im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gleichen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Verhältnis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wie 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sich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die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Listenpreise 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Verkäufers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für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Fahrzeug,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Sonderausstattung und Überstellungskosten zuzüglich Umsatzsteuer </a:t>
            </a: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bis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zum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Tag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Lieferung 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verändern.</a:t>
            </a:r>
            <a:endParaRPr sz="900">
              <a:latin typeface="Calibri"/>
              <a:cs typeface="Calibri"/>
            </a:endParaRPr>
          </a:p>
          <a:p>
            <a:pPr marL="267970" marR="7620" algn="just">
              <a:lnSpc>
                <a:spcPts val="1019"/>
              </a:lnSpc>
              <a:spcBef>
                <a:spcPts val="320"/>
              </a:spcBef>
            </a:pP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Erhöhungen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Listenpreise zwischen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schriftlichen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Kaufpreismitteilung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durch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den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Verkäufer und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Lieferung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werden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nicht 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berechnet,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wenn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Käufer </a:t>
            </a: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das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Fahrzeug fristgerecht</a:t>
            </a:r>
            <a:r>
              <a:rPr sz="900" spc="8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abnimmt.</a:t>
            </a:r>
            <a:endParaRPr sz="900">
              <a:latin typeface="Calibri"/>
              <a:cs typeface="Calibri"/>
            </a:endParaRPr>
          </a:p>
          <a:p>
            <a:pPr marL="267970" marR="5080" algn="just">
              <a:lnSpc>
                <a:spcPct val="94800"/>
              </a:lnSpc>
              <a:spcBef>
                <a:spcPts val="275"/>
              </a:spcBef>
            </a:pP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Käufer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kann vom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Vertrag zurücktreten, wenn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die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Summe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Kaufpreise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für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Fahrzeug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und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Sonderausstattung und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 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Entgelts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für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die Überstellung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in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Kaufpreismitteilung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die 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Summe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für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den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gleichen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Umfang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in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Bestellung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genannten 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Preise 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um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mehr 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als </a:t>
            </a: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3 </a:t>
            </a:r>
            <a:r>
              <a:rPr sz="900" spc="45" dirty="0">
                <a:solidFill>
                  <a:srgbClr val="221F1F"/>
                </a:solidFill>
                <a:latin typeface="Calibri"/>
                <a:cs typeface="Calibri"/>
              </a:rPr>
              <a:t>%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– bei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vereinbarter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Lieferzeit von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mindestens </a:t>
            </a: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18 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Monaten um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mehr 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als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durchschnittlich 1,5 </a:t>
            </a:r>
            <a:r>
              <a:rPr sz="900" spc="45" dirty="0">
                <a:solidFill>
                  <a:srgbClr val="221F1F"/>
                </a:solidFill>
                <a:latin typeface="Calibri"/>
                <a:cs typeface="Calibri"/>
              </a:rPr>
              <a:t>% 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je 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Vertragshalbjahr –</a:t>
            </a:r>
            <a:r>
              <a:rPr sz="900" spc="4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221F1F"/>
                </a:solidFill>
                <a:latin typeface="Calibri"/>
                <a:cs typeface="Calibri"/>
              </a:rPr>
              <a:t>übersteigt.</a:t>
            </a:r>
            <a:endParaRPr sz="900">
              <a:latin typeface="Calibri"/>
              <a:cs typeface="Calibri"/>
            </a:endParaRPr>
          </a:p>
          <a:p>
            <a:pPr marL="267970" algn="just">
              <a:lnSpc>
                <a:spcPct val="100000"/>
              </a:lnSpc>
              <a:spcBef>
                <a:spcPts val="350"/>
              </a:spcBef>
            </a:pP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</a:t>
            </a:r>
            <a:r>
              <a:rPr sz="900" spc="4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Rücktritt</a:t>
            </a:r>
            <a:r>
              <a:rPr sz="900" spc="6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hat</a:t>
            </a:r>
            <a:r>
              <a:rPr sz="900" spc="7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in</a:t>
            </a:r>
            <a:r>
              <a:rPr sz="900" spc="4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Textform</a:t>
            </a:r>
            <a:r>
              <a:rPr sz="900" spc="7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binnen</a:t>
            </a:r>
            <a:r>
              <a:rPr sz="900" spc="7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2</a:t>
            </a:r>
            <a:r>
              <a:rPr sz="900" spc="6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Wochen</a:t>
            </a:r>
            <a:r>
              <a:rPr sz="900" spc="6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seit</a:t>
            </a:r>
            <a:r>
              <a:rPr sz="900" spc="7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Zugang</a:t>
            </a:r>
            <a:r>
              <a:rPr sz="900" spc="7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</a:t>
            </a:r>
            <a:r>
              <a:rPr sz="900" spc="5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Kaufpreismitteilung</a:t>
            </a:r>
            <a:r>
              <a:rPr sz="900" spc="8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zu</a:t>
            </a:r>
            <a:r>
              <a:rPr sz="900" spc="6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erfolgen.</a:t>
            </a:r>
            <a:endParaRPr sz="900">
              <a:latin typeface="Calibri"/>
              <a:cs typeface="Calibri"/>
            </a:endParaRPr>
          </a:p>
          <a:p>
            <a:pPr marL="268605" marR="6350" indent="-256540" algn="just">
              <a:lnSpc>
                <a:spcPct val="94800"/>
              </a:lnSpc>
              <a:spcBef>
                <a:spcPts val="330"/>
              </a:spcBef>
              <a:buSzPct val="94444"/>
              <a:buAutoNum type="arabicPeriod" startAt="3"/>
              <a:tabLst>
                <a:tab pos="269240" algn="l"/>
              </a:tabLst>
            </a:pP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Ist</a:t>
            </a:r>
            <a:r>
              <a:rPr sz="9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Käufer</a:t>
            </a:r>
            <a:r>
              <a:rPr sz="9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eine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juristische</a:t>
            </a:r>
            <a:r>
              <a:rPr sz="9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Person</a:t>
            </a:r>
            <a:r>
              <a:rPr sz="9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</a:t>
            </a:r>
            <a:r>
              <a:rPr sz="9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öffentlichen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Rechts,</a:t>
            </a:r>
            <a:r>
              <a:rPr sz="9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ein</a:t>
            </a:r>
            <a:r>
              <a:rPr sz="9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öffentlich-rechtliches</a:t>
            </a:r>
            <a:r>
              <a:rPr sz="9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Sondervermögen</a:t>
            </a:r>
            <a:r>
              <a:rPr sz="9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oder</a:t>
            </a:r>
            <a:r>
              <a:rPr sz="9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ein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Unternehmer, 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bei </a:t>
            </a: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Abschluss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Kaufvertrages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in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Ausübung seiner gewerblichen oder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selbständigen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beruflichen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Tätigkeit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handelt,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ändert  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sich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in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jedem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Fall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Kaufpreis 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im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gleichen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Verhältnis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wie 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sich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die Listenpreise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Verkäufers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für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Fahrzeug,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Sonderausstattung 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und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Überstellungskosten zuzüglich Umsatzsteuer </a:t>
            </a: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bis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zum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Tag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Lieferung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verändern;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Ziffer </a:t>
            </a: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2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gilt</a:t>
            </a:r>
            <a:r>
              <a:rPr sz="900" spc="8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nicht.</a:t>
            </a:r>
            <a:endParaRPr sz="9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350"/>
              </a:spcBef>
            </a:pPr>
            <a:r>
              <a:rPr sz="900" b="1" spc="-10" dirty="0">
                <a:solidFill>
                  <a:srgbClr val="221F1F"/>
                </a:solidFill>
                <a:latin typeface="Calibri"/>
                <a:cs typeface="Calibri"/>
              </a:rPr>
              <a:t>III.</a:t>
            </a:r>
            <a:r>
              <a:rPr sz="900" b="1" spc="10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221F1F"/>
                </a:solidFill>
                <a:latin typeface="Calibri"/>
                <a:cs typeface="Calibri"/>
              </a:rPr>
              <a:t>Zahlung</a:t>
            </a:r>
            <a:endParaRPr sz="900">
              <a:latin typeface="Calibri"/>
              <a:cs typeface="Calibri"/>
            </a:endParaRPr>
          </a:p>
          <a:p>
            <a:pPr marL="268605" marR="5080" indent="-255270" algn="just">
              <a:lnSpc>
                <a:spcPct val="95000"/>
              </a:lnSpc>
              <a:spcBef>
                <a:spcPts val="315"/>
              </a:spcBef>
              <a:buSzPct val="94444"/>
              <a:buAutoNum type="arabicPeriod"/>
              <a:tabLst>
                <a:tab pos="269240" algn="l"/>
              </a:tabLst>
            </a:pP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Kaufpreis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und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Preise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für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Nebenleistungen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sind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bei Übergabe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Kaufgegenstandes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und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Aushändigung oder Übersendung  der Rechnung oder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einer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anderen Abrechnungsunterlage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zur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Zahlung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fällig.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Kaufpreis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und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die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Preise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für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Nebenleistungen 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sind bargeldlos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zu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bezahlen.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Agent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Verkäufers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ist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widerruflich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zur Entgegennahme 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Kaufpreises</a:t>
            </a:r>
            <a:r>
              <a:rPr sz="900" spc="10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221F1F"/>
                </a:solidFill>
                <a:latin typeface="Calibri"/>
                <a:cs typeface="Calibri"/>
              </a:rPr>
              <a:t>ermächtigt.</a:t>
            </a:r>
            <a:endParaRPr sz="900">
              <a:latin typeface="Calibri"/>
              <a:cs typeface="Calibri"/>
            </a:endParaRPr>
          </a:p>
          <a:p>
            <a:pPr marL="268605" marR="5080" indent="-256540" algn="just">
              <a:lnSpc>
                <a:spcPct val="94800"/>
              </a:lnSpc>
              <a:spcBef>
                <a:spcPts val="310"/>
              </a:spcBef>
              <a:buSzPct val="94444"/>
              <a:buAutoNum type="arabicPeriod"/>
              <a:tabLst>
                <a:tab pos="269240" algn="l"/>
              </a:tabLst>
            </a:pP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Gegen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Ansprüche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Verkäufers kann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Käufer 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nur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dann aufrechnen,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wenn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die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Gegenforderung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Käufers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unbestritten 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ist 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oder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ein rechtskräftiger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Titel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vorliegt.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Hiervon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ausgenommen 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sind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Gegenforderungen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Käufers aus demselben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Kaufvertrag. 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Ein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Zurückbehaltungsrecht kann der Käufer 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nur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geltend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machen, soweit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es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auf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Ansprüchen 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aus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demselben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Vertragsverhältnis  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beruht.</a:t>
            </a:r>
            <a:endParaRPr sz="9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345"/>
              </a:spcBef>
            </a:pPr>
            <a:r>
              <a:rPr sz="900" b="1" spc="-10" dirty="0">
                <a:solidFill>
                  <a:srgbClr val="221F1F"/>
                </a:solidFill>
                <a:latin typeface="Calibri"/>
                <a:cs typeface="Calibri"/>
              </a:rPr>
              <a:t>IV. </a:t>
            </a:r>
            <a:r>
              <a:rPr sz="900" b="1" spc="15" dirty="0">
                <a:solidFill>
                  <a:srgbClr val="221F1F"/>
                </a:solidFill>
                <a:latin typeface="Calibri"/>
                <a:cs typeface="Calibri"/>
              </a:rPr>
              <a:t>Lieferung </a:t>
            </a:r>
            <a:r>
              <a:rPr sz="900" b="1" dirty="0">
                <a:solidFill>
                  <a:srgbClr val="221F1F"/>
                </a:solidFill>
                <a:latin typeface="Calibri"/>
                <a:cs typeface="Calibri"/>
              </a:rPr>
              <a:t>und</a:t>
            </a:r>
            <a:r>
              <a:rPr sz="900" b="1" spc="6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b="1" spc="5" dirty="0">
                <a:solidFill>
                  <a:srgbClr val="221F1F"/>
                </a:solidFill>
                <a:latin typeface="Calibri"/>
                <a:cs typeface="Calibri"/>
              </a:rPr>
              <a:t>Lieferverzug</a:t>
            </a:r>
            <a:endParaRPr sz="900">
              <a:latin typeface="Calibri"/>
              <a:cs typeface="Calibri"/>
            </a:endParaRPr>
          </a:p>
          <a:p>
            <a:pPr marL="268605" marR="6350" indent="-254635" algn="just">
              <a:lnSpc>
                <a:spcPts val="1030"/>
              </a:lnSpc>
              <a:spcBef>
                <a:spcPts val="340"/>
              </a:spcBef>
              <a:buSzPct val="94444"/>
              <a:buAutoNum type="arabicPeriod"/>
              <a:tabLst>
                <a:tab pos="269240" algn="l"/>
              </a:tabLst>
            </a:pP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Liefertermine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oder Lieferfristen,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die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verbindlich oder unverbindlich 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vereinbart werden können,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sind 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in Textform anzugeben. 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Lieferfristen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beginnen 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mit</a:t>
            </a:r>
            <a:r>
              <a:rPr sz="900" spc="6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Vertragsabschluss.</a:t>
            </a:r>
            <a:endParaRPr sz="900">
              <a:latin typeface="Calibri"/>
              <a:cs typeface="Calibri"/>
            </a:endParaRPr>
          </a:p>
          <a:p>
            <a:pPr marL="268605" marR="5715" indent="-256540" algn="just">
              <a:lnSpc>
                <a:spcPct val="95300"/>
              </a:lnSpc>
              <a:spcBef>
                <a:spcPts val="270"/>
              </a:spcBef>
              <a:buSzPct val="94444"/>
              <a:buAutoNum type="arabicPeriod"/>
              <a:tabLst>
                <a:tab pos="269240" algn="l"/>
              </a:tabLst>
            </a:pP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Käufer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kann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den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sechs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Wochen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nach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Überschreiten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eines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unverbindlichen Liefertermins oder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einer 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unverbindlichen Lieferfrist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auffordern,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zu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liefern. 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Diese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Frist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verkürzt 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sich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auf </a:t>
            </a: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10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Tage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bei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Fahrzeugen,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die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beim Verkäufer  vorhanden sind. </a:t>
            </a:r>
            <a:r>
              <a:rPr sz="900" spc="-15" dirty="0">
                <a:solidFill>
                  <a:srgbClr val="221F1F"/>
                </a:solidFill>
                <a:latin typeface="Calibri"/>
                <a:cs typeface="Calibri"/>
              </a:rPr>
              <a:t>Mit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dem Zugang der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Aufforderung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kommt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in Verzug,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es 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sei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denn der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hat 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dies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nicht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zu  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vertreten.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Hat der Käufer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Anspruch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auf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Ersatz eines Verzugsschadens,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beschränkt 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sich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dieser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bei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leichter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Fahrlässigkeit </a:t>
            </a: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des 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Verkäufers auf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höchstens </a:t>
            </a: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5 </a:t>
            </a:r>
            <a:r>
              <a:rPr sz="900" spc="45" dirty="0">
                <a:solidFill>
                  <a:srgbClr val="221F1F"/>
                </a:solidFill>
                <a:latin typeface="Calibri"/>
                <a:cs typeface="Calibri"/>
              </a:rPr>
              <a:t>%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vereinbarten</a:t>
            </a:r>
            <a:r>
              <a:rPr sz="9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Kaufpreises.</a:t>
            </a:r>
            <a:endParaRPr sz="900">
              <a:latin typeface="Calibri"/>
              <a:cs typeface="Calibri"/>
            </a:endParaRPr>
          </a:p>
          <a:p>
            <a:pPr marL="267970" marR="5080" indent="-255904" algn="just">
              <a:lnSpc>
                <a:spcPct val="95200"/>
              </a:lnSpc>
              <a:spcBef>
                <a:spcPts val="290"/>
              </a:spcBef>
              <a:buSzPct val="94444"/>
              <a:buAutoNum type="arabicPeriod"/>
              <a:tabLst>
                <a:tab pos="269240" algn="l"/>
              </a:tabLst>
            </a:pP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Will der Käufer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darüber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hinaus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vom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Vertrag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zurücktreten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und/oder 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Schadensersatz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statt der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Leistung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verlangen, 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muss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er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dem 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nach Ablauf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in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Ziffer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2, 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Satz </a:t>
            </a: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1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bzw. </a:t>
            </a: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2 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dieses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Abschnitts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IV.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genannten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Sechs-Wochen-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bzw. 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10-Tage-Frist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eine  angemessene Frist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zur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Lieferung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setzen.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Hat der Käufer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Anspruch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auf 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Schadensersatz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statt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Leistung, beschränkt 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sich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 Anspruch bei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leichter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Fahrlässigkeit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auf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höchstens </a:t>
            </a: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25 </a:t>
            </a:r>
            <a:r>
              <a:rPr sz="900" spc="45" dirty="0">
                <a:solidFill>
                  <a:srgbClr val="221F1F"/>
                </a:solidFill>
                <a:latin typeface="Calibri"/>
                <a:cs typeface="Calibri"/>
              </a:rPr>
              <a:t>%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vereinbarten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Kaufpreises.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Ist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Käufer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eine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juristische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Person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 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öffentlichen Rechts,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ein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öffentlich-rechtliches Sondervermögen oder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ein 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Unternehmer,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bei </a:t>
            </a: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Abschluss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Vertrages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in 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Ausübung seiner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gewerblichen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oder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selbständigen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beruflichen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Tätigkeit handelt, 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sind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Schadensersatzansprüche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bei leichter  Fahrlässigkeit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ausgeschlossen.</a:t>
            </a:r>
            <a:endParaRPr sz="900">
              <a:latin typeface="Calibri"/>
              <a:cs typeface="Calibri"/>
            </a:endParaRPr>
          </a:p>
          <a:p>
            <a:pPr marL="267970" marR="6985" algn="just">
              <a:lnSpc>
                <a:spcPts val="1019"/>
              </a:lnSpc>
              <a:spcBef>
                <a:spcPts val="325"/>
              </a:spcBef>
            </a:pP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Wird</a:t>
            </a:r>
            <a:r>
              <a:rPr sz="9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dem</a:t>
            </a:r>
            <a:r>
              <a:rPr sz="9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Verkäufer,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während</a:t>
            </a:r>
            <a:r>
              <a:rPr sz="9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er</a:t>
            </a:r>
            <a:r>
              <a:rPr sz="9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in</a:t>
            </a:r>
            <a:r>
              <a:rPr sz="9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Verzug</a:t>
            </a:r>
            <a:r>
              <a:rPr sz="9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ist,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die</a:t>
            </a:r>
            <a:r>
              <a:rPr sz="9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Lieferung</a:t>
            </a:r>
            <a:r>
              <a:rPr sz="9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durch</a:t>
            </a:r>
            <a:r>
              <a:rPr sz="9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Zufall</a:t>
            </a:r>
            <a:r>
              <a:rPr sz="9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unmöglich,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so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haftet</a:t>
            </a:r>
            <a:r>
              <a:rPr sz="9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er</a:t>
            </a:r>
            <a:r>
              <a:rPr sz="9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mit</a:t>
            </a:r>
            <a:r>
              <a:rPr sz="9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den</a:t>
            </a:r>
            <a:r>
              <a:rPr sz="9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vorstehend</a:t>
            </a:r>
            <a:r>
              <a:rPr sz="9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vereinbarten  Haftungsbegrenzungen.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haftet nicht, wenn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Schaden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auch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bei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rechtzeitiger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Lieferung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eingetreten</a:t>
            </a:r>
            <a:r>
              <a:rPr sz="900" spc="5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221F1F"/>
                </a:solidFill>
                <a:latin typeface="Calibri"/>
                <a:cs typeface="Calibri"/>
              </a:rPr>
              <a:t>wäre.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896" y="9199109"/>
            <a:ext cx="112395" cy="117856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spc="-25" dirty="0">
                <a:solidFill>
                  <a:srgbClr val="221F1F"/>
                </a:solidFill>
                <a:latin typeface="Georgia"/>
                <a:cs typeface="Georgia"/>
              </a:rPr>
              <a:t>B20.601.09.033.00.A </a:t>
            </a:r>
            <a:r>
              <a:rPr sz="550" spc="-20" dirty="0">
                <a:solidFill>
                  <a:srgbClr val="221F1F"/>
                </a:solidFill>
                <a:latin typeface="Georgia"/>
                <a:cs typeface="Georgia"/>
              </a:rPr>
              <a:t>05/23 </a:t>
            </a:r>
            <a:r>
              <a:rPr sz="550" spc="-5" dirty="0">
                <a:solidFill>
                  <a:srgbClr val="221F1F"/>
                </a:solidFill>
                <a:latin typeface="Georgia"/>
                <a:cs typeface="Georgia"/>
              </a:rPr>
              <a:t>Seite</a:t>
            </a:r>
            <a:r>
              <a:rPr sz="550" spc="-10" dirty="0">
                <a:solidFill>
                  <a:srgbClr val="221F1F"/>
                </a:solidFill>
                <a:latin typeface="Georgia"/>
                <a:cs typeface="Georgia"/>
              </a:rPr>
              <a:t> </a:t>
            </a:r>
            <a:r>
              <a:rPr sz="550" spc="-50" dirty="0">
                <a:solidFill>
                  <a:srgbClr val="221F1F"/>
                </a:solidFill>
                <a:latin typeface="Georgia"/>
                <a:cs typeface="Georgia"/>
              </a:rPr>
              <a:t>1/3</a:t>
            </a:r>
            <a:endParaRPr sz="5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6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542036" y="694435"/>
            <a:ext cx="6495415" cy="918972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268605" marR="6350" indent="-256540" algn="just">
              <a:lnSpc>
                <a:spcPct val="95000"/>
              </a:lnSpc>
              <a:spcBef>
                <a:spcPts val="150"/>
              </a:spcBef>
              <a:buSzPct val="94444"/>
              <a:buAutoNum type="arabicPeriod" startAt="4"/>
              <a:tabLst>
                <a:tab pos="269240" algn="l"/>
              </a:tabLst>
            </a:pP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Wird ein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verbindlicher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Liefertermin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oder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eine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verbindliche Lieferfrist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überschritten,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kommt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bereits 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mit 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Überschreitung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Liefertermins oder der Lieferfrist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in Verzug,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es 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sei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denn der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hat </a:t>
            </a: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dies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nicht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zu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vertreten.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Die Rechte 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Käufers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bestimmen 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sich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dann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nach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Ziffer </a:t>
            </a: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2 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Satz </a:t>
            </a: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4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und Ziffer </a:t>
            </a: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3 dieses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Abschnitts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IV.</a:t>
            </a:r>
            <a:endParaRPr sz="900">
              <a:latin typeface="Calibri"/>
              <a:cs typeface="Calibri"/>
            </a:endParaRPr>
          </a:p>
          <a:p>
            <a:pPr marL="268605" marR="5080" indent="-256540" algn="just">
              <a:lnSpc>
                <a:spcPct val="95000"/>
              </a:lnSpc>
              <a:spcBef>
                <a:spcPts val="310"/>
              </a:spcBef>
              <a:buSzPct val="94444"/>
              <a:buAutoNum type="arabicPeriod" startAt="4"/>
              <a:tabLst>
                <a:tab pos="269240" algn="l"/>
              </a:tabLst>
            </a:pP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Die Haftungsbegrenzungen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und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Haftungsausschlüsse </a:t>
            </a: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dieses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Abschnitts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gelten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nicht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für 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Schäden,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die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auf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einer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grob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fahrlässigen  oder vorsätzlichen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Verletzung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von Pflichten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Verkäufers, 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seines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gesetzlichen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Vertreters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oder 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seines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Erfüllungsgehilfen 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beruhen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sowie bei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Verletzung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von Leben,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Körper oder</a:t>
            </a:r>
            <a:r>
              <a:rPr sz="900" spc="8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Gesundheit.</a:t>
            </a:r>
            <a:endParaRPr sz="900">
              <a:latin typeface="Calibri"/>
              <a:cs typeface="Calibri"/>
            </a:endParaRPr>
          </a:p>
          <a:p>
            <a:pPr marL="267970" marR="6350" indent="-255904" algn="just">
              <a:lnSpc>
                <a:spcPct val="94800"/>
              </a:lnSpc>
              <a:spcBef>
                <a:spcPts val="305"/>
              </a:spcBef>
              <a:buSzPct val="94444"/>
              <a:buAutoNum type="arabicPeriod" startAt="4"/>
              <a:tabLst>
                <a:tab pos="269240" algn="l"/>
              </a:tabLst>
            </a:pP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Höhere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Gewalt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oder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beim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oder </a:t>
            </a: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dessen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Lieferanten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eintretende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Betriebsstörungen,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die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den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ohne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eigenes 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Verschulden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vorübergehend daran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hindern,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den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Kaufgegenstand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zum vereinbarten Termin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oder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innerhalb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vereinbarten 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Frist</a:t>
            </a:r>
            <a:r>
              <a:rPr sz="900" spc="4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zu</a:t>
            </a:r>
            <a:r>
              <a:rPr sz="9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liefern,</a:t>
            </a:r>
            <a:r>
              <a:rPr sz="9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verändern</a:t>
            </a:r>
            <a:r>
              <a:rPr sz="9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die</a:t>
            </a:r>
            <a:r>
              <a:rPr sz="9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in</a:t>
            </a:r>
            <a:r>
              <a:rPr sz="9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Ziffern</a:t>
            </a:r>
            <a:r>
              <a:rPr sz="9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1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bis</a:t>
            </a:r>
            <a:r>
              <a:rPr sz="9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4</a:t>
            </a:r>
            <a:r>
              <a:rPr sz="9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dieses</a:t>
            </a:r>
            <a:r>
              <a:rPr sz="9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Abschnitts</a:t>
            </a:r>
            <a:r>
              <a:rPr sz="9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IV.</a:t>
            </a:r>
            <a:r>
              <a:rPr sz="9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genannten</a:t>
            </a:r>
            <a:r>
              <a:rPr sz="9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Termine</a:t>
            </a:r>
            <a:r>
              <a:rPr sz="9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und</a:t>
            </a:r>
            <a:r>
              <a:rPr sz="9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Fristen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 um</a:t>
            </a:r>
            <a:r>
              <a:rPr sz="9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die</a:t>
            </a:r>
            <a:r>
              <a:rPr sz="9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Dauer</a:t>
            </a:r>
            <a:r>
              <a:rPr sz="9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</a:t>
            </a:r>
            <a:r>
              <a:rPr sz="9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durch</a:t>
            </a:r>
            <a:r>
              <a:rPr sz="9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diese 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Umstände bedingten</a:t>
            </a:r>
            <a:r>
              <a:rPr sz="900" spc="4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Leistungsstörungen.</a:t>
            </a:r>
            <a:endParaRPr sz="900">
              <a:latin typeface="Calibri"/>
              <a:cs typeface="Calibri"/>
            </a:endParaRPr>
          </a:p>
          <a:p>
            <a:pPr marL="267970" marR="6985" algn="just">
              <a:lnSpc>
                <a:spcPts val="1030"/>
              </a:lnSpc>
              <a:spcBef>
                <a:spcPts val="320"/>
              </a:spcBef>
            </a:pP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Führen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entsprechende Störungen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zu </a:t>
            </a:r>
            <a:r>
              <a:rPr sz="900" spc="-5" dirty="0">
                <a:solidFill>
                  <a:srgbClr val="221F1F"/>
                </a:solidFill>
                <a:latin typeface="Calibri"/>
                <a:cs typeface="Calibri"/>
              </a:rPr>
              <a:t>einem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Leistungsaufschub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von </a:t>
            </a:r>
            <a:r>
              <a:rPr sz="900" spc="-5" dirty="0">
                <a:solidFill>
                  <a:srgbClr val="221F1F"/>
                </a:solidFill>
                <a:latin typeface="Calibri"/>
                <a:cs typeface="Calibri"/>
              </a:rPr>
              <a:t>mehr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als 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vier </a:t>
            </a:r>
            <a:r>
              <a:rPr sz="900" spc="-15" dirty="0">
                <a:solidFill>
                  <a:srgbClr val="221F1F"/>
                </a:solidFill>
                <a:latin typeface="Calibri"/>
                <a:cs typeface="Calibri"/>
              </a:rPr>
              <a:t>Monaten, 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kann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der Käufer vom </a:t>
            </a:r>
            <a:r>
              <a:rPr sz="900" spc="-5" dirty="0">
                <a:solidFill>
                  <a:srgbClr val="221F1F"/>
                </a:solidFill>
                <a:latin typeface="Calibri"/>
                <a:cs typeface="Calibri"/>
              </a:rPr>
              <a:t>Vertrag  zurücktreten.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Andere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Rücktrittsrechte bleiben davon</a:t>
            </a:r>
            <a:r>
              <a:rPr sz="900" spc="7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unberührt.</a:t>
            </a:r>
            <a:endParaRPr sz="900">
              <a:latin typeface="Calibri"/>
              <a:cs typeface="Calibri"/>
            </a:endParaRPr>
          </a:p>
          <a:p>
            <a:pPr marL="268605" marR="6985" indent="-256540" algn="just">
              <a:lnSpc>
                <a:spcPts val="1030"/>
              </a:lnSpc>
              <a:spcBef>
                <a:spcPts val="290"/>
              </a:spcBef>
              <a:buSzPct val="94444"/>
              <a:buAutoNum type="arabicPeriod" startAt="7"/>
              <a:tabLst>
                <a:tab pos="269240" algn="l"/>
              </a:tabLst>
            </a:pP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Konstruktions- oder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Formänderungen, Abweichungen 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im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Farbton sowie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Änderungen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Lieferumfangs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seitens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Herstellers 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bleiben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während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Lieferzeit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vorbehalten,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sofern die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Änderungen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oder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Abweichungen 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unter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Berücksichtigung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Interessen 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Verkäufers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für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den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Käufer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zumutbar</a:t>
            </a: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sind.</a:t>
            </a:r>
            <a:endParaRPr sz="900">
              <a:latin typeface="Calibri"/>
              <a:cs typeface="Calibri"/>
            </a:endParaRPr>
          </a:p>
          <a:p>
            <a:pPr marL="268605" marR="5080" indent="-635" algn="just">
              <a:lnSpc>
                <a:spcPts val="1019"/>
              </a:lnSpc>
              <a:spcBef>
                <a:spcPts val="305"/>
              </a:spcBef>
            </a:pP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Sofern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oder der Hersteller 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zur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Bezeichnung der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Bestellung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oder </a:t>
            </a: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bestellten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Kaufgegenstandes Zeichen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oder  </a:t>
            </a:r>
            <a:r>
              <a:rPr sz="900" spc="-5" dirty="0">
                <a:solidFill>
                  <a:srgbClr val="221F1F"/>
                </a:solidFill>
                <a:latin typeface="Calibri"/>
                <a:cs typeface="Calibri"/>
              </a:rPr>
              <a:t>Nummern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gebraucht, können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allein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hieraus keine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Rechte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abgeleitet</a:t>
            </a:r>
            <a:r>
              <a:rPr sz="900" spc="10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werden.</a:t>
            </a:r>
            <a:endParaRPr sz="9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320"/>
              </a:spcBef>
            </a:pPr>
            <a:r>
              <a:rPr sz="900" b="1" spc="-15" dirty="0">
                <a:solidFill>
                  <a:srgbClr val="221F1F"/>
                </a:solidFill>
                <a:latin typeface="Calibri"/>
                <a:cs typeface="Calibri"/>
              </a:rPr>
              <a:t>V.</a:t>
            </a:r>
            <a:r>
              <a:rPr sz="900" b="1" spc="1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b="1" spc="-15" dirty="0">
                <a:solidFill>
                  <a:srgbClr val="221F1F"/>
                </a:solidFill>
                <a:latin typeface="Calibri"/>
                <a:cs typeface="Calibri"/>
              </a:rPr>
              <a:t>Abnahme</a:t>
            </a:r>
            <a:endParaRPr sz="900">
              <a:latin typeface="Calibri"/>
              <a:cs typeface="Calibri"/>
            </a:endParaRPr>
          </a:p>
          <a:p>
            <a:pPr marL="268605" marR="6350" indent="-254635" algn="just">
              <a:lnSpc>
                <a:spcPts val="1019"/>
              </a:lnSpc>
              <a:spcBef>
                <a:spcPts val="350"/>
              </a:spcBef>
              <a:buSzPct val="94444"/>
              <a:buAutoNum type="arabicPeriod"/>
              <a:tabLst>
                <a:tab pos="269240" algn="l"/>
              </a:tabLst>
            </a:pP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Käufer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ist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verpflichtet,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den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Kaufgegenstand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innerhalb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von </a:t>
            </a: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14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Tagen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ab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dem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vom Verkäufer auf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Übernahmeinformation 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genannten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Bereitstellungstag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abzunehmen.</a:t>
            </a:r>
            <a:endParaRPr sz="900">
              <a:latin typeface="Calibri"/>
              <a:cs typeface="Calibri"/>
            </a:endParaRPr>
          </a:p>
          <a:p>
            <a:pPr marL="267970" marR="6985" indent="-255904" algn="just">
              <a:lnSpc>
                <a:spcPct val="95200"/>
              </a:lnSpc>
              <a:spcBef>
                <a:spcPts val="280"/>
              </a:spcBef>
              <a:buSzPct val="94444"/>
              <a:buAutoNum type="arabicPeriod"/>
              <a:tabLst>
                <a:tab pos="269240" algn="l"/>
              </a:tabLst>
            </a:pP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Im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Falle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Nichtabnahme kann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von seinen gesetzlichen Rechten Gebrauch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machen. Verlangt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Verkäufer 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Schadenersatz, </a:t>
            </a: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so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beträgt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dieser </a:t>
            </a: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15 </a:t>
            </a:r>
            <a:r>
              <a:rPr sz="900" spc="45" dirty="0">
                <a:solidFill>
                  <a:srgbClr val="221F1F"/>
                </a:solidFill>
                <a:latin typeface="Calibri"/>
                <a:cs typeface="Calibri"/>
              </a:rPr>
              <a:t>%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vereinbarten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Kaufpreises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ohne Umsatzsteuer.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Schadensersatz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ist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höher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oder 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niedriger</a:t>
            </a:r>
            <a:r>
              <a:rPr sz="9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anzusetzen,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wenn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</a:t>
            </a:r>
            <a:r>
              <a:rPr sz="9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Verkäufer</a:t>
            </a:r>
            <a:r>
              <a:rPr sz="9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einen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 höheren 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Schaden</a:t>
            </a:r>
            <a:r>
              <a:rPr sz="9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nachweist</a:t>
            </a:r>
            <a:r>
              <a:rPr sz="9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oder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</a:t>
            </a:r>
            <a:r>
              <a:rPr sz="9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Käufer</a:t>
            </a:r>
            <a:r>
              <a:rPr sz="9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nachweist,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dass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ein</a:t>
            </a:r>
            <a:r>
              <a:rPr sz="9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geringerer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oder 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überhaupt kein 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Schaden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entstanden</a:t>
            </a:r>
            <a:r>
              <a:rPr sz="900" spc="4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ist.</a:t>
            </a:r>
            <a:endParaRPr sz="9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345"/>
              </a:spcBef>
            </a:pPr>
            <a:r>
              <a:rPr sz="900" b="1" spc="-10" dirty="0">
                <a:solidFill>
                  <a:srgbClr val="221F1F"/>
                </a:solidFill>
                <a:latin typeface="Calibri"/>
                <a:cs typeface="Calibri"/>
              </a:rPr>
              <a:t>VI.</a:t>
            </a:r>
            <a:r>
              <a:rPr sz="900" b="1" spc="4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221F1F"/>
                </a:solidFill>
                <a:latin typeface="Calibri"/>
                <a:cs typeface="Calibri"/>
              </a:rPr>
              <a:t>Eigentumsvorbehalt</a:t>
            </a:r>
            <a:endParaRPr sz="900">
              <a:latin typeface="Calibri"/>
              <a:cs typeface="Calibri"/>
            </a:endParaRPr>
          </a:p>
          <a:p>
            <a:pPr marL="268605" marR="6350" indent="-254635" algn="just">
              <a:lnSpc>
                <a:spcPts val="1019"/>
              </a:lnSpc>
              <a:spcBef>
                <a:spcPts val="350"/>
              </a:spcBef>
              <a:buSzPct val="94444"/>
              <a:buAutoNum type="arabicPeriod"/>
              <a:tabLst>
                <a:tab pos="269240" algn="l"/>
              </a:tabLst>
            </a:pP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Kaufgegenstand bleibt </a:t>
            </a: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bis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zum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Ausgleich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dem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Verkäufer aufgrund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Kaufvertrages zustehenden Forderungen 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Eigentum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Verkäufers.</a:t>
            </a:r>
            <a:endParaRPr sz="900">
              <a:latin typeface="Calibri"/>
              <a:cs typeface="Calibri"/>
            </a:endParaRPr>
          </a:p>
          <a:p>
            <a:pPr marL="268605" marR="5080" algn="just">
              <a:lnSpc>
                <a:spcPct val="94800"/>
              </a:lnSpc>
              <a:spcBef>
                <a:spcPts val="270"/>
              </a:spcBef>
            </a:pP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Ist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Käufer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eine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juristische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Person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öffentlichen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Rechts,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ein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öffentlich-rechtliches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Sondervermögen oder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ein 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Unternehmer, 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bei </a:t>
            </a: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Abschluss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Kaufvertrages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in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Ausübung seiner gewerblichen oder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selbständigen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beruflichen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Tätigkeit handelt, 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bleibt der Eigentumsvorbehalt auch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bestehen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für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Forderungen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Verkäufers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gegen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den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Käufer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aus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laufenden  Geschäftsbeziehung </a:t>
            </a: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bis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zum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Ausgleich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von 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im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Zusammenhang 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mit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dem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Kauf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zustehenden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Forderungen. Auf Verlangen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 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Käufers ist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Verkäufer zum Verzicht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auf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den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Eigentumsvorbehalt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verpflichtet,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wenn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Käufer sämtliche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mit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dem 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Kaufgegenstand 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im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Zusammenhang stehende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Forderungen unanfechtbar erfüllt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hat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und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für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die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übrigen Forderungen 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aus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 laufenden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Geschäftsbeziehung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anderweitig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eine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angemessene Sicherung</a:t>
            </a:r>
            <a:r>
              <a:rPr sz="900" spc="10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besteht.</a:t>
            </a:r>
            <a:endParaRPr sz="900">
              <a:latin typeface="Calibri"/>
              <a:cs typeface="Calibri"/>
            </a:endParaRPr>
          </a:p>
          <a:p>
            <a:pPr marL="268605" algn="just">
              <a:lnSpc>
                <a:spcPct val="100000"/>
              </a:lnSpc>
              <a:spcBef>
                <a:spcPts val="350"/>
              </a:spcBef>
            </a:pP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Während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Dauer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Eigentumsvorbehalts steht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das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Recht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zum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Besitz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Zulassungsbescheinigung Teil </a:t>
            </a:r>
            <a:r>
              <a:rPr sz="900" spc="60" dirty="0">
                <a:solidFill>
                  <a:srgbClr val="221F1F"/>
                </a:solidFill>
                <a:latin typeface="Calibri"/>
                <a:cs typeface="Calibri"/>
              </a:rPr>
              <a:t>II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dem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Verkäufer</a:t>
            </a:r>
            <a:r>
              <a:rPr sz="900" spc="-1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zu.</a:t>
            </a:r>
            <a:endParaRPr sz="900">
              <a:latin typeface="Calibri"/>
              <a:cs typeface="Calibri"/>
            </a:endParaRPr>
          </a:p>
          <a:p>
            <a:pPr marL="268605" marR="5080" algn="just">
              <a:lnSpc>
                <a:spcPct val="94700"/>
              </a:lnSpc>
              <a:spcBef>
                <a:spcPts val="320"/>
              </a:spcBef>
            </a:pP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Ist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Käufer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Aufbauhersteller, </a:t>
            </a:r>
            <a:r>
              <a:rPr sz="900" spc="-5" dirty="0">
                <a:solidFill>
                  <a:srgbClr val="221F1F"/>
                </a:solidFill>
                <a:latin typeface="Calibri"/>
                <a:cs typeface="Calibri"/>
              </a:rPr>
              <a:t>tritt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er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seine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Forderungen 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aus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dem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Weiterverkauf 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schon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jetzt an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den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jeweils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in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Höhe 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Kaufpreisanspruchs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Verkäufers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für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den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weiterverkauften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Kaufgegenstand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ab.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Käufer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ist </a:t>
            </a: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bis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auf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Widerruf zum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Einzug 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abgetretenen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Forderungen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berechtigt und verpflichtet.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Stellt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Käufer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seine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Zahlungen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ein,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erlischt die 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Einziehungsermächtigung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auch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ohne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ausdrücklichen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Widerruf.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ist 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im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Umfang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jeweiligen unanfechtbaren 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Kaufpreistilgung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zur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Rückabtretung</a:t>
            </a:r>
            <a:r>
              <a:rPr sz="900" spc="5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verpflichtet.</a:t>
            </a:r>
            <a:endParaRPr sz="900">
              <a:latin typeface="Calibri"/>
              <a:cs typeface="Calibri"/>
            </a:endParaRPr>
          </a:p>
          <a:p>
            <a:pPr marL="268605" marR="5715" indent="-256540" algn="just">
              <a:lnSpc>
                <a:spcPct val="95300"/>
              </a:lnSpc>
              <a:spcBef>
                <a:spcPts val="295"/>
              </a:spcBef>
              <a:buSzPct val="94444"/>
              <a:buAutoNum type="arabicPeriod" startAt="2"/>
              <a:tabLst>
                <a:tab pos="269240" algn="l"/>
              </a:tabLst>
            </a:pP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Zahlt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Kunde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den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fälligen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Kaufpreis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und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Preise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für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Nebenleistungen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nicht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oder nicht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vertragsgemäß, kann der Verkäufer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vom  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Vertrag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zurücktreten und/oder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bei schuldhafter Pflichtverletzung </a:t>
            </a: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Kunden 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Schadensersatz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statt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Leistung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verlangen,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wenn  er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dem Kunden erfolglos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eine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angemessene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Frist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zur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Leistung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bestimmt 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hat,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es 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sei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denn,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die Fristsetzung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ist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entsprechend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den 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gesetzlichen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Bestimmungen entbehrlich.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Hat der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Anspruch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auf 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Schadenersatz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statt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Leistung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und 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nimmt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er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den 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Kaufgegenstand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wieder an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sich, sind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und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Käufer </a:t>
            </a: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sich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darüber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einig,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dass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dem Käufer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den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gewöhnlichen 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Verkaufswert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Kaufgegenstandes 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im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Zeitpunkt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Rücknahme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vergütet.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Auf 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Wunsch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Käufers, der 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nur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unverzüglich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nach 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Rücknahme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Kaufgegenstandes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geäußert werden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kann, wird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nach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Wahl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Käufers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ein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öffentlich bestellter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und vereidigter 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Sachverständiger, 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z.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B.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Deutschen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Automobil Treuhand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GmbH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(DAT),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den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gewöhnlichen Verkaufswert</a:t>
            </a:r>
            <a:r>
              <a:rPr sz="900" spc="17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ermitteln.</a:t>
            </a:r>
            <a:endParaRPr sz="900">
              <a:latin typeface="Calibri"/>
              <a:cs typeface="Calibri"/>
            </a:endParaRPr>
          </a:p>
          <a:p>
            <a:pPr marL="268605" marR="6350" algn="just">
              <a:lnSpc>
                <a:spcPts val="1019"/>
              </a:lnSpc>
              <a:spcBef>
                <a:spcPts val="320"/>
              </a:spcBef>
            </a:pP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Käufer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trägt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die erforderlichen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Kosten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Rücknahme und der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Verwertung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Kaufgegenstandes. Die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Verwertungskosten  betragen ohne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Nachweis </a:t>
            </a: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5 </a:t>
            </a:r>
            <a:r>
              <a:rPr sz="900" spc="45" dirty="0">
                <a:solidFill>
                  <a:srgbClr val="221F1F"/>
                </a:solidFill>
                <a:latin typeface="Calibri"/>
                <a:cs typeface="Calibri"/>
              </a:rPr>
              <a:t>%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gewöhnlichen Verkaufswertes. </a:t>
            </a: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Sie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sind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höher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oder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niedriger anzusetzen,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wenn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Verkäufer  höhere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Kosten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nachweist oder der Käufer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nachweist,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dass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geringere oder überhaupt keine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Kosten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entstanden</a:t>
            </a:r>
            <a:r>
              <a:rPr sz="900" spc="17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sind.</a:t>
            </a:r>
            <a:endParaRPr sz="900">
              <a:latin typeface="Calibri"/>
              <a:cs typeface="Calibri"/>
            </a:endParaRPr>
          </a:p>
          <a:p>
            <a:pPr marL="268605" marR="5715" indent="-256540" algn="just">
              <a:lnSpc>
                <a:spcPts val="1019"/>
              </a:lnSpc>
              <a:spcBef>
                <a:spcPts val="315"/>
              </a:spcBef>
              <a:buSzPct val="94444"/>
              <a:buAutoNum type="arabicPeriod" startAt="3"/>
              <a:tabLst>
                <a:tab pos="269240" algn="l"/>
              </a:tabLst>
            </a:pP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Solange</a:t>
            </a:r>
            <a:r>
              <a:rPr sz="9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</a:t>
            </a:r>
            <a:r>
              <a:rPr sz="9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Eigentumsvorbehalt</a:t>
            </a:r>
            <a:r>
              <a:rPr sz="9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besteht,</a:t>
            </a:r>
            <a:r>
              <a:rPr sz="9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darf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</a:t>
            </a:r>
            <a:r>
              <a:rPr sz="9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Käufer</a:t>
            </a:r>
            <a:r>
              <a:rPr sz="9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über</a:t>
            </a:r>
            <a:r>
              <a:rPr sz="9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den</a:t>
            </a:r>
            <a:r>
              <a:rPr sz="9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Kaufgegenstand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 weder</a:t>
            </a:r>
            <a:r>
              <a:rPr sz="900" spc="-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verfügen</a:t>
            </a:r>
            <a:r>
              <a:rPr sz="900" spc="-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noch</a:t>
            </a:r>
            <a:r>
              <a:rPr sz="9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Dritten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vertraglich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eine 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Nutzung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einräumen.</a:t>
            </a:r>
            <a:endParaRPr sz="9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320"/>
              </a:spcBef>
            </a:pPr>
            <a:r>
              <a:rPr sz="900" b="1" spc="-10" dirty="0">
                <a:solidFill>
                  <a:srgbClr val="221F1F"/>
                </a:solidFill>
                <a:latin typeface="Calibri"/>
                <a:cs typeface="Calibri"/>
              </a:rPr>
              <a:t>VII. </a:t>
            </a:r>
            <a:r>
              <a:rPr sz="900" b="1" spc="10" dirty="0">
                <a:solidFill>
                  <a:srgbClr val="221F1F"/>
                </a:solidFill>
                <a:latin typeface="Calibri"/>
                <a:cs typeface="Calibri"/>
              </a:rPr>
              <a:t>Haftung </a:t>
            </a:r>
            <a:r>
              <a:rPr sz="900" b="1" spc="15" dirty="0">
                <a:solidFill>
                  <a:srgbClr val="221F1F"/>
                </a:solidFill>
                <a:latin typeface="Calibri"/>
                <a:cs typeface="Calibri"/>
              </a:rPr>
              <a:t>für </a:t>
            </a:r>
            <a:r>
              <a:rPr sz="900" b="1" spc="10" dirty="0">
                <a:solidFill>
                  <a:srgbClr val="221F1F"/>
                </a:solidFill>
                <a:latin typeface="Calibri"/>
                <a:cs typeface="Calibri"/>
              </a:rPr>
              <a:t>Sachmängel </a:t>
            </a:r>
            <a:r>
              <a:rPr sz="900" b="1" dirty="0">
                <a:solidFill>
                  <a:srgbClr val="221F1F"/>
                </a:solidFill>
                <a:latin typeface="Calibri"/>
                <a:cs typeface="Calibri"/>
              </a:rPr>
              <a:t>und</a:t>
            </a:r>
            <a:r>
              <a:rPr sz="900" b="1" spc="1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221F1F"/>
                </a:solidFill>
                <a:latin typeface="Calibri"/>
                <a:cs typeface="Calibri"/>
              </a:rPr>
              <a:t>Rechtsmängel</a:t>
            </a:r>
            <a:endParaRPr sz="900">
              <a:latin typeface="Calibri"/>
              <a:cs typeface="Calibri"/>
            </a:endParaRPr>
          </a:p>
          <a:p>
            <a:pPr marL="268605" marR="5080" indent="-254635" algn="just">
              <a:lnSpc>
                <a:spcPct val="94700"/>
              </a:lnSpc>
              <a:spcBef>
                <a:spcPts val="325"/>
              </a:spcBef>
              <a:buSzPct val="94444"/>
              <a:buAutoNum type="arabicPeriod"/>
              <a:tabLst>
                <a:tab pos="269240" algn="l"/>
              </a:tabLst>
            </a:pP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Ansprüche </a:t>
            </a: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Käufers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wegen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Sachmängeln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und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Rechtsmängeln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verjähren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entsprechend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den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gesetzlichen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Bestimmungen in  zwei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Jahren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ab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Ablieferung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Kaufgegenstandes.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Hiervon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abweichend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gilt eine Verjährungsfrist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von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einem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Jahr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ab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Ablieferung 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Kaufgegenstandes,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wenn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Käufer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eine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juristische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Person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öffentlichen Rechts,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ein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öffentlich-rechtliches 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Sondervermögen</a:t>
            </a:r>
            <a:r>
              <a:rPr sz="900" spc="-2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oder</a:t>
            </a:r>
            <a:r>
              <a:rPr sz="9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ein</a:t>
            </a:r>
            <a:r>
              <a:rPr sz="900" spc="-2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Unternehmer</a:t>
            </a:r>
            <a:r>
              <a:rPr sz="900" spc="-1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ist,</a:t>
            </a:r>
            <a:r>
              <a:rPr sz="9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</a:t>
            </a:r>
            <a:r>
              <a:rPr sz="9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bei</a:t>
            </a:r>
            <a:r>
              <a:rPr sz="900" spc="-2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Abschluss</a:t>
            </a:r>
            <a:r>
              <a:rPr sz="9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</a:t>
            </a:r>
            <a:r>
              <a:rPr sz="9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Vertrages</a:t>
            </a:r>
            <a:r>
              <a:rPr sz="9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in</a:t>
            </a:r>
            <a:r>
              <a:rPr sz="9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Ausübung</a:t>
            </a:r>
            <a:r>
              <a:rPr sz="9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seiner</a:t>
            </a:r>
            <a:r>
              <a:rPr sz="9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gewerblichen</a:t>
            </a:r>
            <a:r>
              <a:rPr sz="9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oder</a:t>
            </a:r>
            <a:r>
              <a:rPr sz="900" spc="-2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selbständigen 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beruflichen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Tätigkeit</a:t>
            </a:r>
            <a:r>
              <a:rPr sz="900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handelt.</a:t>
            </a:r>
            <a:endParaRPr sz="900">
              <a:latin typeface="Calibri"/>
              <a:cs typeface="Calibri"/>
            </a:endParaRPr>
          </a:p>
          <a:p>
            <a:pPr marL="268605" marR="5715" indent="-256540" algn="just">
              <a:lnSpc>
                <a:spcPct val="95000"/>
              </a:lnSpc>
              <a:spcBef>
                <a:spcPts val="305"/>
              </a:spcBef>
              <a:buSzPct val="94444"/>
              <a:buAutoNum type="arabicPeriod"/>
              <a:tabLst>
                <a:tab pos="269240" algn="l"/>
              </a:tabLst>
            </a:pP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Die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Verjährungsverkürzung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in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Ziffer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1, 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Satz </a:t>
            </a: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2 dieses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Abschnitts 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VII.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gilt nicht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für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Schäden,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die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auf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einer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grob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fahrlässigen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oder 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vorsätzlichen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Verletzung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von Pflichten </a:t>
            </a:r>
            <a:r>
              <a:rPr sz="900" spc="35" dirty="0">
                <a:solidFill>
                  <a:srgbClr val="221F1F"/>
                </a:solidFill>
                <a:latin typeface="Calibri"/>
                <a:cs typeface="Calibri"/>
              </a:rPr>
              <a:t>des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Verkäufers, 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seines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gesetzlichen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Vertreters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oder 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seines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Erfüllungsgehilfen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beruhen 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sowie bei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Verletzung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von </a:t>
            </a:r>
            <a:r>
              <a:rPr sz="900" spc="20" dirty="0">
                <a:solidFill>
                  <a:srgbClr val="221F1F"/>
                </a:solidFill>
                <a:latin typeface="Calibri"/>
                <a:cs typeface="Calibri"/>
              </a:rPr>
              <a:t>Leben,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Körper oder</a:t>
            </a:r>
            <a:r>
              <a:rPr sz="900" spc="8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Gesundheit.</a:t>
            </a:r>
            <a:endParaRPr sz="900">
              <a:latin typeface="Calibri"/>
              <a:cs typeface="Calibri"/>
            </a:endParaRPr>
          </a:p>
          <a:p>
            <a:pPr marL="268605" marR="5080" indent="-256540" algn="just">
              <a:lnSpc>
                <a:spcPts val="1019"/>
              </a:lnSpc>
              <a:spcBef>
                <a:spcPts val="335"/>
              </a:spcBef>
              <a:buSzPct val="94444"/>
              <a:buAutoNum type="arabicPeriod"/>
              <a:tabLst>
                <a:tab pos="269240" algn="l"/>
              </a:tabLst>
            </a:pP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Hat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Verkäufer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aufgrund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gesetzlichen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Bestimmungen für einen </a:t>
            </a:r>
            <a:r>
              <a:rPr sz="900" spc="25" dirty="0">
                <a:solidFill>
                  <a:srgbClr val="221F1F"/>
                </a:solidFill>
                <a:latin typeface="Calibri"/>
                <a:cs typeface="Calibri"/>
              </a:rPr>
              <a:t>Schaden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aufzukommen,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leicht fahrlässig verursacht 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wurde, </a:t>
            </a:r>
            <a:r>
              <a:rPr sz="900" spc="30" dirty="0">
                <a:solidFill>
                  <a:srgbClr val="221F1F"/>
                </a:solidFill>
                <a:latin typeface="Calibri"/>
                <a:cs typeface="Calibri"/>
              </a:rPr>
              <a:t>so </a:t>
            </a:r>
            <a:r>
              <a:rPr sz="900" spc="5" dirty="0">
                <a:solidFill>
                  <a:srgbClr val="221F1F"/>
                </a:solidFill>
                <a:latin typeface="Calibri"/>
                <a:cs typeface="Calibri"/>
              </a:rPr>
              <a:t>haftet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der </a:t>
            </a:r>
            <a:r>
              <a:rPr sz="900" spc="10" dirty="0">
                <a:solidFill>
                  <a:srgbClr val="221F1F"/>
                </a:solidFill>
                <a:latin typeface="Calibri"/>
                <a:cs typeface="Calibri"/>
              </a:rPr>
              <a:t>Verkäufer</a:t>
            </a:r>
            <a:r>
              <a:rPr sz="900" spc="75" dirty="0">
                <a:solidFill>
                  <a:srgbClr val="221F1F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221F1F"/>
                </a:solidFill>
                <a:latin typeface="Calibri"/>
                <a:cs typeface="Calibri"/>
              </a:rPr>
              <a:t>beschränkt: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088" y="9229590"/>
            <a:ext cx="112395" cy="119062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spc="-25" dirty="0">
                <a:solidFill>
                  <a:srgbClr val="221F1F"/>
                </a:solidFill>
                <a:latin typeface="Georgia"/>
                <a:cs typeface="Georgia"/>
              </a:rPr>
              <a:t>B20.601.09.033.00.A </a:t>
            </a:r>
            <a:r>
              <a:rPr sz="550" spc="-20" dirty="0">
                <a:solidFill>
                  <a:srgbClr val="221F1F"/>
                </a:solidFill>
                <a:latin typeface="Georgia"/>
                <a:cs typeface="Georgia"/>
              </a:rPr>
              <a:t>05/23 </a:t>
            </a:r>
            <a:r>
              <a:rPr sz="550" spc="-5" dirty="0">
                <a:solidFill>
                  <a:srgbClr val="221F1F"/>
                </a:solidFill>
                <a:latin typeface="Georgia"/>
                <a:cs typeface="Georgia"/>
              </a:rPr>
              <a:t>Seite</a:t>
            </a:r>
            <a:r>
              <a:rPr sz="550" spc="110" dirty="0">
                <a:solidFill>
                  <a:srgbClr val="221F1F"/>
                </a:solidFill>
                <a:latin typeface="Georgia"/>
                <a:cs typeface="Georgia"/>
              </a:rPr>
              <a:t> </a:t>
            </a:r>
            <a:r>
              <a:rPr sz="550" spc="-45" dirty="0">
                <a:solidFill>
                  <a:srgbClr val="221F1F"/>
                </a:solidFill>
                <a:latin typeface="Georgia"/>
                <a:cs typeface="Georgia"/>
              </a:rPr>
              <a:t>2/3</a:t>
            </a:r>
            <a:endParaRPr sz="5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1194" y="8294369"/>
            <a:ext cx="6286500" cy="1485900"/>
          </a:xfrm>
          <a:custGeom>
            <a:avLst/>
            <a:gdLst/>
            <a:ahLst/>
            <a:cxnLst/>
            <a:rect l="l" t="t" r="r" b="b"/>
            <a:pathLst>
              <a:path w="6286500" h="1485900">
                <a:moveTo>
                  <a:pt x="0" y="1485899"/>
                </a:moveTo>
                <a:lnTo>
                  <a:pt x="6286500" y="1485899"/>
                </a:lnTo>
                <a:lnTo>
                  <a:pt x="6286500" y="0"/>
                </a:lnTo>
                <a:lnTo>
                  <a:pt x="0" y="0"/>
                </a:lnTo>
                <a:lnTo>
                  <a:pt x="0" y="14858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86460" y="871219"/>
            <a:ext cx="37630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60" dirty="0">
                <a:latin typeface="Arial"/>
                <a:cs typeface="Arial"/>
              </a:rPr>
              <a:t>Zusatzvereinbarung </a:t>
            </a:r>
            <a:r>
              <a:rPr sz="1100" b="1" spc="-105" dirty="0">
                <a:latin typeface="Arial"/>
                <a:cs typeface="Arial"/>
              </a:rPr>
              <a:t>KOMPLETTRÄDER* </a:t>
            </a:r>
            <a:r>
              <a:rPr sz="1100" b="1" spc="-70" dirty="0">
                <a:latin typeface="Arial"/>
                <a:cs typeface="Arial"/>
              </a:rPr>
              <a:t>zum </a:t>
            </a:r>
            <a:r>
              <a:rPr sz="1100" b="1" spc="-50" dirty="0">
                <a:latin typeface="Arial"/>
                <a:cs typeface="Arial"/>
              </a:rPr>
              <a:t>Kaufvertrag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70" dirty="0">
                <a:latin typeface="Arial"/>
                <a:cs typeface="Arial"/>
              </a:rPr>
              <a:t>vom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6460" y="1197342"/>
            <a:ext cx="1852930" cy="832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90"/>
              </a:lnSpc>
              <a:spcBef>
                <a:spcPts val="100"/>
              </a:spcBef>
            </a:pPr>
            <a:r>
              <a:rPr sz="1100" spc="-60" dirty="0">
                <a:latin typeface="Trebuchet MS"/>
                <a:cs typeface="Trebuchet MS"/>
              </a:rPr>
              <a:t>über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einen</a:t>
            </a:r>
            <a:endParaRPr sz="1100">
              <a:latin typeface="Trebuchet MS"/>
              <a:cs typeface="Trebuchet MS"/>
            </a:endParaRPr>
          </a:p>
          <a:p>
            <a:pPr marL="461645" marR="5080">
              <a:lnSpc>
                <a:spcPct val="95100"/>
              </a:lnSpc>
              <a:spcBef>
                <a:spcPts val="35"/>
              </a:spcBef>
            </a:pPr>
            <a:r>
              <a:rPr sz="1100" spc="-50" dirty="0">
                <a:latin typeface="Trebuchet MS"/>
                <a:cs typeface="Trebuchet MS"/>
              </a:rPr>
              <a:t>Mercedes-Benz </a:t>
            </a:r>
            <a:r>
              <a:rPr sz="1100" spc="-95" dirty="0">
                <a:latin typeface="Trebuchet MS"/>
                <a:cs typeface="Trebuchet MS"/>
              </a:rPr>
              <a:t>Typ:  </a:t>
            </a:r>
            <a:r>
              <a:rPr sz="1100" spc="-65" dirty="0">
                <a:latin typeface="Trebuchet MS"/>
                <a:cs typeface="Trebuchet MS"/>
              </a:rPr>
              <a:t>Auftrags-Nr.:  </a:t>
            </a:r>
            <a:r>
              <a:rPr sz="1100" spc="-60" dirty="0">
                <a:latin typeface="Trebuchet MS"/>
                <a:cs typeface="Trebuchet MS"/>
              </a:rPr>
              <a:t>Produktionsnummer:  Zusätzliche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Ausstattung: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7945" y="1863293"/>
            <a:ext cx="3181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" dirty="0">
                <a:latin typeface="Trebuchet MS"/>
                <a:cs typeface="Trebuchet MS"/>
              </a:rPr>
              <a:t>C</a:t>
            </a:r>
            <a:r>
              <a:rPr sz="1100" spc="-25" dirty="0">
                <a:latin typeface="Trebuchet MS"/>
                <a:cs typeface="Trebuchet MS"/>
              </a:rPr>
              <a:t>o</a:t>
            </a:r>
            <a:r>
              <a:rPr sz="1100" spc="-65" dirty="0">
                <a:latin typeface="Trebuchet MS"/>
                <a:cs typeface="Trebuchet MS"/>
              </a:rPr>
              <a:t>de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6496" y="3112980"/>
            <a:ext cx="23685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5" dirty="0">
                <a:latin typeface="Trebuchet MS"/>
                <a:cs typeface="Trebuchet MS"/>
              </a:rPr>
              <a:t>und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6496" y="3909783"/>
            <a:ext cx="5789295" cy="290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100" spc="-40" dirty="0">
                <a:latin typeface="Trebuchet MS"/>
                <a:cs typeface="Trebuchet MS"/>
              </a:rPr>
              <a:t>Der </a:t>
            </a:r>
            <a:r>
              <a:rPr sz="1100" spc="-60" dirty="0">
                <a:latin typeface="Trebuchet MS"/>
                <a:cs typeface="Trebuchet MS"/>
              </a:rPr>
              <a:t>Verkäufer </a:t>
            </a:r>
            <a:r>
              <a:rPr sz="1100" spc="-55" dirty="0">
                <a:latin typeface="Trebuchet MS"/>
                <a:cs typeface="Trebuchet MS"/>
              </a:rPr>
              <a:t>und </a:t>
            </a:r>
            <a:r>
              <a:rPr sz="1100" spc="-65" dirty="0">
                <a:latin typeface="Trebuchet MS"/>
                <a:cs typeface="Trebuchet MS"/>
              </a:rPr>
              <a:t>der </a:t>
            </a:r>
            <a:r>
              <a:rPr sz="1100" spc="-55" dirty="0">
                <a:latin typeface="Trebuchet MS"/>
                <a:cs typeface="Trebuchet MS"/>
              </a:rPr>
              <a:t>Kunde </a:t>
            </a:r>
            <a:r>
              <a:rPr sz="1100" spc="-65" dirty="0">
                <a:latin typeface="Trebuchet MS"/>
                <a:cs typeface="Trebuchet MS"/>
              </a:rPr>
              <a:t>vereinbaren</a:t>
            </a:r>
            <a:r>
              <a:rPr sz="1100" spc="-110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folgendes: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rebuchet MS"/>
              <a:cs typeface="Trebuchet MS"/>
            </a:endParaRPr>
          </a:p>
          <a:p>
            <a:pPr marL="12700" marR="5080" algn="just">
              <a:lnSpc>
                <a:spcPct val="95100"/>
              </a:lnSpc>
            </a:pPr>
            <a:r>
              <a:rPr sz="1100" spc="-40" dirty="0">
                <a:latin typeface="Trebuchet MS"/>
                <a:cs typeface="Trebuchet MS"/>
              </a:rPr>
              <a:t>Der </a:t>
            </a:r>
            <a:r>
              <a:rPr sz="1100" spc="-50" dirty="0">
                <a:latin typeface="Trebuchet MS"/>
                <a:cs typeface="Trebuchet MS"/>
              </a:rPr>
              <a:t>Kunde </a:t>
            </a:r>
            <a:r>
              <a:rPr sz="1100" spc="-75" dirty="0">
                <a:latin typeface="Trebuchet MS"/>
                <a:cs typeface="Trebuchet MS"/>
              </a:rPr>
              <a:t>wird mit </a:t>
            </a:r>
            <a:r>
              <a:rPr sz="1100" spc="-70" dirty="0">
                <a:latin typeface="Trebuchet MS"/>
                <a:cs typeface="Trebuchet MS"/>
              </a:rPr>
              <a:t>der </a:t>
            </a:r>
            <a:r>
              <a:rPr sz="1100" spc="-60" dirty="0">
                <a:latin typeface="Trebuchet MS"/>
                <a:cs typeface="Trebuchet MS"/>
              </a:rPr>
              <a:t>Lieferung </a:t>
            </a:r>
            <a:r>
              <a:rPr sz="1100" spc="-30" dirty="0">
                <a:latin typeface="Trebuchet MS"/>
                <a:cs typeface="Trebuchet MS"/>
              </a:rPr>
              <a:t>des </a:t>
            </a:r>
            <a:r>
              <a:rPr sz="1100" spc="-50" dirty="0">
                <a:latin typeface="Trebuchet MS"/>
                <a:cs typeface="Trebuchet MS"/>
              </a:rPr>
              <a:t>Fahrzeugs </a:t>
            </a:r>
            <a:r>
              <a:rPr sz="1100" spc="-75" dirty="0">
                <a:latin typeface="Trebuchet MS"/>
                <a:cs typeface="Trebuchet MS"/>
              </a:rPr>
              <a:t>mittelbarer </a:t>
            </a:r>
            <a:r>
              <a:rPr sz="1100" spc="-55" dirty="0">
                <a:latin typeface="Trebuchet MS"/>
                <a:cs typeface="Trebuchet MS"/>
              </a:rPr>
              <a:t>Besitzer </a:t>
            </a:r>
            <a:r>
              <a:rPr sz="1100" spc="-50" dirty="0">
                <a:latin typeface="Trebuchet MS"/>
                <a:cs typeface="Trebuchet MS"/>
              </a:rPr>
              <a:t>dieser </a:t>
            </a:r>
            <a:r>
              <a:rPr sz="1100" spc="-60" dirty="0">
                <a:latin typeface="Trebuchet MS"/>
                <a:cs typeface="Trebuchet MS"/>
              </a:rPr>
              <a:t>zusätzlichen  </a:t>
            </a:r>
            <a:r>
              <a:rPr sz="1100" spc="-45" dirty="0">
                <a:latin typeface="Trebuchet MS"/>
                <a:cs typeface="Trebuchet MS"/>
              </a:rPr>
              <a:t>Sonderausstattung </a:t>
            </a:r>
            <a:r>
              <a:rPr sz="1100" spc="-55" dirty="0">
                <a:latin typeface="Trebuchet MS"/>
                <a:cs typeface="Trebuchet MS"/>
              </a:rPr>
              <a:t>und </a:t>
            </a:r>
            <a:r>
              <a:rPr sz="1100" spc="-70" dirty="0">
                <a:latin typeface="Trebuchet MS"/>
                <a:cs typeface="Trebuchet MS"/>
              </a:rPr>
              <a:t>erhält </a:t>
            </a:r>
            <a:r>
              <a:rPr sz="1100" spc="-65" dirty="0">
                <a:latin typeface="Trebuchet MS"/>
                <a:cs typeface="Trebuchet MS"/>
              </a:rPr>
              <a:t>zu </a:t>
            </a:r>
            <a:r>
              <a:rPr sz="1100" spc="-55" dirty="0">
                <a:latin typeface="Trebuchet MS"/>
                <a:cs typeface="Trebuchet MS"/>
              </a:rPr>
              <a:t>diesem </a:t>
            </a:r>
            <a:r>
              <a:rPr sz="1100" spc="-65" dirty="0">
                <a:latin typeface="Trebuchet MS"/>
                <a:cs typeface="Trebuchet MS"/>
              </a:rPr>
              <a:t>Zeitpunkt </a:t>
            </a:r>
            <a:r>
              <a:rPr sz="1100" spc="-70" dirty="0">
                <a:latin typeface="Trebuchet MS"/>
                <a:cs typeface="Trebuchet MS"/>
              </a:rPr>
              <a:t>die </a:t>
            </a:r>
            <a:r>
              <a:rPr sz="1100" spc="-55" dirty="0">
                <a:latin typeface="Trebuchet MS"/>
                <a:cs typeface="Trebuchet MS"/>
              </a:rPr>
              <a:t>Verfügungsmacht </a:t>
            </a:r>
            <a:r>
              <a:rPr sz="1100" spc="-60" dirty="0">
                <a:latin typeface="Trebuchet MS"/>
                <a:cs typeface="Trebuchet MS"/>
              </a:rPr>
              <a:t>daran </a:t>
            </a:r>
            <a:r>
              <a:rPr sz="1100" spc="-75" dirty="0">
                <a:latin typeface="Trebuchet MS"/>
                <a:cs typeface="Trebuchet MS"/>
              </a:rPr>
              <a:t>(Lieferzeitpunkt). </a:t>
            </a:r>
            <a:r>
              <a:rPr sz="1100" spc="-45" dirty="0">
                <a:latin typeface="Trebuchet MS"/>
                <a:cs typeface="Trebuchet MS"/>
              </a:rPr>
              <a:t>Die  Sonderausstattung kann </a:t>
            </a:r>
            <a:r>
              <a:rPr sz="1100" spc="-60" dirty="0">
                <a:latin typeface="Trebuchet MS"/>
                <a:cs typeface="Trebuchet MS"/>
              </a:rPr>
              <a:t>in </a:t>
            </a:r>
            <a:r>
              <a:rPr sz="1100" spc="-50" dirty="0">
                <a:latin typeface="Trebuchet MS"/>
                <a:cs typeface="Trebuchet MS"/>
              </a:rPr>
              <a:t>Deutschland </a:t>
            </a:r>
            <a:r>
              <a:rPr sz="1100" spc="-70" dirty="0">
                <a:latin typeface="Trebuchet MS"/>
                <a:cs typeface="Trebuchet MS"/>
              </a:rPr>
              <a:t>bei </a:t>
            </a:r>
            <a:r>
              <a:rPr sz="1100" spc="-80" dirty="0">
                <a:latin typeface="Trebuchet MS"/>
                <a:cs typeface="Trebuchet MS"/>
              </a:rPr>
              <a:t>jeder </a:t>
            </a:r>
            <a:r>
              <a:rPr sz="1100" spc="-45" dirty="0">
                <a:latin typeface="Trebuchet MS"/>
                <a:cs typeface="Trebuchet MS"/>
              </a:rPr>
              <a:t>Niederlassung </a:t>
            </a:r>
            <a:r>
              <a:rPr sz="1100" spc="-60" dirty="0">
                <a:latin typeface="Trebuchet MS"/>
                <a:cs typeface="Trebuchet MS"/>
              </a:rPr>
              <a:t>oder </a:t>
            </a:r>
            <a:r>
              <a:rPr sz="1100" spc="-85" dirty="0">
                <a:latin typeface="Trebuchet MS"/>
                <a:cs typeface="Trebuchet MS"/>
              </a:rPr>
              <a:t>jedem </a:t>
            </a:r>
            <a:r>
              <a:rPr sz="1100" spc="-60" dirty="0">
                <a:latin typeface="Trebuchet MS"/>
                <a:cs typeface="Trebuchet MS"/>
              </a:rPr>
              <a:t>autorisierten </a:t>
            </a:r>
            <a:r>
              <a:rPr sz="1100" spc="-45" dirty="0">
                <a:latin typeface="Trebuchet MS"/>
                <a:cs typeface="Trebuchet MS"/>
              </a:rPr>
              <a:t>Mercedes-  </a:t>
            </a:r>
            <a:r>
              <a:rPr sz="1100" spc="-60" dirty="0">
                <a:latin typeface="Trebuchet MS"/>
                <a:cs typeface="Trebuchet MS"/>
              </a:rPr>
              <a:t>Benz </a:t>
            </a:r>
            <a:r>
              <a:rPr sz="1100" spc="-45" dirty="0">
                <a:latin typeface="Trebuchet MS"/>
                <a:cs typeface="Trebuchet MS"/>
              </a:rPr>
              <a:t>Service </a:t>
            </a:r>
            <a:r>
              <a:rPr sz="1100" spc="-65" dirty="0">
                <a:latin typeface="Trebuchet MS"/>
                <a:cs typeface="Trebuchet MS"/>
              </a:rPr>
              <a:t>der </a:t>
            </a:r>
            <a:r>
              <a:rPr sz="1100" spc="-50" dirty="0">
                <a:latin typeface="Trebuchet MS"/>
                <a:cs typeface="Trebuchet MS"/>
              </a:rPr>
              <a:t>Mercedes-Benz </a:t>
            </a:r>
            <a:r>
              <a:rPr sz="1100" spc="-45" dirty="0">
                <a:latin typeface="Trebuchet MS"/>
                <a:cs typeface="Trebuchet MS"/>
              </a:rPr>
              <a:t>AG </a:t>
            </a:r>
            <a:r>
              <a:rPr sz="1100" spc="-75" dirty="0">
                <a:latin typeface="Trebuchet MS"/>
                <a:cs typeface="Trebuchet MS"/>
              </a:rPr>
              <a:t>mit </a:t>
            </a:r>
            <a:r>
              <a:rPr sz="1100" spc="-70" dirty="0">
                <a:latin typeface="Trebuchet MS"/>
                <a:cs typeface="Trebuchet MS"/>
              </a:rPr>
              <a:t>einem </a:t>
            </a:r>
            <a:r>
              <a:rPr sz="1100" spc="-65" dirty="0">
                <a:latin typeface="Trebuchet MS"/>
                <a:cs typeface="Trebuchet MS"/>
              </a:rPr>
              <a:t>Vorlauf </a:t>
            </a:r>
            <a:r>
              <a:rPr sz="1100" spc="-50" dirty="0">
                <a:latin typeface="Trebuchet MS"/>
                <a:cs typeface="Trebuchet MS"/>
              </a:rPr>
              <a:t>von </a:t>
            </a:r>
            <a:r>
              <a:rPr sz="1100" spc="-45" dirty="0">
                <a:latin typeface="Trebuchet MS"/>
                <a:cs typeface="Trebuchet MS"/>
              </a:rPr>
              <a:t>mindestens </a:t>
            </a:r>
            <a:r>
              <a:rPr sz="1100" spc="5" dirty="0">
                <a:latin typeface="Trebuchet MS"/>
                <a:cs typeface="Trebuchet MS"/>
              </a:rPr>
              <a:t>10 </a:t>
            </a:r>
            <a:r>
              <a:rPr sz="1100" spc="-60" dirty="0">
                <a:latin typeface="Trebuchet MS"/>
                <a:cs typeface="Trebuchet MS"/>
              </a:rPr>
              <a:t>Werktagen abgerufen  </a:t>
            </a:r>
            <a:r>
              <a:rPr sz="1100" spc="-70" dirty="0">
                <a:latin typeface="Trebuchet MS"/>
                <a:cs typeface="Trebuchet MS"/>
              </a:rPr>
              <a:t>werden (bei </a:t>
            </a:r>
            <a:r>
              <a:rPr sz="1100" spc="-60" dirty="0">
                <a:latin typeface="Trebuchet MS"/>
                <a:cs typeface="Trebuchet MS"/>
              </a:rPr>
              <a:t>Fahrzeugproduktion </a:t>
            </a:r>
            <a:r>
              <a:rPr sz="1100" spc="-80" dirty="0">
                <a:latin typeface="Trebuchet MS"/>
                <a:cs typeface="Trebuchet MS"/>
              </a:rPr>
              <a:t>im </a:t>
            </a:r>
            <a:r>
              <a:rPr sz="1100" spc="-65" dirty="0">
                <a:latin typeface="Trebuchet MS"/>
                <a:cs typeface="Trebuchet MS"/>
              </a:rPr>
              <a:t>Werk </a:t>
            </a:r>
            <a:r>
              <a:rPr sz="1100" spc="-45" dirty="0">
                <a:latin typeface="Trebuchet MS"/>
                <a:cs typeface="Trebuchet MS"/>
              </a:rPr>
              <a:t>Kecskemét </a:t>
            </a:r>
            <a:r>
              <a:rPr sz="1100" spc="-50" dirty="0">
                <a:latin typeface="Trebuchet MS"/>
                <a:cs typeface="Trebuchet MS"/>
              </a:rPr>
              <a:t>können </a:t>
            </a:r>
            <a:r>
              <a:rPr sz="1100" spc="-30" dirty="0">
                <a:latin typeface="Trebuchet MS"/>
                <a:cs typeface="Trebuchet MS"/>
              </a:rPr>
              <a:t>bis </a:t>
            </a:r>
            <a:r>
              <a:rPr sz="1100" spc="-70" dirty="0">
                <a:latin typeface="Trebuchet MS"/>
                <a:cs typeface="Trebuchet MS"/>
              </a:rPr>
              <a:t>zur </a:t>
            </a:r>
            <a:r>
              <a:rPr sz="1100" spc="-55" dirty="0">
                <a:latin typeface="Trebuchet MS"/>
                <a:cs typeface="Trebuchet MS"/>
              </a:rPr>
              <a:t>Einlagerung </a:t>
            </a:r>
            <a:r>
              <a:rPr sz="1100" spc="-30" dirty="0">
                <a:latin typeface="Trebuchet MS"/>
                <a:cs typeface="Trebuchet MS"/>
              </a:rPr>
              <a:t>des </a:t>
            </a:r>
            <a:r>
              <a:rPr sz="1100" spc="-80" dirty="0">
                <a:latin typeface="Trebuchet MS"/>
                <a:cs typeface="Trebuchet MS"/>
              </a:rPr>
              <a:t>zweiten  </a:t>
            </a:r>
            <a:r>
              <a:rPr sz="1100" spc="-45" dirty="0">
                <a:latin typeface="Trebuchet MS"/>
                <a:cs typeface="Trebuchet MS"/>
              </a:rPr>
              <a:t>Radsatzes </a:t>
            </a:r>
            <a:r>
              <a:rPr sz="1100" spc="10" dirty="0">
                <a:latin typeface="Trebuchet MS"/>
                <a:cs typeface="Trebuchet MS"/>
              </a:rPr>
              <a:t>6 </a:t>
            </a:r>
            <a:r>
              <a:rPr sz="1100" spc="-55" dirty="0">
                <a:latin typeface="Trebuchet MS"/>
                <a:cs typeface="Trebuchet MS"/>
              </a:rPr>
              <a:t>Wochen </a:t>
            </a:r>
            <a:r>
              <a:rPr sz="1100" spc="-70" dirty="0">
                <a:latin typeface="Trebuchet MS"/>
                <a:cs typeface="Trebuchet MS"/>
              </a:rPr>
              <a:t>vergehen). Bitte </a:t>
            </a:r>
            <a:r>
              <a:rPr sz="1100" spc="-65" dirty="0">
                <a:latin typeface="Trebuchet MS"/>
                <a:cs typeface="Trebuchet MS"/>
              </a:rPr>
              <a:t>wenden </a:t>
            </a:r>
            <a:r>
              <a:rPr sz="1100" spc="-25" dirty="0">
                <a:latin typeface="Trebuchet MS"/>
                <a:cs typeface="Trebuchet MS"/>
              </a:rPr>
              <a:t>Sie </a:t>
            </a:r>
            <a:r>
              <a:rPr sz="1100" spc="-35" dirty="0">
                <a:latin typeface="Trebuchet MS"/>
                <a:cs typeface="Trebuchet MS"/>
              </a:rPr>
              <a:t>sich </a:t>
            </a:r>
            <a:r>
              <a:rPr sz="1100" spc="-70" dirty="0">
                <a:latin typeface="Trebuchet MS"/>
                <a:cs typeface="Trebuchet MS"/>
              </a:rPr>
              <a:t>jeweils </a:t>
            </a:r>
            <a:r>
              <a:rPr sz="1100" spc="-65" dirty="0">
                <a:latin typeface="Trebuchet MS"/>
                <a:cs typeface="Trebuchet MS"/>
              </a:rPr>
              <a:t>dort </a:t>
            </a:r>
            <a:r>
              <a:rPr sz="1100" spc="-50" dirty="0">
                <a:latin typeface="Trebuchet MS"/>
                <a:cs typeface="Trebuchet MS"/>
              </a:rPr>
              <a:t>an </a:t>
            </a:r>
            <a:r>
              <a:rPr sz="1100" spc="-55" dirty="0">
                <a:latin typeface="Trebuchet MS"/>
                <a:cs typeface="Trebuchet MS"/>
              </a:rPr>
              <a:t>den </a:t>
            </a:r>
            <a:r>
              <a:rPr sz="1100" spc="-50" dirty="0">
                <a:latin typeface="Trebuchet MS"/>
                <a:cs typeface="Trebuchet MS"/>
              </a:rPr>
              <a:t>Service </a:t>
            </a:r>
            <a:r>
              <a:rPr sz="1100" spc="50" dirty="0">
                <a:latin typeface="Trebuchet MS"/>
                <a:cs typeface="Trebuchet MS"/>
              </a:rPr>
              <a:t>/ </a:t>
            </a:r>
            <a:r>
              <a:rPr sz="1100" spc="-90" dirty="0">
                <a:latin typeface="Trebuchet MS"/>
                <a:cs typeface="Trebuchet MS"/>
              </a:rPr>
              <a:t>Teile- </a:t>
            </a:r>
            <a:r>
              <a:rPr sz="1100" spc="-55" dirty="0">
                <a:latin typeface="Trebuchet MS"/>
                <a:cs typeface="Trebuchet MS"/>
              </a:rPr>
              <a:t>und  </a:t>
            </a:r>
            <a:r>
              <a:rPr sz="1100" spc="-65" dirty="0">
                <a:latin typeface="Trebuchet MS"/>
                <a:cs typeface="Trebuchet MS"/>
              </a:rPr>
              <a:t>Zubehörbereich. Etwaige </a:t>
            </a:r>
            <a:r>
              <a:rPr sz="1100" spc="-70" dirty="0">
                <a:latin typeface="Trebuchet MS"/>
                <a:cs typeface="Trebuchet MS"/>
              </a:rPr>
              <a:t>Pfand- </a:t>
            </a:r>
            <a:r>
              <a:rPr sz="1100" spc="-55" dirty="0">
                <a:latin typeface="Trebuchet MS"/>
                <a:cs typeface="Trebuchet MS"/>
              </a:rPr>
              <a:t>und </a:t>
            </a:r>
            <a:r>
              <a:rPr sz="1100" spc="-45" dirty="0">
                <a:latin typeface="Trebuchet MS"/>
                <a:cs typeface="Trebuchet MS"/>
              </a:rPr>
              <a:t>Sicherungsrechte </a:t>
            </a:r>
            <a:r>
              <a:rPr sz="1100" spc="-65" dirty="0">
                <a:latin typeface="Trebuchet MS"/>
                <a:cs typeface="Trebuchet MS"/>
              </a:rPr>
              <a:t>Dritter bleiben </a:t>
            </a:r>
            <a:r>
              <a:rPr sz="1100" spc="-60" dirty="0">
                <a:latin typeface="Trebuchet MS"/>
                <a:cs typeface="Trebuchet MS"/>
              </a:rPr>
              <a:t>hiervon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70" dirty="0">
                <a:latin typeface="Trebuchet MS"/>
                <a:cs typeface="Trebuchet MS"/>
              </a:rPr>
              <a:t>unberührt.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rebuchet MS"/>
              <a:cs typeface="Trebuchet MS"/>
            </a:endParaRPr>
          </a:p>
          <a:p>
            <a:pPr marL="12700" marR="6350" algn="just">
              <a:lnSpc>
                <a:spcPct val="95000"/>
              </a:lnSpc>
            </a:pPr>
            <a:r>
              <a:rPr sz="1100" spc="-45" dirty="0">
                <a:latin typeface="Trebuchet MS"/>
                <a:cs typeface="Trebuchet MS"/>
              </a:rPr>
              <a:t>Die </a:t>
            </a:r>
            <a:r>
              <a:rPr sz="1100" spc="-60" dirty="0">
                <a:latin typeface="Trebuchet MS"/>
                <a:cs typeface="Trebuchet MS"/>
              </a:rPr>
              <a:t>zusätzliche </a:t>
            </a:r>
            <a:r>
              <a:rPr sz="1100" spc="-45" dirty="0">
                <a:latin typeface="Trebuchet MS"/>
                <a:cs typeface="Trebuchet MS"/>
              </a:rPr>
              <a:t>Sonderausstattung </a:t>
            </a:r>
            <a:r>
              <a:rPr sz="1100" spc="-75" dirty="0">
                <a:latin typeface="Trebuchet MS"/>
                <a:cs typeface="Trebuchet MS"/>
              </a:rPr>
              <a:t>wird </a:t>
            </a:r>
            <a:r>
              <a:rPr sz="1100" spc="-65" dirty="0">
                <a:latin typeface="Trebuchet MS"/>
                <a:cs typeface="Trebuchet MS"/>
              </a:rPr>
              <a:t>unentgeltlich </a:t>
            </a:r>
            <a:r>
              <a:rPr sz="1100" spc="-30" dirty="0">
                <a:latin typeface="Trebuchet MS"/>
                <a:cs typeface="Trebuchet MS"/>
              </a:rPr>
              <a:t>bis </a:t>
            </a:r>
            <a:r>
              <a:rPr sz="1100" spc="-80" dirty="0">
                <a:latin typeface="Trebuchet MS"/>
                <a:cs typeface="Trebuchet MS"/>
              </a:rPr>
              <a:t>zum </a:t>
            </a:r>
            <a:r>
              <a:rPr sz="1100" spc="-75" dirty="0">
                <a:latin typeface="Trebuchet MS"/>
                <a:cs typeface="Trebuchet MS"/>
              </a:rPr>
              <a:t>Abruf, </a:t>
            </a:r>
            <a:r>
              <a:rPr sz="1100" spc="-40" dirty="0">
                <a:latin typeface="Trebuchet MS"/>
                <a:cs typeface="Trebuchet MS"/>
              </a:rPr>
              <a:t>längstens </a:t>
            </a:r>
            <a:r>
              <a:rPr sz="1100" spc="-65" dirty="0">
                <a:latin typeface="Trebuchet MS"/>
                <a:cs typeface="Trebuchet MS"/>
              </a:rPr>
              <a:t>jedoch </a:t>
            </a:r>
            <a:r>
              <a:rPr sz="1100" spc="10" dirty="0">
                <a:latin typeface="Trebuchet MS"/>
                <a:cs typeface="Trebuchet MS"/>
              </a:rPr>
              <a:t>9 </a:t>
            </a:r>
            <a:r>
              <a:rPr sz="1100" spc="-40" dirty="0">
                <a:latin typeface="Trebuchet MS"/>
                <a:cs typeface="Trebuchet MS"/>
              </a:rPr>
              <a:t>Monate </a:t>
            </a:r>
            <a:r>
              <a:rPr sz="1100" spc="-60" dirty="0">
                <a:latin typeface="Trebuchet MS"/>
                <a:cs typeface="Trebuchet MS"/>
              </a:rPr>
              <a:t>ab  </a:t>
            </a:r>
            <a:r>
              <a:rPr sz="1100" spc="-55" dirty="0">
                <a:latin typeface="Trebuchet MS"/>
                <a:cs typeface="Trebuchet MS"/>
              </a:rPr>
              <a:t>Datum </a:t>
            </a:r>
            <a:r>
              <a:rPr sz="1100" spc="-65" dirty="0">
                <a:latin typeface="Trebuchet MS"/>
                <a:cs typeface="Trebuchet MS"/>
              </a:rPr>
              <a:t>der Einlagerung, </a:t>
            </a:r>
            <a:r>
              <a:rPr sz="1100" spc="-75" dirty="0">
                <a:latin typeface="Trebuchet MS"/>
                <a:cs typeface="Trebuchet MS"/>
              </a:rPr>
              <a:t>im </a:t>
            </a:r>
            <a:r>
              <a:rPr sz="1100" spc="-60" dirty="0">
                <a:latin typeface="Trebuchet MS"/>
                <a:cs typeface="Trebuchet MS"/>
              </a:rPr>
              <a:t>Logistik-Zentrum </a:t>
            </a:r>
            <a:r>
              <a:rPr sz="1100" spc="-65" dirty="0">
                <a:latin typeface="Trebuchet MS"/>
                <a:cs typeface="Trebuchet MS"/>
              </a:rPr>
              <a:t>der Firma WP </a:t>
            </a:r>
            <a:r>
              <a:rPr sz="1100" spc="-40" dirty="0">
                <a:latin typeface="Trebuchet MS"/>
                <a:cs typeface="Trebuchet MS"/>
              </a:rPr>
              <a:t>Logistik </a:t>
            </a:r>
            <a:r>
              <a:rPr sz="1100" spc="-75" dirty="0">
                <a:latin typeface="Trebuchet MS"/>
                <a:cs typeface="Trebuchet MS"/>
              </a:rPr>
              <a:t>GmbH, </a:t>
            </a:r>
            <a:r>
              <a:rPr sz="1100" spc="-45" dirty="0">
                <a:latin typeface="Trebuchet MS"/>
                <a:cs typeface="Trebuchet MS"/>
              </a:rPr>
              <a:t>Straße </a:t>
            </a:r>
            <a:r>
              <a:rPr sz="1100" spc="-65" dirty="0">
                <a:latin typeface="Trebuchet MS"/>
                <a:cs typeface="Trebuchet MS"/>
              </a:rPr>
              <a:t>der Einheit </a:t>
            </a:r>
            <a:r>
              <a:rPr sz="1100" spc="-70" dirty="0">
                <a:latin typeface="Trebuchet MS"/>
                <a:cs typeface="Trebuchet MS"/>
              </a:rPr>
              <a:t>1, </a:t>
            </a:r>
            <a:r>
              <a:rPr sz="1100" spc="5" dirty="0">
                <a:latin typeface="Trebuchet MS"/>
                <a:cs typeface="Trebuchet MS"/>
              </a:rPr>
              <a:t>08115  </a:t>
            </a:r>
            <a:r>
              <a:rPr sz="1100" spc="-45" dirty="0">
                <a:latin typeface="Trebuchet MS"/>
                <a:cs typeface="Trebuchet MS"/>
              </a:rPr>
              <a:t>Lichtentanne/Schönfels </a:t>
            </a:r>
            <a:r>
              <a:rPr sz="1100" spc="-75" dirty="0">
                <a:latin typeface="Trebuchet MS"/>
                <a:cs typeface="Trebuchet MS"/>
              </a:rPr>
              <a:t>für </a:t>
            </a:r>
            <a:r>
              <a:rPr sz="1100" spc="-55" dirty="0">
                <a:latin typeface="Trebuchet MS"/>
                <a:cs typeface="Trebuchet MS"/>
              </a:rPr>
              <a:t>den </a:t>
            </a:r>
            <a:r>
              <a:rPr sz="1100" spc="-50" dirty="0">
                <a:latin typeface="Trebuchet MS"/>
                <a:cs typeface="Trebuchet MS"/>
              </a:rPr>
              <a:t>Kunden</a:t>
            </a:r>
            <a:r>
              <a:rPr sz="1100" spc="-80" dirty="0">
                <a:latin typeface="Trebuchet MS"/>
                <a:cs typeface="Trebuchet MS"/>
              </a:rPr>
              <a:t> verwahrt.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rebuchet MS"/>
              <a:cs typeface="Trebuchet MS"/>
            </a:endParaRPr>
          </a:p>
          <a:p>
            <a:pPr marL="12700" marR="5080" algn="just">
              <a:lnSpc>
                <a:spcPct val="95100"/>
              </a:lnSpc>
            </a:pPr>
            <a:r>
              <a:rPr sz="1100" spc="-45" dirty="0">
                <a:latin typeface="Trebuchet MS"/>
                <a:cs typeface="Trebuchet MS"/>
              </a:rPr>
              <a:t>Die </a:t>
            </a:r>
            <a:r>
              <a:rPr sz="1100" spc="-60" dirty="0">
                <a:latin typeface="Trebuchet MS"/>
                <a:cs typeface="Trebuchet MS"/>
              </a:rPr>
              <a:t>zusätzliche </a:t>
            </a:r>
            <a:r>
              <a:rPr sz="1100" spc="-45" dirty="0">
                <a:latin typeface="Trebuchet MS"/>
                <a:cs typeface="Trebuchet MS"/>
              </a:rPr>
              <a:t>Sonderausstattung </a:t>
            </a:r>
            <a:r>
              <a:rPr sz="1100" spc="-75" dirty="0">
                <a:latin typeface="Trebuchet MS"/>
                <a:cs typeface="Trebuchet MS"/>
              </a:rPr>
              <a:t>wird </a:t>
            </a:r>
            <a:r>
              <a:rPr sz="1100" spc="-60" dirty="0">
                <a:latin typeface="Trebuchet MS"/>
                <a:cs typeface="Trebuchet MS"/>
              </a:rPr>
              <a:t>nur </a:t>
            </a:r>
            <a:r>
              <a:rPr sz="1100" spc="-50" dirty="0">
                <a:latin typeface="Trebuchet MS"/>
                <a:cs typeface="Trebuchet MS"/>
              </a:rPr>
              <a:t>gegen </a:t>
            </a:r>
            <a:r>
              <a:rPr sz="1100" spc="-55" dirty="0">
                <a:latin typeface="Trebuchet MS"/>
                <a:cs typeface="Trebuchet MS"/>
              </a:rPr>
              <a:t>Vorlage </a:t>
            </a:r>
            <a:r>
              <a:rPr sz="1100" spc="-50" dirty="0">
                <a:latin typeface="Trebuchet MS"/>
                <a:cs typeface="Trebuchet MS"/>
              </a:rPr>
              <a:t>dieser </a:t>
            </a:r>
            <a:r>
              <a:rPr sz="1100" spc="-60" dirty="0">
                <a:latin typeface="Trebuchet MS"/>
                <a:cs typeface="Trebuchet MS"/>
              </a:rPr>
              <a:t>Zusatzvereinbarung </a:t>
            </a:r>
            <a:r>
              <a:rPr sz="1100" spc="-55" dirty="0">
                <a:latin typeface="Trebuchet MS"/>
                <a:cs typeface="Trebuchet MS"/>
              </a:rPr>
              <a:t>herausgegeben.  </a:t>
            </a:r>
            <a:r>
              <a:rPr sz="1100" spc="-45" dirty="0">
                <a:latin typeface="Trebuchet MS"/>
                <a:cs typeface="Trebuchet MS"/>
              </a:rPr>
              <a:t>Die </a:t>
            </a:r>
            <a:r>
              <a:rPr sz="1100" spc="-50" dirty="0">
                <a:latin typeface="Trebuchet MS"/>
                <a:cs typeface="Trebuchet MS"/>
              </a:rPr>
              <a:t>ausgebende </a:t>
            </a:r>
            <a:r>
              <a:rPr sz="1100" spc="-55" dirty="0">
                <a:latin typeface="Trebuchet MS"/>
                <a:cs typeface="Trebuchet MS"/>
              </a:rPr>
              <a:t>Stelle </a:t>
            </a:r>
            <a:r>
              <a:rPr sz="1100" spc="-45" dirty="0">
                <a:latin typeface="Trebuchet MS"/>
                <a:cs typeface="Trebuchet MS"/>
              </a:rPr>
              <a:t>ist </a:t>
            </a:r>
            <a:r>
              <a:rPr sz="1100" spc="-75" dirty="0">
                <a:latin typeface="Trebuchet MS"/>
                <a:cs typeface="Trebuchet MS"/>
              </a:rPr>
              <a:t>befugt, </a:t>
            </a:r>
            <a:r>
              <a:rPr sz="1100" spc="-65" dirty="0">
                <a:latin typeface="Trebuchet MS"/>
                <a:cs typeface="Trebuchet MS"/>
              </a:rPr>
              <a:t>aber </a:t>
            </a:r>
            <a:r>
              <a:rPr sz="1100" spc="-60" dirty="0">
                <a:latin typeface="Trebuchet MS"/>
                <a:cs typeface="Trebuchet MS"/>
              </a:rPr>
              <a:t>nicht </a:t>
            </a:r>
            <a:r>
              <a:rPr sz="1100" spc="-80" dirty="0">
                <a:latin typeface="Trebuchet MS"/>
                <a:cs typeface="Trebuchet MS"/>
              </a:rPr>
              <a:t>verpflichtet, </a:t>
            </a:r>
            <a:r>
              <a:rPr sz="1100" spc="-65" dirty="0">
                <a:latin typeface="Trebuchet MS"/>
                <a:cs typeface="Trebuchet MS"/>
              </a:rPr>
              <a:t>die </a:t>
            </a:r>
            <a:r>
              <a:rPr sz="1100" spc="-55" dirty="0">
                <a:latin typeface="Trebuchet MS"/>
                <a:cs typeface="Trebuchet MS"/>
              </a:rPr>
              <a:t>Berechtigung </a:t>
            </a:r>
            <a:r>
              <a:rPr sz="1100" spc="-70" dirty="0">
                <a:latin typeface="Trebuchet MS"/>
                <a:cs typeface="Trebuchet MS"/>
              </a:rPr>
              <a:t>zur </a:t>
            </a:r>
            <a:r>
              <a:rPr sz="1100" spc="-55" dirty="0">
                <a:latin typeface="Trebuchet MS"/>
                <a:cs typeface="Trebuchet MS"/>
              </a:rPr>
              <a:t>Entgegennahme </a:t>
            </a:r>
            <a:r>
              <a:rPr sz="1100" spc="-50" dirty="0">
                <a:latin typeface="Trebuchet MS"/>
                <a:cs typeface="Trebuchet MS"/>
              </a:rPr>
              <a:t>dieser  </a:t>
            </a:r>
            <a:r>
              <a:rPr sz="1100" spc="-65" dirty="0">
                <a:latin typeface="Trebuchet MS"/>
                <a:cs typeface="Trebuchet MS"/>
              </a:rPr>
              <a:t>Kompletträder zu </a:t>
            </a:r>
            <a:r>
              <a:rPr sz="1100" spc="-75" dirty="0">
                <a:latin typeface="Trebuchet MS"/>
                <a:cs typeface="Trebuchet MS"/>
              </a:rPr>
              <a:t>prüfen. </a:t>
            </a:r>
            <a:r>
              <a:rPr sz="1100" spc="-40" dirty="0">
                <a:latin typeface="Trebuchet MS"/>
                <a:cs typeface="Trebuchet MS"/>
              </a:rPr>
              <a:t>Der </a:t>
            </a:r>
            <a:r>
              <a:rPr sz="1100" spc="-50" dirty="0">
                <a:latin typeface="Trebuchet MS"/>
                <a:cs typeface="Trebuchet MS"/>
              </a:rPr>
              <a:t>Kunde </a:t>
            </a:r>
            <a:r>
              <a:rPr sz="1100" spc="-70" dirty="0">
                <a:latin typeface="Trebuchet MS"/>
                <a:cs typeface="Trebuchet MS"/>
              </a:rPr>
              <a:t>übt damit </a:t>
            </a:r>
            <a:r>
              <a:rPr sz="1100" spc="-65" dirty="0">
                <a:latin typeface="Trebuchet MS"/>
                <a:cs typeface="Trebuchet MS"/>
              </a:rPr>
              <a:t>die </a:t>
            </a:r>
            <a:r>
              <a:rPr sz="1100" spc="-55" dirty="0">
                <a:latin typeface="Trebuchet MS"/>
                <a:cs typeface="Trebuchet MS"/>
              </a:rPr>
              <a:t>Verfügungsmacht </a:t>
            </a:r>
            <a:r>
              <a:rPr sz="1100" spc="-65" dirty="0">
                <a:latin typeface="Trebuchet MS"/>
                <a:cs typeface="Trebuchet MS"/>
              </a:rPr>
              <a:t>darüber </a:t>
            </a:r>
            <a:r>
              <a:rPr sz="1100" spc="-30" dirty="0">
                <a:latin typeface="Trebuchet MS"/>
                <a:cs typeface="Trebuchet MS"/>
              </a:rPr>
              <a:t>aus </a:t>
            </a:r>
            <a:r>
              <a:rPr sz="1100" spc="-55" dirty="0">
                <a:latin typeface="Trebuchet MS"/>
                <a:cs typeface="Trebuchet MS"/>
              </a:rPr>
              <a:t>und </a:t>
            </a:r>
            <a:r>
              <a:rPr sz="1100" spc="-65" dirty="0">
                <a:latin typeface="Trebuchet MS"/>
                <a:cs typeface="Trebuchet MS"/>
              </a:rPr>
              <a:t>hat die </a:t>
            </a:r>
            <a:r>
              <a:rPr sz="1100" spc="-50" dirty="0">
                <a:latin typeface="Trebuchet MS"/>
                <a:cs typeface="Trebuchet MS"/>
              </a:rPr>
              <a:t>Stellung  </a:t>
            </a:r>
            <a:r>
              <a:rPr sz="1100" spc="-45" dirty="0">
                <a:latin typeface="Trebuchet MS"/>
                <a:cs typeface="Trebuchet MS"/>
              </a:rPr>
              <a:t>eines </a:t>
            </a:r>
            <a:r>
              <a:rPr sz="1100" spc="-65" dirty="0">
                <a:latin typeface="Trebuchet MS"/>
                <a:cs typeface="Trebuchet MS"/>
              </a:rPr>
              <a:t>wirtschaftlichen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Eigentümers.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8739" y="7013572"/>
            <a:ext cx="827404" cy="335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67501" y="7034909"/>
            <a:ext cx="808236" cy="2682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6600" y="7194715"/>
            <a:ext cx="2985135" cy="675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ts val="1300"/>
              </a:lnSpc>
              <a:spcBef>
                <a:spcPts val="105"/>
              </a:spcBef>
            </a:pPr>
            <a:r>
              <a:rPr sz="1100" spc="-65" dirty="0">
                <a:latin typeface="Trebuchet MS"/>
                <a:cs typeface="Trebuchet MS"/>
              </a:rPr>
              <a:t>Datum:</a:t>
            </a:r>
            <a:endParaRPr sz="1100">
              <a:latin typeface="Trebuchet MS"/>
              <a:cs typeface="Trebuchet MS"/>
            </a:endParaRPr>
          </a:p>
          <a:p>
            <a:pPr marL="12700" marR="5080" indent="2540" algn="just">
              <a:lnSpc>
                <a:spcPct val="95000"/>
              </a:lnSpc>
              <a:spcBef>
                <a:spcPts val="45"/>
              </a:spcBef>
            </a:pPr>
            <a:r>
              <a:rPr sz="1100" spc="-55" dirty="0">
                <a:latin typeface="Trebuchet MS"/>
                <a:cs typeface="Trebuchet MS"/>
              </a:rPr>
              <a:t>……………………………………………………………………………….  </a:t>
            </a:r>
            <a:r>
              <a:rPr sz="1100" spc="-70" dirty="0">
                <a:latin typeface="Trebuchet MS"/>
                <a:cs typeface="Trebuchet MS"/>
              </a:rPr>
              <a:t>ppa. </a:t>
            </a:r>
            <a:r>
              <a:rPr sz="1100" spc="-60" dirty="0">
                <a:latin typeface="Trebuchet MS"/>
                <a:cs typeface="Trebuchet MS"/>
              </a:rPr>
              <a:t>Alexandra </a:t>
            </a:r>
            <a:r>
              <a:rPr sz="1100" spc="-40" dirty="0">
                <a:latin typeface="Trebuchet MS"/>
                <a:cs typeface="Trebuchet MS"/>
              </a:rPr>
              <a:t>Strassburger </a:t>
            </a:r>
            <a:r>
              <a:rPr sz="1100" spc="-70" dirty="0">
                <a:latin typeface="Trebuchet MS"/>
                <a:cs typeface="Trebuchet MS"/>
              </a:rPr>
              <a:t>ppa. </a:t>
            </a:r>
            <a:r>
              <a:rPr sz="1100" spc="-45" dirty="0">
                <a:latin typeface="Trebuchet MS"/>
                <a:cs typeface="Trebuchet MS"/>
              </a:rPr>
              <a:t>Carsten </a:t>
            </a:r>
            <a:r>
              <a:rPr sz="1100" spc="-60" dirty="0">
                <a:latin typeface="Trebuchet MS"/>
                <a:cs typeface="Trebuchet MS"/>
              </a:rPr>
              <a:t>Dippelt  (Auslieferung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Fahrzeug)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87702" y="7357339"/>
            <a:ext cx="1235710" cy="51244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ct val="95000"/>
              </a:lnSpc>
              <a:spcBef>
                <a:spcPts val="170"/>
              </a:spcBef>
            </a:pPr>
            <a:r>
              <a:rPr sz="1100" spc="-55" dirty="0">
                <a:latin typeface="Trebuchet MS"/>
                <a:cs typeface="Trebuchet MS"/>
              </a:rPr>
              <a:t>……………………………….  </a:t>
            </a:r>
            <a:r>
              <a:rPr sz="1100" spc="-60" dirty="0">
                <a:latin typeface="Trebuchet MS"/>
                <a:cs typeface="Trebuchet MS"/>
              </a:rPr>
              <a:t>Unterschrift </a:t>
            </a:r>
            <a:r>
              <a:rPr sz="1100" spc="-50" dirty="0">
                <a:latin typeface="Trebuchet MS"/>
                <a:cs typeface="Trebuchet MS"/>
              </a:rPr>
              <a:t>Kunde  </a:t>
            </a:r>
            <a:r>
              <a:rPr sz="1100" spc="-55" dirty="0">
                <a:latin typeface="Trebuchet MS"/>
                <a:cs typeface="Trebuchet MS"/>
              </a:rPr>
              <a:t>(Bestellung</a:t>
            </a:r>
            <a:r>
              <a:rPr sz="1100" spc="-125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Fahrzeug)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6444" y="7998967"/>
            <a:ext cx="5785485" cy="53848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indent="2540">
              <a:lnSpc>
                <a:spcPts val="910"/>
              </a:lnSpc>
              <a:spcBef>
                <a:spcPts val="175"/>
              </a:spcBef>
            </a:pPr>
            <a:r>
              <a:rPr sz="800" spc="-25" dirty="0">
                <a:latin typeface="Trebuchet MS"/>
                <a:cs typeface="Trebuchet MS"/>
              </a:rPr>
              <a:t>Mit </a:t>
            </a:r>
            <a:r>
              <a:rPr sz="800" spc="-40" dirty="0">
                <a:latin typeface="Trebuchet MS"/>
                <a:cs typeface="Trebuchet MS"/>
              </a:rPr>
              <a:t>obigen </a:t>
            </a:r>
            <a:r>
              <a:rPr sz="800" spc="-45" dirty="0">
                <a:latin typeface="Trebuchet MS"/>
                <a:cs typeface="Trebuchet MS"/>
              </a:rPr>
              <a:t>Unterschriften erlangt </a:t>
            </a:r>
            <a:r>
              <a:rPr sz="800" spc="-25" dirty="0">
                <a:latin typeface="Trebuchet MS"/>
                <a:cs typeface="Trebuchet MS"/>
              </a:rPr>
              <a:t>das </a:t>
            </a:r>
            <a:r>
              <a:rPr sz="800" spc="-40" dirty="0">
                <a:latin typeface="Trebuchet MS"/>
                <a:cs typeface="Trebuchet MS"/>
              </a:rPr>
              <a:t>Besitzkonstitut </a:t>
            </a:r>
            <a:r>
              <a:rPr sz="800" spc="-50" dirty="0">
                <a:latin typeface="Trebuchet MS"/>
                <a:cs typeface="Trebuchet MS"/>
              </a:rPr>
              <a:t>bei </a:t>
            </a:r>
            <a:r>
              <a:rPr sz="800" spc="-45" dirty="0">
                <a:latin typeface="Trebuchet MS"/>
                <a:cs typeface="Trebuchet MS"/>
              </a:rPr>
              <a:t>Fahrzeugübergabe </a:t>
            </a:r>
            <a:r>
              <a:rPr sz="800" spc="-35" dirty="0">
                <a:latin typeface="Trebuchet MS"/>
                <a:cs typeface="Trebuchet MS"/>
              </a:rPr>
              <a:t>seine </a:t>
            </a:r>
            <a:r>
              <a:rPr sz="800" spc="-55" dirty="0">
                <a:latin typeface="Trebuchet MS"/>
                <a:cs typeface="Trebuchet MS"/>
              </a:rPr>
              <a:t>Gültigkeit. </a:t>
            </a:r>
            <a:r>
              <a:rPr sz="800" spc="-30" dirty="0">
                <a:latin typeface="Trebuchet MS"/>
                <a:cs typeface="Trebuchet MS"/>
              </a:rPr>
              <a:t>Der </a:t>
            </a:r>
            <a:r>
              <a:rPr sz="800" spc="-40" dirty="0">
                <a:latin typeface="Trebuchet MS"/>
                <a:cs typeface="Trebuchet MS"/>
              </a:rPr>
              <a:t>Kunde </a:t>
            </a:r>
            <a:r>
              <a:rPr sz="800" spc="-55" dirty="0">
                <a:latin typeface="Trebuchet MS"/>
                <a:cs typeface="Trebuchet MS"/>
              </a:rPr>
              <a:t>erhält </a:t>
            </a:r>
            <a:r>
              <a:rPr sz="800" spc="-20" dirty="0">
                <a:latin typeface="Trebuchet MS"/>
                <a:cs typeface="Trebuchet MS"/>
              </a:rPr>
              <a:t>das </a:t>
            </a:r>
            <a:r>
              <a:rPr sz="800" spc="-40" dirty="0">
                <a:latin typeface="Trebuchet MS"/>
                <a:cs typeface="Trebuchet MS"/>
              </a:rPr>
              <a:t>Besitzkonstitut </a:t>
            </a:r>
            <a:r>
              <a:rPr sz="800" spc="-60" dirty="0">
                <a:latin typeface="Trebuchet MS"/>
                <a:cs typeface="Trebuchet MS"/>
              </a:rPr>
              <a:t>im  </a:t>
            </a:r>
            <a:r>
              <a:rPr sz="800" spc="-45" dirty="0">
                <a:latin typeface="Trebuchet MS"/>
                <a:cs typeface="Trebuchet MS"/>
              </a:rPr>
              <a:t>Original anstelle </a:t>
            </a:r>
            <a:r>
              <a:rPr sz="800" spc="-20" dirty="0">
                <a:latin typeface="Trebuchet MS"/>
                <a:cs typeface="Trebuchet MS"/>
              </a:rPr>
              <a:t>des </a:t>
            </a:r>
            <a:r>
              <a:rPr sz="800" spc="-45" dirty="0">
                <a:latin typeface="Trebuchet MS"/>
                <a:cs typeface="Trebuchet MS"/>
              </a:rPr>
              <a:t>nicht </a:t>
            </a:r>
            <a:r>
              <a:rPr sz="800" spc="-50" dirty="0">
                <a:latin typeface="Trebuchet MS"/>
                <a:cs typeface="Trebuchet MS"/>
              </a:rPr>
              <a:t>direkt </a:t>
            </a:r>
            <a:r>
              <a:rPr sz="800" spc="-55" dirty="0">
                <a:latin typeface="Trebuchet MS"/>
                <a:cs typeface="Trebuchet MS"/>
              </a:rPr>
              <a:t>mit </a:t>
            </a:r>
            <a:r>
              <a:rPr sz="800" spc="-45" dirty="0">
                <a:latin typeface="Trebuchet MS"/>
                <a:cs typeface="Trebuchet MS"/>
              </a:rPr>
              <a:t>ausgelieferten </a:t>
            </a:r>
            <a:r>
              <a:rPr sz="800" spc="-60" dirty="0">
                <a:latin typeface="Trebuchet MS"/>
                <a:cs typeface="Trebuchet MS"/>
              </a:rPr>
              <a:t>zweiten </a:t>
            </a:r>
            <a:r>
              <a:rPr sz="800" spc="-45" dirty="0">
                <a:latin typeface="Trebuchet MS"/>
                <a:cs typeface="Trebuchet MS"/>
              </a:rPr>
              <a:t>Komplettradsatzes. </a:t>
            </a:r>
            <a:r>
              <a:rPr sz="800" spc="-55" dirty="0">
                <a:latin typeface="Trebuchet MS"/>
                <a:cs typeface="Trebuchet MS"/>
              </a:rPr>
              <a:t>Bitte </a:t>
            </a:r>
            <a:r>
              <a:rPr sz="800" spc="-50" dirty="0">
                <a:latin typeface="Trebuchet MS"/>
                <a:cs typeface="Trebuchet MS"/>
              </a:rPr>
              <a:t>bewahren </a:t>
            </a:r>
            <a:r>
              <a:rPr sz="800" spc="-20" dirty="0">
                <a:latin typeface="Trebuchet MS"/>
                <a:cs typeface="Trebuchet MS"/>
              </a:rPr>
              <a:t>Sie </a:t>
            </a:r>
            <a:r>
              <a:rPr sz="800" spc="-45" dirty="0">
                <a:latin typeface="Trebuchet MS"/>
                <a:cs typeface="Trebuchet MS"/>
              </a:rPr>
              <a:t>den </a:t>
            </a:r>
            <a:r>
              <a:rPr sz="800" spc="-40" dirty="0">
                <a:latin typeface="Trebuchet MS"/>
                <a:cs typeface="Trebuchet MS"/>
              </a:rPr>
              <a:t>Beleg </a:t>
            </a:r>
            <a:r>
              <a:rPr sz="800" spc="-45" dirty="0">
                <a:latin typeface="Trebuchet MS"/>
                <a:cs typeface="Trebuchet MS"/>
              </a:rPr>
              <a:t>daher </a:t>
            </a:r>
            <a:r>
              <a:rPr sz="800" spc="-40" dirty="0">
                <a:latin typeface="Trebuchet MS"/>
                <a:cs typeface="Trebuchet MS"/>
              </a:rPr>
              <a:t>sorgfältig</a:t>
            </a:r>
            <a:r>
              <a:rPr sz="800" spc="-15" dirty="0">
                <a:latin typeface="Trebuchet MS"/>
                <a:cs typeface="Trebuchet MS"/>
              </a:rPr>
              <a:t> </a:t>
            </a:r>
            <a:r>
              <a:rPr sz="800" spc="-65" dirty="0">
                <a:latin typeface="Trebuchet MS"/>
                <a:cs typeface="Trebuchet MS"/>
              </a:rPr>
              <a:t>auf.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00">
              <a:latin typeface="Trebuchet MS"/>
              <a:cs typeface="Trebuchet MS"/>
            </a:endParaRPr>
          </a:p>
          <a:p>
            <a:pPr marL="15240">
              <a:lnSpc>
                <a:spcPct val="100000"/>
              </a:lnSpc>
            </a:pPr>
            <a:r>
              <a:rPr sz="1100" spc="-45" dirty="0">
                <a:latin typeface="Trebuchet MS"/>
                <a:cs typeface="Trebuchet MS"/>
              </a:rPr>
              <a:t>Die </a:t>
            </a:r>
            <a:r>
              <a:rPr sz="1100" spc="-70" dirty="0">
                <a:latin typeface="Trebuchet MS"/>
                <a:cs typeface="Trebuchet MS"/>
              </a:rPr>
              <a:t>Kompletträder wurden </a:t>
            </a:r>
            <a:r>
              <a:rPr sz="1100" spc="-55" dirty="0">
                <a:latin typeface="Trebuchet MS"/>
                <a:cs typeface="Trebuchet MS"/>
              </a:rPr>
              <a:t>vollständig und </a:t>
            </a:r>
            <a:r>
              <a:rPr sz="1100" spc="-60" dirty="0">
                <a:latin typeface="Trebuchet MS"/>
                <a:cs typeface="Trebuchet MS"/>
              </a:rPr>
              <a:t>in </a:t>
            </a:r>
            <a:r>
              <a:rPr sz="1100" spc="-75" dirty="0">
                <a:latin typeface="Trebuchet MS"/>
                <a:cs typeface="Trebuchet MS"/>
              </a:rPr>
              <a:t>einwandfreiem </a:t>
            </a:r>
            <a:r>
              <a:rPr sz="1100" spc="-50" dirty="0">
                <a:latin typeface="Trebuchet MS"/>
                <a:cs typeface="Trebuchet MS"/>
              </a:rPr>
              <a:t>Zustand</a:t>
            </a:r>
            <a:r>
              <a:rPr sz="1100" spc="-35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übergeben: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50719" y="8821781"/>
            <a:ext cx="2141855" cy="35369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R="5080">
              <a:lnSpc>
                <a:spcPts val="1260"/>
              </a:lnSpc>
              <a:spcBef>
                <a:spcPts val="195"/>
              </a:spcBef>
            </a:pPr>
            <a:r>
              <a:rPr sz="1100" spc="-55" dirty="0">
                <a:latin typeface="Trebuchet MS"/>
                <a:cs typeface="Trebuchet MS"/>
              </a:rPr>
              <a:t>……</a:t>
            </a:r>
            <a:r>
              <a:rPr sz="1100" spc="-45" dirty="0">
                <a:latin typeface="Trebuchet MS"/>
                <a:cs typeface="Trebuchet MS"/>
              </a:rPr>
              <a:t>…</a:t>
            </a:r>
            <a:r>
              <a:rPr sz="1100" spc="-55" dirty="0">
                <a:latin typeface="Trebuchet MS"/>
                <a:cs typeface="Trebuchet MS"/>
              </a:rPr>
              <a:t>…</a:t>
            </a:r>
            <a:r>
              <a:rPr sz="1100" spc="-45" dirty="0">
                <a:latin typeface="Trebuchet MS"/>
                <a:cs typeface="Trebuchet MS"/>
              </a:rPr>
              <a:t>…</a:t>
            </a:r>
            <a:r>
              <a:rPr sz="1100" spc="-55" dirty="0">
                <a:latin typeface="Trebuchet MS"/>
                <a:cs typeface="Trebuchet MS"/>
              </a:rPr>
              <a:t>…</a:t>
            </a:r>
            <a:r>
              <a:rPr sz="1100" spc="-45" dirty="0">
                <a:latin typeface="Trebuchet MS"/>
                <a:cs typeface="Trebuchet MS"/>
              </a:rPr>
              <a:t>…</a:t>
            </a:r>
            <a:r>
              <a:rPr sz="1100" spc="-55" dirty="0">
                <a:latin typeface="Trebuchet MS"/>
                <a:cs typeface="Trebuchet MS"/>
              </a:rPr>
              <a:t>…</a:t>
            </a:r>
            <a:r>
              <a:rPr sz="1100" spc="-45" dirty="0">
                <a:latin typeface="Trebuchet MS"/>
                <a:cs typeface="Trebuchet MS"/>
              </a:rPr>
              <a:t>…</a:t>
            </a:r>
            <a:r>
              <a:rPr sz="1100" spc="-55" dirty="0">
                <a:latin typeface="Trebuchet MS"/>
                <a:cs typeface="Trebuchet MS"/>
              </a:rPr>
              <a:t>…</a:t>
            </a:r>
            <a:r>
              <a:rPr sz="1100" spc="-45" dirty="0">
                <a:latin typeface="Trebuchet MS"/>
                <a:cs typeface="Trebuchet MS"/>
              </a:rPr>
              <a:t>…</a:t>
            </a:r>
            <a:r>
              <a:rPr sz="1100" spc="-55" dirty="0">
                <a:latin typeface="Trebuchet MS"/>
                <a:cs typeface="Trebuchet MS"/>
              </a:rPr>
              <a:t>…</a:t>
            </a:r>
            <a:r>
              <a:rPr sz="1100" spc="-45" dirty="0">
                <a:latin typeface="Trebuchet MS"/>
                <a:cs typeface="Trebuchet MS"/>
              </a:rPr>
              <a:t>…</a:t>
            </a:r>
            <a:r>
              <a:rPr sz="1100" spc="-55" dirty="0">
                <a:latin typeface="Trebuchet MS"/>
                <a:cs typeface="Trebuchet MS"/>
              </a:rPr>
              <a:t>…</a:t>
            </a:r>
            <a:r>
              <a:rPr sz="1100" spc="-45" dirty="0">
                <a:latin typeface="Trebuchet MS"/>
                <a:cs typeface="Trebuchet MS"/>
              </a:rPr>
              <a:t>……</a:t>
            </a:r>
            <a:r>
              <a:rPr sz="1100" spc="-55" dirty="0">
                <a:latin typeface="Trebuchet MS"/>
                <a:cs typeface="Trebuchet MS"/>
              </a:rPr>
              <a:t>……</a:t>
            </a:r>
            <a:r>
              <a:rPr sz="1100" spc="-45" dirty="0">
                <a:latin typeface="Trebuchet MS"/>
                <a:cs typeface="Trebuchet MS"/>
              </a:rPr>
              <a:t>…</a:t>
            </a:r>
            <a:r>
              <a:rPr sz="1100" spc="-55" dirty="0">
                <a:latin typeface="Trebuchet MS"/>
                <a:cs typeface="Trebuchet MS"/>
              </a:rPr>
              <a:t>…</a:t>
            </a:r>
            <a:r>
              <a:rPr sz="1100" spc="-35" dirty="0">
                <a:latin typeface="Trebuchet MS"/>
                <a:cs typeface="Trebuchet MS"/>
              </a:rPr>
              <a:t>……  </a:t>
            </a:r>
            <a:r>
              <a:rPr sz="1100" spc="-50" dirty="0">
                <a:latin typeface="Trebuchet MS"/>
                <a:cs typeface="Trebuchet MS"/>
              </a:rPr>
              <a:t>Empfangsbestätigung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Kunde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2208" y="8821781"/>
            <a:ext cx="2406650" cy="4991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1290"/>
              </a:lnSpc>
              <a:spcBef>
                <a:spcPts val="100"/>
              </a:spcBef>
            </a:pPr>
            <a:r>
              <a:rPr sz="1100" spc="-55" dirty="0">
                <a:latin typeface="Trebuchet MS"/>
                <a:cs typeface="Trebuchet MS"/>
              </a:rPr>
              <a:t>………………………………………………………………..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ts val="1265"/>
              </a:lnSpc>
            </a:pPr>
            <a:r>
              <a:rPr sz="1100" spc="-55" dirty="0">
                <a:latin typeface="Trebuchet MS"/>
                <a:cs typeface="Trebuchet MS"/>
              </a:rPr>
              <a:t>Stempel </a:t>
            </a:r>
            <a:r>
              <a:rPr sz="1100" spc="50" dirty="0">
                <a:latin typeface="Trebuchet MS"/>
                <a:cs typeface="Trebuchet MS"/>
              </a:rPr>
              <a:t>/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Unterschrift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ts val="1175"/>
              </a:lnSpc>
            </a:pPr>
            <a:r>
              <a:rPr sz="1000" spc="-50" dirty="0">
                <a:latin typeface="Trebuchet MS"/>
                <a:cs typeface="Trebuchet MS"/>
              </a:rPr>
              <a:t>(ausgebender </a:t>
            </a:r>
            <a:r>
              <a:rPr sz="1000" spc="-60" dirty="0">
                <a:latin typeface="Trebuchet MS"/>
                <a:cs typeface="Trebuchet MS"/>
              </a:rPr>
              <a:t>Betrieb</a:t>
            </a:r>
            <a:r>
              <a:rPr sz="1000" spc="-50" dirty="0">
                <a:latin typeface="Trebuchet MS"/>
                <a:cs typeface="Trebuchet MS"/>
              </a:rPr>
              <a:t> </a:t>
            </a:r>
            <a:r>
              <a:rPr sz="1000" spc="-65" dirty="0">
                <a:latin typeface="Trebuchet MS"/>
                <a:cs typeface="Trebuchet MS"/>
              </a:rPr>
              <a:t>Kompletträder)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6343" y="9434576"/>
            <a:ext cx="5788025" cy="495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065" marR="5080" indent="2540">
              <a:lnSpc>
                <a:spcPts val="910"/>
              </a:lnSpc>
              <a:spcBef>
                <a:spcPts val="175"/>
              </a:spcBef>
            </a:pPr>
            <a:r>
              <a:rPr sz="800" spc="-25" dirty="0">
                <a:latin typeface="Trebuchet MS"/>
                <a:cs typeface="Trebuchet MS"/>
              </a:rPr>
              <a:t>Mit </a:t>
            </a:r>
            <a:r>
              <a:rPr sz="800" spc="-40" dirty="0">
                <a:latin typeface="Trebuchet MS"/>
                <a:cs typeface="Trebuchet MS"/>
              </a:rPr>
              <a:t>obigen </a:t>
            </a:r>
            <a:r>
              <a:rPr sz="800" spc="-45" dirty="0">
                <a:latin typeface="Trebuchet MS"/>
                <a:cs typeface="Trebuchet MS"/>
              </a:rPr>
              <a:t>Unterschriften </a:t>
            </a:r>
            <a:r>
              <a:rPr sz="800" spc="-60" dirty="0">
                <a:latin typeface="Trebuchet MS"/>
                <a:cs typeface="Trebuchet MS"/>
              </a:rPr>
              <a:t>verliert </a:t>
            </a:r>
            <a:r>
              <a:rPr sz="800" spc="-30" dirty="0">
                <a:latin typeface="Trebuchet MS"/>
                <a:cs typeface="Trebuchet MS"/>
              </a:rPr>
              <a:t>das </a:t>
            </a:r>
            <a:r>
              <a:rPr sz="800" spc="-40" dirty="0">
                <a:latin typeface="Trebuchet MS"/>
                <a:cs typeface="Trebuchet MS"/>
              </a:rPr>
              <a:t>Besitzkonstitut </a:t>
            </a:r>
            <a:r>
              <a:rPr sz="800" spc="-50" dirty="0">
                <a:latin typeface="Trebuchet MS"/>
                <a:cs typeface="Trebuchet MS"/>
              </a:rPr>
              <a:t>bei </a:t>
            </a:r>
            <a:r>
              <a:rPr sz="800" spc="-40" dirty="0">
                <a:latin typeface="Trebuchet MS"/>
                <a:cs typeface="Trebuchet MS"/>
              </a:rPr>
              <a:t>Übergabe </a:t>
            </a:r>
            <a:r>
              <a:rPr sz="800" spc="-25" dirty="0">
                <a:latin typeface="Trebuchet MS"/>
                <a:cs typeface="Trebuchet MS"/>
              </a:rPr>
              <a:t>des </a:t>
            </a:r>
            <a:r>
              <a:rPr sz="800" spc="-55" dirty="0">
                <a:latin typeface="Trebuchet MS"/>
                <a:cs typeface="Trebuchet MS"/>
              </a:rPr>
              <a:t>zweiten </a:t>
            </a:r>
            <a:r>
              <a:rPr sz="800" spc="-45" dirty="0">
                <a:latin typeface="Trebuchet MS"/>
                <a:cs typeface="Trebuchet MS"/>
              </a:rPr>
              <a:t>Komplettradsatzes </a:t>
            </a:r>
            <a:r>
              <a:rPr sz="800" spc="-35" dirty="0">
                <a:latin typeface="Trebuchet MS"/>
                <a:cs typeface="Trebuchet MS"/>
              </a:rPr>
              <a:t>seine </a:t>
            </a:r>
            <a:r>
              <a:rPr sz="800" spc="-55" dirty="0">
                <a:latin typeface="Trebuchet MS"/>
                <a:cs typeface="Trebuchet MS"/>
              </a:rPr>
              <a:t>Gültigkeit. </a:t>
            </a:r>
            <a:r>
              <a:rPr sz="800" spc="-35" dirty="0">
                <a:latin typeface="Trebuchet MS"/>
                <a:cs typeface="Trebuchet MS"/>
              </a:rPr>
              <a:t>Der </a:t>
            </a:r>
            <a:r>
              <a:rPr sz="800" spc="-40" dirty="0">
                <a:latin typeface="Trebuchet MS"/>
                <a:cs typeface="Trebuchet MS"/>
              </a:rPr>
              <a:t>Kunde </a:t>
            </a:r>
            <a:r>
              <a:rPr sz="800" spc="-45" dirty="0">
                <a:latin typeface="Trebuchet MS"/>
                <a:cs typeface="Trebuchet MS"/>
              </a:rPr>
              <a:t>gibt daher  </a:t>
            </a:r>
            <a:r>
              <a:rPr sz="800" spc="-20" dirty="0">
                <a:latin typeface="Trebuchet MS"/>
                <a:cs typeface="Trebuchet MS"/>
              </a:rPr>
              <a:t>das </a:t>
            </a:r>
            <a:r>
              <a:rPr sz="800" spc="-45" dirty="0">
                <a:latin typeface="Trebuchet MS"/>
                <a:cs typeface="Trebuchet MS"/>
              </a:rPr>
              <a:t>Original </a:t>
            </a:r>
            <a:r>
              <a:rPr sz="800" spc="-20" dirty="0">
                <a:latin typeface="Trebuchet MS"/>
                <a:cs typeface="Trebuchet MS"/>
              </a:rPr>
              <a:t>des </a:t>
            </a:r>
            <a:r>
              <a:rPr sz="800" spc="-35" dirty="0">
                <a:latin typeface="Trebuchet MS"/>
                <a:cs typeface="Trebuchet MS"/>
              </a:rPr>
              <a:t>Besitzkonstituts </a:t>
            </a:r>
            <a:r>
              <a:rPr sz="800" spc="-45" dirty="0">
                <a:latin typeface="Trebuchet MS"/>
                <a:cs typeface="Trebuchet MS"/>
              </a:rPr>
              <a:t>zurück </a:t>
            </a:r>
            <a:r>
              <a:rPr sz="800" spc="-40" dirty="0">
                <a:latin typeface="Trebuchet MS"/>
                <a:cs typeface="Trebuchet MS"/>
              </a:rPr>
              <a:t>an </a:t>
            </a:r>
            <a:r>
              <a:rPr sz="800" spc="-45" dirty="0">
                <a:latin typeface="Trebuchet MS"/>
                <a:cs typeface="Trebuchet MS"/>
              </a:rPr>
              <a:t>den </a:t>
            </a:r>
            <a:r>
              <a:rPr sz="800" spc="-35" dirty="0">
                <a:latin typeface="Trebuchet MS"/>
                <a:cs typeface="Trebuchet MS"/>
              </a:rPr>
              <a:t>ausgebenden </a:t>
            </a:r>
            <a:r>
              <a:rPr sz="800" spc="-55" dirty="0">
                <a:latin typeface="Trebuchet MS"/>
                <a:cs typeface="Trebuchet MS"/>
              </a:rPr>
              <a:t>Betrieb. </a:t>
            </a:r>
            <a:r>
              <a:rPr sz="800" spc="-30" dirty="0">
                <a:latin typeface="Trebuchet MS"/>
                <a:cs typeface="Trebuchet MS"/>
              </a:rPr>
              <a:t>Dieser </a:t>
            </a:r>
            <a:r>
              <a:rPr sz="800" spc="-50" dirty="0">
                <a:latin typeface="Trebuchet MS"/>
                <a:cs typeface="Trebuchet MS"/>
              </a:rPr>
              <a:t>hat </a:t>
            </a:r>
            <a:r>
              <a:rPr sz="800" spc="-45" dirty="0">
                <a:latin typeface="Trebuchet MS"/>
                <a:cs typeface="Trebuchet MS"/>
              </a:rPr>
              <a:t>den </a:t>
            </a:r>
            <a:r>
              <a:rPr sz="800" spc="-55" dirty="0">
                <a:latin typeface="Trebuchet MS"/>
                <a:cs typeface="Trebuchet MS"/>
              </a:rPr>
              <a:t>entwerteten </a:t>
            </a:r>
            <a:r>
              <a:rPr sz="800" spc="-40" dirty="0">
                <a:latin typeface="Trebuchet MS"/>
                <a:cs typeface="Trebuchet MS"/>
              </a:rPr>
              <a:t>Beleg</a:t>
            </a:r>
            <a:r>
              <a:rPr sz="800" spc="-105" dirty="0">
                <a:latin typeface="Trebuchet MS"/>
                <a:cs typeface="Trebuchet MS"/>
              </a:rPr>
              <a:t> </a:t>
            </a:r>
            <a:r>
              <a:rPr sz="800" spc="-55" dirty="0">
                <a:latin typeface="Trebuchet MS"/>
                <a:cs typeface="Trebuchet MS"/>
              </a:rPr>
              <a:t>aufzubewahren.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800" spc="-20" dirty="0">
                <a:latin typeface="Arial"/>
                <a:cs typeface="Arial"/>
              </a:rPr>
              <a:t>*Die </a:t>
            </a:r>
            <a:r>
              <a:rPr sz="800" spc="-45" dirty="0">
                <a:latin typeface="Arial"/>
                <a:cs typeface="Arial"/>
              </a:rPr>
              <a:t>Dienstleistung </a:t>
            </a:r>
            <a:r>
              <a:rPr sz="800" spc="-50" dirty="0">
                <a:latin typeface="Arial"/>
                <a:cs typeface="Arial"/>
              </a:rPr>
              <a:t>„Radwechsel“ </a:t>
            </a:r>
            <a:r>
              <a:rPr sz="800" spc="-20" dirty="0">
                <a:latin typeface="Arial"/>
                <a:cs typeface="Arial"/>
              </a:rPr>
              <a:t>ist </a:t>
            </a:r>
            <a:r>
              <a:rPr sz="800" spc="-30" dirty="0">
                <a:latin typeface="Arial"/>
                <a:cs typeface="Arial"/>
              </a:rPr>
              <a:t>nicht </a:t>
            </a:r>
            <a:r>
              <a:rPr sz="800" spc="-35" dirty="0">
                <a:latin typeface="Arial"/>
                <a:cs typeface="Arial"/>
              </a:rPr>
              <a:t>in </a:t>
            </a:r>
            <a:r>
              <a:rPr sz="800" spc="-50" dirty="0">
                <a:latin typeface="Arial"/>
                <a:cs typeface="Arial"/>
              </a:rPr>
              <a:t>der </a:t>
            </a:r>
            <a:r>
              <a:rPr sz="800" spc="-55" dirty="0">
                <a:latin typeface="Arial"/>
                <a:cs typeface="Arial"/>
              </a:rPr>
              <a:t>Sonderausstattung </a:t>
            </a:r>
            <a:r>
              <a:rPr sz="800" spc="-95" dirty="0">
                <a:latin typeface="Arial"/>
                <a:cs typeface="Arial"/>
              </a:rPr>
              <a:t>„KOMPLETTRÄDER“</a:t>
            </a:r>
            <a:r>
              <a:rPr sz="800" spc="-55" dirty="0">
                <a:latin typeface="Arial"/>
                <a:cs typeface="Arial"/>
              </a:rPr>
              <a:t> </a:t>
            </a:r>
            <a:r>
              <a:rPr sz="800" spc="-40" dirty="0">
                <a:latin typeface="Arial"/>
                <a:cs typeface="Arial"/>
              </a:rPr>
              <a:t>enthalten.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47361" y="6816610"/>
            <a:ext cx="681646" cy="6462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29937" y="892275"/>
            <a:ext cx="5981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10.01.2024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17380" y="1371205"/>
            <a:ext cx="87756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E 200</a:t>
            </a:r>
            <a:r>
              <a:rPr sz="900" spc="-8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Limousine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14116" y="1889657"/>
            <a:ext cx="11125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Winter-Kompletträder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6460" y="2154123"/>
            <a:ext cx="4563110" cy="857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90"/>
              </a:lnSpc>
              <a:spcBef>
                <a:spcPts val="100"/>
              </a:spcBef>
            </a:pPr>
            <a:r>
              <a:rPr sz="1100" spc="-55" dirty="0">
                <a:latin typeface="Trebuchet MS"/>
                <a:cs typeface="Trebuchet MS"/>
              </a:rPr>
              <a:t>zwischen</a:t>
            </a:r>
            <a:endParaRPr sz="1100">
              <a:latin typeface="Trebuchet MS"/>
              <a:cs typeface="Trebuchet MS"/>
            </a:endParaRPr>
          </a:p>
          <a:p>
            <a:pPr marL="461645">
              <a:lnSpc>
                <a:spcPts val="1290"/>
              </a:lnSpc>
            </a:pPr>
            <a:r>
              <a:rPr sz="1100" spc="-50" dirty="0">
                <a:latin typeface="Trebuchet MS"/>
                <a:cs typeface="Trebuchet MS"/>
              </a:rPr>
              <a:t>Mercedes-Benz </a:t>
            </a:r>
            <a:r>
              <a:rPr sz="1100" spc="-45" dirty="0">
                <a:latin typeface="Trebuchet MS"/>
                <a:cs typeface="Trebuchet MS"/>
              </a:rPr>
              <a:t>AG </a:t>
            </a:r>
            <a:r>
              <a:rPr sz="1100" spc="-85" dirty="0">
                <a:latin typeface="Trebuchet MS"/>
                <a:cs typeface="Trebuchet MS"/>
              </a:rPr>
              <a:t>(im </a:t>
            </a:r>
            <a:r>
              <a:rPr sz="1100" spc="-55" dirty="0">
                <a:latin typeface="Trebuchet MS"/>
                <a:cs typeface="Trebuchet MS"/>
              </a:rPr>
              <a:t>Folgenden </a:t>
            </a:r>
            <a:r>
              <a:rPr sz="1100" spc="-80" dirty="0">
                <a:latin typeface="Trebuchet MS"/>
                <a:cs typeface="Trebuchet MS"/>
              </a:rPr>
              <a:t>„Verkäufer“ </a:t>
            </a:r>
            <a:r>
              <a:rPr sz="1100" spc="-60" dirty="0">
                <a:latin typeface="Trebuchet MS"/>
                <a:cs typeface="Trebuchet MS"/>
              </a:rPr>
              <a:t>genannt) </a:t>
            </a:r>
            <a:r>
              <a:rPr sz="1100" spc="-80" dirty="0">
                <a:latin typeface="Trebuchet MS"/>
                <a:cs typeface="Trebuchet MS"/>
              </a:rPr>
              <a:t>vermittelt</a:t>
            </a:r>
            <a:r>
              <a:rPr sz="1100" spc="-20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durch:</a:t>
            </a:r>
            <a:endParaRPr sz="1100">
              <a:latin typeface="Trebuchet MS"/>
              <a:cs typeface="Trebuchet MS"/>
            </a:endParaRPr>
          </a:p>
          <a:p>
            <a:pPr marL="94488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latin typeface="Arial"/>
                <a:cs typeface="Arial"/>
              </a:rPr>
              <a:t>Stern Auto GmbH Center Leipzig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L2</a:t>
            </a:r>
            <a:endParaRPr sz="900">
              <a:latin typeface="Arial"/>
              <a:cs typeface="Arial"/>
            </a:endParaRPr>
          </a:p>
          <a:p>
            <a:pPr marL="942975">
              <a:lnSpc>
                <a:spcPct val="100000"/>
              </a:lnSpc>
              <a:spcBef>
                <a:spcPts val="315"/>
              </a:spcBef>
            </a:pPr>
            <a:r>
              <a:rPr sz="900" dirty="0">
                <a:latin typeface="Arial"/>
                <a:cs typeface="Arial"/>
              </a:rPr>
              <a:t>Richard-Lehmann-Straße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120</a:t>
            </a:r>
            <a:endParaRPr sz="900">
              <a:latin typeface="Arial"/>
              <a:cs typeface="Arial"/>
            </a:endParaRPr>
          </a:p>
          <a:p>
            <a:pPr marL="942975">
              <a:lnSpc>
                <a:spcPct val="100000"/>
              </a:lnSpc>
              <a:spcBef>
                <a:spcPts val="295"/>
              </a:spcBef>
            </a:pPr>
            <a:r>
              <a:rPr sz="900" dirty="0">
                <a:latin typeface="Arial"/>
                <a:cs typeface="Arial"/>
              </a:rPr>
              <a:t>04277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Leipzig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87194" y="3075331"/>
            <a:ext cx="1849120" cy="709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 marR="923925">
              <a:lnSpc>
                <a:spcPct val="1256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InNexhale</a:t>
            </a:r>
            <a:r>
              <a:rPr sz="900" spc="-9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GmbH  Lerchenstr.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140</a:t>
            </a:r>
            <a:endParaRPr sz="900">
              <a:latin typeface="Arial"/>
              <a:cs typeface="Arial"/>
            </a:endParaRPr>
          </a:p>
          <a:p>
            <a:pPr marL="41910">
              <a:lnSpc>
                <a:spcPct val="100000"/>
              </a:lnSpc>
              <a:spcBef>
                <a:spcPts val="275"/>
              </a:spcBef>
            </a:pPr>
            <a:r>
              <a:rPr sz="900" dirty="0">
                <a:latin typeface="Arial"/>
                <a:cs typeface="Arial"/>
              </a:rPr>
              <a:t>49088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Osnabrück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-85" dirty="0">
                <a:latin typeface="Trebuchet MS"/>
                <a:cs typeface="Trebuchet MS"/>
              </a:rPr>
              <a:t>(im </a:t>
            </a:r>
            <a:r>
              <a:rPr sz="1100" spc="-55" dirty="0">
                <a:latin typeface="Trebuchet MS"/>
                <a:cs typeface="Trebuchet MS"/>
              </a:rPr>
              <a:t>Folgenden </a:t>
            </a:r>
            <a:r>
              <a:rPr sz="1100" spc="-85" dirty="0">
                <a:latin typeface="Trebuchet MS"/>
                <a:cs typeface="Trebuchet MS"/>
              </a:rPr>
              <a:t>„Kunde“</a:t>
            </a:r>
            <a:r>
              <a:rPr sz="1100" spc="-50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genannt)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3553</Words>
  <Application>Microsoft Office PowerPoint</Application>
  <PresentationFormat>Benutzerdefiniert</PresentationFormat>
  <Paragraphs>373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Georgia</vt:lpstr>
      <vt:lpstr>Times New Roman</vt:lpstr>
      <vt:lpstr>Trebuchet MS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20240110-1633-InNexhale_GmbH-E_200_Limousine-Bestellung.pdf</dc:title>
  <cp:lastModifiedBy>HC-PC1</cp:lastModifiedBy>
  <cp:revision>1</cp:revision>
  <dcterms:created xsi:type="dcterms:W3CDTF">2024-01-25T15:31:28Z</dcterms:created>
  <dcterms:modified xsi:type="dcterms:W3CDTF">2024-01-26T16:30:56Z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2024-01-11T00:00:00Z</vt:filetime>
  </property>
  <property fmtid="{D5CDD505-2E9C-101B-9397-08002B2CF9AE}" pid="3" name="LastSaved">
    <vt:filetime>2024-01-25T00:00:00Z</vt:filetime>
  </property>
</Properties>
</file>