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69200" cy="10699750"/>
  <p:notesSz cx="7569200" cy="106997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06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10300" y="10411283"/>
            <a:ext cx="553084" cy="1403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mercedes-benz.com/" TargetMode="External"/><Relationship Id="rId5" Type="http://schemas.openxmlformats.org/officeDocument/2006/relationships/hyperlink" Target="mailto:dialog@mercedes-benz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8773" y="535873"/>
            <a:ext cx="707489" cy="707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61403" y="1657803"/>
            <a:ext cx="1205592" cy="138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bg2">
                <a:lumMod val="9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9000" y="1841118"/>
            <a:ext cx="466725" cy="19304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60" dirty="0">
                <a:latin typeface="Arial"/>
                <a:cs typeface="Arial"/>
              </a:rPr>
              <a:t>Käufer: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000" y="2145918"/>
            <a:ext cx="1014094" cy="508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2700" marR="72390">
              <a:lnSpc>
                <a:spcPts val="1240"/>
              </a:lnSpc>
              <a:spcBef>
                <a:spcPts val="204"/>
              </a:spcBef>
            </a:pPr>
            <a:r>
              <a:rPr sz="1100" spc="-85" dirty="0">
                <a:latin typeface="Arial"/>
                <a:cs typeface="Arial"/>
              </a:rPr>
              <a:t>InNexhale </a:t>
            </a:r>
            <a:r>
              <a:rPr sz="1100" spc="-125" dirty="0">
                <a:latin typeface="Arial"/>
                <a:cs typeface="Arial"/>
              </a:rPr>
              <a:t>GmbH  </a:t>
            </a:r>
            <a:r>
              <a:rPr sz="1100" spc="-60" dirty="0">
                <a:latin typeface="Arial"/>
                <a:cs typeface="Arial"/>
              </a:rPr>
              <a:t>Lerchenstr.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140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10"/>
              </a:lnSpc>
            </a:pPr>
            <a:r>
              <a:rPr sz="1100" spc="-40" dirty="0">
                <a:latin typeface="Arial"/>
                <a:cs typeface="Arial"/>
              </a:rPr>
              <a:t>49088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Osnabrück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1900" y="1838832"/>
            <a:ext cx="786765" cy="22352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70" dirty="0">
                <a:latin typeface="Arial"/>
                <a:cs typeface="Arial"/>
              </a:rPr>
              <a:t>Bestellung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1900" y="2196857"/>
            <a:ext cx="936625" cy="81534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800" b="1" spc="-50" dirty="0">
                <a:latin typeface="Arial"/>
                <a:cs typeface="Arial"/>
              </a:rPr>
              <a:t>Fahrzeugtyp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100" spc="-195" dirty="0">
                <a:latin typeface="Arial"/>
                <a:cs typeface="Arial"/>
              </a:rPr>
              <a:t>E </a:t>
            </a:r>
            <a:r>
              <a:rPr sz="1100" spc="-40" dirty="0">
                <a:latin typeface="Arial"/>
                <a:cs typeface="Arial"/>
              </a:rPr>
              <a:t>200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Limousine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800" b="1" spc="-40" dirty="0">
                <a:latin typeface="Arial"/>
                <a:cs typeface="Arial"/>
              </a:rPr>
              <a:t>Datum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40" dirty="0">
                <a:latin typeface="Arial"/>
                <a:cs typeface="Arial"/>
              </a:rPr>
              <a:t>10.01.2024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4600" y="3111500"/>
            <a:ext cx="1739900" cy="381000"/>
          </a:xfrm>
          <a:prstGeom prst="rect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000" spc="-70" dirty="0">
                <a:latin typeface="Arial"/>
                <a:cs typeface="Arial"/>
              </a:rPr>
              <a:t>Auftragsnummer: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000" y="4367276"/>
            <a:ext cx="5724525" cy="6400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sz="1200" spc="-70" dirty="0">
                <a:latin typeface="Arial"/>
                <a:cs typeface="Arial"/>
              </a:rPr>
              <a:t>Unter </a:t>
            </a:r>
            <a:r>
              <a:rPr sz="1200" spc="-90" dirty="0">
                <a:latin typeface="Arial"/>
                <a:cs typeface="Arial"/>
              </a:rPr>
              <a:t>Anerkennung </a:t>
            </a:r>
            <a:r>
              <a:rPr sz="1200" spc="-70" dirty="0">
                <a:latin typeface="Arial"/>
                <a:cs typeface="Arial"/>
              </a:rPr>
              <a:t>der </a:t>
            </a:r>
            <a:r>
              <a:rPr sz="1200" spc="-80" dirty="0">
                <a:latin typeface="Arial"/>
                <a:cs typeface="Arial"/>
              </a:rPr>
              <a:t>beiliegenden </a:t>
            </a:r>
            <a:r>
              <a:rPr sz="1200" b="1" spc="-65" dirty="0">
                <a:latin typeface="Arial"/>
                <a:cs typeface="Arial"/>
              </a:rPr>
              <a:t>Neufahrzeug-Verkaufsbedingungen </a:t>
            </a:r>
            <a:r>
              <a:rPr sz="1200" spc="-50" dirty="0">
                <a:latin typeface="Arial"/>
                <a:cs typeface="Arial"/>
              </a:rPr>
              <a:t>bestellt </a:t>
            </a:r>
            <a:r>
              <a:rPr sz="1200" spc="-70" dirty="0">
                <a:latin typeface="Arial"/>
                <a:cs typeface="Arial"/>
              </a:rPr>
              <a:t>der </a:t>
            </a:r>
            <a:r>
              <a:rPr sz="1200" spc="-90" dirty="0">
                <a:latin typeface="Arial"/>
                <a:cs typeface="Arial"/>
              </a:rPr>
              <a:t>Käufer  </a:t>
            </a:r>
            <a:r>
              <a:rPr sz="1200" spc="-70" dirty="0">
                <a:latin typeface="Arial"/>
                <a:cs typeface="Arial"/>
              </a:rPr>
              <a:t>bei der </a:t>
            </a:r>
            <a:r>
              <a:rPr sz="1200" spc="-95" dirty="0">
                <a:latin typeface="Arial"/>
                <a:cs typeface="Arial"/>
              </a:rPr>
              <a:t>Mercedes-Benz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25" dirty="0">
                <a:latin typeface="Arial"/>
                <a:cs typeface="Arial"/>
              </a:rPr>
              <a:t>AG: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200" b="1" spc="15" dirty="0">
                <a:latin typeface="Arial"/>
                <a:cs typeface="Arial"/>
              </a:rPr>
              <a:t>1 </a:t>
            </a:r>
            <a:r>
              <a:rPr sz="1200" b="1" spc="-75" dirty="0">
                <a:latin typeface="Arial"/>
                <a:cs typeface="Arial"/>
              </a:rPr>
              <a:t>Mercedes-Benz </a:t>
            </a:r>
            <a:r>
              <a:rPr sz="1200" b="1" spc="-160" dirty="0">
                <a:latin typeface="Arial"/>
                <a:cs typeface="Arial"/>
              </a:rPr>
              <a:t>E </a:t>
            </a:r>
            <a:r>
              <a:rPr sz="1200" b="1" spc="10" dirty="0">
                <a:latin typeface="Arial"/>
                <a:cs typeface="Arial"/>
              </a:rPr>
              <a:t>200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spc="-75" dirty="0">
                <a:latin typeface="Arial"/>
                <a:cs typeface="Arial"/>
              </a:rPr>
              <a:t>Limousine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9000" y="5103876"/>
            <a:ext cx="3268345" cy="3860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spc="-70" dirty="0">
                <a:latin typeface="Arial"/>
                <a:cs typeface="Arial"/>
              </a:rPr>
              <a:t>Listenpreis </a:t>
            </a:r>
            <a:r>
              <a:rPr sz="1200" spc="-90" dirty="0">
                <a:latin typeface="Arial"/>
                <a:cs typeface="Arial"/>
              </a:rPr>
              <a:t>(ohne </a:t>
            </a:r>
            <a:r>
              <a:rPr sz="1200" spc="-85" dirty="0">
                <a:latin typeface="Arial"/>
                <a:cs typeface="Arial"/>
              </a:rPr>
              <a:t>Umsatzsteuer), </a:t>
            </a:r>
            <a:r>
              <a:rPr sz="1200" spc="-90" dirty="0">
                <a:latin typeface="Arial"/>
                <a:cs typeface="Arial"/>
              </a:rPr>
              <a:t>zur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Zeit: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</a:pPr>
            <a:r>
              <a:rPr sz="1200" b="1" spc="-75" dirty="0">
                <a:latin typeface="Arial"/>
                <a:cs typeface="Arial"/>
              </a:rPr>
              <a:t>Fahrzeug </a:t>
            </a:r>
            <a:r>
              <a:rPr sz="1200" b="1" spc="-55" dirty="0">
                <a:latin typeface="Arial"/>
                <a:cs typeface="Arial"/>
              </a:rPr>
              <a:t>in </a:t>
            </a:r>
            <a:r>
              <a:rPr sz="1200" b="1" spc="-65" dirty="0">
                <a:latin typeface="Arial"/>
                <a:cs typeface="Arial"/>
              </a:rPr>
              <a:t>Grundausstattung </a:t>
            </a:r>
            <a:r>
              <a:rPr sz="1200" b="1" spc="-70" dirty="0">
                <a:latin typeface="Arial"/>
                <a:cs typeface="Arial"/>
              </a:rPr>
              <a:t>ab</a:t>
            </a:r>
            <a:r>
              <a:rPr sz="1200" b="1" spc="8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Herstellerwerk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9000" y="5497576"/>
            <a:ext cx="716280" cy="3606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340"/>
              </a:spcBef>
            </a:pPr>
            <a:r>
              <a:rPr sz="1200" spc="-70" dirty="0">
                <a:latin typeface="Arial"/>
                <a:cs typeface="Arial"/>
              </a:rPr>
              <a:t>Lackierung:  </a:t>
            </a:r>
            <a:r>
              <a:rPr sz="1200" spc="-80" dirty="0">
                <a:latin typeface="Arial"/>
                <a:cs typeface="Arial"/>
              </a:rPr>
              <a:t>Polsterung: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7600" y="5497576"/>
            <a:ext cx="1688464" cy="3606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2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200" spc="-45" dirty="0">
                <a:latin typeface="Arial"/>
                <a:cs typeface="Arial"/>
              </a:rPr>
              <a:t>040	</a:t>
            </a:r>
            <a:r>
              <a:rPr sz="1200" spc="-95" dirty="0">
                <a:latin typeface="Arial"/>
                <a:cs typeface="Arial"/>
              </a:rPr>
              <a:t>schwarz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  <a:tabLst>
                <a:tab pos="393065" algn="l"/>
              </a:tabLst>
            </a:pPr>
            <a:r>
              <a:rPr sz="1200" spc="-45" dirty="0">
                <a:latin typeface="Arial"/>
                <a:cs typeface="Arial"/>
              </a:rPr>
              <a:t>801	</a:t>
            </a:r>
            <a:r>
              <a:rPr sz="1200" spc="-90" dirty="0">
                <a:latin typeface="Arial"/>
                <a:cs typeface="Arial"/>
              </a:rPr>
              <a:t>Leder </a:t>
            </a:r>
            <a:r>
              <a:rPr sz="1200" spc="-105" dirty="0">
                <a:latin typeface="Arial"/>
                <a:cs typeface="Arial"/>
              </a:rPr>
              <a:t>Nappa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schwarz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72885" y="5103876"/>
            <a:ext cx="709295" cy="7543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444500">
              <a:lnSpc>
                <a:spcPts val="1420"/>
              </a:lnSpc>
              <a:spcBef>
                <a:spcPts val="100"/>
              </a:spcBef>
            </a:pPr>
            <a:r>
              <a:rPr sz="1200" spc="-190" dirty="0">
                <a:latin typeface="Arial"/>
                <a:cs typeface="Arial"/>
              </a:rPr>
              <a:t>EUR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420"/>
              </a:lnSpc>
            </a:pPr>
            <a:r>
              <a:rPr sz="1200" b="1" dirty="0">
                <a:latin typeface="Arial"/>
                <a:cs typeface="Arial"/>
              </a:rPr>
              <a:t>52.100,00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320"/>
              </a:lnSpc>
              <a:spcBef>
                <a:spcPts val="260"/>
              </a:spcBef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320"/>
              </a:lnSpc>
            </a:pPr>
            <a:r>
              <a:rPr sz="1200" spc="-45" dirty="0">
                <a:latin typeface="Arial"/>
                <a:cs typeface="Arial"/>
              </a:rPr>
              <a:t>1.000,00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9000" y="6005576"/>
            <a:ext cx="1000760" cy="20827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latin typeface="Arial"/>
                <a:cs typeface="Arial"/>
              </a:rPr>
              <a:t>Ausstattungen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9000" y="6246876"/>
            <a:ext cx="2262505" cy="9194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2700" marR="53975">
              <a:lnSpc>
                <a:spcPts val="1400"/>
              </a:lnSpc>
              <a:spcBef>
                <a:spcPts val="180"/>
              </a:spcBef>
              <a:tabLst>
                <a:tab pos="481965" algn="l"/>
              </a:tabLst>
            </a:pPr>
            <a:r>
              <a:rPr sz="1200" spc="-110" dirty="0">
                <a:latin typeface="Arial"/>
                <a:cs typeface="Arial"/>
              </a:rPr>
              <a:t>AA4	</a:t>
            </a:r>
            <a:r>
              <a:rPr sz="1200" spc="-75" dirty="0">
                <a:latin typeface="Arial"/>
                <a:cs typeface="Arial"/>
              </a:rPr>
              <a:t>Leistungsvariante </a:t>
            </a:r>
            <a:r>
              <a:rPr sz="1200" spc="-65" dirty="0">
                <a:latin typeface="Arial"/>
                <a:cs typeface="Arial"/>
              </a:rPr>
              <a:t>reduziert </a:t>
            </a:r>
            <a:r>
              <a:rPr sz="1200" spc="-45" dirty="0">
                <a:latin typeface="Arial"/>
                <a:cs typeface="Arial"/>
              </a:rPr>
              <a:t>1  </a:t>
            </a:r>
            <a:r>
              <a:rPr sz="1200" spc="-85" dirty="0">
                <a:latin typeface="Arial"/>
                <a:cs typeface="Arial"/>
              </a:rPr>
              <a:t>B01	</a:t>
            </a:r>
            <a:r>
              <a:rPr sz="1200" spc="-55" dirty="0">
                <a:latin typeface="Arial"/>
                <a:cs typeface="Arial"/>
              </a:rPr>
              <a:t>Mild </a:t>
            </a:r>
            <a:r>
              <a:rPr sz="1200" spc="-75" dirty="0">
                <a:latin typeface="Arial"/>
                <a:cs typeface="Arial"/>
              </a:rPr>
              <a:t>Hybrid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Antrieb</a:t>
            </a:r>
            <a:endParaRPr sz="1200">
              <a:latin typeface="Arial"/>
              <a:cs typeface="Arial"/>
            </a:endParaRPr>
          </a:p>
          <a:p>
            <a:pPr marL="12700" marR="610870">
              <a:lnSpc>
                <a:spcPts val="1400"/>
              </a:lnSpc>
              <a:tabLst>
                <a:tab pos="481965" algn="l"/>
              </a:tabLst>
            </a:pPr>
            <a:r>
              <a:rPr sz="1200" spc="-180" dirty="0">
                <a:latin typeface="Arial"/>
                <a:cs typeface="Arial"/>
              </a:rPr>
              <a:t>PAG	</a:t>
            </a:r>
            <a:r>
              <a:rPr sz="1200" spc="-140" dirty="0">
                <a:latin typeface="Arial"/>
                <a:cs typeface="Arial"/>
              </a:rPr>
              <a:t>MBUX </a:t>
            </a:r>
            <a:r>
              <a:rPr sz="1200" spc="-85" dirty="0">
                <a:latin typeface="Arial"/>
                <a:cs typeface="Arial"/>
              </a:rPr>
              <a:t>Superscreen  </a:t>
            </a:r>
            <a:r>
              <a:rPr sz="1200" spc="-155" dirty="0">
                <a:latin typeface="Arial"/>
                <a:cs typeface="Arial"/>
              </a:rPr>
              <a:t>PSN	</a:t>
            </a:r>
            <a:r>
              <a:rPr sz="1200" spc="-145" dirty="0">
                <a:latin typeface="Arial"/>
                <a:cs typeface="Arial"/>
              </a:rPr>
              <a:t>AMG  </a:t>
            </a:r>
            <a:r>
              <a:rPr sz="1200" spc="-85" dirty="0">
                <a:latin typeface="Arial"/>
                <a:cs typeface="Arial"/>
              </a:rPr>
              <a:t>Line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Premium</a:t>
            </a:r>
            <a:endParaRPr sz="1200">
              <a:latin typeface="Arial"/>
              <a:cs typeface="Arial"/>
            </a:endParaRPr>
          </a:p>
          <a:p>
            <a:pPr marL="177800">
              <a:lnSpc>
                <a:spcPts val="1360"/>
              </a:lnSpc>
              <a:tabLst>
                <a:tab pos="647065" algn="l"/>
              </a:tabLst>
            </a:pPr>
            <a:r>
              <a:rPr sz="1200" spc="-185" dirty="0">
                <a:latin typeface="Arial"/>
                <a:cs typeface="Arial"/>
              </a:rPr>
              <a:t>PBG	</a:t>
            </a:r>
            <a:r>
              <a:rPr sz="1200" spc="-140" dirty="0">
                <a:latin typeface="Arial"/>
                <a:cs typeface="Arial"/>
              </a:rPr>
              <a:t>MBUX </a:t>
            </a:r>
            <a:r>
              <a:rPr sz="1200" spc="-80" dirty="0">
                <a:latin typeface="Arial"/>
                <a:cs typeface="Arial"/>
              </a:rPr>
              <a:t>Navigation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Premium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9200" y="7135876"/>
            <a:ext cx="2750820" cy="3860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1200" spc="-75" dirty="0">
                <a:latin typeface="Arial"/>
                <a:cs typeface="Arial"/>
              </a:rPr>
              <a:t>01U	</a:t>
            </a:r>
            <a:r>
              <a:rPr sz="1200" spc="-80" dirty="0">
                <a:latin typeface="Arial"/>
                <a:cs typeface="Arial"/>
              </a:rPr>
              <a:t>Vorrüstung </a:t>
            </a:r>
            <a:r>
              <a:rPr sz="1200" spc="-50" dirty="0">
                <a:latin typeface="Arial"/>
                <a:cs typeface="Arial"/>
              </a:rPr>
              <a:t>für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Navigationsdienste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367	</a:t>
            </a:r>
            <a:r>
              <a:rPr sz="1200" spc="-80" dirty="0">
                <a:latin typeface="Arial"/>
                <a:cs typeface="Arial"/>
              </a:rPr>
              <a:t>Vorrüstung </a:t>
            </a:r>
            <a:r>
              <a:rPr sz="1200" spc="-50" dirty="0">
                <a:latin typeface="Arial"/>
                <a:cs typeface="Arial"/>
              </a:rPr>
              <a:t>für </a:t>
            </a:r>
            <a:r>
              <a:rPr sz="1200" spc="-90" dirty="0">
                <a:latin typeface="Arial"/>
                <a:cs typeface="Arial"/>
              </a:rPr>
              <a:t>Live </a:t>
            </a:r>
            <a:r>
              <a:rPr sz="1200" spc="-65" dirty="0">
                <a:latin typeface="Arial"/>
                <a:cs typeface="Arial"/>
              </a:rPr>
              <a:t>Traffic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Information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4100" y="7491476"/>
            <a:ext cx="934085" cy="7416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  <a:tabLst>
                <a:tab pos="481965" algn="l"/>
              </a:tabLst>
            </a:pPr>
            <a:r>
              <a:rPr sz="1200" spc="-90" dirty="0">
                <a:latin typeface="Arial"/>
                <a:cs typeface="Arial"/>
              </a:rPr>
              <a:t>B5</a:t>
            </a:r>
            <a:r>
              <a:rPr sz="1200" spc="-8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45" dirty="0">
                <a:latin typeface="Arial"/>
                <a:cs typeface="Arial"/>
              </a:rPr>
              <a:t>TIREFIT  </a:t>
            </a:r>
            <a:r>
              <a:rPr sz="1200" spc="-100" dirty="0">
                <a:latin typeface="Arial"/>
                <a:cs typeface="Arial"/>
              </a:rPr>
              <a:t>P17</a:t>
            </a:r>
            <a:endParaRPr sz="1200">
              <a:latin typeface="Arial"/>
              <a:cs typeface="Arial"/>
            </a:endParaRPr>
          </a:p>
          <a:p>
            <a:pPr marL="12700" marR="676910">
              <a:lnSpc>
                <a:spcPts val="1400"/>
              </a:lnSpc>
            </a:pPr>
            <a:r>
              <a:rPr sz="1200" spc="-85" dirty="0">
                <a:latin typeface="Arial"/>
                <a:cs typeface="Arial"/>
              </a:rPr>
              <a:t>P35  P47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4100" y="7669276"/>
            <a:ext cx="3030855" cy="16306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82600" marR="870585">
              <a:lnSpc>
                <a:spcPts val="1400"/>
              </a:lnSpc>
              <a:spcBef>
                <a:spcPts val="180"/>
              </a:spcBef>
            </a:pPr>
            <a:r>
              <a:rPr sz="1200" spc="-170" dirty="0">
                <a:latin typeface="Arial"/>
                <a:cs typeface="Arial"/>
              </a:rPr>
              <a:t>KEYLESS-GO </a:t>
            </a:r>
            <a:r>
              <a:rPr sz="1200" spc="-75" dirty="0">
                <a:latin typeface="Arial"/>
                <a:cs typeface="Arial"/>
              </a:rPr>
              <a:t>Komfort-Paket  </a:t>
            </a:r>
            <a:r>
              <a:rPr sz="1200" spc="-130" dirty="0">
                <a:latin typeface="Arial"/>
                <a:cs typeface="Arial"/>
              </a:rPr>
              <a:t>DIGITAL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45" dirty="0">
                <a:latin typeface="Arial"/>
                <a:cs typeface="Arial"/>
              </a:rPr>
              <a:t>LIGHT</a:t>
            </a:r>
            <a:endParaRPr sz="1200">
              <a:latin typeface="Arial"/>
              <a:cs typeface="Arial"/>
            </a:endParaRPr>
          </a:p>
          <a:p>
            <a:pPr marL="482600">
              <a:lnSpc>
                <a:spcPts val="1340"/>
              </a:lnSpc>
            </a:pPr>
            <a:r>
              <a:rPr sz="1200" spc="-90" dirty="0">
                <a:latin typeface="Arial"/>
                <a:cs typeface="Arial"/>
              </a:rPr>
              <a:t>Park-Paket </a:t>
            </a:r>
            <a:r>
              <a:rPr sz="1200" spc="-40" dirty="0">
                <a:latin typeface="Arial"/>
                <a:cs typeface="Arial"/>
              </a:rPr>
              <a:t>mit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360°-Kamera</a:t>
            </a:r>
            <a:endParaRPr sz="1200">
              <a:latin typeface="Arial"/>
              <a:cs typeface="Arial"/>
            </a:endParaRPr>
          </a:p>
          <a:p>
            <a:pPr marL="12700" marR="5080" indent="165100">
              <a:lnSpc>
                <a:spcPts val="1400"/>
              </a:lnSpc>
              <a:spcBef>
                <a:spcPts val="60"/>
              </a:spcBef>
              <a:tabLst>
                <a:tab pos="481965" algn="l"/>
                <a:tab pos="647065" algn="l"/>
              </a:tabLst>
            </a:pPr>
            <a:r>
              <a:rPr sz="1200" spc="-45" dirty="0">
                <a:latin typeface="Arial"/>
                <a:cs typeface="Arial"/>
              </a:rPr>
              <a:t>235		</a:t>
            </a:r>
            <a:r>
              <a:rPr sz="1200" spc="-65" dirty="0">
                <a:latin typeface="Arial"/>
                <a:cs typeface="Arial"/>
              </a:rPr>
              <a:t>Aktiver </a:t>
            </a:r>
            <a:r>
              <a:rPr sz="1200" spc="-80" dirty="0">
                <a:latin typeface="Arial"/>
                <a:cs typeface="Arial"/>
              </a:rPr>
              <a:t>Park-Assistent </a:t>
            </a:r>
            <a:r>
              <a:rPr sz="1200" spc="-40" dirty="0">
                <a:latin typeface="Arial"/>
                <a:cs typeface="Arial"/>
              </a:rPr>
              <a:t>mit </a:t>
            </a:r>
            <a:r>
              <a:rPr sz="1200" spc="-165" dirty="0">
                <a:latin typeface="Arial"/>
                <a:cs typeface="Arial"/>
              </a:rPr>
              <a:t>PARKTRONIC  </a:t>
            </a:r>
            <a:r>
              <a:rPr sz="1200" spc="-75" dirty="0">
                <a:latin typeface="Arial"/>
                <a:cs typeface="Arial"/>
              </a:rPr>
              <a:t>14U	</a:t>
            </a:r>
            <a:r>
              <a:rPr sz="1200" spc="-85" dirty="0">
                <a:latin typeface="Arial"/>
                <a:cs typeface="Arial"/>
              </a:rPr>
              <a:t>Smartphone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Integration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  <a:tabLst>
                <a:tab pos="481965" algn="l"/>
              </a:tabLst>
            </a:pPr>
            <a:r>
              <a:rPr sz="1200" spc="-75" dirty="0">
                <a:latin typeface="Arial"/>
                <a:cs typeface="Arial"/>
              </a:rPr>
              <a:t>20U	</a:t>
            </a:r>
            <a:r>
              <a:rPr sz="1200" spc="-80" dirty="0">
                <a:latin typeface="Arial"/>
                <a:cs typeface="Arial"/>
              </a:rPr>
              <a:t>Vorrüstung </a:t>
            </a:r>
            <a:r>
              <a:rPr sz="1200" spc="-50" dirty="0">
                <a:latin typeface="Arial"/>
                <a:cs typeface="Arial"/>
              </a:rPr>
              <a:t>für </a:t>
            </a:r>
            <a:r>
              <a:rPr sz="1200" spc="-60" dirty="0">
                <a:latin typeface="Arial"/>
                <a:cs typeface="Arial"/>
              </a:rPr>
              <a:t>digitale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Schlüsselübergabe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275	</a:t>
            </a:r>
            <a:r>
              <a:rPr sz="1200" spc="-90" dirty="0">
                <a:latin typeface="Arial"/>
                <a:cs typeface="Arial"/>
              </a:rPr>
              <a:t>Memory-Paket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287	</a:t>
            </a:r>
            <a:r>
              <a:rPr sz="1200" spc="-80" dirty="0">
                <a:latin typeface="Arial"/>
                <a:cs typeface="Arial"/>
              </a:rPr>
              <a:t>Sitzlehnen </a:t>
            </a:r>
            <a:r>
              <a:rPr sz="1200" spc="-70" dirty="0">
                <a:latin typeface="Arial"/>
                <a:cs typeface="Arial"/>
              </a:rPr>
              <a:t>im </a:t>
            </a:r>
            <a:r>
              <a:rPr sz="1200" spc="-105" dirty="0">
                <a:latin typeface="Arial"/>
                <a:cs typeface="Arial"/>
              </a:rPr>
              <a:t>Fond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klappbar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  <a:tabLst>
                <a:tab pos="481965" algn="l"/>
              </a:tabLst>
            </a:pPr>
            <a:r>
              <a:rPr sz="1200" spc="-45" dirty="0">
                <a:latin typeface="Arial"/>
                <a:cs typeface="Arial"/>
              </a:rPr>
              <a:t>401	</a:t>
            </a:r>
            <a:r>
              <a:rPr sz="1200" spc="-65" dirty="0">
                <a:latin typeface="Arial"/>
                <a:cs typeface="Arial"/>
              </a:rPr>
              <a:t>Sitzklimatisierung </a:t>
            </a:r>
            <a:r>
              <a:rPr sz="1200" spc="-50" dirty="0">
                <a:latin typeface="Arial"/>
                <a:cs typeface="Arial"/>
              </a:rPr>
              <a:t>für </a:t>
            </a:r>
            <a:r>
              <a:rPr sz="1200" spc="-90" dirty="0">
                <a:latin typeface="Arial"/>
                <a:cs typeface="Arial"/>
              </a:rPr>
              <a:t>Fahrer und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Beifahrer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26988" y="6246876"/>
            <a:ext cx="655320" cy="305308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 marR="5080" indent="243840" algn="r">
              <a:lnSpc>
                <a:spcPts val="1400"/>
              </a:lnSpc>
              <a:spcBef>
                <a:spcPts val="180"/>
              </a:spcBef>
            </a:pPr>
            <a:r>
              <a:rPr sz="1200" spc="-75" dirty="0">
                <a:latin typeface="Arial"/>
                <a:cs typeface="Arial"/>
              </a:rPr>
              <a:t>Serie  Serie  </a:t>
            </a:r>
            <a:r>
              <a:rPr sz="1200" spc="-45" dirty="0">
                <a:latin typeface="Arial"/>
                <a:cs typeface="Arial"/>
              </a:rPr>
              <a:t>1.490,00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340"/>
              </a:lnSpc>
            </a:pPr>
            <a:r>
              <a:rPr sz="1200" spc="-45" dirty="0">
                <a:latin typeface="Arial"/>
                <a:cs typeface="Arial"/>
              </a:rPr>
              <a:t>10.650,00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400"/>
              </a:lnSpc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35280" marR="5080" algn="just">
              <a:lnSpc>
                <a:spcPts val="1400"/>
              </a:lnSpc>
              <a:spcBef>
                <a:spcPts val="60"/>
              </a:spcBef>
            </a:pPr>
            <a:r>
              <a:rPr sz="1200" spc="-75" dirty="0">
                <a:latin typeface="Arial"/>
                <a:cs typeface="Arial"/>
              </a:rPr>
              <a:t>Serie  Serie  Serie  </a:t>
            </a: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68300">
              <a:lnSpc>
                <a:spcPts val="1340"/>
              </a:lnSpc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68300">
              <a:lnSpc>
                <a:spcPts val="1400"/>
              </a:lnSpc>
            </a:pP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35280" marR="5080" algn="just">
              <a:lnSpc>
                <a:spcPts val="1400"/>
              </a:lnSpc>
              <a:spcBef>
                <a:spcPts val="60"/>
              </a:spcBef>
            </a:pPr>
            <a:r>
              <a:rPr sz="1200" spc="-75" dirty="0">
                <a:latin typeface="Arial"/>
                <a:cs typeface="Arial"/>
              </a:rPr>
              <a:t>Serie  Serie  Serie  </a:t>
            </a: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  <a:p>
            <a:pPr marL="368300" marR="5080" indent="-33020">
              <a:lnSpc>
                <a:spcPts val="1400"/>
              </a:lnSpc>
            </a:pPr>
            <a:r>
              <a:rPr sz="1200" spc="-75" dirty="0">
                <a:latin typeface="Arial"/>
                <a:cs typeface="Arial"/>
              </a:rPr>
              <a:t>Serie  </a:t>
            </a:r>
            <a:r>
              <a:rPr sz="1200" spc="-50" dirty="0">
                <a:latin typeface="Arial"/>
                <a:cs typeface="Arial"/>
              </a:rPr>
              <a:t>0,00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01700" y="9518650"/>
            <a:ext cx="5892800" cy="0"/>
          </a:xfrm>
          <a:custGeom>
            <a:avLst/>
            <a:gdLst/>
            <a:ahLst/>
            <a:cxnLst/>
            <a:rect l="l" t="t" r="r" b="b"/>
            <a:pathLst>
              <a:path w="5892800">
                <a:moveTo>
                  <a:pt x="0" y="0"/>
                </a:moveTo>
                <a:lnTo>
                  <a:pt x="5892800" y="0"/>
                </a:lnTo>
              </a:path>
            </a:pathLst>
          </a:custGeom>
          <a:ln w="25400">
            <a:solidFill>
              <a:schemeClr val="bg2">
                <a:lumMod val="9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1700" y="10198100"/>
            <a:ext cx="127000" cy="1267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89000" y="9588494"/>
            <a:ext cx="3330575" cy="28321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ts val="700"/>
              </a:lnSpc>
              <a:spcBef>
                <a:spcPts val="45"/>
              </a:spcBef>
            </a:pPr>
            <a:r>
              <a:rPr sz="600" spc="-50" dirty="0">
                <a:latin typeface="Arial"/>
                <a:cs typeface="Arial"/>
              </a:rPr>
              <a:t>Mercedes-Benz </a:t>
            </a:r>
            <a:r>
              <a:rPr sz="600" spc="-70" dirty="0">
                <a:latin typeface="Arial"/>
                <a:cs typeface="Arial"/>
              </a:rPr>
              <a:t>AG, </a:t>
            </a:r>
            <a:r>
              <a:rPr sz="600" spc="-30" dirty="0">
                <a:latin typeface="Arial"/>
                <a:cs typeface="Arial"/>
              </a:rPr>
              <a:t>Stuttgart,</a:t>
            </a:r>
            <a:r>
              <a:rPr sz="600" spc="-40" dirty="0">
                <a:latin typeface="Arial"/>
                <a:cs typeface="Arial"/>
              </a:rPr>
              <a:t> </a:t>
            </a:r>
            <a:r>
              <a:rPr sz="600" spc="-60" dirty="0">
                <a:latin typeface="Arial"/>
                <a:cs typeface="Arial"/>
              </a:rPr>
              <a:t>Germany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ts val="680"/>
              </a:lnSpc>
              <a:spcBef>
                <a:spcPts val="30"/>
              </a:spcBef>
            </a:pPr>
            <a:r>
              <a:rPr sz="600" spc="-40" dirty="0">
                <a:latin typeface="Arial"/>
                <a:cs typeface="Arial"/>
              </a:rPr>
              <a:t>Sitz </a:t>
            </a:r>
            <a:r>
              <a:rPr sz="600" spc="-45" dirty="0">
                <a:latin typeface="Arial"/>
                <a:cs typeface="Arial"/>
              </a:rPr>
              <a:t>und </a:t>
            </a:r>
            <a:r>
              <a:rPr sz="600" spc="-30" dirty="0">
                <a:latin typeface="Arial"/>
                <a:cs typeface="Arial"/>
              </a:rPr>
              <a:t>Registergericht/Domicile </a:t>
            </a:r>
            <a:r>
              <a:rPr sz="600" spc="-50" dirty="0">
                <a:latin typeface="Arial"/>
                <a:cs typeface="Arial"/>
              </a:rPr>
              <a:t>and </a:t>
            </a:r>
            <a:r>
              <a:rPr sz="600" spc="-40" dirty="0">
                <a:latin typeface="Arial"/>
                <a:cs typeface="Arial"/>
              </a:rPr>
              <a:t>Court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45" dirty="0">
                <a:latin typeface="Arial"/>
                <a:cs typeface="Arial"/>
              </a:rPr>
              <a:t>Registry: </a:t>
            </a:r>
            <a:r>
              <a:rPr sz="600" spc="-30" dirty="0">
                <a:latin typeface="Arial"/>
                <a:cs typeface="Arial"/>
              </a:rPr>
              <a:t>Stuttgart, </a:t>
            </a:r>
            <a:r>
              <a:rPr sz="600" spc="-40" dirty="0">
                <a:latin typeface="Arial"/>
                <a:cs typeface="Arial"/>
              </a:rPr>
              <a:t>HRB-Nr./Commercial </a:t>
            </a:r>
            <a:r>
              <a:rPr sz="600" spc="-45" dirty="0">
                <a:latin typeface="Arial"/>
                <a:cs typeface="Arial"/>
              </a:rPr>
              <a:t>Register </a:t>
            </a:r>
            <a:r>
              <a:rPr sz="600" spc="-35" dirty="0">
                <a:latin typeface="Arial"/>
                <a:cs typeface="Arial"/>
              </a:rPr>
              <a:t>No.: </a:t>
            </a:r>
            <a:r>
              <a:rPr sz="600" spc="-25" dirty="0">
                <a:latin typeface="Arial"/>
                <a:cs typeface="Arial"/>
              </a:rPr>
              <a:t>762873  </a:t>
            </a:r>
            <a:r>
              <a:rPr sz="600" spc="-40" dirty="0">
                <a:latin typeface="Arial"/>
                <a:cs typeface="Arial"/>
              </a:rPr>
              <a:t>Vorsitzender </a:t>
            </a:r>
            <a:r>
              <a:rPr sz="600" spc="-50" dirty="0">
                <a:latin typeface="Arial"/>
                <a:cs typeface="Arial"/>
              </a:rPr>
              <a:t>des </a:t>
            </a:r>
            <a:r>
              <a:rPr sz="600" spc="-30" dirty="0">
                <a:latin typeface="Arial"/>
                <a:cs typeface="Arial"/>
              </a:rPr>
              <a:t>Aufsichtsrats/Chairman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30" dirty="0">
                <a:latin typeface="Arial"/>
                <a:cs typeface="Arial"/>
              </a:rPr>
              <a:t>the </a:t>
            </a:r>
            <a:r>
              <a:rPr sz="600" spc="-45" dirty="0">
                <a:latin typeface="Arial"/>
                <a:cs typeface="Arial"/>
              </a:rPr>
              <a:t>Supervisory Board: </a:t>
            </a:r>
            <a:r>
              <a:rPr sz="600" spc="-50" dirty="0">
                <a:latin typeface="Arial"/>
                <a:cs typeface="Arial"/>
              </a:rPr>
              <a:t>Bernd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40" dirty="0">
                <a:latin typeface="Arial"/>
                <a:cs typeface="Arial"/>
              </a:rPr>
              <a:t>Pischetsrieder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83200" y="9588494"/>
            <a:ext cx="927735" cy="28321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338455">
              <a:lnSpc>
                <a:spcPts val="680"/>
              </a:lnSpc>
              <a:spcBef>
                <a:spcPts val="100"/>
              </a:spcBef>
            </a:pPr>
            <a:r>
              <a:rPr sz="600" spc="-50" dirty="0">
                <a:latin typeface="Arial"/>
                <a:cs typeface="Arial"/>
              </a:rPr>
              <a:t>Mercedes-Benz </a:t>
            </a:r>
            <a:r>
              <a:rPr sz="600" spc="-90" dirty="0">
                <a:latin typeface="Arial"/>
                <a:cs typeface="Arial"/>
              </a:rPr>
              <a:t>AG  </a:t>
            </a:r>
            <a:r>
              <a:rPr sz="600" spc="-25" dirty="0">
                <a:latin typeface="Arial"/>
                <a:cs typeface="Arial"/>
              </a:rPr>
              <a:t>70546</a:t>
            </a:r>
            <a:r>
              <a:rPr sz="600" spc="-30" dirty="0">
                <a:latin typeface="Arial"/>
                <a:cs typeface="Arial"/>
              </a:rPr>
              <a:t> Stuttgart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55"/>
              </a:lnSpc>
            </a:pPr>
            <a:r>
              <a:rPr sz="600" spc="-35" dirty="0">
                <a:latin typeface="Arial"/>
                <a:cs typeface="Arial"/>
              </a:rPr>
              <a:t>Telefon/Phone </a:t>
            </a:r>
            <a:r>
              <a:rPr sz="600" spc="-30" dirty="0">
                <a:latin typeface="Arial"/>
                <a:cs typeface="Arial"/>
              </a:rPr>
              <a:t>+49 </a:t>
            </a:r>
            <a:r>
              <a:rPr sz="600" spc="-25" dirty="0">
                <a:latin typeface="Arial"/>
                <a:cs typeface="Arial"/>
              </a:rPr>
              <a:t>7 11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17-0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9000" y="9846177"/>
            <a:ext cx="5442585" cy="11176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00" spc="-30" dirty="0">
                <a:latin typeface="Arial"/>
                <a:cs typeface="Arial"/>
              </a:rPr>
              <a:t>Vorstand/Board </a:t>
            </a:r>
            <a:r>
              <a:rPr sz="600" spc="-25" dirty="0">
                <a:latin typeface="Arial"/>
                <a:cs typeface="Arial"/>
              </a:rPr>
              <a:t>of </a:t>
            </a:r>
            <a:r>
              <a:rPr sz="600" spc="-45" dirty="0">
                <a:latin typeface="Arial"/>
                <a:cs typeface="Arial"/>
              </a:rPr>
              <a:t>Management: </a:t>
            </a:r>
            <a:r>
              <a:rPr sz="600" spc="-55" dirty="0">
                <a:latin typeface="Arial"/>
                <a:cs typeface="Arial"/>
              </a:rPr>
              <a:t>Ola </a:t>
            </a:r>
            <a:r>
              <a:rPr sz="600" spc="-45" dirty="0">
                <a:latin typeface="Arial"/>
                <a:cs typeface="Arial"/>
              </a:rPr>
              <a:t>Källenius, </a:t>
            </a:r>
            <a:r>
              <a:rPr sz="600" spc="-35" dirty="0">
                <a:latin typeface="Arial"/>
                <a:cs typeface="Arial"/>
              </a:rPr>
              <a:t>Vorsitzender/Chairman; </a:t>
            </a:r>
            <a:r>
              <a:rPr sz="600" spc="-65" dirty="0">
                <a:latin typeface="Arial"/>
                <a:cs typeface="Arial"/>
              </a:rPr>
              <a:t>Jörg </a:t>
            </a:r>
            <a:r>
              <a:rPr sz="600" spc="-50" dirty="0">
                <a:latin typeface="Arial"/>
                <a:cs typeface="Arial"/>
              </a:rPr>
              <a:t>Burzer, </a:t>
            </a:r>
            <a:r>
              <a:rPr sz="600" spc="-55" dirty="0">
                <a:latin typeface="Arial"/>
                <a:cs typeface="Arial"/>
              </a:rPr>
              <a:t>Renata </a:t>
            </a:r>
            <a:r>
              <a:rPr sz="600" spc="-70" dirty="0">
                <a:latin typeface="Arial"/>
                <a:cs typeface="Arial"/>
              </a:rPr>
              <a:t>Jungo </a:t>
            </a:r>
            <a:r>
              <a:rPr sz="600" spc="-50" dirty="0">
                <a:latin typeface="Arial"/>
                <a:cs typeface="Arial"/>
              </a:rPr>
              <a:t>Brüngger, Sabine </a:t>
            </a:r>
            <a:r>
              <a:rPr sz="600" spc="-45" dirty="0">
                <a:latin typeface="Arial"/>
                <a:cs typeface="Arial"/>
              </a:rPr>
              <a:t>Kohleisen, Markus Schäfer, </a:t>
            </a:r>
            <a:r>
              <a:rPr sz="600" spc="-40" dirty="0">
                <a:latin typeface="Arial"/>
                <a:cs typeface="Arial"/>
              </a:rPr>
              <a:t>Telefax/FAX </a:t>
            </a:r>
            <a:r>
              <a:rPr sz="600" spc="-30" dirty="0">
                <a:latin typeface="Arial"/>
                <a:cs typeface="Arial"/>
              </a:rPr>
              <a:t>+49 </a:t>
            </a:r>
            <a:r>
              <a:rPr sz="600" spc="-25" dirty="0">
                <a:latin typeface="Arial"/>
                <a:cs typeface="Arial"/>
              </a:rPr>
              <a:t>7 11 17-2 22</a:t>
            </a:r>
            <a:r>
              <a:rPr sz="600" spc="9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44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9000" y="9932029"/>
            <a:ext cx="1423035" cy="11176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00" spc="-30" dirty="0">
                <a:latin typeface="Arial"/>
                <a:cs typeface="Arial"/>
              </a:rPr>
              <a:t>Britta </a:t>
            </a:r>
            <a:r>
              <a:rPr sz="600" spc="-50" dirty="0">
                <a:latin typeface="Arial"/>
                <a:cs typeface="Arial"/>
              </a:rPr>
              <a:t>Seeger, </a:t>
            </a:r>
            <a:r>
              <a:rPr sz="600" spc="-45" dirty="0">
                <a:latin typeface="Arial"/>
                <a:cs typeface="Arial"/>
              </a:rPr>
              <a:t>Hubertus </a:t>
            </a:r>
            <a:r>
              <a:rPr sz="600" spc="-50" dirty="0">
                <a:latin typeface="Arial"/>
                <a:cs typeface="Arial"/>
              </a:rPr>
              <a:t>Troska, </a:t>
            </a:r>
            <a:r>
              <a:rPr sz="600" spc="-45" dirty="0">
                <a:latin typeface="Arial"/>
                <a:cs typeface="Arial"/>
              </a:rPr>
              <a:t>Harald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-50" dirty="0">
                <a:latin typeface="Arial"/>
                <a:cs typeface="Arial"/>
              </a:rPr>
              <a:t>Wilhelm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3200" y="9932029"/>
            <a:ext cx="864869" cy="197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680"/>
              </a:lnSpc>
              <a:spcBef>
                <a:spcPts val="100"/>
              </a:spcBef>
            </a:pPr>
            <a:r>
              <a:rPr sz="600" spc="-50" dirty="0">
                <a:latin typeface="Arial"/>
                <a:cs typeface="Arial"/>
                <a:hlinkClick r:id="rId5"/>
              </a:rPr>
              <a:t>dialog@mercedes-benz.com </a:t>
            </a:r>
            <a:r>
              <a:rPr sz="600" spc="-50" dirty="0">
                <a:latin typeface="Arial"/>
                <a:cs typeface="Arial"/>
              </a:rPr>
              <a:t> </a:t>
            </a:r>
            <a:r>
              <a:rPr sz="600" spc="-50" dirty="0">
                <a:latin typeface="Arial"/>
                <a:cs typeface="Arial"/>
                <a:hlinkClick r:id="rId6"/>
              </a:rPr>
              <a:t>www.mercedes-benz.com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41400" y="10185350"/>
            <a:ext cx="4076700" cy="14033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5" dirty="0">
                <a:latin typeface="Arial"/>
                <a:cs typeface="Arial"/>
              </a:rPr>
              <a:t>und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65" dirty="0">
                <a:latin typeface="Arial"/>
                <a:cs typeface="Arial"/>
              </a:rPr>
              <a:t>Mercedes-Benz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45" dirty="0">
                <a:latin typeface="Arial"/>
                <a:cs typeface="Arial"/>
              </a:rPr>
              <a:t>-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sind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eingetragene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Marken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der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65" dirty="0">
                <a:latin typeface="Arial"/>
                <a:cs typeface="Arial"/>
              </a:rPr>
              <a:t>Mercedes-Benz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70" dirty="0">
                <a:latin typeface="Arial"/>
                <a:cs typeface="Arial"/>
              </a:rPr>
              <a:t>Group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90" dirty="0">
                <a:latin typeface="Arial"/>
                <a:cs typeface="Arial"/>
              </a:rPr>
              <a:t>AG,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35" dirty="0">
                <a:latin typeface="Arial"/>
                <a:cs typeface="Arial"/>
              </a:rPr>
              <a:t>Stuttgart,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Deutschland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1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288</Words>
  <Application>Microsoft Office PowerPoint</Application>
  <PresentationFormat>Benutzerdefiniert</PresentationFormat>
  <Paragraphs>52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20240110-1633-InNexhale_GmbH-E_200_Limousine-Bestellung.pdf</dc:title>
  <cp:lastModifiedBy>HC-PC1</cp:lastModifiedBy>
  <cp:revision>3</cp:revision>
  <dcterms:created xsi:type="dcterms:W3CDTF">2024-01-25T15:31:28Z</dcterms:created>
  <dcterms:modified xsi:type="dcterms:W3CDTF">2024-02-14T14:55:54Z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2024-01-11T00:00:00Z</vt:filetime>
  </property>
  <property fmtid="{D5CDD505-2E9C-101B-9397-08002B2CF9AE}" pid="3" name="LastSaved">
    <vt:filetime>2024-01-25T00:00:00Z</vt:filetime>
  </property>
</Properties>
</file>