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9200" cy="10699750"/>
  <p:notesSz cx="7569200" cy="1069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06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10300" y="10411283"/>
            <a:ext cx="553084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mercedes-benz.com/" TargetMode="External"/><Relationship Id="rId5" Type="http://schemas.openxmlformats.org/officeDocument/2006/relationships/hyperlink" Target="mailto:dialog@mercedes-benz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8773" y="535873"/>
            <a:ext cx="707489" cy="7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highlight>
                <a:srgbClr val="000000"/>
              </a:highlight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61403" y="1657803"/>
            <a:ext cx="1205592" cy="13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highlight>
                <a:srgbClr val="000000"/>
              </a:highligh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0" y="1841118"/>
            <a:ext cx="466725" cy="18210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highlight>
                  <a:srgbClr val="000000"/>
                </a:highlight>
                <a:latin typeface="Arial"/>
                <a:cs typeface="Arial"/>
              </a:rPr>
              <a:t>Käufer:</a:t>
            </a:r>
            <a:endParaRPr sz="11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145918"/>
            <a:ext cx="1014094" cy="48795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2700" marR="72390">
              <a:lnSpc>
                <a:spcPts val="1240"/>
              </a:lnSpc>
              <a:spcBef>
                <a:spcPts val="204"/>
              </a:spcBef>
            </a:pPr>
            <a:r>
              <a:rPr sz="1100" spc="-85" dirty="0">
                <a:highlight>
                  <a:srgbClr val="000000"/>
                </a:highlight>
                <a:latin typeface="Arial"/>
                <a:cs typeface="Arial"/>
              </a:rPr>
              <a:t>InNexhale </a:t>
            </a:r>
            <a:r>
              <a:rPr sz="1100" spc="-125" dirty="0">
                <a:highlight>
                  <a:srgbClr val="000000"/>
                </a:highlight>
                <a:latin typeface="Arial"/>
                <a:cs typeface="Arial"/>
              </a:rPr>
              <a:t>GmbH  </a:t>
            </a:r>
            <a:r>
              <a:rPr sz="1100" spc="-60" dirty="0">
                <a:highlight>
                  <a:srgbClr val="000000"/>
                </a:highlight>
                <a:latin typeface="Arial"/>
                <a:cs typeface="Arial"/>
              </a:rPr>
              <a:t>Lerchenstr.</a:t>
            </a:r>
            <a:r>
              <a:rPr sz="1100" spc="-75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100" spc="-40" dirty="0">
                <a:highlight>
                  <a:srgbClr val="000000"/>
                </a:highlight>
                <a:latin typeface="Arial"/>
                <a:cs typeface="Arial"/>
              </a:rPr>
              <a:t>140</a:t>
            </a:r>
            <a:endParaRPr sz="1100">
              <a:highlight>
                <a:srgbClr val="000000"/>
              </a:highlight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100" spc="-40" dirty="0">
                <a:highlight>
                  <a:srgbClr val="000000"/>
                </a:highlight>
                <a:latin typeface="Arial"/>
                <a:cs typeface="Arial"/>
              </a:rPr>
              <a:t>49088</a:t>
            </a:r>
            <a:r>
              <a:rPr sz="1100" spc="-1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100" spc="-80" dirty="0">
                <a:highlight>
                  <a:srgbClr val="000000"/>
                </a:highlight>
                <a:latin typeface="Arial"/>
                <a:cs typeface="Arial"/>
              </a:rPr>
              <a:t>Osnabrück</a:t>
            </a:r>
            <a:endParaRPr sz="11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900" y="1838832"/>
            <a:ext cx="786765" cy="21287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0" dirty="0">
                <a:highlight>
                  <a:srgbClr val="000000"/>
                </a:highlight>
                <a:latin typeface="Arial"/>
                <a:cs typeface="Arial"/>
              </a:rPr>
              <a:t>Bestellung</a:t>
            </a:r>
            <a:endParaRPr sz="13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0" y="2196857"/>
            <a:ext cx="936625" cy="81534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800" b="1" spc="-50" dirty="0">
                <a:highlight>
                  <a:srgbClr val="000000"/>
                </a:highlight>
                <a:latin typeface="Arial"/>
                <a:cs typeface="Arial"/>
              </a:rPr>
              <a:t>Fahrzeugtyp</a:t>
            </a:r>
            <a:endParaRPr sz="800">
              <a:highlight>
                <a:srgbClr val="000000"/>
              </a:highlight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95" dirty="0">
                <a:highlight>
                  <a:srgbClr val="000000"/>
                </a:highlight>
                <a:latin typeface="Arial"/>
                <a:cs typeface="Arial"/>
              </a:rPr>
              <a:t>E </a:t>
            </a:r>
            <a:r>
              <a:rPr sz="1100" spc="-40" dirty="0">
                <a:highlight>
                  <a:srgbClr val="000000"/>
                </a:highlight>
                <a:latin typeface="Arial"/>
                <a:cs typeface="Arial"/>
              </a:rPr>
              <a:t>200</a:t>
            </a:r>
            <a:r>
              <a:rPr sz="1100" spc="-35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100" spc="-80" dirty="0">
                <a:highlight>
                  <a:srgbClr val="000000"/>
                </a:highlight>
                <a:latin typeface="Arial"/>
                <a:cs typeface="Arial"/>
              </a:rPr>
              <a:t>Limousine</a:t>
            </a:r>
            <a:endParaRPr sz="1100">
              <a:highlight>
                <a:srgbClr val="000000"/>
              </a:highlight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800" b="1" spc="-40" dirty="0">
                <a:highlight>
                  <a:srgbClr val="000000"/>
                </a:highlight>
                <a:latin typeface="Arial"/>
                <a:cs typeface="Arial"/>
              </a:rPr>
              <a:t>Datum</a:t>
            </a:r>
            <a:endParaRPr sz="800">
              <a:highlight>
                <a:srgbClr val="000000"/>
              </a:highlight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40" dirty="0">
                <a:highlight>
                  <a:srgbClr val="000000"/>
                </a:highlight>
                <a:latin typeface="Arial"/>
                <a:cs typeface="Arial"/>
              </a:rPr>
              <a:t>10.01.2024</a:t>
            </a:r>
            <a:endParaRPr sz="11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600" y="3111500"/>
            <a:ext cx="1739900" cy="167354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highlight>
                  <a:srgbClr val="000000"/>
                </a:highlight>
                <a:latin typeface="Arial"/>
                <a:cs typeface="Arial"/>
              </a:rPr>
              <a:t>Auftragsnummer:</a:t>
            </a:r>
            <a:endParaRPr sz="10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4367276"/>
            <a:ext cx="5724525" cy="64889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spc="-70" dirty="0">
                <a:highlight>
                  <a:srgbClr val="000000"/>
                </a:highlight>
                <a:latin typeface="Arial"/>
                <a:cs typeface="Arial"/>
              </a:rPr>
              <a:t>Unter </a:t>
            </a:r>
            <a:r>
              <a:rPr sz="1200" spc="-90" dirty="0">
                <a:highlight>
                  <a:srgbClr val="000000"/>
                </a:highlight>
                <a:latin typeface="Arial"/>
                <a:cs typeface="Arial"/>
              </a:rPr>
              <a:t>Anerkennung </a:t>
            </a:r>
            <a:r>
              <a:rPr sz="1200" spc="-70" dirty="0">
                <a:highlight>
                  <a:srgbClr val="000000"/>
                </a:highlight>
                <a:latin typeface="Arial"/>
                <a:cs typeface="Arial"/>
              </a:rPr>
              <a:t>der </a:t>
            </a:r>
            <a:r>
              <a:rPr sz="1200" spc="-80" dirty="0">
                <a:highlight>
                  <a:srgbClr val="000000"/>
                </a:highlight>
                <a:latin typeface="Arial"/>
                <a:cs typeface="Arial"/>
              </a:rPr>
              <a:t>beiliegenden </a:t>
            </a:r>
            <a:r>
              <a:rPr sz="1200" b="1" spc="-65" dirty="0">
                <a:highlight>
                  <a:srgbClr val="000000"/>
                </a:highlight>
                <a:latin typeface="Arial"/>
                <a:cs typeface="Arial"/>
              </a:rPr>
              <a:t>Neufahrzeug-Verkaufsbedingungen </a:t>
            </a:r>
            <a:r>
              <a:rPr sz="1200" spc="-50" dirty="0">
                <a:highlight>
                  <a:srgbClr val="000000"/>
                </a:highlight>
                <a:latin typeface="Arial"/>
                <a:cs typeface="Arial"/>
              </a:rPr>
              <a:t>bestellt </a:t>
            </a:r>
            <a:r>
              <a:rPr sz="1200" spc="-70" dirty="0">
                <a:highlight>
                  <a:srgbClr val="000000"/>
                </a:highlight>
                <a:latin typeface="Arial"/>
                <a:cs typeface="Arial"/>
              </a:rPr>
              <a:t>der </a:t>
            </a:r>
            <a:r>
              <a:rPr sz="1200" spc="-90" dirty="0">
                <a:highlight>
                  <a:srgbClr val="000000"/>
                </a:highlight>
                <a:latin typeface="Arial"/>
                <a:cs typeface="Arial"/>
              </a:rPr>
              <a:t>Käufer  </a:t>
            </a:r>
            <a:r>
              <a:rPr sz="1200" spc="-70" dirty="0">
                <a:highlight>
                  <a:srgbClr val="000000"/>
                </a:highlight>
                <a:latin typeface="Arial"/>
                <a:cs typeface="Arial"/>
              </a:rPr>
              <a:t>bei der </a:t>
            </a:r>
            <a:r>
              <a:rPr sz="1200" spc="-95" dirty="0">
                <a:highlight>
                  <a:srgbClr val="000000"/>
                </a:highlight>
                <a:latin typeface="Arial"/>
                <a:cs typeface="Arial"/>
              </a:rPr>
              <a:t>Mercedes-Benz</a:t>
            </a:r>
            <a:r>
              <a:rPr sz="1200" spc="25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spc="-125" dirty="0">
                <a:highlight>
                  <a:srgbClr val="000000"/>
                </a:highlight>
                <a:latin typeface="Arial"/>
                <a:cs typeface="Arial"/>
              </a:rPr>
              <a:t>AG:</a:t>
            </a:r>
            <a:endParaRPr sz="1200" dirty="0">
              <a:highlight>
                <a:srgbClr val="000000"/>
              </a:highlight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b="1" spc="15" dirty="0">
                <a:highlight>
                  <a:srgbClr val="000000"/>
                </a:highlight>
                <a:latin typeface="Arial"/>
                <a:cs typeface="Arial"/>
              </a:rPr>
              <a:t>1 </a:t>
            </a:r>
            <a:r>
              <a:rPr sz="1200" b="1" spc="-75" dirty="0">
                <a:highlight>
                  <a:srgbClr val="000000"/>
                </a:highlight>
                <a:latin typeface="Arial"/>
                <a:cs typeface="Arial"/>
              </a:rPr>
              <a:t>Mercedes-Benz </a:t>
            </a:r>
            <a:r>
              <a:rPr sz="1200" b="1" spc="-160" dirty="0">
                <a:highlight>
                  <a:srgbClr val="000000"/>
                </a:highlight>
                <a:latin typeface="Arial"/>
                <a:cs typeface="Arial"/>
              </a:rPr>
              <a:t>E </a:t>
            </a:r>
            <a:r>
              <a:rPr sz="1200" b="1" spc="10" dirty="0">
                <a:highlight>
                  <a:srgbClr val="000000"/>
                </a:highlight>
                <a:latin typeface="Arial"/>
                <a:cs typeface="Arial"/>
              </a:rPr>
              <a:t>200</a:t>
            </a:r>
            <a:r>
              <a:rPr sz="1200" b="1" spc="-105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b="1" spc="-75" dirty="0">
                <a:highlight>
                  <a:srgbClr val="000000"/>
                </a:highlight>
                <a:latin typeface="Arial"/>
                <a:cs typeface="Arial"/>
              </a:rPr>
              <a:t>Limousine</a:t>
            </a:r>
            <a:endParaRPr sz="1200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5103876"/>
            <a:ext cx="3268345" cy="3860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70" dirty="0">
                <a:highlight>
                  <a:srgbClr val="000000"/>
                </a:highlight>
                <a:latin typeface="Arial"/>
                <a:cs typeface="Arial"/>
              </a:rPr>
              <a:t>Listenpreis </a:t>
            </a:r>
            <a:r>
              <a:rPr sz="1200" spc="-90" dirty="0">
                <a:highlight>
                  <a:srgbClr val="000000"/>
                </a:highlight>
                <a:latin typeface="Arial"/>
                <a:cs typeface="Arial"/>
              </a:rPr>
              <a:t>(ohne </a:t>
            </a:r>
            <a:r>
              <a:rPr sz="1200" spc="-85" dirty="0">
                <a:highlight>
                  <a:srgbClr val="000000"/>
                </a:highlight>
                <a:latin typeface="Arial"/>
                <a:cs typeface="Arial"/>
              </a:rPr>
              <a:t>Umsatzsteuer), </a:t>
            </a:r>
            <a:r>
              <a:rPr sz="1200" spc="-90" dirty="0">
                <a:highlight>
                  <a:srgbClr val="000000"/>
                </a:highlight>
                <a:latin typeface="Arial"/>
                <a:cs typeface="Arial"/>
              </a:rPr>
              <a:t>zur</a:t>
            </a:r>
            <a:r>
              <a:rPr sz="1200" spc="105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spc="-60" dirty="0">
                <a:highlight>
                  <a:srgbClr val="000000"/>
                </a:highlight>
                <a:latin typeface="Arial"/>
                <a:cs typeface="Arial"/>
              </a:rPr>
              <a:t>Zeit:</a:t>
            </a:r>
            <a:endParaRPr sz="1200" dirty="0">
              <a:highlight>
                <a:srgbClr val="000000"/>
              </a:highlight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spc="-75" dirty="0">
                <a:highlight>
                  <a:srgbClr val="000000"/>
                </a:highlight>
                <a:latin typeface="Arial"/>
                <a:cs typeface="Arial"/>
              </a:rPr>
              <a:t>Fahrzeug </a:t>
            </a:r>
            <a:r>
              <a:rPr sz="1200" b="1" spc="-55" dirty="0">
                <a:highlight>
                  <a:srgbClr val="000000"/>
                </a:highlight>
                <a:latin typeface="Arial"/>
                <a:cs typeface="Arial"/>
              </a:rPr>
              <a:t>in </a:t>
            </a:r>
            <a:r>
              <a:rPr sz="1200" b="1" spc="-65" dirty="0">
                <a:highlight>
                  <a:srgbClr val="000000"/>
                </a:highlight>
                <a:latin typeface="Arial"/>
                <a:cs typeface="Arial"/>
              </a:rPr>
              <a:t>Grundausstattung </a:t>
            </a:r>
            <a:r>
              <a:rPr sz="1200" b="1" spc="-70" dirty="0">
                <a:highlight>
                  <a:srgbClr val="000000"/>
                </a:highlight>
                <a:latin typeface="Arial"/>
                <a:cs typeface="Arial"/>
              </a:rPr>
              <a:t>ab</a:t>
            </a:r>
            <a:r>
              <a:rPr sz="1200" b="1" spc="85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b="1" spc="-40" dirty="0">
                <a:highlight>
                  <a:srgbClr val="000000"/>
                </a:highlight>
                <a:latin typeface="Arial"/>
                <a:cs typeface="Arial"/>
              </a:rPr>
              <a:t>Herstellerwerk</a:t>
            </a:r>
            <a:endParaRPr sz="1200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000" y="5497576"/>
            <a:ext cx="716280" cy="3606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spc="-70" dirty="0">
                <a:highlight>
                  <a:srgbClr val="000000"/>
                </a:highlight>
                <a:latin typeface="Arial"/>
                <a:cs typeface="Arial"/>
              </a:rPr>
              <a:t>Lackierung:  </a:t>
            </a:r>
            <a:r>
              <a:rPr sz="1200" spc="-80" dirty="0">
                <a:highlight>
                  <a:srgbClr val="000000"/>
                </a:highlight>
                <a:latin typeface="Arial"/>
                <a:cs typeface="Arial"/>
              </a:rPr>
              <a:t>Polsterung: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600" y="5497576"/>
            <a:ext cx="1688464" cy="34624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45" dirty="0">
                <a:highlight>
                  <a:srgbClr val="000000"/>
                </a:highlight>
                <a:latin typeface="Arial"/>
                <a:cs typeface="Arial"/>
              </a:rPr>
              <a:t>040	</a:t>
            </a:r>
            <a:r>
              <a:rPr sz="1200" spc="-95" dirty="0">
                <a:highlight>
                  <a:srgbClr val="000000"/>
                </a:highlight>
                <a:latin typeface="Arial"/>
                <a:cs typeface="Arial"/>
              </a:rPr>
              <a:t>schwarz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L="12700">
              <a:lnSpc>
                <a:spcPts val="1320"/>
              </a:lnSpc>
              <a:tabLst>
                <a:tab pos="393065" algn="l"/>
              </a:tabLst>
            </a:pPr>
            <a:r>
              <a:rPr sz="1200" spc="-45" dirty="0">
                <a:highlight>
                  <a:srgbClr val="000000"/>
                </a:highlight>
                <a:latin typeface="Arial"/>
                <a:cs typeface="Arial"/>
              </a:rPr>
              <a:t>801	</a:t>
            </a:r>
            <a:r>
              <a:rPr sz="1200" spc="-90" dirty="0">
                <a:highlight>
                  <a:srgbClr val="000000"/>
                </a:highlight>
                <a:latin typeface="Arial"/>
                <a:cs typeface="Arial"/>
              </a:rPr>
              <a:t>Leder </a:t>
            </a:r>
            <a:r>
              <a:rPr sz="1200" spc="-105" dirty="0">
                <a:highlight>
                  <a:srgbClr val="000000"/>
                </a:highlight>
                <a:latin typeface="Arial"/>
                <a:cs typeface="Arial"/>
              </a:rPr>
              <a:t>Nappa</a:t>
            </a:r>
            <a:r>
              <a:rPr sz="1200" spc="-1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spc="-95" dirty="0">
                <a:highlight>
                  <a:srgbClr val="000000"/>
                </a:highlight>
                <a:latin typeface="Arial"/>
                <a:cs typeface="Arial"/>
              </a:rPr>
              <a:t>schwarz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885" y="5103876"/>
            <a:ext cx="709295" cy="7543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ts val="1420"/>
              </a:lnSpc>
              <a:spcBef>
                <a:spcPts val="100"/>
              </a:spcBef>
            </a:pPr>
            <a:r>
              <a:rPr sz="1200" spc="-190" dirty="0">
                <a:highlight>
                  <a:srgbClr val="000000"/>
                </a:highlight>
                <a:latin typeface="Arial"/>
                <a:cs typeface="Arial"/>
              </a:rPr>
              <a:t>EUR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R="5080" algn="r">
              <a:lnSpc>
                <a:spcPts val="1420"/>
              </a:lnSpc>
            </a:pPr>
            <a:r>
              <a:rPr sz="1200" b="1" dirty="0">
                <a:highlight>
                  <a:srgbClr val="000000"/>
                </a:highlight>
                <a:latin typeface="Arial"/>
                <a:cs typeface="Arial"/>
              </a:rPr>
              <a:t>52.100,00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  <a:spcBef>
                <a:spcPts val="260"/>
              </a:spcBef>
            </a:pPr>
            <a:r>
              <a:rPr sz="1200" spc="-50" dirty="0">
                <a:highlight>
                  <a:srgbClr val="000000"/>
                </a:highlight>
                <a:latin typeface="Arial"/>
                <a:cs typeface="Arial"/>
              </a:rPr>
              <a:t>0,00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</a:pPr>
            <a:r>
              <a:rPr sz="1200" spc="-45" dirty="0">
                <a:highlight>
                  <a:srgbClr val="000000"/>
                </a:highlight>
                <a:latin typeface="Arial"/>
                <a:cs typeface="Arial"/>
              </a:rPr>
              <a:t>1.000,00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0" y="6005576"/>
            <a:ext cx="1000760" cy="19749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highlight>
                  <a:srgbClr val="000000"/>
                </a:highlight>
                <a:latin typeface="Arial"/>
                <a:cs typeface="Arial"/>
              </a:rPr>
              <a:t>Ausstattungen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0" y="6246876"/>
            <a:ext cx="2262505" cy="9194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2700" marR="53975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110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AA4	</a:t>
            </a:r>
            <a:r>
              <a:rPr sz="1200" spc="-75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Leistungsvariante </a:t>
            </a:r>
            <a:r>
              <a:rPr sz="1200" spc="-65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reduziert </a:t>
            </a:r>
            <a:r>
              <a:rPr sz="1200" spc="-45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1  </a:t>
            </a:r>
            <a:r>
              <a:rPr sz="1200" spc="-85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B01	</a:t>
            </a:r>
            <a:r>
              <a:rPr sz="1200" spc="-55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Mild </a:t>
            </a:r>
            <a:r>
              <a:rPr sz="1200" spc="-75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Hybrid</a:t>
            </a:r>
            <a:r>
              <a:rPr sz="1200" spc="-30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Antrieb</a:t>
            </a:r>
            <a:endParaRPr sz="1200" dirty="0">
              <a:solidFill>
                <a:srgbClr val="FF0000"/>
              </a:solidFill>
              <a:highlight>
                <a:srgbClr val="000000"/>
              </a:highlight>
              <a:latin typeface="Arial"/>
              <a:cs typeface="Arial"/>
            </a:endParaRPr>
          </a:p>
          <a:p>
            <a:pPr marL="12700" marR="610870">
              <a:lnSpc>
                <a:spcPts val="1400"/>
              </a:lnSpc>
              <a:tabLst>
                <a:tab pos="481965" algn="l"/>
              </a:tabLst>
            </a:pPr>
            <a:r>
              <a:rPr sz="1200" spc="-180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PAG	</a:t>
            </a:r>
            <a:r>
              <a:rPr sz="1200" spc="-140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MBUX </a:t>
            </a:r>
            <a:r>
              <a:rPr sz="1200" spc="-85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Superscreen  </a:t>
            </a:r>
            <a:r>
              <a:rPr sz="1200" spc="-155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PSN	</a:t>
            </a:r>
            <a:r>
              <a:rPr sz="1200" spc="-145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AMG  </a:t>
            </a:r>
            <a:r>
              <a:rPr sz="1200" spc="-85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Line</a:t>
            </a:r>
            <a:r>
              <a:rPr sz="1200" spc="-175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Premium</a:t>
            </a:r>
            <a:endParaRPr sz="1200" dirty="0">
              <a:solidFill>
                <a:srgbClr val="FF0000"/>
              </a:solidFill>
              <a:highlight>
                <a:srgbClr val="000000"/>
              </a:highlight>
              <a:latin typeface="Arial"/>
              <a:cs typeface="Arial"/>
            </a:endParaRPr>
          </a:p>
          <a:p>
            <a:pPr marL="177800">
              <a:lnSpc>
                <a:spcPts val="1360"/>
              </a:lnSpc>
              <a:tabLst>
                <a:tab pos="647065" algn="l"/>
              </a:tabLst>
            </a:pPr>
            <a:r>
              <a:rPr sz="1200" spc="-185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PBG	</a:t>
            </a:r>
            <a:r>
              <a:rPr sz="1200" spc="-140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MBUX </a:t>
            </a:r>
            <a:r>
              <a:rPr sz="1200" spc="-80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Navigation</a:t>
            </a:r>
            <a:r>
              <a:rPr sz="1200" spc="-160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0000"/>
                </a:solidFill>
                <a:highlight>
                  <a:srgbClr val="000000"/>
                </a:highlight>
                <a:latin typeface="Arial"/>
                <a:cs typeface="Arial"/>
              </a:rPr>
              <a:t>Premium</a:t>
            </a:r>
            <a:endParaRPr sz="1200" dirty="0">
              <a:solidFill>
                <a:srgbClr val="FF0000"/>
              </a:solidFill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" y="7135876"/>
            <a:ext cx="2750820" cy="3860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200" spc="-75" dirty="0">
                <a:highlight>
                  <a:srgbClr val="000000"/>
                </a:highlight>
                <a:latin typeface="Arial"/>
                <a:cs typeface="Arial"/>
              </a:rPr>
              <a:t>01U	</a:t>
            </a:r>
            <a:r>
              <a:rPr sz="1200" spc="-80" dirty="0">
                <a:highlight>
                  <a:srgbClr val="000000"/>
                </a:highlight>
                <a:latin typeface="Arial"/>
                <a:cs typeface="Arial"/>
              </a:rPr>
              <a:t>Vorrüstung </a:t>
            </a:r>
            <a:r>
              <a:rPr sz="1200" spc="-50" dirty="0">
                <a:highlight>
                  <a:srgbClr val="000000"/>
                </a:highlight>
                <a:latin typeface="Arial"/>
                <a:cs typeface="Arial"/>
              </a:rPr>
              <a:t>für</a:t>
            </a:r>
            <a:r>
              <a:rPr sz="120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spc="-75" dirty="0">
                <a:highlight>
                  <a:srgbClr val="000000"/>
                </a:highlight>
                <a:latin typeface="Arial"/>
                <a:cs typeface="Arial"/>
              </a:rPr>
              <a:t>Navigationsdienste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highlight>
                  <a:srgbClr val="000000"/>
                </a:highlight>
                <a:latin typeface="Arial"/>
                <a:cs typeface="Arial"/>
              </a:rPr>
              <a:t>367	</a:t>
            </a:r>
            <a:r>
              <a:rPr sz="1200" spc="-80" dirty="0">
                <a:highlight>
                  <a:srgbClr val="000000"/>
                </a:highlight>
                <a:latin typeface="Arial"/>
                <a:cs typeface="Arial"/>
              </a:rPr>
              <a:t>Vorrüstung </a:t>
            </a:r>
            <a:r>
              <a:rPr sz="1200" spc="-50" dirty="0">
                <a:highlight>
                  <a:srgbClr val="000000"/>
                </a:highlight>
                <a:latin typeface="Arial"/>
                <a:cs typeface="Arial"/>
              </a:rPr>
              <a:t>für </a:t>
            </a:r>
            <a:r>
              <a:rPr sz="1200" spc="-90" dirty="0">
                <a:highlight>
                  <a:srgbClr val="000000"/>
                </a:highlight>
                <a:latin typeface="Arial"/>
                <a:cs typeface="Arial"/>
              </a:rPr>
              <a:t>Live </a:t>
            </a:r>
            <a:r>
              <a:rPr sz="1200" spc="-65" dirty="0">
                <a:highlight>
                  <a:srgbClr val="000000"/>
                </a:highlight>
                <a:latin typeface="Arial"/>
                <a:cs typeface="Arial"/>
              </a:rPr>
              <a:t>Traffic</a:t>
            </a:r>
            <a:r>
              <a:rPr sz="1200" spc="8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spc="-65" dirty="0">
                <a:highlight>
                  <a:srgbClr val="000000"/>
                </a:highlight>
                <a:latin typeface="Arial"/>
                <a:cs typeface="Arial"/>
              </a:rPr>
              <a:t>Information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4100" y="7491476"/>
            <a:ext cx="934085" cy="7416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90" dirty="0">
                <a:highlight>
                  <a:srgbClr val="000000"/>
                </a:highlight>
                <a:latin typeface="Arial"/>
                <a:cs typeface="Arial"/>
              </a:rPr>
              <a:t>B5</a:t>
            </a:r>
            <a:r>
              <a:rPr sz="1200" spc="-80" dirty="0">
                <a:highlight>
                  <a:srgbClr val="000000"/>
                </a:highlight>
                <a:latin typeface="Arial"/>
                <a:cs typeface="Arial"/>
              </a:rPr>
              <a:t>1</a:t>
            </a:r>
            <a:r>
              <a:rPr sz="1200" dirty="0">
                <a:highlight>
                  <a:srgbClr val="000000"/>
                </a:highlight>
                <a:latin typeface="Arial"/>
                <a:cs typeface="Arial"/>
              </a:rPr>
              <a:t>	</a:t>
            </a:r>
            <a:r>
              <a:rPr sz="1200" spc="-145" dirty="0">
                <a:highlight>
                  <a:srgbClr val="000000"/>
                </a:highlight>
                <a:latin typeface="Arial"/>
                <a:cs typeface="Arial"/>
              </a:rPr>
              <a:t>TIREFIT  </a:t>
            </a:r>
            <a:r>
              <a:rPr sz="1200" spc="-100" dirty="0">
                <a:highlight>
                  <a:srgbClr val="000000"/>
                </a:highlight>
                <a:latin typeface="Arial"/>
                <a:cs typeface="Arial"/>
              </a:rPr>
              <a:t>P17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L="12700" marR="676910">
              <a:lnSpc>
                <a:spcPts val="1400"/>
              </a:lnSpc>
            </a:pPr>
            <a:r>
              <a:rPr sz="1200" spc="-85" dirty="0">
                <a:highlight>
                  <a:srgbClr val="000000"/>
                </a:highlight>
                <a:latin typeface="Arial"/>
                <a:cs typeface="Arial"/>
              </a:rPr>
              <a:t>P35  P47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100" y="7669276"/>
            <a:ext cx="3030855" cy="16306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82600" marR="870585">
              <a:lnSpc>
                <a:spcPts val="1400"/>
              </a:lnSpc>
              <a:spcBef>
                <a:spcPts val="180"/>
              </a:spcBef>
            </a:pPr>
            <a:r>
              <a:rPr sz="1200" spc="-170" dirty="0">
                <a:highlight>
                  <a:srgbClr val="000000"/>
                </a:highlight>
                <a:latin typeface="Arial"/>
                <a:cs typeface="Arial"/>
              </a:rPr>
              <a:t>KEYLESS-GO </a:t>
            </a:r>
            <a:r>
              <a:rPr sz="1200" spc="-75" dirty="0">
                <a:highlight>
                  <a:srgbClr val="000000"/>
                </a:highlight>
                <a:latin typeface="Arial"/>
                <a:cs typeface="Arial"/>
              </a:rPr>
              <a:t>Komfort-Paket  </a:t>
            </a:r>
            <a:r>
              <a:rPr sz="1200" spc="-130" dirty="0">
                <a:highlight>
                  <a:srgbClr val="000000"/>
                </a:highlight>
                <a:latin typeface="Arial"/>
                <a:cs typeface="Arial"/>
              </a:rPr>
              <a:t>DIGITAL</a:t>
            </a:r>
            <a:r>
              <a:rPr sz="1200" spc="-4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spc="-145" dirty="0">
                <a:highlight>
                  <a:srgbClr val="000000"/>
                </a:highlight>
                <a:latin typeface="Arial"/>
                <a:cs typeface="Arial"/>
              </a:rPr>
              <a:t>LIGHT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L="482600">
              <a:lnSpc>
                <a:spcPts val="1340"/>
              </a:lnSpc>
            </a:pPr>
            <a:r>
              <a:rPr sz="1200" spc="-90" dirty="0">
                <a:highlight>
                  <a:srgbClr val="000000"/>
                </a:highlight>
                <a:latin typeface="Arial"/>
                <a:cs typeface="Arial"/>
              </a:rPr>
              <a:t>Park-Paket </a:t>
            </a:r>
            <a:r>
              <a:rPr sz="1200" spc="-40" dirty="0">
                <a:highlight>
                  <a:srgbClr val="000000"/>
                </a:highlight>
                <a:latin typeface="Arial"/>
                <a:cs typeface="Arial"/>
              </a:rPr>
              <a:t>mit</a:t>
            </a:r>
            <a:r>
              <a:rPr sz="1200" spc="1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spc="-65" dirty="0">
                <a:highlight>
                  <a:srgbClr val="000000"/>
                </a:highlight>
                <a:latin typeface="Arial"/>
                <a:cs typeface="Arial"/>
              </a:rPr>
              <a:t>360°-Kamera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L="12700" marR="5080" indent="165100">
              <a:lnSpc>
                <a:spcPts val="1400"/>
              </a:lnSpc>
              <a:spcBef>
                <a:spcPts val="60"/>
              </a:spcBef>
              <a:tabLst>
                <a:tab pos="481965" algn="l"/>
                <a:tab pos="647065" algn="l"/>
              </a:tabLst>
            </a:pPr>
            <a:r>
              <a:rPr sz="1200" spc="-45" dirty="0">
                <a:highlight>
                  <a:srgbClr val="000000"/>
                </a:highlight>
                <a:latin typeface="Arial"/>
                <a:cs typeface="Arial"/>
              </a:rPr>
              <a:t>235		</a:t>
            </a:r>
            <a:r>
              <a:rPr sz="1200" spc="-65" dirty="0">
                <a:highlight>
                  <a:srgbClr val="000000"/>
                </a:highlight>
                <a:latin typeface="Arial"/>
                <a:cs typeface="Arial"/>
              </a:rPr>
              <a:t>Aktiver </a:t>
            </a:r>
            <a:r>
              <a:rPr sz="1200" spc="-80" dirty="0">
                <a:highlight>
                  <a:srgbClr val="000000"/>
                </a:highlight>
                <a:latin typeface="Arial"/>
                <a:cs typeface="Arial"/>
              </a:rPr>
              <a:t>Park-Assistent </a:t>
            </a:r>
            <a:r>
              <a:rPr sz="1200" spc="-40" dirty="0">
                <a:highlight>
                  <a:srgbClr val="000000"/>
                </a:highlight>
                <a:latin typeface="Arial"/>
                <a:cs typeface="Arial"/>
              </a:rPr>
              <a:t>mit </a:t>
            </a:r>
            <a:r>
              <a:rPr sz="1200" spc="-165" dirty="0">
                <a:highlight>
                  <a:srgbClr val="000000"/>
                </a:highlight>
                <a:latin typeface="Arial"/>
                <a:cs typeface="Arial"/>
              </a:rPr>
              <a:t>PARKTRONIC  </a:t>
            </a:r>
            <a:r>
              <a:rPr sz="1200" spc="-75" dirty="0">
                <a:highlight>
                  <a:srgbClr val="000000"/>
                </a:highlight>
                <a:latin typeface="Arial"/>
                <a:cs typeface="Arial"/>
              </a:rPr>
              <a:t>14U	</a:t>
            </a:r>
            <a:r>
              <a:rPr sz="1200" spc="-85" dirty="0">
                <a:highlight>
                  <a:srgbClr val="000000"/>
                </a:highlight>
                <a:latin typeface="Arial"/>
                <a:cs typeface="Arial"/>
              </a:rPr>
              <a:t>Smartphone</a:t>
            </a:r>
            <a:r>
              <a:rPr sz="1200" spc="-4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spc="-60" dirty="0">
                <a:highlight>
                  <a:srgbClr val="000000"/>
                </a:highlight>
                <a:latin typeface="Arial"/>
                <a:cs typeface="Arial"/>
              </a:rPr>
              <a:t>Integration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L="12700">
              <a:lnSpc>
                <a:spcPts val="1340"/>
              </a:lnSpc>
              <a:tabLst>
                <a:tab pos="481965" algn="l"/>
              </a:tabLst>
            </a:pPr>
            <a:r>
              <a:rPr sz="1200" spc="-75" dirty="0">
                <a:highlight>
                  <a:srgbClr val="000000"/>
                </a:highlight>
                <a:latin typeface="Arial"/>
                <a:cs typeface="Arial"/>
              </a:rPr>
              <a:t>20U	</a:t>
            </a:r>
            <a:r>
              <a:rPr sz="1200" spc="-80" dirty="0">
                <a:highlight>
                  <a:srgbClr val="000000"/>
                </a:highlight>
                <a:latin typeface="Arial"/>
                <a:cs typeface="Arial"/>
              </a:rPr>
              <a:t>Vorrüstung </a:t>
            </a:r>
            <a:r>
              <a:rPr sz="1200" spc="-50" dirty="0">
                <a:highlight>
                  <a:srgbClr val="000000"/>
                </a:highlight>
                <a:latin typeface="Arial"/>
                <a:cs typeface="Arial"/>
              </a:rPr>
              <a:t>für </a:t>
            </a:r>
            <a:r>
              <a:rPr sz="1200" spc="-60" dirty="0">
                <a:highlight>
                  <a:srgbClr val="000000"/>
                </a:highlight>
                <a:latin typeface="Arial"/>
                <a:cs typeface="Arial"/>
              </a:rPr>
              <a:t>digitale</a:t>
            </a:r>
            <a:r>
              <a:rPr sz="1200" spc="5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spc="-90" dirty="0">
                <a:highlight>
                  <a:srgbClr val="000000"/>
                </a:highlight>
                <a:latin typeface="Arial"/>
                <a:cs typeface="Arial"/>
              </a:rPr>
              <a:t>Schlüsselübergabe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highlight>
                  <a:srgbClr val="000000"/>
                </a:highlight>
                <a:latin typeface="Arial"/>
                <a:cs typeface="Arial"/>
              </a:rPr>
              <a:t>275	</a:t>
            </a:r>
            <a:r>
              <a:rPr sz="1200" spc="-90" dirty="0">
                <a:highlight>
                  <a:srgbClr val="000000"/>
                </a:highlight>
                <a:latin typeface="Arial"/>
                <a:cs typeface="Arial"/>
              </a:rPr>
              <a:t>Memory-Paket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highlight>
                  <a:srgbClr val="000000"/>
                </a:highlight>
                <a:latin typeface="Arial"/>
                <a:cs typeface="Arial"/>
              </a:rPr>
              <a:t>287	</a:t>
            </a:r>
            <a:r>
              <a:rPr sz="1200" spc="-80" dirty="0">
                <a:highlight>
                  <a:srgbClr val="000000"/>
                </a:highlight>
                <a:latin typeface="Arial"/>
                <a:cs typeface="Arial"/>
              </a:rPr>
              <a:t>Sitzlehnen </a:t>
            </a:r>
            <a:r>
              <a:rPr sz="1200" spc="-70" dirty="0">
                <a:highlight>
                  <a:srgbClr val="000000"/>
                </a:highlight>
                <a:latin typeface="Arial"/>
                <a:cs typeface="Arial"/>
              </a:rPr>
              <a:t>im </a:t>
            </a:r>
            <a:r>
              <a:rPr sz="1200" spc="-105" dirty="0">
                <a:highlight>
                  <a:srgbClr val="000000"/>
                </a:highlight>
                <a:latin typeface="Arial"/>
                <a:cs typeface="Arial"/>
              </a:rPr>
              <a:t>Fond</a:t>
            </a:r>
            <a:r>
              <a:rPr sz="1200" spc="4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spc="-75" dirty="0">
                <a:highlight>
                  <a:srgbClr val="000000"/>
                </a:highlight>
                <a:latin typeface="Arial"/>
                <a:cs typeface="Arial"/>
              </a:rPr>
              <a:t>klappbar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highlight>
                  <a:srgbClr val="000000"/>
                </a:highlight>
                <a:latin typeface="Arial"/>
                <a:cs typeface="Arial"/>
              </a:rPr>
              <a:t>401	</a:t>
            </a:r>
            <a:r>
              <a:rPr sz="1200" spc="-65" dirty="0">
                <a:highlight>
                  <a:srgbClr val="000000"/>
                </a:highlight>
                <a:latin typeface="Arial"/>
                <a:cs typeface="Arial"/>
              </a:rPr>
              <a:t>Sitzklimatisierung </a:t>
            </a:r>
            <a:r>
              <a:rPr sz="1200" spc="-50" dirty="0">
                <a:highlight>
                  <a:srgbClr val="000000"/>
                </a:highlight>
                <a:latin typeface="Arial"/>
                <a:cs typeface="Arial"/>
              </a:rPr>
              <a:t>für </a:t>
            </a:r>
            <a:r>
              <a:rPr sz="1200" spc="-90" dirty="0">
                <a:highlight>
                  <a:srgbClr val="000000"/>
                </a:highlight>
                <a:latin typeface="Arial"/>
                <a:cs typeface="Arial"/>
              </a:rPr>
              <a:t>Fahrer und</a:t>
            </a:r>
            <a:r>
              <a:rPr sz="1200" spc="1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1200" spc="-75" dirty="0">
                <a:highlight>
                  <a:srgbClr val="000000"/>
                </a:highlight>
                <a:latin typeface="Arial"/>
                <a:cs typeface="Arial"/>
              </a:rPr>
              <a:t>Beifahrer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6988" y="6246876"/>
            <a:ext cx="655320" cy="30530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5080" indent="243840" algn="r">
              <a:lnSpc>
                <a:spcPts val="1400"/>
              </a:lnSpc>
              <a:spcBef>
                <a:spcPts val="180"/>
              </a:spcBef>
            </a:pPr>
            <a:r>
              <a:rPr sz="1200" spc="-75" dirty="0">
                <a:highlight>
                  <a:srgbClr val="000000"/>
                </a:highlight>
                <a:latin typeface="Arial"/>
                <a:cs typeface="Arial"/>
              </a:rPr>
              <a:t>Serie  Serie  </a:t>
            </a:r>
            <a:r>
              <a:rPr sz="1200" spc="-45" dirty="0">
                <a:highlight>
                  <a:srgbClr val="000000"/>
                </a:highlight>
                <a:latin typeface="Arial"/>
                <a:cs typeface="Arial"/>
              </a:rPr>
              <a:t>1.490,00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R="5080" algn="r">
              <a:lnSpc>
                <a:spcPts val="1340"/>
              </a:lnSpc>
            </a:pPr>
            <a:r>
              <a:rPr sz="1200" spc="-45" dirty="0">
                <a:highlight>
                  <a:srgbClr val="000000"/>
                </a:highlight>
                <a:latin typeface="Arial"/>
                <a:cs typeface="Arial"/>
              </a:rPr>
              <a:t>10.650,00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R="5080" algn="r">
              <a:lnSpc>
                <a:spcPts val="1400"/>
              </a:lnSpc>
            </a:pPr>
            <a:r>
              <a:rPr sz="1200" spc="-50" dirty="0">
                <a:highlight>
                  <a:srgbClr val="000000"/>
                </a:highlight>
                <a:latin typeface="Arial"/>
                <a:cs typeface="Arial"/>
              </a:rPr>
              <a:t>0,00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highlight>
                  <a:srgbClr val="000000"/>
                </a:highlight>
                <a:latin typeface="Arial"/>
                <a:cs typeface="Arial"/>
              </a:rPr>
              <a:t>Serie  Serie  Serie  </a:t>
            </a:r>
            <a:r>
              <a:rPr sz="1200" spc="-50" dirty="0">
                <a:highlight>
                  <a:srgbClr val="000000"/>
                </a:highlight>
                <a:latin typeface="Arial"/>
                <a:cs typeface="Arial"/>
              </a:rPr>
              <a:t>0,00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L="368300">
              <a:lnSpc>
                <a:spcPts val="1340"/>
              </a:lnSpc>
            </a:pPr>
            <a:r>
              <a:rPr sz="1200" spc="-50" dirty="0">
                <a:highlight>
                  <a:srgbClr val="000000"/>
                </a:highlight>
                <a:latin typeface="Arial"/>
                <a:cs typeface="Arial"/>
              </a:rPr>
              <a:t>0,00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L="368300">
              <a:lnSpc>
                <a:spcPts val="1400"/>
              </a:lnSpc>
            </a:pPr>
            <a:r>
              <a:rPr sz="1200" spc="-50" dirty="0">
                <a:highlight>
                  <a:srgbClr val="000000"/>
                </a:highlight>
                <a:latin typeface="Arial"/>
                <a:cs typeface="Arial"/>
              </a:rPr>
              <a:t>0,00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highlight>
                  <a:srgbClr val="000000"/>
                </a:highlight>
                <a:latin typeface="Arial"/>
                <a:cs typeface="Arial"/>
              </a:rPr>
              <a:t>Serie  Serie  Serie  </a:t>
            </a:r>
            <a:r>
              <a:rPr sz="1200" spc="-50" dirty="0">
                <a:highlight>
                  <a:srgbClr val="000000"/>
                </a:highlight>
                <a:latin typeface="Arial"/>
                <a:cs typeface="Arial"/>
              </a:rPr>
              <a:t>0,00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  <a:p>
            <a:pPr marL="368300" marR="5080" indent="-33020">
              <a:lnSpc>
                <a:spcPts val="1400"/>
              </a:lnSpc>
            </a:pPr>
            <a:r>
              <a:rPr sz="1200" spc="-75" dirty="0">
                <a:highlight>
                  <a:srgbClr val="000000"/>
                </a:highlight>
                <a:latin typeface="Arial"/>
                <a:cs typeface="Arial"/>
              </a:rPr>
              <a:t>Serie  </a:t>
            </a:r>
            <a:r>
              <a:rPr sz="1200" spc="-50" dirty="0">
                <a:highlight>
                  <a:srgbClr val="000000"/>
                </a:highlight>
                <a:latin typeface="Arial"/>
                <a:cs typeface="Arial"/>
              </a:rPr>
              <a:t>0,00</a:t>
            </a:r>
            <a:endParaRPr sz="12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highlight>
                <a:srgbClr val="000000"/>
              </a:highlight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highlight>
                <a:srgbClr val="000000"/>
              </a:highlight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sz="600" spc="-50" dirty="0">
                <a:highlight>
                  <a:srgbClr val="000000"/>
                </a:highlight>
                <a:latin typeface="Arial"/>
                <a:cs typeface="Arial"/>
              </a:rPr>
              <a:t>Mercedes-Benz </a:t>
            </a:r>
            <a:r>
              <a:rPr sz="600" spc="-70" dirty="0">
                <a:highlight>
                  <a:srgbClr val="000000"/>
                </a:highlight>
                <a:latin typeface="Arial"/>
                <a:cs typeface="Arial"/>
              </a:rPr>
              <a:t>AG, </a:t>
            </a:r>
            <a:r>
              <a:rPr sz="600" spc="-30" dirty="0">
                <a:highlight>
                  <a:srgbClr val="000000"/>
                </a:highlight>
                <a:latin typeface="Arial"/>
                <a:cs typeface="Arial"/>
              </a:rPr>
              <a:t>Stuttgart,</a:t>
            </a:r>
            <a:r>
              <a:rPr sz="600" spc="-4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600" spc="-60" dirty="0">
                <a:highlight>
                  <a:srgbClr val="000000"/>
                </a:highlight>
                <a:latin typeface="Arial"/>
                <a:cs typeface="Arial"/>
              </a:rPr>
              <a:t>Germany</a:t>
            </a:r>
            <a:endParaRPr sz="600">
              <a:highlight>
                <a:srgbClr val="000000"/>
              </a:highlight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sz="600" spc="-40" dirty="0">
                <a:highlight>
                  <a:srgbClr val="000000"/>
                </a:highlight>
                <a:latin typeface="Arial"/>
                <a:cs typeface="Arial"/>
              </a:rPr>
              <a:t>Sitz </a:t>
            </a:r>
            <a:r>
              <a:rPr sz="600" spc="-45" dirty="0">
                <a:highlight>
                  <a:srgbClr val="000000"/>
                </a:highlight>
                <a:latin typeface="Arial"/>
                <a:cs typeface="Arial"/>
              </a:rPr>
              <a:t>und </a:t>
            </a:r>
            <a:r>
              <a:rPr sz="600" spc="-30" dirty="0">
                <a:highlight>
                  <a:srgbClr val="000000"/>
                </a:highlight>
                <a:latin typeface="Arial"/>
                <a:cs typeface="Arial"/>
              </a:rPr>
              <a:t>Registergericht/Domicile </a:t>
            </a:r>
            <a:r>
              <a:rPr sz="600" spc="-50" dirty="0">
                <a:highlight>
                  <a:srgbClr val="000000"/>
                </a:highlight>
                <a:latin typeface="Arial"/>
                <a:cs typeface="Arial"/>
              </a:rPr>
              <a:t>and </a:t>
            </a:r>
            <a:r>
              <a:rPr sz="600" spc="-40" dirty="0">
                <a:highlight>
                  <a:srgbClr val="000000"/>
                </a:highlight>
                <a:latin typeface="Arial"/>
                <a:cs typeface="Arial"/>
              </a:rPr>
              <a:t>Court </a:t>
            </a:r>
            <a:r>
              <a:rPr sz="600" spc="-25" dirty="0">
                <a:highlight>
                  <a:srgbClr val="000000"/>
                </a:highlight>
                <a:latin typeface="Arial"/>
                <a:cs typeface="Arial"/>
              </a:rPr>
              <a:t>of </a:t>
            </a:r>
            <a:r>
              <a:rPr sz="600" spc="-45" dirty="0">
                <a:highlight>
                  <a:srgbClr val="000000"/>
                </a:highlight>
                <a:latin typeface="Arial"/>
                <a:cs typeface="Arial"/>
              </a:rPr>
              <a:t>Registry: </a:t>
            </a:r>
            <a:r>
              <a:rPr sz="600" spc="-30" dirty="0">
                <a:highlight>
                  <a:srgbClr val="000000"/>
                </a:highlight>
                <a:latin typeface="Arial"/>
                <a:cs typeface="Arial"/>
              </a:rPr>
              <a:t>Stuttgart, </a:t>
            </a:r>
            <a:r>
              <a:rPr sz="600" spc="-40" dirty="0">
                <a:highlight>
                  <a:srgbClr val="000000"/>
                </a:highlight>
                <a:latin typeface="Arial"/>
                <a:cs typeface="Arial"/>
              </a:rPr>
              <a:t>HRB-Nr./Commercial </a:t>
            </a:r>
            <a:r>
              <a:rPr sz="600" spc="-45" dirty="0">
                <a:highlight>
                  <a:srgbClr val="000000"/>
                </a:highlight>
                <a:latin typeface="Arial"/>
                <a:cs typeface="Arial"/>
              </a:rPr>
              <a:t>Register </a:t>
            </a:r>
            <a:r>
              <a:rPr sz="600" spc="-35" dirty="0">
                <a:highlight>
                  <a:srgbClr val="000000"/>
                </a:highlight>
                <a:latin typeface="Arial"/>
                <a:cs typeface="Arial"/>
              </a:rPr>
              <a:t>No.: </a:t>
            </a:r>
            <a:r>
              <a:rPr sz="600" spc="-25" dirty="0">
                <a:highlight>
                  <a:srgbClr val="000000"/>
                </a:highlight>
                <a:latin typeface="Arial"/>
                <a:cs typeface="Arial"/>
              </a:rPr>
              <a:t>762873  </a:t>
            </a:r>
            <a:r>
              <a:rPr sz="600" spc="-40" dirty="0">
                <a:highlight>
                  <a:srgbClr val="000000"/>
                </a:highlight>
                <a:latin typeface="Arial"/>
                <a:cs typeface="Arial"/>
              </a:rPr>
              <a:t>Vorsitzender </a:t>
            </a:r>
            <a:r>
              <a:rPr sz="600" spc="-50" dirty="0">
                <a:highlight>
                  <a:srgbClr val="000000"/>
                </a:highlight>
                <a:latin typeface="Arial"/>
                <a:cs typeface="Arial"/>
              </a:rPr>
              <a:t>des </a:t>
            </a:r>
            <a:r>
              <a:rPr sz="600" spc="-30" dirty="0">
                <a:highlight>
                  <a:srgbClr val="000000"/>
                </a:highlight>
                <a:latin typeface="Arial"/>
                <a:cs typeface="Arial"/>
              </a:rPr>
              <a:t>Aufsichtsrats/Chairman </a:t>
            </a:r>
            <a:r>
              <a:rPr sz="600" spc="-25" dirty="0">
                <a:highlight>
                  <a:srgbClr val="000000"/>
                </a:highlight>
                <a:latin typeface="Arial"/>
                <a:cs typeface="Arial"/>
              </a:rPr>
              <a:t>of </a:t>
            </a:r>
            <a:r>
              <a:rPr sz="600" spc="-30" dirty="0">
                <a:highlight>
                  <a:srgbClr val="000000"/>
                </a:highlight>
                <a:latin typeface="Arial"/>
                <a:cs typeface="Arial"/>
              </a:rPr>
              <a:t>the </a:t>
            </a:r>
            <a:r>
              <a:rPr sz="600" spc="-45" dirty="0">
                <a:highlight>
                  <a:srgbClr val="000000"/>
                </a:highlight>
                <a:latin typeface="Arial"/>
                <a:cs typeface="Arial"/>
              </a:rPr>
              <a:t>Supervisory Board: </a:t>
            </a:r>
            <a:r>
              <a:rPr sz="600" spc="-50" dirty="0">
                <a:highlight>
                  <a:srgbClr val="000000"/>
                </a:highlight>
                <a:latin typeface="Arial"/>
                <a:cs typeface="Arial"/>
              </a:rPr>
              <a:t>Bernd</a:t>
            </a:r>
            <a:r>
              <a:rPr sz="600" spc="-15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600" spc="-40" dirty="0">
                <a:highlight>
                  <a:srgbClr val="000000"/>
                </a:highlight>
                <a:latin typeface="Arial"/>
                <a:cs typeface="Arial"/>
              </a:rPr>
              <a:t>Pischetsrieder</a:t>
            </a:r>
            <a:endParaRPr sz="6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highlight>
                  <a:srgbClr val="000000"/>
                </a:highlight>
                <a:latin typeface="Arial"/>
                <a:cs typeface="Arial"/>
              </a:rPr>
              <a:t>Mercedes-Benz </a:t>
            </a:r>
            <a:r>
              <a:rPr sz="600" spc="-90" dirty="0">
                <a:highlight>
                  <a:srgbClr val="000000"/>
                </a:highlight>
                <a:latin typeface="Arial"/>
                <a:cs typeface="Arial"/>
              </a:rPr>
              <a:t>AG  </a:t>
            </a:r>
            <a:r>
              <a:rPr sz="600" spc="-25" dirty="0">
                <a:highlight>
                  <a:srgbClr val="000000"/>
                </a:highlight>
                <a:latin typeface="Arial"/>
                <a:cs typeface="Arial"/>
              </a:rPr>
              <a:t>70546</a:t>
            </a:r>
            <a:r>
              <a:rPr sz="600" spc="-30" dirty="0">
                <a:highlight>
                  <a:srgbClr val="000000"/>
                </a:highlight>
                <a:latin typeface="Arial"/>
                <a:cs typeface="Arial"/>
              </a:rPr>
              <a:t> Stuttgart</a:t>
            </a:r>
            <a:endParaRPr sz="600">
              <a:highlight>
                <a:srgbClr val="000000"/>
              </a:highlight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600" spc="-35" dirty="0">
                <a:highlight>
                  <a:srgbClr val="000000"/>
                </a:highlight>
                <a:latin typeface="Arial"/>
                <a:cs typeface="Arial"/>
              </a:rPr>
              <a:t>Telefon/Phone </a:t>
            </a:r>
            <a:r>
              <a:rPr sz="600" spc="-30" dirty="0">
                <a:highlight>
                  <a:srgbClr val="000000"/>
                </a:highlight>
                <a:latin typeface="Arial"/>
                <a:cs typeface="Arial"/>
              </a:rPr>
              <a:t>+49 </a:t>
            </a:r>
            <a:r>
              <a:rPr sz="600" spc="-25" dirty="0">
                <a:highlight>
                  <a:srgbClr val="000000"/>
                </a:highlight>
                <a:latin typeface="Arial"/>
                <a:cs typeface="Arial"/>
              </a:rPr>
              <a:t>7 11</a:t>
            </a:r>
            <a:r>
              <a:rPr sz="600" spc="-3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600" spc="-25" dirty="0">
                <a:highlight>
                  <a:srgbClr val="000000"/>
                </a:highlight>
                <a:latin typeface="Arial"/>
                <a:cs typeface="Arial"/>
              </a:rPr>
              <a:t>17-0</a:t>
            </a:r>
            <a:endParaRPr sz="6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000" y="9846177"/>
            <a:ext cx="5442585" cy="9810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highlight>
                  <a:srgbClr val="000000"/>
                </a:highlight>
                <a:latin typeface="Arial"/>
                <a:cs typeface="Arial"/>
              </a:rPr>
              <a:t>Vorstand/Board </a:t>
            </a:r>
            <a:r>
              <a:rPr sz="600" spc="-25" dirty="0">
                <a:highlight>
                  <a:srgbClr val="000000"/>
                </a:highlight>
                <a:latin typeface="Arial"/>
                <a:cs typeface="Arial"/>
              </a:rPr>
              <a:t>of </a:t>
            </a:r>
            <a:r>
              <a:rPr sz="600" spc="-45" dirty="0">
                <a:highlight>
                  <a:srgbClr val="000000"/>
                </a:highlight>
                <a:latin typeface="Arial"/>
                <a:cs typeface="Arial"/>
              </a:rPr>
              <a:t>Management: </a:t>
            </a:r>
            <a:r>
              <a:rPr sz="600" spc="-55" dirty="0">
                <a:highlight>
                  <a:srgbClr val="000000"/>
                </a:highlight>
                <a:latin typeface="Arial"/>
                <a:cs typeface="Arial"/>
              </a:rPr>
              <a:t>Ola </a:t>
            </a:r>
            <a:r>
              <a:rPr sz="600" spc="-45" dirty="0">
                <a:highlight>
                  <a:srgbClr val="000000"/>
                </a:highlight>
                <a:latin typeface="Arial"/>
                <a:cs typeface="Arial"/>
              </a:rPr>
              <a:t>Källenius, </a:t>
            </a:r>
            <a:r>
              <a:rPr sz="600" spc="-35" dirty="0">
                <a:highlight>
                  <a:srgbClr val="000000"/>
                </a:highlight>
                <a:latin typeface="Arial"/>
                <a:cs typeface="Arial"/>
              </a:rPr>
              <a:t>Vorsitzender/Chairman; </a:t>
            </a:r>
            <a:r>
              <a:rPr sz="600" spc="-65" dirty="0">
                <a:highlight>
                  <a:srgbClr val="000000"/>
                </a:highlight>
                <a:latin typeface="Arial"/>
                <a:cs typeface="Arial"/>
              </a:rPr>
              <a:t>Jörg </a:t>
            </a:r>
            <a:r>
              <a:rPr sz="600" spc="-50" dirty="0">
                <a:highlight>
                  <a:srgbClr val="000000"/>
                </a:highlight>
                <a:latin typeface="Arial"/>
                <a:cs typeface="Arial"/>
              </a:rPr>
              <a:t>Burzer, </a:t>
            </a:r>
            <a:r>
              <a:rPr sz="600" spc="-55" dirty="0">
                <a:highlight>
                  <a:srgbClr val="000000"/>
                </a:highlight>
                <a:latin typeface="Arial"/>
                <a:cs typeface="Arial"/>
              </a:rPr>
              <a:t>Renata </a:t>
            </a:r>
            <a:r>
              <a:rPr sz="600" spc="-70" dirty="0">
                <a:highlight>
                  <a:srgbClr val="000000"/>
                </a:highlight>
                <a:latin typeface="Arial"/>
                <a:cs typeface="Arial"/>
              </a:rPr>
              <a:t>Jungo </a:t>
            </a:r>
            <a:r>
              <a:rPr sz="600" spc="-50" dirty="0">
                <a:highlight>
                  <a:srgbClr val="000000"/>
                </a:highlight>
                <a:latin typeface="Arial"/>
                <a:cs typeface="Arial"/>
              </a:rPr>
              <a:t>Brüngger, Sabine </a:t>
            </a:r>
            <a:r>
              <a:rPr sz="600" spc="-45" dirty="0">
                <a:highlight>
                  <a:srgbClr val="000000"/>
                </a:highlight>
                <a:latin typeface="Arial"/>
                <a:cs typeface="Arial"/>
              </a:rPr>
              <a:t>Kohleisen, Markus Schäfer, </a:t>
            </a:r>
            <a:r>
              <a:rPr sz="600" spc="-40" dirty="0">
                <a:highlight>
                  <a:srgbClr val="000000"/>
                </a:highlight>
                <a:latin typeface="Arial"/>
                <a:cs typeface="Arial"/>
              </a:rPr>
              <a:t>Telefax/FAX </a:t>
            </a:r>
            <a:r>
              <a:rPr sz="600" spc="-30" dirty="0">
                <a:highlight>
                  <a:srgbClr val="000000"/>
                </a:highlight>
                <a:latin typeface="Arial"/>
                <a:cs typeface="Arial"/>
              </a:rPr>
              <a:t>+49 </a:t>
            </a:r>
            <a:r>
              <a:rPr sz="600" spc="-25" dirty="0">
                <a:highlight>
                  <a:srgbClr val="000000"/>
                </a:highlight>
                <a:latin typeface="Arial"/>
                <a:cs typeface="Arial"/>
              </a:rPr>
              <a:t>7 11 17-2 22</a:t>
            </a:r>
            <a:r>
              <a:rPr sz="600" spc="9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600" spc="-25" dirty="0">
                <a:highlight>
                  <a:srgbClr val="000000"/>
                </a:highlight>
                <a:latin typeface="Arial"/>
                <a:cs typeface="Arial"/>
              </a:rPr>
              <a:t>44</a:t>
            </a:r>
            <a:endParaRPr sz="6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000" y="9932029"/>
            <a:ext cx="1423035" cy="9810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highlight>
                  <a:srgbClr val="000000"/>
                </a:highlight>
                <a:latin typeface="Arial"/>
                <a:cs typeface="Arial"/>
              </a:rPr>
              <a:t>Britta </a:t>
            </a:r>
            <a:r>
              <a:rPr sz="600" spc="-50" dirty="0">
                <a:highlight>
                  <a:srgbClr val="000000"/>
                </a:highlight>
                <a:latin typeface="Arial"/>
                <a:cs typeface="Arial"/>
              </a:rPr>
              <a:t>Seeger, </a:t>
            </a:r>
            <a:r>
              <a:rPr sz="600" spc="-45" dirty="0">
                <a:highlight>
                  <a:srgbClr val="000000"/>
                </a:highlight>
                <a:latin typeface="Arial"/>
                <a:cs typeface="Arial"/>
              </a:rPr>
              <a:t>Hubertus </a:t>
            </a:r>
            <a:r>
              <a:rPr sz="600" spc="-50" dirty="0">
                <a:highlight>
                  <a:srgbClr val="000000"/>
                </a:highlight>
                <a:latin typeface="Arial"/>
                <a:cs typeface="Arial"/>
              </a:rPr>
              <a:t>Troska, </a:t>
            </a:r>
            <a:r>
              <a:rPr sz="600" spc="-45" dirty="0">
                <a:highlight>
                  <a:srgbClr val="000000"/>
                </a:highlight>
                <a:latin typeface="Arial"/>
                <a:cs typeface="Arial"/>
              </a:rPr>
              <a:t>Harald</a:t>
            </a:r>
            <a:r>
              <a:rPr sz="600" spc="-3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600" spc="-50" dirty="0">
                <a:highlight>
                  <a:srgbClr val="000000"/>
                </a:highlight>
                <a:latin typeface="Arial"/>
                <a:cs typeface="Arial"/>
              </a:rPr>
              <a:t>Wilhelm</a:t>
            </a:r>
            <a:endParaRPr sz="6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highlight>
                  <a:srgbClr val="000000"/>
                </a:highlight>
                <a:latin typeface="Arial"/>
                <a:cs typeface="Arial"/>
                <a:hlinkClick r:id="rId5"/>
              </a:rPr>
              <a:t>dialog@mercedes-benz.com </a:t>
            </a:r>
            <a:r>
              <a:rPr sz="600" spc="-5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600" spc="-50" dirty="0">
                <a:highlight>
                  <a:srgbClr val="000000"/>
                </a:highlight>
                <a:latin typeface="Arial"/>
                <a:cs typeface="Arial"/>
                <a:hlinkClick r:id="rId6"/>
              </a:rPr>
              <a:t>www.mercedes-benz.com</a:t>
            </a:r>
            <a:endParaRPr sz="6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400" y="10185350"/>
            <a:ext cx="4076700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5" dirty="0">
                <a:highlight>
                  <a:srgbClr val="000000"/>
                </a:highlight>
                <a:latin typeface="Arial"/>
                <a:cs typeface="Arial"/>
              </a:rPr>
              <a:t>und</a:t>
            </a:r>
            <a:r>
              <a:rPr sz="800" spc="-25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800" spc="-65" dirty="0">
                <a:highlight>
                  <a:srgbClr val="000000"/>
                </a:highlight>
                <a:latin typeface="Arial"/>
                <a:cs typeface="Arial"/>
              </a:rPr>
              <a:t>Mercedes-Benz</a:t>
            </a:r>
            <a:r>
              <a:rPr sz="800" spc="-2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800" spc="-45" dirty="0">
                <a:highlight>
                  <a:srgbClr val="000000"/>
                </a:highlight>
                <a:latin typeface="Arial"/>
                <a:cs typeface="Arial"/>
              </a:rPr>
              <a:t>-</a:t>
            </a:r>
            <a:r>
              <a:rPr sz="800" spc="-2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800" spc="-50" dirty="0">
                <a:highlight>
                  <a:srgbClr val="000000"/>
                </a:highlight>
                <a:latin typeface="Arial"/>
                <a:cs typeface="Arial"/>
              </a:rPr>
              <a:t>sind</a:t>
            </a:r>
            <a:r>
              <a:rPr sz="800" spc="-2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800" spc="-55" dirty="0">
                <a:highlight>
                  <a:srgbClr val="000000"/>
                </a:highlight>
                <a:latin typeface="Arial"/>
                <a:cs typeface="Arial"/>
              </a:rPr>
              <a:t>eingetragene</a:t>
            </a:r>
            <a:r>
              <a:rPr sz="800" spc="-2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800" spc="-55" dirty="0">
                <a:highlight>
                  <a:srgbClr val="000000"/>
                </a:highlight>
                <a:latin typeface="Arial"/>
                <a:cs typeface="Arial"/>
              </a:rPr>
              <a:t>Marken</a:t>
            </a:r>
            <a:r>
              <a:rPr sz="800" spc="-25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800" spc="-50" dirty="0">
                <a:highlight>
                  <a:srgbClr val="000000"/>
                </a:highlight>
                <a:latin typeface="Arial"/>
                <a:cs typeface="Arial"/>
              </a:rPr>
              <a:t>der</a:t>
            </a:r>
            <a:r>
              <a:rPr sz="800" spc="-2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800" spc="-65" dirty="0">
                <a:highlight>
                  <a:srgbClr val="000000"/>
                </a:highlight>
                <a:latin typeface="Arial"/>
                <a:cs typeface="Arial"/>
              </a:rPr>
              <a:t>Mercedes-Benz</a:t>
            </a:r>
            <a:r>
              <a:rPr sz="800" spc="-2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800" spc="-70" dirty="0">
                <a:highlight>
                  <a:srgbClr val="000000"/>
                </a:highlight>
                <a:latin typeface="Arial"/>
                <a:cs typeface="Arial"/>
              </a:rPr>
              <a:t>Group</a:t>
            </a:r>
            <a:r>
              <a:rPr sz="800" spc="-2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800" spc="-90" dirty="0">
                <a:highlight>
                  <a:srgbClr val="000000"/>
                </a:highlight>
                <a:latin typeface="Arial"/>
                <a:cs typeface="Arial"/>
              </a:rPr>
              <a:t>AG,</a:t>
            </a:r>
            <a:r>
              <a:rPr sz="800" spc="-20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800" spc="-35" dirty="0">
                <a:highlight>
                  <a:srgbClr val="000000"/>
                </a:highlight>
                <a:latin typeface="Arial"/>
                <a:cs typeface="Arial"/>
              </a:rPr>
              <a:t>Stuttgart,</a:t>
            </a:r>
            <a:r>
              <a:rPr sz="800" spc="-25" dirty="0"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sz="800" spc="-55" dirty="0">
                <a:highlight>
                  <a:srgbClr val="000000"/>
                </a:highlight>
                <a:latin typeface="Arial"/>
                <a:cs typeface="Arial"/>
              </a:rPr>
              <a:t>Deutschland</a:t>
            </a:r>
            <a:endParaRPr sz="80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6210300" y="10411283"/>
            <a:ext cx="553084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>
                <a:highlight>
                  <a:srgbClr val="000000"/>
                </a:highlight>
              </a:rPr>
              <a:t>Seite </a:t>
            </a:r>
            <a:fld id="{81D60167-4931-47E6-BA6A-407CBD079E47}" type="slidenum">
              <a:rPr spc="-30" dirty="0">
                <a:highlight>
                  <a:srgbClr val="000000"/>
                </a:highlight>
              </a:rPr>
              <a:t>1</a:t>
            </a:fld>
            <a:r>
              <a:rPr spc="-30" dirty="0">
                <a:highlight>
                  <a:srgbClr val="000000"/>
                </a:highlight>
              </a:rPr>
              <a:t> </a:t>
            </a:r>
            <a:r>
              <a:rPr spc="-60" dirty="0">
                <a:highlight>
                  <a:srgbClr val="000000"/>
                </a:highlight>
              </a:rPr>
              <a:t>von</a:t>
            </a:r>
            <a:r>
              <a:rPr spc="-80" dirty="0">
                <a:highlight>
                  <a:srgbClr val="000000"/>
                </a:highlight>
              </a:rPr>
              <a:t> </a:t>
            </a:r>
            <a:r>
              <a:rPr spc="-30" dirty="0">
                <a:highlight>
                  <a:srgbClr val="000000"/>
                </a:highlight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Benutzerdefiniert</PresentationFormat>
  <Paragraphs>52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20240110-1633-InNexhale_GmbH-E_200_Limousine-Bestellung.pdf</dc:title>
  <cp:lastModifiedBy>HC-PC1</cp:lastModifiedBy>
  <cp:revision>8</cp:revision>
  <dcterms:created xsi:type="dcterms:W3CDTF">2024-01-25T15:31:28Z</dcterms:created>
  <dcterms:modified xsi:type="dcterms:W3CDTF">2024-04-12T12:39:39Z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LastSaved">
    <vt:filetime>2024-01-25T00:00:00Z</vt:filetime>
  </property>
</Properties>
</file>