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69200" cy="10699750"/>
  <p:notesSz cx="75692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#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#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#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#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#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#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dialog@mercedes-benz.com" TargetMode="External"/><Relationship Id="rId6" Type="http://schemas.openxmlformats.org/officeDocument/2006/relationships/hyperlink" Target="http://www.mercedes-benz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mailto:dialog@mercedes-benz.com" TargetMode="External"/><Relationship Id="rId4" Type="http://schemas.openxmlformats.org/officeDocument/2006/relationships/hyperlink" Target="http://www.mercedes-benz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Georgios.Zefalis@sternauto.de" TargetMode="External"/><Relationship Id="rId3" Type="http://schemas.openxmlformats.org/officeDocument/2006/relationships/image" Target="../media/image3.png"/><Relationship Id="rId4" Type="http://schemas.openxmlformats.org/officeDocument/2006/relationships/hyperlink" Target="mailto:dialog@mercedes-benz.com" TargetMode="External"/><Relationship Id="rId5" Type="http://schemas.openxmlformats.org/officeDocument/2006/relationships/hyperlink" Target="http://www.mercedes-benz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ercedes-benz.de/datenschutz" TargetMode="External"/><Relationship Id="rId3" Type="http://schemas.openxmlformats.org/officeDocument/2006/relationships/image" Target="../media/image3.png"/><Relationship Id="rId4" Type="http://schemas.openxmlformats.org/officeDocument/2006/relationships/hyperlink" Target="mailto:dialog@mercedes-benz.com" TargetMode="External"/><Relationship Id="rId5" Type="http://schemas.openxmlformats.org/officeDocument/2006/relationships/hyperlink" Target="http://www.mercedes-benz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dialog@mercedes-benz.com" TargetMode="External"/><Relationship Id="rId5" Type="http://schemas.openxmlformats.org/officeDocument/2006/relationships/hyperlink" Target="http://www.mercedes-benz.com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 b="1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dirty="0" sz="1100" spc="-85">
                <a:latin typeface="Arial"/>
                <a:cs typeface="Arial"/>
              </a:rPr>
              <a:t>InNexhale </a:t>
            </a:r>
            <a:r>
              <a:rPr dirty="0" sz="1100" spc="-125">
                <a:latin typeface="Arial"/>
                <a:cs typeface="Arial"/>
              </a:rPr>
              <a:t>GmbH  </a:t>
            </a:r>
            <a:r>
              <a:rPr dirty="0" sz="1100" spc="-60">
                <a:latin typeface="Arial"/>
                <a:cs typeface="Arial"/>
              </a:rPr>
              <a:t>Lerchenstr.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dirty="0" sz="1100" spc="-40">
                <a:latin typeface="Arial"/>
                <a:cs typeface="Arial"/>
              </a:rPr>
              <a:t>49088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70" b="1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00" spc="-50" b="1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100" spc="-195">
                <a:latin typeface="Arial"/>
                <a:cs typeface="Arial"/>
              </a:rPr>
              <a:t>E </a:t>
            </a:r>
            <a:r>
              <a:rPr dirty="0" sz="1100" spc="-40">
                <a:latin typeface="Arial"/>
                <a:cs typeface="Arial"/>
              </a:rPr>
              <a:t>200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800" spc="-40" b="1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4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00" spc="-7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0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dirty="0" sz="1200" spc="-70">
                <a:latin typeface="Arial"/>
                <a:cs typeface="Arial"/>
              </a:rPr>
              <a:t>Unter </a:t>
            </a:r>
            <a:r>
              <a:rPr dirty="0" sz="1200" spc="-90">
                <a:latin typeface="Arial"/>
                <a:cs typeface="Arial"/>
              </a:rPr>
              <a:t>Anerkennung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80">
                <a:latin typeface="Arial"/>
                <a:cs typeface="Arial"/>
              </a:rPr>
              <a:t>beiliegenden </a:t>
            </a:r>
            <a:r>
              <a:rPr dirty="0" sz="1200" spc="-65" b="1">
                <a:latin typeface="Arial"/>
                <a:cs typeface="Arial"/>
              </a:rPr>
              <a:t>Neufahrzeug-Verkaufsbedingungen </a:t>
            </a:r>
            <a:r>
              <a:rPr dirty="0" sz="1200" spc="-50">
                <a:latin typeface="Arial"/>
                <a:cs typeface="Arial"/>
              </a:rPr>
              <a:t>bestellt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90">
                <a:latin typeface="Arial"/>
                <a:cs typeface="Arial"/>
              </a:rPr>
              <a:t>Käufer  </a:t>
            </a:r>
            <a:r>
              <a:rPr dirty="0" sz="1200" spc="-70">
                <a:latin typeface="Arial"/>
                <a:cs typeface="Arial"/>
              </a:rPr>
              <a:t>bei der </a:t>
            </a:r>
            <a:r>
              <a:rPr dirty="0" sz="1200" spc="-95">
                <a:latin typeface="Arial"/>
                <a:cs typeface="Arial"/>
              </a:rPr>
              <a:t>Mercedes-Benz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25">
                <a:latin typeface="Arial"/>
                <a:cs typeface="Arial"/>
              </a:rPr>
              <a:t>AG: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200" spc="15" b="1">
                <a:latin typeface="Arial"/>
                <a:cs typeface="Arial"/>
              </a:rPr>
              <a:t>1 </a:t>
            </a:r>
            <a:r>
              <a:rPr dirty="0" sz="1200" spc="-75" b="1">
                <a:latin typeface="Arial"/>
                <a:cs typeface="Arial"/>
              </a:rPr>
              <a:t>Mercedes-Benz </a:t>
            </a:r>
            <a:r>
              <a:rPr dirty="0" sz="1200" spc="-160" b="1">
                <a:latin typeface="Arial"/>
                <a:cs typeface="Arial"/>
              </a:rPr>
              <a:t>E </a:t>
            </a:r>
            <a:r>
              <a:rPr dirty="0" sz="1200" spc="10" b="1">
                <a:latin typeface="Arial"/>
                <a:cs typeface="Arial"/>
              </a:rPr>
              <a:t>200</a:t>
            </a:r>
            <a:r>
              <a:rPr dirty="0" sz="1200" spc="-105" b="1">
                <a:latin typeface="Arial"/>
                <a:cs typeface="Arial"/>
              </a:rPr>
              <a:t> </a:t>
            </a:r>
            <a:r>
              <a:rPr dirty="0" sz="1200" spc="-75" b="1">
                <a:latin typeface="Arial"/>
                <a:cs typeface="Arial"/>
              </a:rPr>
              <a:t>Limousine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 spc="-70">
                <a:latin typeface="Arial"/>
                <a:cs typeface="Arial"/>
              </a:rPr>
              <a:t>Listenpreis </a:t>
            </a:r>
            <a:r>
              <a:rPr dirty="0" sz="1200" spc="-90">
                <a:latin typeface="Arial"/>
                <a:cs typeface="Arial"/>
              </a:rPr>
              <a:t>(ohne </a:t>
            </a:r>
            <a:r>
              <a:rPr dirty="0" sz="1200" spc="-85">
                <a:latin typeface="Arial"/>
                <a:cs typeface="Arial"/>
              </a:rPr>
              <a:t>Umsatzsteuer), </a:t>
            </a:r>
            <a:r>
              <a:rPr dirty="0" sz="1200" spc="-90">
                <a:latin typeface="Arial"/>
                <a:cs typeface="Arial"/>
              </a:rPr>
              <a:t>zur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60">
                <a:latin typeface="Arial"/>
                <a:cs typeface="Arial"/>
              </a:rPr>
              <a:t>Zeit: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dirty="0" sz="1200" spc="-75" b="1">
                <a:latin typeface="Arial"/>
                <a:cs typeface="Arial"/>
              </a:rPr>
              <a:t>Fahrzeug </a:t>
            </a:r>
            <a:r>
              <a:rPr dirty="0" sz="1200" spc="-55" b="1">
                <a:latin typeface="Arial"/>
                <a:cs typeface="Arial"/>
              </a:rPr>
              <a:t>in </a:t>
            </a:r>
            <a:r>
              <a:rPr dirty="0" sz="1200" spc="-65" b="1">
                <a:latin typeface="Arial"/>
                <a:cs typeface="Arial"/>
              </a:rPr>
              <a:t>Grundausstattung </a:t>
            </a:r>
            <a:r>
              <a:rPr dirty="0" sz="1200" spc="-70" b="1">
                <a:latin typeface="Arial"/>
                <a:cs typeface="Arial"/>
              </a:rPr>
              <a:t>ab</a:t>
            </a:r>
            <a:r>
              <a:rPr dirty="0" sz="1200" spc="85" b="1">
                <a:latin typeface="Arial"/>
                <a:cs typeface="Arial"/>
              </a:rPr>
              <a:t> </a:t>
            </a:r>
            <a:r>
              <a:rPr dirty="0" sz="1200" spc="-40" b="1">
                <a:latin typeface="Arial"/>
                <a:cs typeface="Arial"/>
              </a:rPr>
              <a:t>Herstellerwerk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dirty="0" sz="1200" spc="-70">
                <a:latin typeface="Arial"/>
                <a:cs typeface="Arial"/>
              </a:rPr>
              <a:t>Lackierung:  </a:t>
            </a:r>
            <a:r>
              <a:rPr dirty="0" sz="1200" spc="-8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dirty="0" sz="1200" spc="-45">
                <a:latin typeface="Arial"/>
                <a:cs typeface="Arial"/>
              </a:rPr>
              <a:t>040	</a:t>
            </a:r>
            <a:r>
              <a:rPr dirty="0" sz="1200" spc="-95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dirty="0" sz="1200" spc="-45">
                <a:latin typeface="Arial"/>
                <a:cs typeface="Arial"/>
              </a:rPr>
              <a:t>801	</a:t>
            </a:r>
            <a:r>
              <a:rPr dirty="0" sz="1200" spc="-90">
                <a:latin typeface="Arial"/>
                <a:cs typeface="Arial"/>
              </a:rPr>
              <a:t>Leder </a:t>
            </a:r>
            <a:r>
              <a:rPr dirty="0" sz="1200" spc="-105">
                <a:latin typeface="Arial"/>
                <a:cs typeface="Arial"/>
              </a:rPr>
              <a:t>Nappa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dirty="0" sz="1200" spc="-19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ts val="1420"/>
              </a:lnSpc>
            </a:pPr>
            <a:r>
              <a:rPr dirty="0" sz="1200" b="1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ts val="1320"/>
              </a:lnSpc>
              <a:spcBef>
                <a:spcPts val="260"/>
              </a:spcBef>
            </a:pPr>
            <a:r>
              <a:rPr dirty="0" sz="1200" spc="-5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ts val="1320"/>
              </a:lnSpc>
            </a:pPr>
            <a:r>
              <a:rPr dirty="0" sz="1200" spc="-45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b="1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dirty="0" sz="1200" spc="-110">
                <a:latin typeface="Arial"/>
                <a:cs typeface="Arial"/>
              </a:rPr>
              <a:t>AA4	</a:t>
            </a:r>
            <a:r>
              <a:rPr dirty="0" sz="1200" spc="-75">
                <a:latin typeface="Arial"/>
                <a:cs typeface="Arial"/>
              </a:rPr>
              <a:t>Leistungsvariante </a:t>
            </a:r>
            <a:r>
              <a:rPr dirty="0" sz="1200" spc="-65">
                <a:latin typeface="Arial"/>
                <a:cs typeface="Arial"/>
              </a:rPr>
              <a:t>reduziert </a:t>
            </a:r>
            <a:r>
              <a:rPr dirty="0" sz="1200" spc="-45">
                <a:latin typeface="Arial"/>
                <a:cs typeface="Arial"/>
              </a:rPr>
              <a:t>1  </a:t>
            </a:r>
            <a:r>
              <a:rPr dirty="0" sz="1200" spc="-85">
                <a:latin typeface="Arial"/>
                <a:cs typeface="Arial"/>
              </a:rPr>
              <a:t>B01	</a:t>
            </a:r>
            <a:r>
              <a:rPr dirty="0" sz="1200" spc="-55">
                <a:latin typeface="Arial"/>
                <a:cs typeface="Arial"/>
              </a:rPr>
              <a:t>Mild </a:t>
            </a:r>
            <a:r>
              <a:rPr dirty="0" sz="1200" spc="-75">
                <a:latin typeface="Arial"/>
                <a:cs typeface="Arial"/>
              </a:rPr>
              <a:t>Hybrid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Antrieb</a:t>
            </a:r>
            <a:endParaRPr sz="1200"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dirty="0" sz="1200" spc="-180">
                <a:latin typeface="Arial"/>
                <a:cs typeface="Arial"/>
              </a:rPr>
              <a:t>PAG	</a:t>
            </a:r>
            <a:r>
              <a:rPr dirty="0" sz="1200" spc="-140">
                <a:latin typeface="Arial"/>
                <a:cs typeface="Arial"/>
              </a:rPr>
              <a:t>MBUX </a:t>
            </a:r>
            <a:r>
              <a:rPr dirty="0" sz="1200" spc="-85">
                <a:latin typeface="Arial"/>
                <a:cs typeface="Arial"/>
              </a:rPr>
              <a:t>Superscreen  </a:t>
            </a:r>
            <a:r>
              <a:rPr dirty="0" sz="1200" spc="-155">
                <a:latin typeface="Arial"/>
                <a:cs typeface="Arial"/>
              </a:rPr>
              <a:t>PSN	</a:t>
            </a:r>
            <a:r>
              <a:rPr dirty="0" sz="1200" spc="-145">
                <a:latin typeface="Arial"/>
                <a:cs typeface="Arial"/>
              </a:rPr>
              <a:t>AMG  </a:t>
            </a:r>
            <a:r>
              <a:rPr dirty="0" sz="1200" spc="-85">
                <a:latin typeface="Arial"/>
                <a:cs typeface="Arial"/>
              </a:rPr>
              <a:t>Line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dirty="0" sz="1200" spc="-185">
                <a:latin typeface="Arial"/>
                <a:cs typeface="Arial"/>
              </a:rPr>
              <a:t>PBG	</a:t>
            </a:r>
            <a:r>
              <a:rPr dirty="0" sz="1200" spc="-140">
                <a:latin typeface="Arial"/>
                <a:cs typeface="Arial"/>
              </a:rPr>
              <a:t>MBUX </a:t>
            </a:r>
            <a:r>
              <a:rPr dirty="0" sz="1200" spc="-80">
                <a:latin typeface="Arial"/>
                <a:cs typeface="Arial"/>
              </a:rPr>
              <a:t>Navigation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200" spc="-75">
                <a:latin typeface="Arial"/>
                <a:cs typeface="Arial"/>
              </a:rPr>
              <a:t>01U	</a:t>
            </a:r>
            <a:r>
              <a:rPr dirty="0" sz="1200" spc="-80">
                <a:latin typeface="Arial"/>
                <a:cs typeface="Arial"/>
              </a:rPr>
              <a:t>Vorrüstung </a:t>
            </a:r>
            <a:r>
              <a:rPr dirty="0" sz="1200" spc="-50">
                <a:latin typeface="Arial"/>
                <a:cs typeface="Arial"/>
              </a:rPr>
              <a:t>für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dirty="0" sz="1200" spc="-45">
                <a:latin typeface="Arial"/>
                <a:cs typeface="Arial"/>
              </a:rPr>
              <a:t>367	</a:t>
            </a:r>
            <a:r>
              <a:rPr dirty="0" sz="1200" spc="-80">
                <a:latin typeface="Arial"/>
                <a:cs typeface="Arial"/>
              </a:rPr>
              <a:t>Vorrüstung </a:t>
            </a:r>
            <a:r>
              <a:rPr dirty="0" sz="1200" spc="-50">
                <a:latin typeface="Arial"/>
                <a:cs typeface="Arial"/>
              </a:rPr>
              <a:t>für </a:t>
            </a:r>
            <a:r>
              <a:rPr dirty="0" sz="1200" spc="-90">
                <a:latin typeface="Arial"/>
                <a:cs typeface="Arial"/>
              </a:rPr>
              <a:t>Live </a:t>
            </a:r>
            <a:r>
              <a:rPr dirty="0" sz="1200" spc="-65">
                <a:latin typeface="Arial"/>
                <a:cs typeface="Arial"/>
              </a:rPr>
              <a:t>Traffic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dirty="0" sz="1200" spc="-90">
                <a:latin typeface="Arial"/>
                <a:cs typeface="Arial"/>
              </a:rPr>
              <a:t>B5</a:t>
            </a:r>
            <a:r>
              <a:rPr dirty="0" sz="1200" spc="-80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45">
                <a:latin typeface="Arial"/>
                <a:cs typeface="Arial"/>
              </a:rPr>
              <a:t>TIREFIT  </a:t>
            </a:r>
            <a:r>
              <a:rPr dirty="0" sz="1200" spc="-10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dirty="0" sz="1200" spc="-85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dirty="0" sz="1200" spc="-170">
                <a:latin typeface="Arial"/>
                <a:cs typeface="Arial"/>
              </a:rPr>
              <a:t>KEYLESS-GO </a:t>
            </a:r>
            <a:r>
              <a:rPr dirty="0" sz="1200" spc="-75">
                <a:latin typeface="Arial"/>
                <a:cs typeface="Arial"/>
              </a:rPr>
              <a:t>Komfort-Paket  </a:t>
            </a:r>
            <a:r>
              <a:rPr dirty="0" sz="1200" spc="-130">
                <a:latin typeface="Arial"/>
                <a:cs typeface="Arial"/>
              </a:rPr>
              <a:t>DIGITAL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45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dirty="0" sz="1200" spc="-90">
                <a:latin typeface="Arial"/>
                <a:cs typeface="Arial"/>
              </a:rPr>
              <a:t>Park-Paket </a:t>
            </a:r>
            <a:r>
              <a:rPr dirty="0" sz="1200" spc="-40">
                <a:latin typeface="Arial"/>
                <a:cs typeface="Arial"/>
              </a:rPr>
              <a:t>mit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dirty="0" sz="1200" spc="-45">
                <a:latin typeface="Arial"/>
                <a:cs typeface="Arial"/>
              </a:rPr>
              <a:t>235		</a:t>
            </a:r>
            <a:r>
              <a:rPr dirty="0" sz="1200" spc="-65">
                <a:latin typeface="Arial"/>
                <a:cs typeface="Arial"/>
              </a:rPr>
              <a:t>Aktiver </a:t>
            </a:r>
            <a:r>
              <a:rPr dirty="0" sz="1200" spc="-80">
                <a:latin typeface="Arial"/>
                <a:cs typeface="Arial"/>
              </a:rPr>
              <a:t>Park-Assistent </a:t>
            </a:r>
            <a:r>
              <a:rPr dirty="0" sz="1200" spc="-40">
                <a:latin typeface="Arial"/>
                <a:cs typeface="Arial"/>
              </a:rPr>
              <a:t>mit </a:t>
            </a:r>
            <a:r>
              <a:rPr dirty="0" sz="1200" spc="-165">
                <a:latin typeface="Arial"/>
                <a:cs typeface="Arial"/>
              </a:rPr>
              <a:t>PARKTRONIC  </a:t>
            </a:r>
            <a:r>
              <a:rPr dirty="0" sz="1200" spc="-75">
                <a:latin typeface="Arial"/>
                <a:cs typeface="Arial"/>
              </a:rPr>
              <a:t>14U	</a:t>
            </a:r>
            <a:r>
              <a:rPr dirty="0" sz="1200" spc="-85">
                <a:latin typeface="Arial"/>
                <a:cs typeface="Arial"/>
              </a:rPr>
              <a:t>Smartphone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6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dirty="0" sz="1200" spc="-75">
                <a:latin typeface="Arial"/>
                <a:cs typeface="Arial"/>
              </a:rPr>
              <a:t>20U	</a:t>
            </a:r>
            <a:r>
              <a:rPr dirty="0" sz="1200" spc="-80">
                <a:latin typeface="Arial"/>
                <a:cs typeface="Arial"/>
              </a:rPr>
              <a:t>Vorrüstung </a:t>
            </a:r>
            <a:r>
              <a:rPr dirty="0" sz="1200" spc="-50">
                <a:latin typeface="Arial"/>
                <a:cs typeface="Arial"/>
              </a:rPr>
              <a:t>für </a:t>
            </a:r>
            <a:r>
              <a:rPr dirty="0" sz="1200" spc="-60">
                <a:latin typeface="Arial"/>
                <a:cs typeface="Arial"/>
              </a:rPr>
              <a:t>digitale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dirty="0" sz="1200" spc="-45">
                <a:latin typeface="Arial"/>
                <a:cs typeface="Arial"/>
              </a:rPr>
              <a:t>275	</a:t>
            </a:r>
            <a:r>
              <a:rPr dirty="0" sz="1200" spc="-9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dirty="0" sz="1200" spc="-45">
                <a:latin typeface="Arial"/>
                <a:cs typeface="Arial"/>
              </a:rPr>
              <a:t>287	</a:t>
            </a:r>
            <a:r>
              <a:rPr dirty="0" sz="1200" spc="-80">
                <a:latin typeface="Arial"/>
                <a:cs typeface="Arial"/>
              </a:rPr>
              <a:t>Sitzlehnen </a:t>
            </a:r>
            <a:r>
              <a:rPr dirty="0" sz="1200" spc="-70">
                <a:latin typeface="Arial"/>
                <a:cs typeface="Arial"/>
              </a:rPr>
              <a:t>im </a:t>
            </a:r>
            <a:r>
              <a:rPr dirty="0" sz="1200" spc="-105">
                <a:latin typeface="Arial"/>
                <a:cs typeface="Arial"/>
              </a:rPr>
              <a:t>Fond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dirty="0" sz="1200" spc="-45">
                <a:latin typeface="Arial"/>
                <a:cs typeface="Arial"/>
              </a:rPr>
              <a:t>401	</a:t>
            </a:r>
            <a:r>
              <a:rPr dirty="0" sz="1200" spc="-65">
                <a:latin typeface="Arial"/>
                <a:cs typeface="Arial"/>
              </a:rPr>
              <a:t>Sitzklimatisierung </a:t>
            </a:r>
            <a:r>
              <a:rPr dirty="0" sz="1200" spc="-50">
                <a:latin typeface="Arial"/>
                <a:cs typeface="Arial"/>
              </a:rPr>
              <a:t>für </a:t>
            </a:r>
            <a:r>
              <a:rPr dirty="0" sz="1200" spc="-90">
                <a:latin typeface="Arial"/>
                <a:cs typeface="Arial"/>
              </a:rPr>
              <a:t>Fahrer und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L="91440" marR="5080" indent="243840">
              <a:lnSpc>
                <a:spcPts val="1400"/>
              </a:lnSpc>
              <a:spcBef>
                <a:spcPts val="180"/>
              </a:spcBef>
            </a:pPr>
            <a:r>
              <a:rPr dirty="0" sz="1200" spc="-75">
                <a:latin typeface="Arial"/>
                <a:cs typeface="Arial"/>
              </a:rPr>
              <a:t>Serie  Serie  </a:t>
            </a:r>
            <a:r>
              <a:rPr dirty="0" sz="1200" spc="-45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ts val="1340"/>
              </a:lnSpc>
            </a:pPr>
            <a:r>
              <a:rPr dirty="0" sz="1200" spc="-45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ts val="1400"/>
              </a:lnSpc>
            </a:pPr>
            <a:r>
              <a:rPr dirty="0" sz="1200" spc="-5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algn="just" marL="335280" marR="5080">
              <a:lnSpc>
                <a:spcPts val="1400"/>
              </a:lnSpc>
              <a:spcBef>
                <a:spcPts val="60"/>
              </a:spcBef>
            </a:pPr>
            <a:r>
              <a:rPr dirty="0" sz="1200" spc="-75">
                <a:latin typeface="Arial"/>
                <a:cs typeface="Arial"/>
              </a:rPr>
              <a:t>Serie  Serie  Serie  </a:t>
            </a:r>
            <a:r>
              <a:rPr dirty="0" sz="1200" spc="-5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dirty="0" sz="1200" spc="-5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dirty="0" sz="1200" spc="-5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algn="just" marL="335280" marR="5080">
              <a:lnSpc>
                <a:spcPts val="1400"/>
              </a:lnSpc>
              <a:spcBef>
                <a:spcPts val="60"/>
              </a:spcBef>
            </a:pPr>
            <a:r>
              <a:rPr dirty="0" sz="1200" spc="-75">
                <a:latin typeface="Arial"/>
                <a:cs typeface="Arial"/>
              </a:rPr>
              <a:t>Serie  Serie  Serie  </a:t>
            </a:r>
            <a:r>
              <a:rPr dirty="0" sz="1200" spc="-5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dirty="0" sz="1200" spc="-75">
                <a:latin typeface="Arial"/>
                <a:cs typeface="Arial"/>
              </a:rPr>
              <a:t>Serie  </a:t>
            </a:r>
            <a:r>
              <a:rPr dirty="0" sz="1200" spc="-5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 h="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70">
                <a:latin typeface="Arial"/>
                <a:cs typeface="Arial"/>
              </a:rPr>
              <a:t>AG, </a:t>
            </a:r>
            <a:r>
              <a:rPr dirty="0" sz="600" spc="-30">
                <a:latin typeface="Arial"/>
                <a:cs typeface="Arial"/>
              </a:rPr>
              <a:t>Stuttgart,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 spc="-6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dirty="0" sz="600" spc="-40">
                <a:latin typeface="Arial"/>
                <a:cs typeface="Arial"/>
              </a:rPr>
              <a:t>Sitz </a:t>
            </a:r>
            <a:r>
              <a:rPr dirty="0" sz="600" spc="-45">
                <a:latin typeface="Arial"/>
                <a:cs typeface="Arial"/>
              </a:rPr>
              <a:t>und </a:t>
            </a:r>
            <a:r>
              <a:rPr dirty="0" sz="600" spc="-30">
                <a:latin typeface="Arial"/>
                <a:cs typeface="Arial"/>
              </a:rPr>
              <a:t>Registergericht/Domicile </a:t>
            </a:r>
            <a:r>
              <a:rPr dirty="0" sz="600" spc="-50">
                <a:latin typeface="Arial"/>
                <a:cs typeface="Arial"/>
              </a:rPr>
              <a:t>and </a:t>
            </a:r>
            <a:r>
              <a:rPr dirty="0" sz="600" spc="-40">
                <a:latin typeface="Arial"/>
                <a:cs typeface="Arial"/>
              </a:rPr>
              <a:t>Court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Registry: </a:t>
            </a:r>
            <a:r>
              <a:rPr dirty="0" sz="600" spc="-30">
                <a:latin typeface="Arial"/>
                <a:cs typeface="Arial"/>
              </a:rPr>
              <a:t>Stuttgart, </a:t>
            </a:r>
            <a:r>
              <a:rPr dirty="0" sz="600" spc="-40">
                <a:latin typeface="Arial"/>
                <a:cs typeface="Arial"/>
              </a:rPr>
              <a:t>HRB-Nr./Commercial </a:t>
            </a:r>
            <a:r>
              <a:rPr dirty="0" sz="600" spc="-45">
                <a:latin typeface="Arial"/>
                <a:cs typeface="Arial"/>
              </a:rPr>
              <a:t>Register </a:t>
            </a:r>
            <a:r>
              <a:rPr dirty="0" sz="600" spc="-35">
                <a:latin typeface="Arial"/>
                <a:cs typeface="Arial"/>
              </a:rPr>
              <a:t>No.: </a:t>
            </a:r>
            <a:r>
              <a:rPr dirty="0" sz="600" spc="-25">
                <a:latin typeface="Arial"/>
                <a:cs typeface="Arial"/>
              </a:rPr>
              <a:t>762873  </a:t>
            </a:r>
            <a:r>
              <a:rPr dirty="0" sz="600" spc="-40">
                <a:latin typeface="Arial"/>
                <a:cs typeface="Arial"/>
              </a:rPr>
              <a:t>Vorsitzender </a:t>
            </a:r>
            <a:r>
              <a:rPr dirty="0" sz="600" spc="-50">
                <a:latin typeface="Arial"/>
                <a:cs typeface="Arial"/>
              </a:rPr>
              <a:t>des </a:t>
            </a:r>
            <a:r>
              <a:rPr dirty="0" sz="600" spc="-30">
                <a:latin typeface="Arial"/>
                <a:cs typeface="Arial"/>
              </a:rPr>
              <a:t>Aufsichtsrats/Chairman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30">
                <a:latin typeface="Arial"/>
                <a:cs typeface="Arial"/>
              </a:rPr>
              <a:t>the </a:t>
            </a:r>
            <a:r>
              <a:rPr dirty="0" sz="600" spc="-45">
                <a:latin typeface="Arial"/>
                <a:cs typeface="Arial"/>
              </a:rPr>
              <a:t>Supervisory Board: </a:t>
            </a:r>
            <a:r>
              <a:rPr dirty="0" sz="600" spc="-50">
                <a:latin typeface="Arial"/>
                <a:cs typeface="Arial"/>
              </a:rPr>
              <a:t>Bernd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90">
                <a:latin typeface="Arial"/>
                <a:cs typeface="Arial"/>
              </a:rPr>
              <a:t>AG  </a:t>
            </a:r>
            <a:r>
              <a:rPr dirty="0" sz="600" spc="-25">
                <a:latin typeface="Arial"/>
                <a:cs typeface="Arial"/>
              </a:rPr>
              <a:t>70546</a:t>
            </a:r>
            <a:r>
              <a:rPr dirty="0" sz="600" spc="-3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600" spc="-35">
                <a:latin typeface="Arial"/>
                <a:cs typeface="Arial"/>
              </a:rPr>
              <a:t>Telefon/Phone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 spc="-30">
                <a:latin typeface="Arial"/>
                <a:cs typeface="Arial"/>
              </a:rPr>
              <a:t>Vorstand/Board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Management: </a:t>
            </a:r>
            <a:r>
              <a:rPr dirty="0" sz="600" spc="-55">
                <a:latin typeface="Arial"/>
                <a:cs typeface="Arial"/>
              </a:rPr>
              <a:t>Ola </a:t>
            </a:r>
            <a:r>
              <a:rPr dirty="0" sz="600" spc="-45">
                <a:latin typeface="Arial"/>
                <a:cs typeface="Arial"/>
              </a:rPr>
              <a:t>Källenius, </a:t>
            </a:r>
            <a:r>
              <a:rPr dirty="0" sz="600" spc="-35">
                <a:latin typeface="Arial"/>
                <a:cs typeface="Arial"/>
              </a:rPr>
              <a:t>Vorsitzender/Chairman; </a:t>
            </a:r>
            <a:r>
              <a:rPr dirty="0" sz="600" spc="-65">
                <a:latin typeface="Arial"/>
                <a:cs typeface="Arial"/>
              </a:rPr>
              <a:t>Jörg </a:t>
            </a:r>
            <a:r>
              <a:rPr dirty="0" sz="600" spc="-50">
                <a:latin typeface="Arial"/>
                <a:cs typeface="Arial"/>
              </a:rPr>
              <a:t>Burzer, </a:t>
            </a:r>
            <a:r>
              <a:rPr dirty="0" sz="600" spc="-55">
                <a:latin typeface="Arial"/>
                <a:cs typeface="Arial"/>
              </a:rPr>
              <a:t>Renata </a:t>
            </a:r>
            <a:r>
              <a:rPr dirty="0" sz="600" spc="-70">
                <a:latin typeface="Arial"/>
                <a:cs typeface="Arial"/>
              </a:rPr>
              <a:t>Jungo </a:t>
            </a:r>
            <a:r>
              <a:rPr dirty="0" sz="600" spc="-50">
                <a:latin typeface="Arial"/>
                <a:cs typeface="Arial"/>
              </a:rPr>
              <a:t>Brüngger, Sabine </a:t>
            </a:r>
            <a:r>
              <a:rPr dirty="0" sz="600" spc="-45">
                <a:latin typeface="Arial"/>
                <a:cs typeface="Arial"/>
              </a:rPr>
              <a:t>Kohleisen, Markus Schäfer, </a:t>
            </a:r>
            <a:r>
              <a:rPr dirty="0" sz="600" spc="-40">
                <a:latin typeface="Arial"/>
                <a:cs typeface="Arial"/>
              </a:rPr>
              <a:t>Telefax/FAX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 17-2 22</a:t>
            </a:r>
            <a:r>
              <a:rPr dirty="0" sz="600" spc="9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 spc="-30">
                <a:latin typeface="Arial"/>
                <a:cs typeface="Arial"/>
              </a:rPr>
              <a:t>Britta </a:t>
            </a:r>
            <a:r>
              <a:rPr dirty="0" sz="600" spc="-50">
                <a:latin typeface="Arial"/>
                <a:cs typeface="Arial"/>
              </a:rPr>
              <a:t>Seeger, </a:t>
            </a:r>
            <a:r>
              <a:rPr dirty="0" sz="600" spc="-45">
                <a:latin typeface="Arial"/>
                <a:cs typeface="Arial"/>
              </a:rPr>
              <a:t>Hubertus </a:t>
            </a:r>
            <a:r>
              <a:rPr dirty="0" sz="600" spc="-50">
                <a:latin typeface="Arial"/>
                <a:cs typeface="Arial"/>
              </a:rPr>
              <a:t>Troska, </a:t>
            </a:r>
            <a:r>
              <a:rPr dirty="0" sz="600" spc="-45">
                <a:latin typeface="Arial"/>
                <a:cs typeface="Arial"/>
              </a:rPr>
              <a:t>Harald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dirty="0" sz="600" spc="-50">
                <a:latin typeface="Arial"/>
                <a:cs typeface="Arial"/>
                <a:hlinkClick r:id="rId5"/>
              </a:rPr>
              <a:t>dialog@mercedes-benz.com 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5">
                <a:latin typeface="Arial"/>
                <a:cs typeface="Arial"/>
              </a:rPr>
              <a:t>und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45">
                <a:latin typeface="Arial"/>
                <a:cs typeface="Arial"/>
              </a:rPr>
              <a:t>-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sind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eingetragene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Marken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der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70">
                <a:latin typeface="Arial"/>
                <a:cs typeface="Arial"/>
              </a:rPr>
              <a:t>Group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90">
                <a:latin typeface="Arial"/>
                <a:cs typeface="Arial"/>
              </a:rPr>
              <a:t>AG,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35">
                <a:latin typeface="Arial"/>
                <a:cs typeface="Arial"/>
              </a:rPr>
              <a:t>Stuttgart,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1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194" y="8294369"/>
            <a:ext cx="6286500" cy="1485900"/>
          </a:xfrm>
          <a:custGeom>
            <a:avLst/>
            <a:gdLst/>
            <a:ahLst/>
            <a:cxnLst/>
            <a:rect l="l" t="t" r="r" b="b"/>
            <a:pathLst>
              <a:path w="6286500" h="1485900">
                <a:moveTo>
                  <a:pt x="0" y="1485899"/>
                </a:moveTo>
                <a:lnTo>
                  <a:pt x="6286500" y="1485899"/>
                </a:lnTo>
                <a:lnTo>
                  <a:pt x="6286500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6460" y="871219"/>
            <a:ext cx="3763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 b="1">
                <a:latin typeface="Arial"/>
                <a:cs typeface="Arial"/>
              </a:rPr>
              <a:t>Zusatzvereinbarung </a:t>
            </a:r>
            <a:r>
              <a:rPr dirty="0" sz="1100" spc="-105" b="1">
                <a:latin typeface="Arial"/>
                <a:cs typeface="Arial"/>
              </a:rPr>
              <a:t>KOMPLETTRÄDER* </a:t>
            </a:r>
            <a:r>
              <a:rPr dirty="0" sz="1100" spc="-70" b="1">
                <a:latin typeface="Arial"/>
                <a:cs typeface="Arial"/>
              </a:rPr>
              <a:t>zum </a:t>
            </a:r>
            <a:r>
              <a:rPr dirty="0" sz="1100" spc="-50" b="1">
                <a:latin typeface="Arial"/>
                <a:cs typeface="Arial"/>
              </a:rPr>
              <a:t>Kaufvertrag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vom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460" y="1197342"/>
            <a:ext cx="1852930" cy="83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dirty="0" sz="1100" spc="-60">
                <a:latin typeface="Trebuchet MS"/>
                <a:cs typeface="Trebuchet MS"/>
              </a:rPr>
              <a:t>über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einen</a:t>
            </a:r>
            <a:endParaRPr sz="1100">
              <a:latin typeface="Trebuchet MS"/>
              <a:cs typeface="Trebuchet MS"/>
            </a:endParaRPr>
          </a:p>
          <a:p>
            <a:pPr marL="461645" marR="5080">
              <a:lnSpc>
                <a:spcPct val="95100"/>
              </a:lnSpc>
              <a:spcBef>
                <a:spcPts val="35"/>
              </a:spcBef>
            </a:pPr>
            <a:r>
              <a:rPr dirty="0" sz="1100" spc="-50">
                <a:latin typeface="Trebuchet MS"/>
                <a:cs typeface="Trebuchet MS"/>
              </a:rPr>
              <a:t>Mercedes-Benz </a:t>
            </a:r>
            <a:r>
              <a:rPr dirty="0" sz="1100" spc="-95">
                <a:latin typeface="Trebuchet MS"/>
                <a:cs typeface="Trebuchet MS"/>
              </a:rPr>
              <a:t>Typ:  </a:t>
            </a:r>
            <a:r>
              <a:rPr dirty="0" sz="1100" spc="-65">
                <a:latin typeface="Trebuchet MS"/>
                <a:cs typeface="Trebuchet MS"/>
              </a:rPr>
              <a:t>Auftrags-Nr.:  </a:t>
            </a:r>
            <a:r>
              <a:rPr dirty="0" sz="1100" spc="-60">
                <a:latin typeface="Trebuchet MS"/>
                <a:cs typeface="Trebuchet MS"/>
              </a:rPr>
              <a:t>Produktionsnummer:  Zusätzliche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Ausstattung: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7945" y="1863293"/>
            <a:ext cx="3181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latin typeface="Trebuchet MS"/>
                <a:cs typeface="Trebuchet MS"/>
              </a:rPr>
              <a:t>C</a:t>
            </a:r>
            <a:r>
              <a:rPr dirty="0" sz="1100" spc="-25">
                <a:latin typeface="Trebuchet MS"/>
                <a:cs typeface="Trebuchet MS"/>
              </a:rPr>
              <a:t>o</a:t>
            </a:r>
            <a:r>
              <a:rPr dirty="0" sz="1100" spc="-65">
                <a:latin typeface="Trebuchet MS"/>
                <a:cs typeface="Trebuchet MS"/>
              </a:rPr>
              <a:t>de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496" y="3112980"/>
            <a:ext cx="23685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5">
                <a:latin typeface="Trebuchet MS"/>
                <a:cs typeface="Trebuchet MS"/>
              </a:rPr>
              <a:t>u</a:t>
            </a:r>
            <a:r>
              <a:rPr dirty="0" sz="1100" spc="-55">
                <a:latin typeface="Trebuchet MS"/>
                <a:cs typeface="Trebuchet MS"/>
              </a:rPr>
              <a:t>nd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496" y="3909783"/>
            <a:ext cx="5789295" cy="290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0">
                <a:latin typeface="Trebuchet MS"/>
                <a:cs typeface="Trebuchet MS"/>
              </a:rPr>
              <a:t>Der </a:t>
            </a:r>
            <a:r>
              <a:rPr dirty="0" sz="1100" spc="-60">
                <a:latin typeface="Trebuchet MS"/>
                <a:cs typeface="Trebuchet MS"/>
              </a:rPr>
              <a:t>Verkäufer </a:t>
            </a:r>
            <a:r>
              <a:rPr dirty="0" sz="1100" spc="-55">
                <a:latin typeface="Trebuchet MS"/>
                <a:cs typeface="Trebuchet MS"/>
              </a:rPr>
              <a:t>und </a:t>
            </a:r>
            <a:r>
              <a:rPr dirty="0" sz="1100" spc="-65">
                <a:latin typeface="Trebuchet MS"/>
                <a:cs typeface="Trebuchet MS"/>
              </a:rPr>
              <a:t>der </a:t>
            </a:r>
            <a:r>
              <a:rPr dirty="0" sz="1100" spc="-55">
                <a:latin typeface="Trebuchet MS"/>
                <a:cs typeface="Trebuchet MS"/>
              </a:rPr>
              <a:t>Kunde </a:t>
            </a:r>
            <a:r>
              <a:rPr dirty="0" sz="1100" spc="-65">
                <a:latin typeface="Trebuchet MS"/>
                <a:cs typeface="Trebuchet MS"/>
              </a:rPr>
              <a:t>vereinbaren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folgendes: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rebuchet MS"/>
              <a:cs typeface="Trebuchet MS"/>
            </a:endParaRPr>
          </a:p>
          <a:p>
            <a:pPr algn="just" marL="12700" marR="5080">
              <a:lnSpc>
                <a:spcPct val="95100"/>
              </a:lnSpc>
            </a:pPr>
            <a:r>
              <a:rPr dirty="0" sz="1100" spc="-40">
                <a:latin typeface="Trebuchet MS"/>
                <a:cs typeface="Trebuchet MS"/>
              </a:rPr>
              <a:t>Der </a:t>
            </a:r>
            <a:r>
              <a:rPr dirty="0" sz="1100" spc="-50">
                <a:latin typeface="Trebuchet MS"/>
                <a:cs typeface="Trebuchet MS"/>
              </a:rPr>
              <a:t>Kunde </a:t>
            </a:r>
            <a:r>
              <a:rPr dirty="0" sz="1100" spc="-75">
                <a:latin typeface="Trebuchet MS"/>
                <a:cs typeface="Trebuchet MS"/>
              </a:rPr>
              <a:t>wird mit </a:t>
            </a:r>
            <a:r>
              <a:rPr dirty="0" sz="1100" spc="-70">
                <a:latin typeface="Trebuchet MS"/>
                <a:cs typeface="Trebuchet MS"/>
              </a:rPr>
              <a:t>der </a:t>
            </a:r>
            <a:r>
              <a:rPr dirty="0" sz="1100" spc="-60">
                <a:latin typeface="Trebuchet MS"/>
                <a:cs typeface="Trebuchet MS"/>
              </a:rPr>
              <a:t>Lieferung </a:t>
            </a:r>
            <a:r>
              <a:rPr dirty="0" sz="1100" spc="-30">
                <a:latin typeface="Trebuchet MS"/>
                <a:cs typeface="Trebuchet MS"/>
              </a:rPr>
              <a:t>des </a:t>
            </a:r>
            <a:r>
              <a:rPr dirty="0" sz="1100" spc="-50">
                <a:latin typeface="Trebuchet MS"/>
                <a:cs typeface="Trebuchet MS"/>
              </a:rPr>
              <a:t>Fahrzeugs </a:t>
            </a:r>
            <a:r>
              <a:rPr dirty="0" sz="1100" spc="-75">
                <a:latin typeface="Trebuchet MS"/>
                <a:cs typeface="Trebuchet MS"/>
              </a:rPr>
              <a:t>mittelbarer </a:t>
            </a:r>
            <a:r>
              <a:rPr dirty="0" sz="1100" spc="-55">
                <a:latin typeface="Trebuchet MS"/>
                <a:cs typeface="Trebuchet MS"/>
              </a:rPr>
              <a:t>Besitzer </a:t>
            </a:r>
            <a:r>
              <a:rPr dirty="0" sz="1100" spc="-50">
                <a:latin typeface="Trebuchet MS"/>
                <a:cs typeface="Trebuchet MS"/>
              </a:rPr>
              <a:t>dieser </a:t>
            </a:r>
            <a:r>
              <a:rPr dirty="0" sz="1100" spc="-60">
                <a:latin typeface="Trebuchet MS"/>
                <a:cs typeface="Trebuchet MS"/>
              </a:rPr>
              <a:t>zusätzlichen  </a:t>
            </a:r>
            <a:r>
              <a:rPr dirty="0" sz="1100" spc="-45">
                <a:latin typeface="Trebuchet MS"/>
                <a:cs typeface="Trebuchet MS"/>
              </a:rPr>
              <a:t>Sonderausstattung </a:t>
            </a:r>
            <a:r>
              <a:rPr dirty="0" sz="1100" spc="-55">
                <a:latin typeface="Trebuchet MS"/>
                <a:cs typeface="Trebuchet MS"/>
              </a:rPr>
              <a:t>und </a:t>
            </a:r>
            <a:r>
              <a:rPr dirty="0" sz="1100" spc="-70">
                <a:latin typeface="Trebuchet MS"/>
                <a:cs typeface="Trebuchet MS"/>
              </a:rPr>
              <a:t>erhält </a:t>
            </a:r>
            <a:r>
              <a:rPr dirty="0" sz="1100" spc="-65">
                <a:latin typeface="Trebuchet MS"/>
                <a:cs typeface="Trebuchet MS"/>
              </a:rPr>
              <a:t>zu </a:t>
            </a:r>
            <a:r>
              <a:rPr dirty="0" sz="1100" spc="-55">
                <a:latin typeface="Trebuchet MS"/>
                <a:cs typeface="Trebuchet MS"/>
              </a:rPr>
              <a:t>diesem </a:t>
            </a:r>
            <a:r>
              <a:rPr dirty="0" sz="1100" spc="-65">
                <a:latin typeface="Trebuchet MS"/>
                <a:cs typeface="Trebuchet MS"/>
              </a:rPr>
              <a:t>Zeitpunkt </a:t>
            </a:r>
            <a:r>
              <a:rPr dirty="0" sz="1100" spc="-70">
                <a:latin typeface="Trebuchet MS"/>
                <a:cs typeface="Trebuchet MS"/>
              </a:rPr>
              <a:t>die </a:t>
            </a:r>
            <a:r>
              <a:rPr dirty="0" sz="1100" spc="-55">
                <a:latin typeface="Trebuchet MS"/>
                <a:cs typeface="Trebuchet MS"/>
              </a:rPr>
              <a:t>Verfügungsmacht </a:t>
            </a:r>
            <a:r>
              <a:rPr dirty="0" sz="1100" spc="-60">
                <a:latin typeface="Trebuchet MS"/>
                <a:cs typeface="Trebuchet MS"/>
              </a:rPr>
              <a:t>daran </a:t>
            </a:r>
            <a:r>
              <a:rPr dirty="0" sz="1100" spc="-75">
                <a:latin typeface="Trebuchet MS"/>
                <a:cs typeface="Trebuchet MS"/>
              </a:rPr>
              <a:t>(Lieferzeitpunkt). </a:t>
            </a:r>
            <a:r>
              <a:rPr dirty="0" sz="1100" spc="-45">
                <a:latin typeface="Trebuchet MS"/>
                <a:cs typeface="Trebuchet MS"/>
              </a:rPr>
              <a:t>Die  Sonderausstattung kann </a:t>
            </a:r>
            <a:r>
              <a:rPr dirty="0" sz="1100" spc="-60">
                <a:latin typeface="Trebuchet MS"/>
                <a:cs typeface="Trebuchet MS"/>
              </a:rPr>
              <a:t>in </a:t>
            </a:r>
            <a:r>
              <a:rPr dirty="0" sz="1100" spc="-50">
                <a:latin typeface="Trebuchet MS"/>
                <a:cs typeface="Trebuchet MS"/>
              </a:rPr>
              <a:t>Deutschland </a:t>
            </a:r>
            <a:r>
              <a:rPr dirty="0" sz="1100" spc="-70">
                <a:latin typeface="Trebuchet MS"/>
                <a:cs typeface="Trebuchet MS"/>
              </a:rPr>
              <a:t>bei </a:t>
            </a:r>
            <a:r>
              <a:rPr dirty="0" sz="1100" spc="-80">
                <a:latin typeface="Trebuchet MS"/>
                <a:cs typeface="Trebuchet MS"/>
              </a:rPr>
              <a:t>jeder </a:t>
            </a:r>
            <a:r>
              <a:rPr dirty="0" sz="1100" spc="-45">
                <a:latin typeface="Trebuchet MS"/>
                <a:cs typeface="Trebuchet MS"/>
              </a:rPr>
              <a:t>Niederlassung </a:t>
            </a:r>
            <a:r>
              <a:rPr dirty="0" sz="1100" spc="-60">
                <a:latin typeface="Trebuchet MS"/>
                <a:cs typeface="Trebuchet MS"/>
              </a:rPr>
              <a:t>oder </a:t>
            </a:r>
            <a:r>
              <a:rPr dirty="0" sz="1100" spc="-85">
                <a:latin typeface="Trebuchet MS"/>
                <a:cs typeface="Trebuchet MS"/>
              </a:rPr>
              <a:t>jedem </a:t>
            </a:r>
            <a:r>
              <a:rPr dirty="0" sz="1100" spc="-60">
                <a:latin typeface="Trebuchet MS"/>
                <a:cs typeface="Trebuchet MS"/>
              </a:rPr>
              <a:t>autorisierten </a:t>
            </a:r>
            <a:r>
              <a:rPr dirty="0" sz="1100" spc="-45">
                <a:latin typeface="Trebuchet MS"/>
                <a:cs typeface="Trebuchet MS"/>
              </a:rPr>
              <a:t>Mercedes-  </a:t>
            </a:r>
            <a:r>
              <a:rPr dirty="0" sz="1100" spc="-60">
                <a:latin typeface="Trebuchet MS"/>
                <a:cs typeface="Trebuchet MS"/>
              </a:rPr>
              <a:t>Benz </a:t>
            </a:r>
            <a:r>
              <a:rPr dirty="0" sz="1100" spc="-45">
                <a:latin typeface="Trebuchet MS"/>
                <a:cs typeface="Trebuchet MS"/>
              </a:rPr>
              <a:t>Service </a:t>
            </a:r>
            <a:r>
              <a:rPr dirty="0" sz="1100" spc="-65">
                <a:latin typeface="Trebuchet MS"/>
                <a:cs typeface="Trebuchet MS"/>
              </a:rPr>
              <a:t>der </a:t>
            </a:r>
            <a:r>
              <a:rPr dirty="0" sz="1100" spc="-50">
                <a:latin typeface="Trebuchet MS"/>
                <a:cs typeface="Trebuchet MS"/>
              </a:rPr>
              <a:t>Mercedes-Benz </a:t>
            </a:r>
            <a:r>
              <a:rPr dirty="0" sz="1100" spc="-45">
                <a:latin typeface="Trebuchet MS"/>
                <a:cs typeface="Trebuchet MS"/>
              </a:rPr>
              <a:t>AG </a:t>
            </a:r>
            <a:r>
              <a:rPr dirty="0" sz="1100" spc="-75">
                <a:latin typeface="Trebuchet MS"/>
                <a:cs typeface="Trebuchet MS"/>
              </a:rPr>
              <a:t>mit </a:t>
            </a:r>
            <a:r>
              <a:rPr dirty="0" sz="1100" spc="-70">
                <a:latin typeface="Trebuchet MS"/>
                <a:cs typeface="Trebuchet MS"/>
              </a:rPr>
              <a:t>einem </a:t>
            </a:r>
            <a:r>
              <a:rPr dirty="0" sz="1100" spc="-65">
                <a:latin typeface="Trebuchet MS"/>
                <a:cs typeface="Trebuchet MS"/>
              </a:rPr>
              <a:t>Vorlauf </a:t>
            </a:r>
            <a:r>
              <a:rPr dirty="0" sz="1100" spc="-50">
                <a:latin typeface="Trebuchet MS"/>
                <a:cs typeface="Trebuchet MS"/>
              </a:rPr>
              <a:t>von </a:t>
            </a:r>
            <a:r>
              <a:rPr dirty="0" sz="1100" spc="-45">
                <a:latin typeface="Trebuchet MS"/>
                <a:cs typeface="Trebuchet MS"/>
              </a:rPr>
              <a:t>mindestens </a:t>
            </a:r>
            <a:r>
              <a:rPr dirty="0" sz="1100" spc="5">
                <a:latin typeface="Trebuchet MS"/>
                <a:cs typeface="Trebuchet MS"/>
              </a:rPr>
              <a:t>10 </a:t>
            </a:r>
            <a:r>
              <a:rPr dirty="0" sz="1100" spc="-60">
                <a:latin typeface="Trebuchet MS"/>
                <a:cs typeface="Trebuchet MS"/>
              </a:rPr>
              <a:t>Werktagen abgerufen  </a:t>
            </a:r>
            <a:r>
              <a:rPr dirty="0" sz="1100" spc="-70">
                <a:latin typeface="Trebuchet MS"/>
                <a:cs typeface="Trebuchet MS"/>
              </a:rPr>
              <a:t>werden (bei </a:t>
            </a:r>
            <a:r>
              <a:rPr dirty="0" sz="1100" spc="-60">
                <a:latin typeface="Trebuchet MS"/>
                <a:cs typeface="Trebuchet MS"/>
              </a:rPr>
              <a:t>Fahrzeugproduktion </a:t>
            </a:r>
            <a:r>
              <a:rPr dirty="0" sz="1100" spc="-80">
                <a:latin typeface="Trebuchet MS"/>
                <a:cs typeface="Trebuchet MS"/>
              </a:rPr>
              <a:t>im </a:t>
            </a:r>
            <a:r>
              <a:rPr dirty="0" sz="1100" spc="-65">
                <a:latin typeface="Trebuchet MS"/>
                <a:cs typeface="Trebuchet MS"/>
              </a:rPr>
              <a:t>Werk </a:t>
            </a:r>
            <a:r>
              <a:rPr dirty="0" sz="1100" spc="-45">
                <a:latin typeface="Trebuchet MS"/>
                <a:cs typeface="Trebuchet MS"/>
              </a:rPr>
              <a:t>Kecskemét </a:t>
            </a:r>
            <a:r>
              <a:rPr dirty="0" sz="1100" spc="-50">
                <a:latin typeface="Trebuchet MS"/>
                <a:cs typeface="Trebuchet MS"/>
              </a:rPr>
              <a:t>können </a:t>
            </a:r>
            <a:r>
              <a:rPr dirty="0" sz="1100" spc="-30">
                <a:latin typeface="Trebuchet MS"/>
                <a:cs typeface="Trebuchet MS"/>
              </a:rPr>
              <a:t>bis </a:t>
            </a:r>
            <a:r>
              <a:rPr dirty="0" sz="1100" spc="-70">
                <a:latin typeface="Trebuchet MS"/>
                <a:cs typeface="Trebuchet MS"/>
              </a:rPr>
              <a:t>zur </a:t>
            </a:r>
            <a:r>
              <a:rPr dirty="0" sz="1100" spc="-55">
                <a:latin typeface="Trebuchet MS"/>
                <a:cs typeface="Trebuchet MS"/>
              </a:rPr>
              <a:t>Einlagerung </a:t>
            </a:r>
            <a:r>
              <a:rPr dirty="0" sz="1100" spc="-30">
                <a:latin typeface="Trebuchet MS"/>
                <a:cs typeface="Trebuchet MS"/>
              </a:rPr>
              <a:t>des </a:t>
            </a:r>
            <a:r>
              <a:rPr dirty="0" sz="1100" spc="-80">
                <a:latin typeface="Trebuchet MS"/>
                <a:cs typeface="Trebuchet MS"/>
              </a:rPr>
              <a:t>zweiten  </a:t>
            </a:r>
            <a:r>
              <a:rPr dirty="0" sz="1100" spc="-45">
                <a:latin typeface="Trebuchet MS"/>
                <a:cs typeface="Trebuchet MS"/>
              </a:rPr>
              <a:t>Radsatzes </a:t>
            </a:r>
            <a:r>
              <a:rPr dirty="0" sz="1100" spc="10">
                <a:latin typeface="Trebuchet MS"/>
                <a:cs typeface="Trebuchet MS"/>
              </a:rPr>
              <a:t>6 </a:t>
            </a:r>
            <a:r>
              <a:rPr dirty="0" sz="1100" spc="-55">
                <a:latin typeface="Trebuchet MS"/>
                <a:cs typeface="Trebuchet MS"/>
              </a:rPr>
              <a:t>Wochen </a:t>
            </a:r>
            <a:r>
              <a:rPr dirty="0" sz="1100" spc="-70">
                <a:latin typeface="Trebuchet MS"/>
                <a:cs typeface="Trebuchet MS"/>
              </a:rPr>
              <a:t>vergehen). Bitte </a:t>
            </a:r>
            <a:r>
              <a:rPr dirty="0" sz="1100" spc="-65">
                <a:latin typeface="Trebuchet MS"/>
                <a:cs typeface="Trebuchet MS"/>
              </a:rPr>
              <a:t>wenden </a:t>
            </a:r>
            <a:r>
              <a:rPr dirty="0" sz="1100" spc="-25">
                <a:latin typeface="Trebuchet MS"/>
                <a:cs typeface="Trebuchet MS"/>
              </a:rPr>
              <a:t>Sie </a:t>
            </a:r>
            <a:r>
              <a:rPr dirty="0" sz="1100" spc="-35">
                <a:latin typeface="Trebuchet MS"/>
                <a:cs typeface="Trebuchet MS"/>
              </a:rPr>
              <a:t>sich </a:t>
            </a:r>
            <a:r>
              <a:rPr dirty="0" sz="1100" spc="-70">
                <a:latin typeface="Trebuchet MS"/>
                <a:cs typeface="Trebuchet MS"/>
              </a:rPr>
              <a:t>jeweils </a:t>
            </a:r>
            <a:r>
              <a:rPr dirty="0" sz="1100" spc="-65">
                <a:latin typeface="Trebuchet MS"/>
                <a:cs typeface="Trebuchet MS"/>
              </a:rPr>
              <a:t>dort </a:t>
            </a:r>
            <a:r>
              <a:rPr dirty="0" sz="1100" spc="-50">
                <a:latin typeface="Trebuchet MS"/>
                <a:cs typeface="Trebuchet MS"/>
              </a:rPr>
              <a:t>an </a:t>
            </a:r>
            <a:r>
              <a:rPr dirty="0" sz="1100" spc="-55">
                <a:latin typeface="Trebuchet MS"/>
                <a:cs typeface="Trebuchet MS"/>
              </a:rPr>
              <a:t>den </a:t>
            </a:r>
            <a:r>
              <a:rPr dirty="0" sz="1100" spc="-50">
                <a:latin typeface="Trebuchet MS"/>
                <a:cs typeface="Trebuchet MS"/>
              </a:rPr>
              <a:t>Service </a:t>
            </a:r>
            <a:r>
              <a:rPr dirty="0" sz="1100" spc="50">
                <a:latin typeface="Trebuchet MS"/>
                <a:cs typeface="Trebuchet MS"/>
              </a:rPr>
              <a:t>/ </a:t>
            </a:r>
            <a:r>
              <a:rPr dirty="0" sz="1100" spc="-90">
                <a:latin typeface="Trebuchet MS"/>
                <a:cs typeface="Trebuchet MS"/>
              </a:rPr>
              <a:t>Teile- </a:t>
            </a:r>
            <a:r>
              <a:rPr dirty="0" sz="1100" spc="-55">
                <a:latin typeface="Trebuchet MS"/>
                <a:cs typeface="Trebuchet MS"/>
              </a:rPr>
              <a:t>und  </a:t>
            </a:r>
            <a:r>
              <a:rPr dirty="0" sz="1100" spc="-65">
                <a:latin typeface="Trebuchet MS"/>
                <a:cs typeface="Trebuchet MS"/>
              </a:rPr>
              <a:t>Zubehörbereich. Etwaige </a:t>
            </a:r>
            <a:r>
              <a:rPr dirty="0" sz="1100" spc="-70">
                <a:latin typeface="Trebuchet MS"/>
                <a:cs typeface="Trebuchet MS"/>
              </a:rPr>
              <a:t>Pfand- </a:t>
            </a:r>
            <a:r>
              <a:rPr dirty="0" sz="1100" spc="-55">
                <a:latin typeface="Trebuchet MS"/>
                <a:cs typeface="Trebuchet MS"/>
              </a:rPr>
              <a:t>und </a:t>
            </a:r>
            <a:r>
              <a:rPr dirty="0" sz="1100" spc="-45">
                <a:latin typeface="Trebuchet MS"/>
                <a:cs typeface="Trebuchet MS"/>
              </a:rPr>
              <a:t>Sicherungsrechte </a:t>
            </a:r>
            <a:r>
              <a:rPr dirty="0" sz="1100" spc="-65">
                <a:latin typeface="Trebuchet MS"/>
                <a:cs typeface="Trebuchet MS"/>
              </a:rPr>
              <a:t>Dritter bleiben </a:t>
            </a:r>
            <a:r>
              <a:rPr dirty="0" sz="1100" spc="-60">
                <a:latin typeface="Trebuchet MS"/>
                <a:cs typeface="Trebuchet MS"/>
              </a:rPr>
              <a:t>hiervon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unberührt.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algn="just" marL="12700" marR="6350">
              <a:lnSpc>
                <a:spcPct val="95000"/>
              </a:lnSpc>
            </a:pPr>
            <a:r>
              <a:rPr dirty="0" sz="1100" spc="-45">
                <a:latin typeface="Trebuchet MS"/>
                <a:cs typeface="Trebuchet MS"/>
              </a:rPr>
              <a:t>Die </a:t>
            </a:r>
            <a:r>
              <a:rPr dirty="0" sz="1100" spc="-60">
                <a:latin typeface="Trebuchet MS"/>
                <a:cs typeface="Trebuchet MS"/>
              </a:rPr>
              <a:t>zusätzliche </a:t>
            </a:r>
            <a:r>
              <a:rPr dirty="0" sz="1100" spc="-45">
                <a:latin typeface="Trebuchet MS"/>
                <a:cs typeface="Trebuchet MS"/>
              </a:rPr>
              <a:t>Sonderausstattung </a:t>
            </a:r>
            <a:r>
              <a:rPr dirty="0" sz="1100" spc="-75">
                <a:latin typeface="Trebuchet MS"/>
                <a:cs typeface="Trebuchet MS"/>
              </a:rPr>
              <a:t>wird </a:t>
            </a:r>
            <a:r>
              <a:rPr dirty="0" sz="1100" spc="-65">
                <a:latin typeface="Trebuchet MS"/>
                <a:cs typeface="Trebuchet MS"/>
              </a:rPr>
              <a:t>unentgeltlich </a:t>
            </a:r>
            <a:r>
              <a:rPr dirty="0" sz="1100" spc="-30">
                <a:latin typeface="Trebuchet MS"/>
                <a:cs typeface="Trebuchet MS"/>
              </a:rPr>
              <a:t>bis </a:t>
            </a:r>
            <a:r>
              <a:rPr dirty="0" sz="1100" spc="-80">
                <a:latin typeface="Trebuchet MS"/>
                <a:cs typeface="Trebuchet MS"/>
              </a:rPr>
              <a:t>zum </a:t>
            </a:r>
            <a:r>
              <a:rPr dirty="0" sz="1100" spc="-75">
                <a:latin typeface="Trebuchet MS"/>
                <a:cs typeface="Trebuchet MS"/>
              </a:rPr>
              <a:t>Abruf, </a:t>
            </a:r>
            <a:r>
              <a:rPr dirty="0" sz="1100" spc="-40">
                <a:latin typeface="Trebuchet MS"/>
                <a:cs typeface="Trebuchet MS"/>
              </a:rPr>
              <a:t>längstens </a:t>
            </a:r>
            <a:r>
              <a:rPr dirty="0" sz="1100" spc="-65">
                <a:latin typeface="Trebuchet MS"/>
                <a:cs typeface="Trebuchet MS"/>
              </a:rPr>
              <a:t>jedoch </a:t>
            </a:r>
            <a:r>
              <a:rPr dirty="0" sz="1100" spc="10">
                <a:latin typeface="Trebuchet MS"/>
                <a:cs typeface="Trebuchet MS"/>
              </a:rPr>
              <a:t>9 </a:t>
            </a:r>
            <a:r>
              <a:rPr dirty="0" sz="1100" spc="-40">
                <a:latin typeface="Trebuchet MS"/>
                <a:cs typeface="Trebuchet MS"/>
              </a:rPr>
              <a:t>Monate </a:t>
            </a:r>
            <a:r>
              <a:rPr dirty="0" sz="1100" spc="-60">
                <a:latin typeface="Trebuchet MS"/>
                <a:cs typeface="Trebuchet MS"/>
              </a:rPr>
              <a:t>ab  </a:t>
            </a:r>
            <a:r>
              <a:rPr dirty="0" sz="1100" spc="-55">
                <a:latin typeface="Trebuchet MS"/>
                <a:cs typeface="Trebuchet MS"/>
              </a:rPr>
              <a:t>Datum </a:t>
            </a:r>
            <a:r>
              <a:rPr dirty="0" sz="1100" spc="-65">
                <a:latin typeface="Trebuchet MS"/>
                <a:cs typeface="Trebuchet MS"/>
              </a:rPr>
              <a:t>der Einlagerung, </a:t>
            </a:r>
            <a:r>
              <a:rPr dirty="0" sz="1100" spc="-75">
                <a:latin typeface="Trebuchet MS"/>
                <a:cs typeface="Trebuchet MS"/>
              </a:rPr>
              <a:t>im </a:t>
            </a:r>
            <a:r>
              <a:rPr dirty="0" sz="1100" spc="-60">
                <a:latin typeface="Trebuchet MS"/>
                <a:cs typeface="Trebuchet MS"/>
              </a:rPr>
              <a:t>Logistik-Zentrum </a:t>
            </a:r>
            <a:r>
              <a:rPr dirty="0" sz="1100" spc="-65">
                <a:latin typeface="Trebuchet MS"/>
                <a:cs typeface="Trebuchet MS"/>
              </a:rPr>
              <a:t>der Firma WP </a:t>
            </a:r>
            <a:r>
              <a:rPr dirty="0" sz="1100" spc="-40">
                <a:latin typeface="Trebuchet MS"/>
                <a:cs typeface="Trebuchet MS"/>
              </a:rPr>
              <a:t>Logistik </a:t>
            </a:r>
            <a:r>
              <a:rPr dirty="0" sz="1100" spc="-75">
                <a:latin typeface="Trebuchet MS"/>
                <a:cs typeface="Trebuchet MS"/>
              </a:rPr>
              <a:t>GmbH, </a:t>
            </a:r>
            <a:r>
              <a:rPr dirty="0" sz="1100" spc="-45">
                <a:latin typeface="Trebuchet MS"/>
                <a:cs typeface="Trebuchet MS"/>
              </a:rPr>
              <a:t>Straße </a:t>
            </a:r>
            <a:r>
              <a:rPr dirty="0" sz="1100" spc="-65">
                <a:latin typeface="Trebuchet MS"/>
                <a:cs typeface="Trebuchet MS"/>
              </a:rPr>
              <a:t>der Einheit </a:t>
            </a:r>
            <a:r>
              <a:rPr dirty="0" sz="1100" spc="-70">
                <a:latin typeface="Trebuchet MS"/>
                <a:cs typeface="Trebuchet MS"/>
              </a:rPr>
              <a:t>1, </a:t>
            </a:r>
            <a:r>
              <a:rPr dirty="0" sz="1100" spc="5">
                <a:latin typeface="Trebuchet MS"/>
                <a:cs typeface="Trebuchet MS"/>
              </a:rPr>
              <a:t>08115  </a:t>
            </a:r>
            <a:r>
              <a:rPr dirty="0" sz="1100" spc="-45">
                <a:latin typeface="Trebuchet MS"/>
                <a:cs typeface="Trebuchet MS"/>
              </a:rPr>
              <a:t>Lichtentanne/Schönfels </a:t>
            </a:r>
            <a:r>
              <a:rPr dirty="0" sz="1100" spc="-75">
                <a:latin typeface="Trebuchet MS"/>
                <a:cs typeface="Trebuchet MS"/>
              </a:rPr>
              <a:t>für </a:t>
            </a:r>
            <a:r>
              <a:rPr dirty="0" sz="1100" spc="-55">
                <a:latin typeface="Trebuchet MS"/>
                <a:cs typeface="Trebuchet MS"/>
              </a:rPr>
              <a:t>den </a:t>
            </a:r>
            <a:r>
              <a:rPr dirty="0" sz="1100" spc="-50">
                <a:latin typeface="Trebuchet MS"/>
                <a:cs typeface="Trebuchet MS"/>
              </a:rPr>
              <a:t>Kunden</a:t>
            </a:r>
            <a:r>
              <a:rPr dirty="0" sz="1100" spc="-80">
                <a:latin typeface="Trebuchet MS"/>
                <a:cs typeface="Trebuchet MS"/>
              </a:rPr>
              <a:t> verwahrt.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algn="just" marL="12700" marR="5080">
              <a:lnSpc>
                <a:spcPct val="95100"/>
              </a:lnSpc>
            </a:pPr>
            <a:r>
              <a:rPr dirty="0" sz="1100" spc="-45">
                <a:latin typeface="Trebuchet MS"/>
                <a:cs typeface="Trebuchet MS"/>
              </a:rPr>
              <a:t>Die </a:t>
            </a:r>
            <a:r>
              <a:rPr dirty="0" sz="1100" spc="-60">
                <a:latin typeface="Trebuchet MS"/>
                <a:cs typeface="Trebuchet MS"/>
              </a:rPr>
              <a:t>zusätzliche </a:t>
            </a:r>
            <a:r>
              <a:rPr dirty="0" sz="1100" spc="-45">
                <a:latin typeface="Trebuchet MS"/>
                <a:cs typeface="Trebuchet MS"/>
              </a:rPr>
              <a:t>Sonderausstattung </a:t>
            </a:r>
            <a:r>
              <a:rPr dirty="0" sz="1100" spc="-75">
                <a:latin typeface="Trebuchet MS"/>
                <a:cs typeface="Trebuchet MS"/>
              </a:rPr>
              <a:t>wird </a:t>
            </a:r>
            <a:r>
              <a:rPr dirty="0" sz="1100" spc="-60">
                <a:latin typeface="Trebuchet MS"/>
                <a:cs typeface="Trebuchet MS"/>
              </a:rPr>
              <a:t>nur </a:t>
            </a:r>
            <a:r>
              <a:rPr dirty="0" sz="1100" spc="-50">
                <a:latin typeface="Trebuchet MS"/>
                <a:cs typeface="Trebuchet MS"/>
              </a:rPr>
              <a:t>gegen </a:t>
            </a:r>
            <a:r>
              <a:rPr dirty="0" sz="1100" spc="-55">
                <a:latin typeface="Trebuchet MS"/>
                <a:cs typeface="Trebuchet MS"/>
              </a:rPr>
              <a:t>Vorlage </a:t>
            </a:r>
            <a:r>
              <a:rPr dirty="0" sz="1100" spc="-50">
                <a:latin typeface="Trebuchet MS"/>
                <a:cs typeface="Trebuchet MS"/>
              </a:rPr>
              <a:t>dieser </a:t>
            </a:r>
            <a:r>
              <a:rPr dirty="0" sz="1100" spc="-60">
                <a:latin typeface="Trebuchet MS"/>
                <a:cs typeface="Trebuchet MS"/>
              </a:rPr>
              <a:t>Zusatzvereinbarung </a:t>
            </a:r>
            <a:r>
              <a:rPr dirty="0" sz="1100" spc="-55">
                <a:latin typeface="Trebuchet MS"/>
                <a:cs typeface="Trebuchet MS"/>
              </a:rPr>
              <a:t>herausgegeben.  </a:t>
            </a:r>
            <a:r>
              <a:rPr dirty="0" sz="1100" spc="-45">
                <a:latin typeface="Trebuchet MS"/>
                <a:cs typeface="Trebuchet MS"/>
              </a:rPr>
              <a:t>Die </a:t>
            </a:r>
            <a:r>
              <a:rPr dirty="0" sz="1100" spc="-50">
                <a:latin typeface="Trebuchet MS"/>
                <a:cs typeface="Trebuchet MS"/>
              </a:rPr>
              <a:t>ausgebende </a:t>
            </a:r>
            <a:r>
              <a:rPr dirty="0" sz="1100" spc="-55">
                <a:latin typeface="Trebuchet MS"/>
                <a:cs typeface="Trebuchet MS"/>
              </a:rPr>
              <a:t>Stelle </a:t>
            </a:r>
            <a:r>
              <a:rPr dirty="0" sz="1100" spc="-45">
                <a:latin typeface="Trebuchet MS"/>
                <a:cs typeface="Trebuchet MS"/>
              </a:rPr>
              <a:t>ist </a:t>
            </a:r>
            <a:r>
              <a:rPr dirty="0" sz="1100" spc="-75">
                <a:latin typeface="Trebuchet MS"/>
                <a:cs typeface="Trebuchet MS"/>
              </a:rPr>
              <a:t>befugt, </a:t>
            </a:r>
            <a:r>
              <a:rPr dirty="0" sz="1100" spc="-65">
                <a:latin typeface="Trebuchet MS"/>
                <a:cs typeface="Trebuchet MS"/>
              </a:rPr>
              <a:t>aber </a:t>
            </a:r>
            <a:r>
              <a:rPr dirty="0" sz="1100" spc="-60">
                <a:latin typeface="Trebuchet MS"/>
                <a:cs typeface="Trebuchet MS"/>
              </a:rPr>
              <a:t>nicht </a:t>
            </a:r>
            <a:r>
              <a:rPr dirty="0" sz="1100" spc="-80">
                <a:latin typeface="Trebuchet MS"/>
                <a:cs typeface="Trebuchet MS"/>
              </a:rPr>
              <a:t>verpflichtet, </a:t>
            </a:r>
            <a:r>
              <a:rPr dirty="0" sz="1100" spc="-65">
                <a:latin typeface="Trebuchet MS"/>
                <a:cs typeface="Trebuchet MS"/>
              </a:rPr>
              <a:t>die </a:t>
            </a:r>
            <a:r>
              <a:rPr dirty="0" sz="1100" spc="-55">
                <a:latin typeface="Trebuchet MS"/>
                <a:cs typeface="Trebuchet MS"/>
              </a:rPr>
              <a:t>Berechtigung </a:t>
            </a:r>
            <a:r>
              <a:rPr dirty="0" sz="1100" spc="-70">
                <a:latin typeface="Trebuchet MS"/>
                <a:cs typeface="Trebuchet MS"/>
              </a:rPr>
              <a:t>zur </a:t>
            </a:r>
            <a:r>
              <a:rPr dirty="0" sz="1100" spc="-55">
                <a:latin typeface="Trebuchet MS"/>
                <a:cs typeface="Trebuchet MS"/>
              </a:rPr>
              <a:t>Entgegennahme </a:t>
            </a:r>
            <a:r>
              <a:rPr dirty="0" sz="1100" spc="-50">
                <a:latin typeface="Trebuchet MS"/>
                <a:cs typeface="Trebuchet MS"/>
              </a:rPr>
              <a:t>dieser  </a:t>
            </a:r>
            <a:r>
              <a:rPr dirty="0" sz="1100" spc="-65">
                <a:latin typeface="Trebuchet MS"/>
                <a:cs typeface="Trebuchet MS"/>
              </a:rPr>
              <a:t>Kompletträder zu </a:t>
            </a:r>
            <a:r>
              <a:rPr dirty="0" sz="1100" spc="-75">
                <a:latin typeface="Trebuchet MS"/>
                <a:cs typeface="Trebuchet MS"/>
              </a:rPr>
              <a:t>prüfen. </a:t>
            </a:r>
            <a:r>
              <a:rPr dirty="0" sz="1100" spc="-40">
                <a:latin typeface="Trebuchet MS"/>
                <a:cs typeface="Trebuchet MS"/>
              </a:rPr>
              <a:t>Der </a:t>
            </a:r>
            <a:r>
              <a:rPr dirty="0" sz="1100" spc="-50">
                <a:latin typeface="Trebuchet MS"/>
                <a:cs typeface="Trebuchet MS"/>
              </a:rPr>
              <a:t>Kunde </a:t>
            </a:r>
            <a:r>
              <a:rPr dirty="0" sz="1100" spc="-70">
                <a:latin typeface="Trebuchet MS"/>
                <a:cs typeface="Trebuchet MS"/>
              </a:rPr>
              <a:t>übt damit </a:t>
            </a:r>
            <a:r>
              <a:rPr dirty="0" sz="1100" spc="-65">
                <a:latin typeface="Trebuchet MS"/>
                <a:cs typeface="Trebuchet MS"/>
              </a:rPr>
              <a:t>die </a:t>
            </a:r>
            <a:r>
              <a:rPr dirty="0" sz="1100" spc="-55">
                <a:latin typeface="Trebuchet MS"/>
                <a:cs typeface="Trebuchet MS"/>
              </a:rPr>
              <a:t>Verfügungsmacht </a:t>
            </a:r>
            <a:r>
              <a:rPr dirty="0" sz="1100" spc="-65">
                <a:latin typeface="Trebuchet MS"/>
                <a:cs typeface="Trebuchet MS"/>
              </a:rPr>
              <a:t>darüber </a:t>
            </a:r>
            <a:r>
              <a:rPr dirty="0" sz="1100" spc="-30">
                <a:latin typeface="Trebuchet MS"/>
                <a:cs typeface="Trebuchet MS"/>
              </a:rPr>
              <a:t>aus </a:t>
            </a:r>
            <a:r>
              <a:rPr dirty="0" sz="1100" spc="-55">
                <a:latin typeface="Trebuchet MS"/>
                <a:cs typeface="Trebuchet MS"/>
              </a:rPr>
              <a:t>und </a:t>
            </a:r>
            <a:r>
              <a:rPr dirty="0" sz="1100" spc="-65">
                <a:latin typeface="Trebuchet MS"/>
                <a:cs typeface="Trebuchet MS"/>
              </a:rPr>
              <a:t>hat die </a:t>
            </a:r>
            <a:r>
              <a:rPr dirty="0" sz="1100" spc="-50">
                <a:latin typeface="Trebuchet MS"/>
                <a:cs typeface="Trebuchet MS"/>
              </a:rPr>
              <a:t>Stellung  </a:t>
            </a:r>
            <a:r>
              <a:rPr dirty="0" sz="1100" spc="-45">
                <a:latin typeface="Trebuchet MS"/>
                <a:cs typeface="Trebuchet MS"/>
              </a:rPr>
              <a:t>eines </a:t>
            </a:r>
            <a:r>
              <a:rPr dirty="0" sz="1100" spc="-65">
                <a:latin typeface="Trebuchet MS"/>
                <a:cs typeface="Trebuchet MS"/>
              </a:rPr>
              <a:t>wirtschaftlichen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Eigentümers.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8739" y="7013572"/>
            <a:ext cx="827404" cy="33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67501" y="7034909"/>
            <a:ext cx="808236" cy="268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6600" y="7194715"/>
            <a:ext cx="2985135" cy="675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ts val="1300"/>
              </a:lnSpc>
              <a:spcBef>
                <a:spcPts val="105"/>
              </a:spcBef>
            </a:pPr>
            <a:r>
              <a:rPr dirty="0" sz="1100" spc="-65">
                <a:latin typeface="Trebuchet MS"/>
                <a:cs typeface="Trebuchet MS"/>
              </a:rPr>
              <a:t>Datum:</a:t>
            </a:r>
            <a:endParaRPr sz="1100">
              <a:latin typeface="Trebuchet MS"/>
              <a:cs typeface="Trebuchet MS"/>
            </a:endParaRPr>
          </a:p>
          <a:p>
            <a:pPr algn="just" marL="12700" marR="5080" indent="2540">
              <a:lnSpc>
                <a:spcPct val="95000"/>
              </a:lnSpc>
              <a:spcBef>
                <a:spcPts val="45"/>
              </a:spcBef>
            </a:pPr>
            <a:r>
              <a:rPr dirty="0" sz="1100" spc="-55">
                <a:latin typeface="Trebuchet MS"/>
                <a:cs typeface="Trebuchet MS"/>
              </a:rPr>
              <a:t>……………………………………………………………………………….  </a:t>
            </a:r>
            <a:r>
              <a:rPr dirty="0" sz="1100" spc="-70">
                <a:latin typeface="Trebuchet MS"/>
                <a:cs typeface="Trebuchet MS"/>
              </a:rPr>
              <a:t>ppa. </a:t>
            </a:r>
            <a:r>
              <a:rPr dirty="0" sz="1100" spc="-60">
                <a:latin typeface="Trebuchet MS"/>
                <a:cs typeface="Trebuchet MS"/>
              </a:rPr>
              <a:t>Alexandra </a:t>
            </a:r>
            <a:r>
              <a:rPr dirty="0" sz="1100" spc="-40">
                <a:latin typeface="Trebuchet MS"/>
                <a:cs typeface="Trebuchet MS"/>
              </a:rPr>
              <a:t>Strassburger </a:t>
            </a:r>
            <a:r>
              <a:rPr dirty="0" sz="1100" spc="-70">
                <a:latin typeface="Trebuchet MS"/>
                <a:cs typeface="Trebuchet MS"/>
              </a:rPr>
              <a:t>ppa. </a:t>
            </a:r>
            <a:r>
              <a:rPr dirty="0" sz="1100" spc="-45">
                <a:latin typeface="Trebuchet MS"/>
                <a:cs typeface="Trebuchet MS"/>
              </a:rPr>
              <a:t>Carsten </a:t>
            </a:r>
            <a:r>
              <a:rPr dirty="0" sz="1100" spc="-60">
                <a:latin typeface="Trebuchet MS"/>
                <a:cs typeface="Trebuchet MS"/>
              </a:rPr>
              <a:t>Dippelt  (Auslieferung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Fahrzeug)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7702" y="7357339"/>
            <a:ext cx="1235710" cy="51244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170"/>
              </a:spcBef>
            </a:pPr>
            <a:r>
              <a:rPr dirty="0" sz="1100" spc="-55">
                <a:latin typeface="Trebuchet MS"/>
                <a:cs typeface="Trebuchet MS"/>
              </a:rPr>
              <a:t>……………………………….  </a:t>
            </a:r>
            <a:r>
              <a:rPr dirty="0" sz="1100" spc="-60">
                <a:latin typeface="Trebuchet MS"/>
                <a:cs typeface="Trebuchet MS"/>
              </a:rPr>
              <a:t>Unterschrift </a:t>
            </a:r>
            <a:r>
              <a:rPr dirty="0" sz="1100" spc="-50">
                <a:latin typeface="Trebuchet MS"/>
                <a:cs typeface="Trebuchet MS"/>
              </a:rPr>
              <a:t>Kunde  </a:t>
            </a:r>
            <a:r>
              <a:rPr dirty="0" sz="1100" spc="-55">
                <a:latin typeface="Trebuchet MS"/>
                <a:cs typeface="Trebuchet MS"/>
              </a:rPr>
              <a:t>(Bestellung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Fahrzeug)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6444" y="7998967"/>
            <a:ext cx="5785485" cy="5384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2540">
              <a:lnSpc>
                <a:spcPts val="910"/>
              </a:lnSpc>
              <a:spcBef>
                <a:spcPts val="175"/>
              </a:spcBef>
            </a:pPr>
            <a:r>
              <a:rPr dirty="0" sz="800" spc="-25">
                <a:latin typeface="Trebuchet MS"/>
                <a:cs typeface="Trebuchet MS"/>
              </a:rPr>
              <a:t>Mit </a:t>
            </a:r>
            <a:r>
              <a:rPr dirty="0" sz="800" spc="-40">
                <a:latin typeface="Trebuchet MS"/>
                <a:cs typeface="Trebuchet MS"/>
              </a:rPr>
              <a:t>obigen </a:t>
            </a:r>
            <a:r>
              <a:rPr dirty="0" sz="800" spc="-45">
                <a:latin typeface="Trebuchet MS"/>
                <a:cs typeface="Trebuchet MS"/>
              </a:rPr>
              <a:t>Unterschriften erlangt </a:t>
            </a:r>
            <a:r>
              <a:rPr dirty="0" sz="800" spc="-25">
                <a:latin typeface="Trebuchet MS"/>
                <a:cs typeface="Trebuchet MS"/>
              </a:rPr>
              <a:t>das </a:t>
            </a:r>
            <a:r>
              <a:rPr dirty="0" sz="800" spc="-40">
                <a:latin typeface="Trebuchet MS"/>
                <a:cs typeface="Trebuchet MS"/>
              </a:rPr>
              <a:t>Besitzkonstitut </a:t>
            </a:r>
            <a:r>
              <a:rPr dirty="0" sz="800" spc="-50">
                <a:latin typeface="Trebuchet MS"/>
                <a:cs typeface="Trebuchet MS"/>
              </a:rPr>
              <a:t>bei </a:t>
            </a:r>
            <a:r>
              <a:rPr dirty="0" sz="800" spc="-45">
                <a:latin typeface="Trebuchet MS"/>
                <a:cs typeface="Trebuchet MS"/>
              </a:rPr>
              <a:t>Fahrzeugübergabe </a:t>
            </a:r>
            <a:r>
              <a:rPr dirty="0" sz="800" spc="-35">
                <a:latin typeface="Trebuchet MS"/>
                <a:cs typeface="Trebuchet MS"/>
              </a:rPr>
              <a:t>seine </a:t>
            </a:r>
            <a:r>
              <a:rPr dirty="0" sz="800" spc="-55">
                <a:latin typeface="Trebuchet MS"/>
                <a:cs typeface="Trebuchet MS"/>
              </a:rPr>
              <a:t>Gültigkeit. </a:t>
            </a:r>
            <a:r>
              <a:rPr dirty="0" sz="800" spc="-30">
                <a:latin typeface="Trebuchet MS"/>
                <a:cs typeface="Trebuchet MS"/>
              </a:rPr>
              <a:t>Der </a:t>
            </a:r>
            <a:r>
              <a:rPr dirty="0" sz="800" spc="-40">
                <a:latin typeface="Trebuchet MS"/>
                <a:cs typeface="Trebuchet MS"/>
              </a:rPr>
              <a:t>Kunde </a:t>
            </a:r>
            <a:r>
              <a:rPr dirty="0" sz="800" spc="-55">
                <a:latin typeface="Trebuchet MS"/>
                <a:cs typeface="Trebuchet MS"/>
              </a:rPr>
              <a:t>erhält </a:t>
            </a:r>
            <a:r>
              <a:rPr dirty="0" sz="800" spc="-20">
                <a:latin typeface="Trebuchet MS"/>
                <a:cs typeface="Trebuchet MS"/>
              </a:rPr>
              <a:t>das </a:t>
            </a:r>
            <a:r>
              <a:rPr dirty="0" sz="800" spc="-40">
                <a:latin typeface="Trebuchet MS"/>
                <a:cs typeface="Trebuchet MS"/>
              </a:rPr>
              <a:t>Besitzkonstitut </a:t>
            </a:r>
            <a:r>
              <a:rPr dirty="0" sz="800" spc="-60">
                <a:latin typeface="Trebuchet MS"/>
                <a:cs typeface="Trebuchet MS"/>
              </a:rPr>
              <a:t>im  </a:t>
            </a:r>
            <a:r>
              <a:rPr dirty="0" sz="800" spc="-45">
                <a:latin typeface="Trebuchet MS"/>
                <a:cs typeface="Trebuchet MS"/>
              </a:rPr>
              <a:t>Original anstelle </a:t>
            </a:r>
            <a:r>
              <a:rPr dirty="0" sz="800" spc="-20">
                <a:latin typeface="Trebuchet MS"/>
                <a:cs typeface="Trebuchet MS"/>
              </a:rPr>
              <a:t>des </a:t>
            </a:r>
            <a:r>
              <a:rPr dirty="0" sz="800" spc="-45">
                <a:latin typeface="Trebuchet MS"/>
                <a:cs typeface="Trebuchet MS"/>
              </a:rPr>
              <a:t>nicht </a:t>
            </a:r>
            <a:r>
              <a:rPr dirty="0" sz="800" spc="-50">
                <a:latin typeface="Trebuchet MS"/>
                <a:cs typeface="Trebuchet MS"/>
              </a:rPr>
              <a:t>direkt </a:t>
            </a:r>
            <a:r>
              <a:rPr dirty="0" sz="800" spc="-55">
                <a:latin typeface="Trebuchet MS"/>
                <a:cs typeface="Trebuchet MS"/>
              </a:rPr>
              <a:t>mit </a:t>
            </a:r>
            <a:r>
              <a:rPr dirty="0" sz="800" spc="-45">
                <a:latin typeface="Trebuchet MS"/>
                <a:cs typeface="Trebuchet MS"/>
              </a:rPr>
              <a:t>ausgelieferten </a:t>
            </a:r>
            <a:r>
              <a:rPr dirty="0" sz="800" spc="-60">
                <a:latin typeface="Trebuchet MS"/>
                <a:cs typeface="Trebuchet MS"/>
              </a:rPr>
              <a:t>zweiten </a:t>
            </a:r>
            <a:r>
              <a:rPr dirty="0" sz="800" spc="-45">
                <a:latin typeface="Trebuchet MS"/>
                <a:cs typeface="Trebuchet MS"/>
              </a:rPr>
              <a:t>Komplettradsatzes. </a:t>
            </a:r>
            <a:r>
              <a:rPr dirty="0" sz="800" spc="-55">
                <a:latin typeface="Trebuchet MS"/>
                <a:cs typeface="Trebuchet MS"/>
              </a:rPr>
              <a:t>Bitte </a:t>
            </a:r>
            <a:r>
              <a:rPr dirty="0" sz="800" spc="-50">
                <a:latin typeface="Trebuchet MS"/>
                <a:cs typeface="Trebuchet MS"/>
              </a:rPr>
              <a:t>bewahren </a:t>
            </a:r>
            <a:r>
              <a:rPr dirty="0" sz="800" spc="-20">
                <a:latin typeface="Trebuchet MS"/>
                <a:cs typeface="Trebuchet MS"/>
              </a:rPr>
              <a:t>Sie </a:t>
            </a:r>
            <a:r>
              <a:rPr dirty="0" sz="800" spc="-45">
                <a:latin typeface="Trebuchet MS"/>
                <a:cs typeface="Trebuchet MS"/>
              </a:rPr>
              <a:t>den </a:t>
            </a:r>
            <a:r>
              <a:rPr dirty="0" sz="800" spc="-40">
                <a:latin typeface="Trebuchet MS"/>
                <a:cs typeface="Trebuchet MS"/>
              </a:rPr>
              <a:t>Beleg </a:t>
            </a:r>
            <a:r>
              <a:rPr dirty="0" sz="800" spc="-45">
                <a:latin typeface="Trebuchet MS"/>
                <a:cs typeface="Trebuchet MS"/>
              </a:rPr>
              <a:t>daher </a:t>
            </a:r>
            <a:r>
              <a:rPr dirty="0" sz="800" spc="-40">
                <a:latin typeface="Trebuchet MS"/>
                <a:cs typeface="Trebuchet MS"/>
              </a:rPr>
              <a:t>sorgfältig</a:t>
            </a:r>
            <a:r>
              <a:rPr dirty="0" sz="800" spc="-15">
                <a:latin typeface="Trebuchet MS"/>
                <a:cs typeface="Trebuchet MS"/>
              </a:rPr>
              <a:t> </a:t>
            </a:r>
            <a:r>
              <a:rPr dirty="0" sz="800" spc="-65">
                <a:latin typeface="Trebuchet MS"/>
                <a:cs typeface="Trebuchet MS"/>
              </a:rPr>
              <a:t>auf.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</a:pPr>
            <a:r>
              <a:rPr dirty="0" sz="1100" spc="-45">
                <a:latin typeface="Trebuchet MS"/>
                <a:cs typeface="Trebuchet MS"/>
              </a:rPr>
              <a:t>Die </a:t>
            </a:r>
            <a:r>
              <a:rPr dirty="0" sz="1100" spc="-70">
                <a:latin typeface="Trebuchet MS"/>
                <a:cs typeface="Trebuchet MS"/>
              </a:rPr>
              <a:t>Kompletträder wurden </a:t>
            </a:r>
            <a:r>
              <a:rPr dirty="0" sz="1100" spc="-55">
                <a:latin typeface="Trebuchet MS"/>
                <a:cs typeface="Trebuchet MS"/>
              </a:rPr>
              <a:t>vollständig und </a:t>
            </a:r>
            <a:r>
              <a:rPr dirty="0" sz="1100" spc="-60">
                <a:latin typeface="Trebuchet MS"/>
                <a:cs typeface="Trebuchet MS"/>
              </a:rPr>
              <a:t>in </a:t>
            </a:r>
            <a:r>
              <a:rPr dirty="0" sz="1100" spc="-75">
                <a:latin typeface="Trebuchet MS"/>
                <a:cs typeface="Trebuchet MS"/>
              </a:rPr>
              <a:t>einwandfreiem </a:t>
            </a:r>
            <a:r>
              <a:rPr dirty="0" sz="1100" spc="-50">
                <a:latin typeface="Trebuchet MS"/>
                <a:cs typeface="Trebuchet MS"/>
              </a:rPr>
              <a:t>Zustand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übergeben: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0719" y="8821781"/>
            <a:ext cx="2141855" cy="3536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R="5080">
              <a:lnSpc>
                <a:spcPts val="1260"/>
              </a:lnSpc>
              <a:spcBef>
                <a:spcPts val="195"/>
              </a:spcBef>
            </a:pPr>
            <a:r>
              <a:rPr dirty="0" sz="1100" spc="-55">
                <a:latin typeface="Trebuchet MS"/>
                <a:cs typeface="Trebuchet MS"/>
              </a:rPr>
              <a:t>……</a:t>
            </a:r>
            <a:r>
              <a:rPr dirty="0" sz="1100" spc="-45">
                <a:latin typeface="Trebuchet MS"/>
                <a:cs typeface="Trebuchet MS"/>
              </a:rPr>
              <a:t>…</a:t>
            </a:r>
            <a:r>
              <a:rPr dirty="0" sz="1100" spc="-55">
                <a:latin typeface="Trebuchet MS"/>
                <a:cs typeface="Trebuchet MS"/>
              </a:rPr>
              <a:t>…</a:t>
            </a:r>
            <a:r>
              <a:rPr dirty="0" sz="1100" spc="-45">
                <a:latin typeface="Trebuchet MS"/>
                <a:cs typeface="Trebuchet MS"/>
              </a:rPr>
              <a:t>…</a:t>
            </a:r>
            <a:r>
              <a:rPr dirty="0" sz="1100" spc="-55">
                <a:latin typeface="Trebuchet MS"/>
                <a:cs typeface="Trebuchet MS"/>
              </a:rPr>
              <a:t>…</a:t>
            </a:r>
            <a:r>
              <a:rPr dirty="0" sz="1100" spc="-45">
                <a:latin typeface="Trebuchet MS"/>
                <a:cs typeface="Trebuchet MS"/>
              </a:rPr>
              <a:t>…</a:t>
            </a:r>
            <a:r>
              <a:rPr dirty="0" sz="1100" spc="-55">
                <a:latin typeface="Trebuchet MS"/>
                <a:cs typeface="Trebuchet MS"/>
              </a:rPr>
              <a:t>…</a:t>
            </a:r>
            <a:r>
              <a:rPr dirty="0" sz="1100" spc="-45">
                <a:latin typeface="Trebuchet MS"/>
                <a:cs typeface="Trebuchet MS"/>
              </a:rPr>
              <a:t>…</a:t>
            </a:r>
            <a:r>
              <a:rPr dirty="0" sz="1100" spc="-55">
                <a:latin typeface="Trebuchet MS"/>
                <a:cs typeface="Trebuchet MS"/>
              </a:rPr>
              <a:t>…</a:t>
            </a:r>
            <a:r>
              <a:rPr dirty="0" sz="1100" spc="-45">
                <a:latin typeface="Trebuchet MS"/>
                <a:cs typeface="Trebuchet MS"/>
              </a:rPr>
              <a:t>…</a:t>
            </a:r>
            <a:r>
              <a:rPr dirty="0" sz="1100" spc="-55">
                <a:latin typeface="Trebuchet MS"/>
                <a:cs typeface="Trebuchet MS"/>
              </a:rPr>
              <a:t>…</a:t>
            </a:r>
            <a:r>
              <a:rPr dirty="0" sz="1100" spc="-45">
                <a:latin typeface="Trebuchet MS"/>
                <a:cs typeface="Trebuchet MS"/>
              </a:rPr>
              <a:t>…</a:t>
            </a:r>
            <a:r>
              <a:rPr dirty="0" sz="1100" spc="-55">
                <a:latin typeface="Trebuchet MS"/>
                <a:cs typeface="Trebuchet MS"/>
              </a:rPr>
              <a:t>…</a:t>
            </a:r>
            <a:r>
              <a:rPr dirty="0" sz="1100" spc="-45">
                <a:latin typeface="Trebuchet MS"/>
                <a:cs typeface="Trebuchet MS"/>
              </a:rPr>
              <a:t>……</a:t>
            </a:r>
            <a:r>
              <a:rPr dirty="0" sz="1100" spc="-55">
                <a:latin typeface="Trebuchet MS"/>
                <a:cs typeface="Trebuchet MS"/>
              </a:rPr>
              <a:t>……</a:t>
            </a:r>
            <a:r>
              <a:rPr dirty="0" sz="1100" spc="-45">
                <a:latin typeface="Trebuchet MS"/>
                <a:cs typeface="Trebuchet MS"/>
              </a:rPr>
              <a:t>…</a:t>
            </a:r>
            <a:r>
              <a:rPr dirty="0" sz="1100" spc="-55">
                <a:latin typeface="Trebuchet MS"/>
                <a:cs typeface="Trebuchet MS"/>
              </a:rPr>
              <a:t>…</a:t>
            </a:r>
            <a:r>
              <a:rPr dirty="0" sz="1100" spc="-35">
                <a:latin typeface="Trebuchet MS"/>
                <a:cs typeface="Trebuchet MS"/>
              </a:rPr>
              <a:t>……  </a:t>
            </a:r>
            <a:r>
              <a:rPr dirty="0" sz="1100" spc="-50">
                <a:latin typeface="Trebuchet MS"/>
                <a:cs typeface="Trebuchet MS"/>
              </a:rPr>
              <a:t>Empfangsbestätigung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Kunde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208" y="8821781"/>
            <a:ext cx="2406650" cy="4991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290"/>
              </a:lnSpc>
              <a:spcBef>
                <a:spcPts val="100"/>
              </a:spcBef>
            </a:pPr>
            <a:r>
              <a:rPr dirty="0" sz="1100" spc="-55">
                <a:latin typeface="Trebuchet MS"/>
                <a:cs typeface="Trebuchet MS"/>
              </a:rPr>
              <a:t>………………………………………………………………..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ts val="1265"/>
              </a:lnSpc>
            </a:pPr>
            <a:r>
              <a:rPr dirty="0" sz="1100" spc="-55">
                <a:latin typeface="Trebuchet MS"/>
                <a:cs typeface="Trebuchet MS"/>
              </a:rPr>
              <a:t>Stempel </a:t>
            </a:r>
            <a:r>
              <a:rPr dirty="0" sz="1100" spc="50">
                <a:latin typeface="Trebuchet MS"/>
                <a:cs typeface="Trebuchet MS"/>
              </a:rPr>
              <a:t>/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Unterschrift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ts val="1175"/>
              </a:lnSpc>
            </a:pPr>
            <a:r>
              <a:rPr dirty="0" sz="1000" spc="-50">
                <a:latin typeface="Trebuchet MS"/>
                <a:cs typeface="Trebuchet MS"/>
              </a:rPr>
              <a:t>(ausgebender </a:t>
            </a:r>
            <a:r>
              <a:rPr dirty="0" sz="1000" spc="-60">
                <a:latin typeface="Trebuchet MS"/>
                <a:cs typeface="Trebuchet MS"/>
              </a:rPr>
              <a:t>Betrieb</a:t>
            </a:r>
            <a:r>
              <a:rPr dirty="0" sz="1000" spc="-50">
                <a:latin typeface="Trebuchet MS"/>
                <a:cs typeface="Trebuchet MS"/>
              </a:rPr>
              <a:t> </a:t>
            </a:r>
            <a:r>
              <a:rPr dirty="0" sz="1000" spc="-65">
                <a:latin typeface="Trebuchet MS"/>
                <a:cs typeface="Trebuchet MS"/>
              </a:rPr>
              <a:t>Kompletträder)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6343" y="9434576"/>
            <a:ext cx="5788025" cy="4953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065" marR="5080" indent="2540">
              <a:lnSpc>
                <a:spcPts val="910"/>
              </a:lnSpc>
              <a:spcBef>
                <a:spcPts val="175"/>
              </a:spcBef>
            </a:pPr>
            <a:r>
              <a:rPr dirty="0" sz="800" spc="-25">
                <a:latin typeface="Trebuchet MS"/>
                <a:cs typeface="Trebuchet MS"/>
              </a:rPr>
              <a:t>Mit </a:t>
            </a:r>
            <a:r>
              <a:rPr dirty="0" sz="800" spc="-40">
                <a:latin typeface="Trebuchet MS"/>
                <a:cs typeface="Trebuchet MS"/>
              </a:rPr>
              <a:t>obigen </a:t>
            </a:r>
            <a:r>
              <a:rPr dirty="0" sz="800" spc="-45">
                <a:latin typeface="Trebuchet MS"/>
                <a:cs typeface="Trebuchet MS"/>
              </a:rPr>
              <a:t>Unterschriften </a:t>
            </a:r>
            <a:r>
              <a:rPr dirty="0" sz="800" spc="-60">
                <a:latin typeface="Trebuchet MS"/>
                <a:cs typeface="Trebuchet MS"/>
              </a:rPr>
              <a:t>verliert </a:t>
            </a:r>
            <a:r>
              <a:rPr dirty="0" sz="800" spc="-30">
                <a:latin typeface="Trebuchet MS"/>
                <a:cs typeface="Trebuchet MS"/>
              </a:rPr>
              <a:t>das </a:t>
            </a:r>
            <a:r>
              <a:rPr dirty="0" sz="800" spc="-40">
                <a:latin typeface="Trebuchet MS"/>
                <a:cs typeface="Trebuchet MS"/>
              </a:rPr>
              <a:t>Besitzkonstitut </a:t>
            </a:r>
            <a:r>
              <a:rPr dirty="0" sz="800" spc="-50">
                <a:latin typeface="Trebuchet MS"/>
                <a:cs typeface="Trebuchet MS"/>
              </a:rPr>
              <a:t>bei </a:t>
            </a:r>
            <a:r>
              <a:rPr dirty="0" sz="800" spc="-40">
                <a:latin typeface="Trebuchet MS"/>
                <a:cs typeface="Trebuchet MS"/>
              </a:rPr>
              <a:t>Übergabe </a:t>
            </a:r>
            <a:r>
              <a:rPr dirty="0" sz="800" spc="-25">
                <a:latin typeface="Trebuchet MS"/>
                <a:cs typeface="Trebuchet MS"/>
              </a:rPr>
              <a:t>des </a:t>
            </a:r>
            <a:r>
              <a:rPr dirty="0" sz="800" spc="-55">
                <a:latin typeface="Trebuchet MS"/>
                <a:cs typeface="Trebuchet MS"/>
              </a:rPr>
              <a:t>zweiten </a:t>
            </a:r>
            <a:r>
              <a:rPr dirty="0" sz="800" spc="-45">
                <a:latin typeface="Trebuchet MS"/>
                <a:cs typeface="Trebuchet MS"/>
              </a:rPr>
              <a:t>Komplettradsatzes </a:t>
            </a:r>
            <a:r>
              <a:rPr dirty="0" sz="800" spc="-35">
                <a:latin typeface="Trebuchet MS"/>
                <a:cs typeface="Trebuchet MS"/>
              </a:rPr>
              <a:t>seine </a:t>
            </a:r>
            <a:r>
              <a:rPr dirty="0" sz="800" spc="-55">
                <a:latin typeface="Trebuchet MS"/>
                <a:cs typeface="Trebuchet MS"/>
              </a:rPr>
              <a:t>Gültigkeit. </a:t>
            </a:r>
            <a:r>
              <a:rPr dirty="0" sz="800" spc="-35">
                <a:latin typeface="Trebuchet MS"/>
                <a:cs typeface="Trebuchet MS"/>
              </a:rPr>
              <a:t>Der </a:t>
            </a:r>
            <a:r>
              <a:rPr dirty="0" sz="800" spc="-40">
                <a:latin typeface="Trebuchet MS"/>
                <a:cs typeface="Trebuchet MS"/>
              </a:rPr>
              <a:t>Kunde </a:t>
            </a:r>
            <a:r>
              <a:rPr dirty="0" sz="800" spc="-45">
                <a:latin typeface="Trebuchet MS"/>
                <a:cs typeface="Trebuchet MS"/>
              </a:rPr>
              <a:t>gibt daher  </a:t>
            </a:r>
            <a:r>
              <a:rPr dirty="0" sz="800" spc="-20">
                <a:latin typeface="Trebuchet MS"/>
                <a:cs typeface="Trebuchet MS"/>
              </a:rPr>
              <a:t>das </a:t>
            </a:r>
            <a:r>
              <a:rPr dirty="0" sz="800" spc="-45">
                <a:latin typeface="Trebuchet MS"/>
                <a:cs typeface="Trebuchet MS"/>
              </a:rPr>
              <a:t>Original </a:t>
            </a:r>
            <a:r>
              <a:rPr dirty="0" sz="800" spc="-20">
                <a:latin typeface="Trebuchet MS"/>
                <a:cs typeface="Trebuchet MS"/>
              </a:rPr>
              <a:t>des </a:t>
            </a:r>
            <a:r>
              <a:rPr dirty="0" sz="800" spc="-35">
                <a:latin typeface="Trebuchet MS"/>
                <a:cs typeface="Trebuchet MS"/>
              </a:rPr>
              <a:t>Besitzkonstituts </a:t>
            </a:r>
            <a:r>
              <a:rPr dirty="0" sz="800" spc="-45">
                <a:latin typeface="Trebuchet MS"/>
                <a:cs typeface="Trebuchet MS"/>
              </a:rPr>
              <a:t>zurück </a:t>
            </a:r>
            <a:r>
              <a:rPr dirty="0" sz="800" spc="-40">
                <a:latin typeface="Trebuchet MS"/>
                <a:cs typeface="Trebuchet MS"/>
              </a:rPr>
              <a:t>an </a:t>
            </a:r>
            <a:r>
              <a:rPr dirty="0" sz="800" spc="-45">
                <a:latin typeface="Trebuchet MS"/>
                <a:cs typeface="Trebuchet MS"/>
              </a:rPr>
              <a:t>den </a:t>
            </a:r>
            <a:r>
              <a:rPr dirty="0" sz="800" spc="-35">
                <a:latin typeface="Trebuchet MS"/>
                <a:cs typeface="Trebuchet MS"/>
              </a:rPr>
              <a:t>ausgebenden </a:t>
            </a:r>
            <a:r>
              <a:rPr dirty="0" sz="800" spc="-55">
                <a:latin typeface="Trebuchet MS"/>
                <a:cs typeface="Trebuchet MS"/>
              </a:rPr>
              <a:t>Betrieb. </a:t>
            </a:r>
            <a:r>
              <a:rPr dirty="0" sz="800" spc="-30">
                <a:latin typeface="Trebuchet MS"/>
                <a:cs typeface="Trebuchet MS"/>
              </a:rPr>
              <a:t>Dieser </a:t>
            </a:r>
            <a:r>
              <a:rPr dirty="0" sz="800" spc="-50">
                <a:latin typeface="Trebuchet MS"/>
                <a:cs typeface="Trebuchet MS"/>
              </a:rPr>
              <a:t>hat </a:t>
            </a:r>
            <a:r>
              <a:rPr dirty="0" sz="800" spc="-45">
                <a:latin typeface="Trebuchet MS"/>
                <a:cs typeface="Trebuchet MS"/>
              </a:rPr>
              <a:t>den </a:t>
            </a:r>
            <a:r>
              <a:rPr dirty="0" sz="800" spc="-55">
                <a:latin typeface="Trebuchet MS"/>
                <a:cs typeface="Trebuchet MS"/>
              </a:rPr>
              <a:t>entwerteten </a:t>
            </a:r>
            <a:r>
              <a:rPr dirty="0" sz="800" spc="-40">
                <a:latin typeface="Trebuchet MS"/>
                <a:cs typeface="Trebuchet MS"/>
              </a:rPr>
              <a:t>Beleg</a:t>
            </a:r>
            <a:r>
              <a:rPr dirty="0" sz="800" spc="-105">
                <a:latin typeface="Trebuchet MS"/>
                <a:cs typeface="Trebuchet MS"/>
              </a:rPr>
              <a:t> </a:t>
            </a:r>
            <a:r>
              <a:rPr dirty="0" sz="800" spc="-55">
                <a:latin typeface="Trebuchet MS"/>
                <a:cs typeface="Trebuchet MS"/>
              </a:rPr>
              <a:t>aufzubewahren.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800" spc="-20">
                <a:latin typeface="Arial"/>
                <a:cs typeface="Arial"/>
              </a:rPr>
              <a:t>*Die </a:t>
            </a:r>
            <a:r>
              <a:rPr dirty="0" sz="800" spc="-45">
                <a:latin typeface="Arial"/>
                <a:cs typeface="Arial"/>
              </a:rPr>
              <a:t>Dienstleistung </a:t>
            </a:r>
            <a:r>
              <a:rPr dirty="0" sz="800" spc="-50">
                <a:latin typeface="Arial"/>
                <a:cs typeface="Arial"/>
              </a:rPr>
              <a:t>„Radwechsel“ </a:t>
            </a:r>
            <a:r>
              <a:rPr dirty="0" sz="800" spc="-20">
                <a:latin typeface="Arial"/>
                <a:cs typeface="Arial"/>
              </a:rPr>
              <a:t>ist </a:t>
            </a:r>
            <a:r>
              <a:rPr dirty="0" sz="800" spc="-30">
                <a:latin typeface="Arial"/>
                <a:cs typeface="Arial"/>
              </a:rPr>
              <a:t>nicht </a:t>
            </a:r>
            <a:r>
              <a:rPr dirty="0" sz="800" spc="-35">
                <a:latin typeface="Arial"/>
                <a:cs typeface="Arial"/>
              </a:rPr>
              <a:t>in </a:t>
            </a:r>
            <a:r>
              <a:rPr dirty="0" sz="800" spc="-50">
                <a:latin typeface="Arial"/>
                <a:cs typeface="Arial"/>
              </a:rPr>
              <a:t>der </a:t>
            </a:r>
            <a:r>
              <a:rPr dirty="0" sz="800" spc="-55">
                <a:latin typeface="Arial"/>
                <a:cs typeface="Arial"/>
              </a:rPr>
              <a:t>Sonderausstattung </a:t>
            </a:r>
            <a:r>
              <a:rPr dirty="0" sz="800" spc="-95">
                <a:latin typeface="Arial"/>
                <a:cs typeface="Arial"/>
              </a:rPr>
              <a:t>„KOMPLETTRÄDER“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40">
                <a:latin typeface="Arial"/>
                <a:cs typeface="Arial"/>
              </a:rPr>
              <a:t>enthalten.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47361" y="6816610"/>
            <a:ext cx="681646" cy="646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29937" y="892275"/>
            <a:ext cx="598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10.01.2024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7380" y="1371205"/>
            <a:ext cx="8775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 200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Limousine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4116" y="1889657"/>
            <a:ext cx="11125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Winter-Kompletträder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6460" y="2154123"/>
            <a:ext cx="4563110" cy="85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dirty="0" sz="1100" spc="-55">
                <a:latin typeface="Trebuchet MS"/>
                <a:cs typeface="Trebuchet MS"/>
              </a:rPr>
              <a:t>zwischen</a:t>
            </a:r>
            <a:endParaRPr sz="1100">
              <a:latin typeface="Trebuchet MS"/>
              <a:cs typeface="Trebuchet MS"/>
            </a:endParaRPr>
          </a:p>
          <a:p>
            <a:pPr marL="461645">
              <a:lnSpc>
                <a:spcPts val="1290"/>
              </a:lnSpc>
            </a:pPr>
            <a:r>
              <a:rPr dirty="0" sz="1100" spc="-50">
                <a:latin typeface="Trebuchet MS"/>
                <a:cs typeface="Trebuchet MS"/>
              </a:rPr>
              <a:t>Mercedes-Benz </a:t>
            </a:r>
            <a:r>
              <a:rPr dirty="0" sz="1100" spc="-45">
                <a:latin typeface="Trebuchet MS"/>
                <a:cs typeface="Trebuchet MS"/>
              </a:rPr>
              <a:t>AG </a:t>
            </a:r>
            <a:r>
              <a:rPr dirty="0" sz="1100" spc="-85">
                <a:latin typeface="Trebuchet MS"/>
                <a:cs typeface="Trebuchet MS"/>
              </a:rPr>
              <a:t>(im </a:t>
            </a:r>
            <a:r>
              <a:rPr dirty="0" sz="1100" spc="-55">
                <a:latin typeface="Trebuchet MS"/>
                <a:cs typeface="Trebuchet MS"/>
              </a:rPr>
              <a:t>Folgenden </a:t>
            </a:r>
            <a:r>
              <a:rPr dirty="0" sz="1100" spc="-80">
                <a:latin typeface="Trebuchet MS"/>
                <a:cs typeface="Trebuchet MS"/>
              </a:rPr>
              <a:t>„Verkäufer“ </a:t>
            </a:r>
            <a:r>
              <a:rPr dirty="0" sz="1100" spc="-60">
                <a:latin typeface="Trebuchet MS"/>
                <a:cs typeface="Trebuchet MS"/>
              </a:rPr>
              <a:t>genannt) </a:t>
            </a:r>
            <a:r>
              <a:rPr dirty="0" sz="1100" spc="-80">
                <a:latin typeface="Trebuchet MS"/>
                <a:cs typeface="Trebuchet MS"/>
              </a:rPr>
              <a:t>vermittelt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durch:</a:t>
            </a:r>
            <a:endParaRPr sz="1100">
              <a:latin typeface="Trebuchet MS"/>
              <a:cs typeface="Trebuchet MS"/>
            </a:endParaRPr>
          </a:p>
          <a:p>
            <a:pPr marL="94488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Arial"/>
                <a:cs typeface="Arial"/>
              </a:rPr>
              <a:t>Stern Auto GmbH Center Leipzig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L2</a:t>
            </a:r>
            <a:endParaRPr sz="900">
              <a:latin typeface="Arial"/>
              <a:cs typeface="Arial"/>
            </a:endParaRPr>
          </a:p>
          <a:p>
            <a:pPr marL="942975">
              <a:lnSpc>
                <a:spcPct val="100000"/>
              </a:lnSpc>
              <a:spcBef>
                <a:spcPts val="315"/>
              </a:spcBef>
            </a:pPr>
            <a:r>
              <a:rPr dirty="0" sz="900">
                <a:latin typeface="Arial"/>
                <a:cs typeface="Arial"/>
              </a:rPr>
              <a:t>Richard-Lehmann-Straße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120</a:t>
            </a:r>
            <a:endParaRPr sz="900">
              <a:latin typeface="Arial"/>
              <a:cs typeface="Arial"/>
            </a:endParaRPr>
          </a:p>
          <a:p>
            <a:pPr marL="942975">
              <a:lnSpc>
                <a:spcPct val="100000"/>
              </a:lnSpc>
              <a:spcBef>
                <a:spcPts val="295"/>
              </a:spcBef>
            </a:pPr>
            <a:r>
              <a:rPr dirty="0" sz="900">
                <a:latin typeface="Arial"/>
                <a:cs typeface="Arial"/>
              </a:rPr>
              <a:t>04277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Leipzig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7194" y="3075331"/>
            <a:ext cx="1849120" cy="70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 marR="923925">
              <a:lnSpc>
                <a:spcPct val="1256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InNexhale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GmbH  Lerchenstr.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140</a:t>
            </a:r>
            <a:endParaRPr sz="9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275"/>
              </a:spcBef>
            </a:pPr>
            <a:r>
              <a:rPr dirty="0" sz="900">
                <a:latin typeface="Arial"/>
                <a:cs typeface="Arial"/>
              </a:rPr>
              <a:t>49088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Osnabrück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85">
                <a:latin typeface="Trebuchet MS"/>
                <a:cs typeface="Trebuchet MS"/>
              </a:rPr>
              <a:t>(im </a:t>
            </a:r>
            <a:r>
              <a:rPr dirty="0" sz="1100" spc="-55">
                <a:latin typeface="Trebuchet MS"/>
                <a:cs typeface="Trebuchet MS"/>
              </a:rPr>
              <a:t>Folgenden </a:t>
            </a:r>
            <a:r>
              <a:rPr dirty="0" sz="1100" spc="-85">
                <a:latin typeface="Trebuchet MS"/>
                <a:cs typeface="Trebuchet MS"/>
              </a:rPr>
              <a:t>„Kunde“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genannt)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168275"/>
            <a:ext cx="18649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5">
                <a:latin typeface="Arial"/>
                <a:cs typeface="Arial"/>
              </a:rPr>
              <a:t>Bestellung </a:t>
            </a:r>
            <a:r>
              <a:rPr dirty="0" sz="800" spc="-145">
                <a:latin typeface="Arial"/>
                <a:cs typeface="Arial"/>
              </a:rPr>
              <a:t>E </a:t>
            </a:r>
            <a:r>
              <a:rPr dirty="0" sz="800" spc="-30">
                <a:latin typeface="Arial"/>
                <a:cs typeface="Arial"/>
              </a:rPr>
              <a:t>200 </a:t>
            </a:r>
            <a:r>
              <a:rPr dirty="0" sz="800" spc="-55">
                <a:latin typeface="Arial"/>
                <a:cs typeface="Arial"/>
              </a:rPr>
              <a:t>Limousine, </a:t>
            </a:r>
            <a:r>
              <a:rPr dirty="0" sz="800" spc="-70">
                <a:latin typeface="Arial"/>
                <a:cs typeface="Arial"/>
              </a:rPr>
              <a:t>vom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30">
                <a:latin typeface="Arial"/>
                <a:cs typeface="Arial"/>
              </a:rPr>
              <a:t>10.01.2024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9950" y="812789"/>
          <a:ext cx="5931535" cy="8490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15"/>
                <a:gridCol w="179704"/>
                <a:gridCol w="4463415"/>
                <a:gridCol w="812164"/>
              </a:tblGrid>
              <a:tr h="174773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275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464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275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Fahrer-Display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7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628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75">
                          <a:latin typeface="Arial"/>
                          <a:cs typeface="Arial"/>
                        </a:rPr>
                        <a:t>Adaptiver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Fernlicht-Assistent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Plus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75B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110">
                          <a:latin typeface="Arial"/>
                          <a:cs typeface="Arial"/>
                        </a:rPr>
                        <a:t>USB-Paket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810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65">
                          <a:latin typeface="Arial"/>
                          <a:cs typeface="Arial"/>
                        </a:rPr>
                        <a:t>Burmester®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4D-Surround-Soundsystem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851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75">
                          <a:latin typeface="Arial"/>
                          <a:cs typeface="Arial"/>
                        </a:rPr>
                        <a:t>Akustik-Komfort-Paket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868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75">
                          <a:latin typeface="Arial"/>
                          <a:cs typeface="Arial"/>
                        </a:rPr>
                        <a:t>Zentraldisplay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897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90">
                          <a:latin typeface="Arial"/>
                          <a:cs typeface="Arial"/>
                        </a:rPr>
                        <a:t>Kabelloses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Ladesystem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für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Endgeräte</a:t>
                      </a:r>
                      <a:r>
                        <a:rPr dirty="0" sz="1200" spc="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vorn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916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60">
                          <a:latin typeface="Arial"/>
                          <a:cs typeface="Arial"/>
                        </a:rPr>
                        <a:t>Kraftstoffbehälter 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mit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66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Liter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Inhalt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100">
                          <a:latin typeface="Arial"/>
                          <a:cs typeface="Arial"/>
                        </a:rPr>
                        <a:t>P31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145">
                          <a:latin typeface="Arial"/>
                          <a:cs typeface="Arial"/>
                        </a:rPr>
                        <a:t>AMG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Line</a:t>
                      </a:r>
                      <a:r>
                        <a:rPr dirty="0" sz="12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Exterieur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36195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RWA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300"/>
                        </a:lnSpc>
                      </a:pPr>
                      <a:r>
                        <a:rPr dirty="0" sz="1200" spc="-50">
                          <a:latin typeface="Arial"/>
                          <a:cs typeface="Arial"/>
                        </a:rPr>
                        <a:t>53,3 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cm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(21") </a:t>
                      </a:r>
                      <a:r>
                        <a:rPr dirty="0" sz="1200" spc="-145">
                          <a:latin typeface="Arial"/>
                          <a:cs typeface="Arial"/>
                        </a:rPr>
                        <a:t>AMG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Leichtmetallräder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im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Vielspeichen-Design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1.800,00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36195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U29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300"/>
                        </a:lnSpc>
                      </a:pPr>
                      <a:r>
                        <a:rPr dirty="0" sz="1200" spc="-100">
                          <a:latin typeface="Arial"/>
                          <a:cs typeface="Arial"/>
                        </a:rPr>
                        <a:t>Bremsanlage 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mit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größeren Bremsscheiben 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der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Vorderachse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20700">
                <a:tc gridSpan="2">
                  <a:txBody>
                    <a:bodyPr/>
                    <a:lstStyle/>
                    <a:p>
                      <a:pPr marL="361950">
                        <a:lnSpc>
                          <a:spcPts val="135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677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ts val="139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234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6530" marR="284480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dirty="0" sz="1200" spc="-145">
                          <a:latin typeface="Arial"/>
                          <a:cs typeface="Arial"/>
                        </a:rPr>
                        <a:t>AGILITY </a:t>
                      </a:r>
                      <a:r>
                        <a:rPr dirty="0" sz="1200" spc="-165">
                          <a:latin typeface="Arial"/>
                          <a:cs typeface="Arial"/>
                        </a:rPr>
                        <a:t>CONTROL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Fahrwerk 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mit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selektivem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Dämpfungssystem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und  Tieferlegung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430">
                        <a:lnSpc>
                          <a:spcPts val="1270"/>
                        </a:lnSpc>
                      </a:pPr>
                      <a:r>
                        <a:rPr dirty="0" sz="1200" spc="-70">
                          <a:latin typeface="Arial"/>
                          <a:cs typeface="Arial"/>
                        </a:rPr>
                        <a:t>Totwinkel-Assistent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ts val="135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ts val="1390"/>
                        </a:lnSpc>
                      </a:pPr>
                      <a:r>
                        <a:rPr dirty="0" sz="1200" spc="-5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75">
                          <a:latin typeface="Arial"/>
                          <a:cs typeface="Arial"/>
                        </a:rPr>
                        <a:t>34U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100">
                          <a:latin typeface="Arial"/>
                          <a:cs typeface="Arial"/>
                        </a:rPr>
                        <a:t>Remote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Services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Premium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207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5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382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ts val="1390"/>
                        </a:lnSpc>
                      </a:pPr>
                      <a:r>
                        <a:rPr dirty="0" sz="1200" spc="-75">
                          <a:latin typeface="Arial"/>
                          <a:cs typeface="Arial"/>
                        </a:rPr>
                        <a:t>49U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 marR="222250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Kommunikationsmodul 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(5G)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für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die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Nutzung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von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Mercedes 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me 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connect 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Diensten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430">
                        <a:lnSpc>
                          <a:spcPts val="127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Vorrüstung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für </a:t>
                      </a:r>
                      <a:r>
                        <a:rPr dirty="0" sz="1200" spc="-140">
                          <a:latin typeface="Arial"/>
                          <a:cs typeface="Arial"/>
                        </a:rPr>
                        <a:t>MBUX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Entertainment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Plus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ts val="1350"/>
                        </a:lnSpc>
                      </a:pPr>
                      <a:r>
                        <a:rPr dirty="0" sz="1200" spc="-5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ts val="1390"/>
                        </a:lnSpc>
                      </a:pPr>
                      <a:r>
                        <a:rPr dirty="0" sz="1200" spc="-5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513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Verkehrszeichen-Assistent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70B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dirty="0" sz="1200" spc="-100">
                          <a:latin typeface="Arial"/>
                          <a:cs typeface="Arial"/>
                        </a:rPr>
                        <a:t>Warnweste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für</a:t>
                      </a:r>
                      <a:r>
                        <a:rPr dirty="0" sz="12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Fahrer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4773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275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840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275"/>
                        </a:lnSpc>
                      </a:pPr>
                      <a:r>
                        <a:rPr dirty="0" sz="1200" spc="-110">
                          <a:latin typeface="Arial"/>
                          <a:cs typeface="Arial"/>
                        </a:rPr>
                        <a:t>Wärmedämmend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dunkel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getöntes</a:t>
                      </a:r>
                      <a:r>
                        <a:rPr dirty="0" sz="12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Glas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0826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 spc="-100">
                          <a:latin typeface="Arial"/>
                          <a:cs typeface="Arial"/>
                        </a:rPr>
                        <a:t>P29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275"/>
                        </a:lnSpc>
                      </a:pPr>
                      <a:r>
                        <a:rPr dirty="0" sz="1200" spc="-145">
                          <a:latin typeface="Arial"/>
                          <a:cs typeface="Arial"/>
                        </a:rPr>
                        <a:t>AMG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Line</a:t>
                      </a:r>
                      <a:r>
                        <a:rPr dirty="0" sz="12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Interieur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20700">
                <a:tc>
                  <a:txBody>
                    <a:bodyPr/>
                    <a:lstStyle/>
                    <a:p>
                      <a:pPr marL="196850">
                        <a:lnSpc>
                          <a:spcPts val="135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U34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ts val="1390"/>
                        </a:lnSpc>
                      </a:pPr>
                      <a:r>
                        <a:rPr dirty="0" sz="1200" spc="-75">
                          <a:latin typeface="Arial"/>
                          <a:cs typeface="Arial"/>
                        </a:rPr>
                        <a:t>12H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0500" marR="524510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dirty="0" sz="1200" spc="-65">
                          <a:latin typeface="Arial"/>
                          <a:cs typeface="Arial"/>
                        </a:rPr>
                        <a:t>Instrumententafel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und 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Bordkanten 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Ledernachbildung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ARTICO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Nappaoptik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ts val="127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Zierelemente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Klavierlack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schwarz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ts val="1350"/>
                        </a:lnSpc>
                      </a:pPr>
                      <a:r>
                        <a:rPr dirty="0" sz="1200" spc="-5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ts val="1390"/>
                        </a:lnSpc>
                      </a:pPr>
                      <a:r>
                        <a:rPr dirty="0" sz="1200" spc="-5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algn="r" marR="19685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51U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Innenhimmel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Stoff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schwarz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753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1300"/>
                        </a:lnSpc>
                      </a:pPr>
                      <a:r>
                        <a:rPr dirty="0" sz="1200" spc="-55">
                          <a:latin typeface="Arial"/>
                          <a:cs typeface="Arial"/>
                        </a:rPr>
                        <a:t>Mittelkonsole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Holz 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Esche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schwarz</a:t>
                      </a:r>
                      <a:r>
                        <a:rPr dirty="0" sz="12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offenporig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algn="r" marR="3302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891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Ambientebeleuchtung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Plus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100">
                          <a:latin typeface="Arial"/>
                          <a:cs typeface="Arial"/>
                        </a:rPr>
                        <a:t>P34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90">
                          <a:latin typeface="Arial"/>
                          <a:cs typeface="Arial"/>
                        </a:rPr>
                        <a:t>Leder-Paket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1.750,00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100">
                          <a:latin typeface="Arial"/>
                          <a:cs typeface="Arial"/>
                        </a:rPr>
                        <a:t>P55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Night-Paket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360,00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R01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Sommerreifen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U10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75">
                          <a:latin typeface="Arial"/>
                          <a:cs typeface="Arial"/>
                        </a:rPr>
                        <a:t>Automatische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Beifahrerairbag-Abschaltung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U22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4-Wege-Lordosenstütze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U23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Sitzbelegungserkennung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für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Fondsitze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U60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95">
                          <a:latin typeface="Arial"/>
                          <a:cs typeface="Arial"/>
                        </a:rPr>
                        <a:t>Fußgängerschutz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02B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Bedienungsanleitung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und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Serviceinformation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deutsch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100">
                          <a:latin typeface="Arial"/>
                          <a:cs typeface="Arial"/>
                        </a:rPr>
                        <a:t>2R1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75">
                          <a:latin typeface="Arial"/>
                          <a:cs typeface="Arial"/>
                        </a:rPr>
                        <a:t>Winter-Kompletträder 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M+S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4-fach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2.850,00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239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65">
                          <a:latin typeface="Arial"/>
                          <a:cs typeface="Arial"/>
                        </a:rPr>
                        <a:t>Aktiver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Abstands-Assistent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40">
                          <a:latin typeface="Arial"/>
                          <a:cs typeface="Arial"/>
                        </a:rPr>
                        <a:t>DISTRONIC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249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Innen-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&amp;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Außenspiegel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autom.</a:t>
                      </a:r>
                      <a:r>
                        <a:rPr dirty="0" sz="12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abblendend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272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Ausweichunterstützung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294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110">
                          <a:latin typeface="Arial"/>
                          <a:cs typeface="Arial"/>
                        </a:rPr>
                        <a:t>Kneebag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325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65">
                          <a:latin typeface="Arial"/>
                          <a:cs typeface="Arial"/>
                        </a:rPr>
                        <a:t>Mittenairbag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351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95">
                          <a:latin typeface="Arial"/>
                          <a:cs typeface="Arial"/>
                        </a:rPr>
                        <a:t>Mercedes-Benz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Notrufsystem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365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75">
                          <a:latin typeface="Arial"/>
                          <a:cs typeface="Arial"/>
                        </a:rPr>
                        <a:t>Festplatten-Navigation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413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95">
                          <a:latin typeface="Arial"/>
                          <a:cs typeface="Arial"/>
                        </a:rPr>
                        <a:t>Panorama-Schiebedach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1.770,00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421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135">
                          <a:latin typeface="Arial"/>
                          <a:cs typeface="Arial"/>
                        </a:rPr>
                        <a:t>9G-TRONIC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444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dirty="0" sz="1200" spc="-90">
                          <a:latin typeface="Arial"/>
                          <a:cs typeface="Arial"/>
                        </a:rPr>
                        <a:t>Head-up-Display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1.050,00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4773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475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275"/>
                        </a:lnSpc>
                      </a:pPr>
                      <a:r>
                        <a:rPr dirty="0" sz="1200" spc="-65">
                          <a:latin typeface="Arial"/>
                          <a:cs typeface="Arial"/>
                        </a:rPr>
                        <a:t>Reifendruckkontrolle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7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 h="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70">
                <a:latin typeface="Arial"/>
                <a:cs typeface="Arial"/>
              </a:rPr>
              <a:t>AG, </a:t>
            </a:r>
            <a:r>
              <a:rPr dirty="0" sz="600" spc="-30">
                <a:latin typeface="Arial"/>
                <a:cs typeface="Arial"/>
              </a:rPr>
              <a:t>Stuttgart,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 spc="-6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dirty="0" sz="600" spc="-40">
                <a:latin typeface="Arial"/>
                <a:cs typeface="Arial"/>
              </a:rPr>
              <a:t>Sitz </a:t>
            </a:r>
            <a:r>
              <a:rPr dirty="0" sz="600" spc="-45">
                <a:latin typeface="Arial"/>
                <a:cs typeface="Arial"/>
              </a:rPr>
              <a:t>und </a:t>
            </a:r>
            <a:r>
              <a:rPr dirty="0" sz="600" spc="-30">
                <a:latin typeface="Arial"/>
                <a:cs typeface="Arial"/>
              </a:rPr>
              <a:t>Registergericht/Domicile </a:t>
            </a:r>
            <a:r>
              <a:rPr dirty="0" sz="600" spc="-50">
                <a:latin typeface="Arial"/>
                <a:cs typeface="Arial"/>
              </a:rPr>
              <a:t>and </a:t>
            </a:r>
            <a:r>
              <a:rPr dirty="0" sz="600" spc="-40">
                <a:latin typeface="Arial"/>
                <a:cs typeface="Arial"/>
              </a:rPr>
              <a:t>Court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Registry: </a:t>
            </a:r>
            <a:r>
              <a:rPr dirty="0" sz="600" spc="-30">
                <a:latin typeface="Arial"/>
                <a:cs typeface="Arial"/>
              </a:rPr>
              <a:t>Stuttgart, </a:t>
            </a:r>
            <a:r>
              <a:rPr dirty="0" sz="600" spc="-40">
                <a:latin typeface="Arial"/>
                <a:cs typeface="Arial"/>
              </a:rPr>
              <a:t>HRB-Nr./Commercial </a:t>
            </a:r>
            <a:r>
              <a:rPr dirty="0" sz="600" spc="-45">
                <a:latin typeface="Arial"/>
                <a:cs typeface="Arial"/>
              </a:rPr>
              <a:t>Register </a:t>
            </a:r>
            <a:r>
              <a:rPr dirty="0" sz="600" spc="-35">
                <a:latin typeface="Arial"/>
                <a:cs typeface="Arial"/>
              </a:rPr>
              <a:t>No.: </a:t>
            </a:r>
            <a:r>
              <a:rPr dirty="0" sz="600" spc="-25">
                <a:latin typeface="Arial"/>
                <a:cs typeface="Arial"/>
              </a:rPr>
              <a:t>762873  </a:t>
            </a:r>
            <a:r>
              <a:rPr dirty="0" sz="600" spc="-40">
                <a:latin typeface="Arial"/>
                <a:cs typeface="Arial"/>
              </a:rPr>
              <a:t>Vorsitzender </a:t>
            </a:r>
            <a:r>
              <a:rPr dirty="0" sz="600" spc="-50">
                <a:latin typeface="Arial"/>
                <a:cs typeface="Arial"/>
              </a:rPr>
              <a:t>des </a:t>
            </a:r>
            <a:r>
              <a:rPr dirty="0" sz="600" spc="-30">
                <a:latin typeface="Arial"/>
                <a:cs typeface="Arial"/>
              </a:rPr>
              <a:t>Aufsichtsrats/Chairman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30">
                <a:latin typeface="Arial"/>
                <a:cs typeface="Arial"/>
              </a:rPr>
              <a:t>the </a:t>
            </a:r>
            <a:r>
              <a:rPr dirty="0" sz="600" spc="-45">
                <a:latin typeface="Arial"/>
                <a:cs typeface="Arial"/>
              </a:rPr>
              <a:t>Supervisory Board: </a:t>
            </a:r>
            <a:r>
              <a:rPr dirty="0" sz="600" spc="-50">
                <a:latin typeface="Arial"/>
                <a:cs typeface="Arial"/>
              </a:rPr>
              <a:t>Bernd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90">
                <a:latin typeface="Arial"/>
                <a:cs typeface="Arial"/>
              </a:rPr>
              <a:t>AG  </a:t>
            </a:r>
            <a:r>
              <a:rPr dirty="0" sz="600" spc="-25">
                <a:latin typeface="Arial"/>
                <a:cs typeface="Arial"/>
              </a:rPr>
              <a:t>70546</a:t>
            </a:r>
            <a:r>
              <a:rPr dirty="0" sz="600" spc="-3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600" spc="-35">
                <a:latin typeface="Arial"/>
                <a:cs typeface="Arial"/>
              </a:rPr>
              <a:t>Telefon/Phone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 spc="-30">
                <a:latin typeface="Arial"/>
                <a:cs typeface="Arial"/>
              </a:rPr>
              <a:t>Vorstand/Board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Management: </a:t>
            </a:r>
            <a:r>
              <a:rPr dirty="0" sz="600" spc="-55">
                <a:latin typeface="Arial"/>
                <a:cs typeface="Arial"/>
              </a:rPr>
              <a:t>Ola </a:t>
            </a:r>
            <a:r>
              <a:rPr dirty="0" sz="600" spc="-45">
                <a:latin typeface="Arial"/>
                <a:cs typeface="Arial"/>
              </a:rPr>
              <a:t>Källenius, </a:t>
            </a:r>
            <a:r>
              <a:rPr dirty="0" sz="600" spc="-35">
                <a:latin typeface="Arial"/>
                <a:cs typeface="Arial"/>
              </a:rPr>
              <a:t>Vorsitzender/Chairman; </a:t>
            </a:r>
            <a:r>
              <a:rPr dirty="0" sz="600" spc="-65">
                <a:latin typeface="Arial"/>
                <a:cs typeface="Arial"/>
              </a:rPr>
              <a:t>Jörg </a:t>
            </a:r>
            <a:r>
              <a:rPr dirty="0" sz="600" spc="-50">
                <a:latin typeface="Arial"/>
                <a:cs typeface="Arial"/>
              </a:rPr>
              <a:t>Burzer, </a:t>
            </a:r>
            <a:r>
              <a:rPr dirty="0" sz="600" spc="-55">
                <a:latin typeface="Arial"/>
                <a:cs typeface="Arial"/>
              </a:rPr>
              <a:t>Renata </a:t>
            </a:r>
            <a:r>
              <a:rPr dirty="0" sz="600" spc="-70">
                <a:latin typeface="Arial"/>
                <a:cs typeface="Arial"/>
              </a:rPr>
              <a:t>Jungo </a:t>
            </a:r>
            <a:r>
              <a:rPr dirty="0" sz="600" spc="-50">
                <a:latin typeface="Arial"/>
                <a:cs typeface="Arial"/>
              </a:rPr>
              <a:t>Brüngger, Sabine </a:t>
            </a:r>
            <a:r>
              <a:rPr dirty="0" sz="600" spc="-45">
                <a:latin typeface="Arial"/>
                <a:cs typeface="Arial"/>
              </a:rPr>
              <a:t>Kohleisen, Markus Schäfer, </a:t>
            </a:r>
            <a:r>
              <a:rPr dirty="0" sz="600" spc="-40">
                <a:latin typeface="Arial"/>
                <a:cs typeface="Arial"/>
              </a:rPr>
              <a:t>Telefax/FAX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 17-2 22</a:t>
            </a:r>
            <a:r>
              <a:rPr dirty="0" sz="600" spc="9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 spc="-30">
                <a:latin typeface="Arial"/>
                <a:cs typeface="Arial"/>
              </a:rPr>
              <a:t>Britta </a:t>
            </a:r>
            <a:r>
              <a:rPr dirty="0" sz="600" spc="-50">
                <a:latin typeface="Arial"/>
                <a:cs typeface="Arial"/>
              </a:rPr>
              <a:t>Seeger, </a:t>
            </a:r>
            <a:r>
              <a:rPr dirty="0" sz="600" spc="-45">
                <a:latin typeface="Arial"/>
                <a:cs typeface="Arial"/>
              </a:rPr>
              <a:t>Hubertus </a:t>
            </a:r>
            <a:r>
              <a:rPr dirty="0" sz="600" spc="-50">
                <a:latin typeface="Arial"/>
                <a:cs typeface="Arial"/>
              </a:rPr>
              <a:t>Troska, </a:t>
            </a:r>
            <a:r>
              <a:rPr dirty="0" sz="600" spc="-45">
                <a:latin typeface="Arial"/>
                <a:cs typeface="Arial"/>
              </a:rPr>
              <a:t>Harald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dirty="0" sz="600" spc="-50">
                <a:latin typeface="Arial"/>
                <a:cs typeface="Arial"/>
                <a:hlinkClick r:id="rId3"/>
              </a:rPr>
              <a:t>dialog@mercedes-benz.com 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  <a:hlinkClick r:id="rId4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5">
                <a:latin typeface="Arial"/>
                <a:cs typeface="Arial"/>
              </a:rPr>
              <a:t>und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45">
                <a:latin typeface="Arial"/>
                <a:cs typeface="Arial"/>
              </a:rPr>
              <a:t>-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sind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eingetragene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Marken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der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70">
                <a:latin typeface="Arial"/>
                <a:cs typeface="Arial"/>
              </a:rPr>
              <a:t>Group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90">
                <a:latin typeface="Arial"/>
                <a:cs typeface="Arial"/>
              </a:rPr>
              <a:t>AG,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35">
                <a:latin typeface="Arial"/>
                <a:cs typeface="Arial"/>
              </a:rPr>
              <a:t>Stuttgart,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1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168275"/>
            <a:ext cx="18649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5">
                <a:latin typeface="Arial"/>
                <a:cs typeface="Arial"/>
              </a:rPr>
              <a:t>Bestellung </a:t>
            </a:r>
            <a:r>
              <a:rPr dirty="0" sz="800" spc="-145">
                <a:latin typeface="Arial"/>
                <a:cs typeface="Arial"/>
              </a:rPr>
              <a:t>E </a:t>
            </a:r>
            <a:r>
              <a:rPr dirty="0" sz="800" spc="-30">
                <a:latin typeface="Arial"/>
                <a:cs typeface="Arial"/>
              </a:rPr>
              <a:t>200 </a:t>
            </a:r>
            <a:r>
              <a:rPr dirty="0" sz="800" spc="-55">
                <a:latin typeface="Arial"/>
                <a:cs typeface="Arial"/>
              </a:rPr>
              <a:t>Limousine, </a:t>
            </a:r>
            <a:r>
              <a:rPr dirty="0" sz="800" spc="-70">
                <a:latin typeface="Arial"/>
                <a:cs typeface="Arial"/>
              </a:rPr>
              <a:t>vom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30">
                <a:latin typeface="Arial"/>
                <a:cs typeface="Arial"/>
              </a:rPr>
              <a:t>10.01.2024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9950" y="812789"/>
          <a:ext cx="5949950" cy="2750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15"/>
                <a:gridCol w="3770629"/>
                <a:gridCol w="547370"/>
                <a:gridCol w="1244600"/>
              </a:tblGrid>
              <a:tr h="174773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275"/>
                        </a:lnSpc>
                      </a:pPr>
                      <a:r>
                        <a:rPr dirty="0" sz="1200" spc="-95">
                          <a:latin typeface="Arial"/>
                          <a:cs typeface="Arial"/>
                        </a:rPr>
                        <a:t>Außenspiegel 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elektrisch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anklappbar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7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537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70">
                          <a:latin typeface="Arial"/>
                          <a:cs typeface="Arial"/>
                        </a:rPr>
                        <a:t>Digitales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Radio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538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Fahrerbeobachtungskamera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580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70">
                          <a:latin typeface="Arial"/>
                          <a:cs typeface="Arial"/>
                        </a:rPr>
                        <a:t>Klimatisierungsautomatik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THERMATIC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587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Umfeldbeleuchtung 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mit 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Projektion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des</a:t>
                      </a:r>
                      <a:r>
                        <a:rPr dirty="0" sz="12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Markenlogos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652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Sommer-Kompletträder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montiert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79B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80">
                          <a:latin typeface="Arial"/>
                          <a:cs typeface="Arial"/>
                        </a:rPr>
                        <a:t>Vorrüstung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für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digitales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Radio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88B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110">
                          <a:latin typeface="Arial"/>
                          <a:cs typeface="Arial"/>
                        </a:rPr>
                        <a:t>Passive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Personenanwesenheitserinnerung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883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90">
                          <a:latin typeface="Arial"/>
                          <a:cs typeface="Arial"/>
                        </a:rPr>
                        <a:t>Servoschließen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550,00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889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170">
                          <a:latin typeface="Arial"/>
                          <a:cs typeface="Arial"/>
                        </a:rPr>
                        <a:t>KEYLESS-GO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927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dirty="0" sz="1200" spc="-90">
                          <a:latin typeface="Arial"/>
                          <a:cs typeface="Arial"/>
                        </a:rPr>
                        <a:t>Abgasreinigung </a:t>
                      </a:r>
                      <a:r>
                        <a:rPr dirty="0" sz="1200" spc="-185">
                          <a:latin typeface="Arial"/>
                          <a:cs typeface="Arial"/>
                        </a:rPr>
                        <a:t>EURO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Technik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4773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94B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275"/>
                        </a:lnSpc>
                      </a:pPr>
                      <a:r>
                        <a:rPr dirty="0" sz="1200" spc="-55">
                          <a:latin typeface="Arial"/>
                          <a:cs typeface="Arial"/>
                        </a:rPr>
                        <a:t>Integrierter 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Starter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Generator 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Generation</a:t>
                      </a:r>
                      <a:r>
                        <a:rPr dirty="0" sz="12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7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6226">
                <a:tc gridSpan="2">
                  <a:txBody>
                    <a:bodyPr/>
                    <a:lstStyle/>
                    <a:p>
                      <a:pPr marL="31750" marR="12065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120">
                          <a:latin typeface="Arial"/>
                          <a:cs typeface="Arial"/>
                        </a:rPr>
                        <a:t>Summe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der Listenpreise,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zur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Zeit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75.370,00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</a:tr>
              <a:tr h="2095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350"/>
                        </a:lnSpc>
                      </a:pPr>
                      <a:r>
                        <a:rPr dirty="0" sz="1200" spc="-90">
                          <a:latin typeface="Arial"/>
                          <a:cs typeface="Arial"/>
                        </a:rPr>
                        <a:t>Zzgl.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gesetzl.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Umsatzsteuer </a:t>
                      </a:r>
                      <a:r>
                        <a:rPr dirty="0" sz="1200" spc="-120">
                          <a:latin typeface="Arial"/>
                          <a:cs typeface="Arial"/>
                        </a:rPr>
                        <a:t>zum 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Zeitpunkt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der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Lieferung,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zur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Zeit</a:t>
                      </a:r>
                      <a:r>
                        <a:rPr dirty="0" sz="1200" spc="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75">
                          <a:latin typeface="Arial"/>
                          <a:cs typeface="Arial"/>
                        </a:rPr>
                        <a:t>19%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50"/>
                        </a:lnSpc>
                        <a:tabLst>
                          <a:tab pos="309880" algn="l"/>
                        </a:tabLst>
                      </a:pP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14.320,30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6523">
                <a:tc gridSpan="2">
                  <a:txBody>
                    <a:bodyPr/>
                    <a:lstStyle/>
                    <a:p>
                      <a:pPr marL="31750" marR="12065">
                        <a:lnSpc>
                          <a:spcPts val="1365"/>
                        </a:lnSpc>
                        <a:spcBef>
                          <a:spcPts val="160"/>
                        </a:spcBef>
                      </a:pPr>
                      <a:r>
                        <a:rPr dirty="0" sz="1200" spc="-75" b="1">
                          <a:latin typeface="Arial"/>
                          <a:cs typeface="Arial"/>
                        </a:rPr>
                        <a:t>Gesamtsumme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65"/>
                        </a:lnSpc>
                        <a:spcBef>
                          <a:spcPts val="160"/>
                        </a:spcBef>
                      </a:pPr>
                      <a:r>
                        <a:rPr dirty="0" sz="1200" spc="-130" b="1">
                          <a:latin typeface="Arial"/>
                          <a:cs typeface="Arial"/>
                        </a:rPr>
                        <a:t>EUR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65"/>
                        </a:lnSpc>
                        <a:spcBef>
                          <a:spcPts val="160"/>
                        </a:spcBef>
                        <a:tabLst>
                          <a:tab pos="255904" algn="l"/>
                        </a:tabLst>
                      </a:pP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89.690,30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9000" y="3694176"/>
            <a:ext cx="5694045" cy="6400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dirty="0" sz="1200" spc="-85">
                <a:latin typeface="Arial"/>
                <a:cs typeface="Arial"/>
              </a:rPr>
              <a:t>Die oben genannten </a:t>
            </a:r>
            <a:r>
              <a:rPr dirty="0" sz="1200" spc="-95">
                <a:latin typeface="Arial"/>
                <a:cs typeface="Arial"/>
              </a:rPr>
              <a:t>Preise </a:t>
            </a:r>
            <a:r>
              <a:rPr dirty="0" sz="1200" spc="-70">
                <a:latin typeface="Arial"/>
                <a:cs typeface="Arial"/>
              </a:rPr>
              <a:t>sind die derzeitigen Listenpreise. </a:t>
            </a:r>
            <a:r>
              <a:rPr dirty="0" sz="1200" spc="-100">
                <a:latin typeface="Arial"/>
                <a:cs typeface="Arial"/>
              </a:rPr>
              <a:t>Für </a:t>
            </a:r>
            <a:r>
              <a:rPr dirty="0" sz="1200" spc="-70">
                <a:latin typeface="Arial"/>
                <a:cs typeface="Arial"/>
              </a:rPr>
              <a:t>die </a:t>
            </a:r>
            <a:r>
              <a:rPr dirty="0" sz="1200" spc="-85">
                <a:latin typeface="Arial"/>
                <a:cs typeface="Arial"/>
              </a:rPr>
              <a:t>Kaufpreisvereinbarung und  </a:t>
            </a:r>
            <a:r>
              <a:rPr dirty="0" sz="1200" spc="-70">
                <a:latin typeface="Arial"/>
                <a:cs typeface="Arial"/>
              </a:rPr>
              <a:t>ein </a:t>
            </a:r>
            <a:r>
              <a:rPr dirty="0" sz="1200" spc="-80">
                <a:latin typeface="Arial"/>
                <a:cs typeface="Arial"/>
              </a:rPr>
              <a:t>etwaiges </a:t>
            </a:r>
            <a:r>
              <a:rPr dirty="0" sz="1200" spc="-50">
                <a:latin typeface="Arial"/>
                <a:cs typeface="Arial"/>
              </a:rPr>
              <a:t>Rücktrittsrecht </a:t>
            </a:r>
            <a:r>
              <a:rPr dirty="0" sz="1200" spc="-35">
                <a:latin typeface="Arial"/>
                <a:cs typeface="Arial"/>
              </a:rPr>
              <a:t>gilt </a:t>
            </a:r>
            <a:r>
              <a:rPr dirty="0" sz="1200" spc="-60">
                <a:latin typeface="Arial"/>
                <a:cs typeface="Arial"/>
              </a:rPr>
              <a:t>Abschnitt II </a:t>
            </a:r>
            <a:r>
              <a:rPr dirty="0" sz="1200" spc="-75">
                <a:latin typeface="Arial"/>
                <a:cs typeface="Arial"/>
              </a:rPr>
              <a:t>beiliegender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Bedingungen.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200" spc="-160">
                <a:latin typeface="Arial"/>
                <a:cs typeface="Arial"/>
              </a:rPr>
              <a:t>Es </a:t>
            </a:r>
            <a:r>
              <a:rPr dirty="0" sz="1200" spc="-35">
                <a:latin typeface="Arial"/>
                <a:cs typeface="Arial"/>
              </a:rPr>
              <a:t>gilt </a:t>
            </a:r>
            <a:r>
              <a:rPr dirty="0" sz="1200" spc="-70">
                <a:latin typeface="Arial"/>
                <a:cs typeface="Arial"/>
              </a:rPr>
              <a:t>die </a:t>
            </a:r>
            <a:r>
              <a:rPr dirty="0" sz="1200" spc="-120">
                <a:latin typeface="Arial"/>
                <a:cs typeface="Arial"/>
              </a:rPr>
              <a:t>zum </a:t>
            </a:r>
            <a:r>
              <a:rPr dirty="0" sz="1200" spc="-60">
                <a:latin typeface="Arial"/>
                <a:cs typeface="Arial"/>
              </a:rPr>
              <a:t>Zeitpunkt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80">
                <a:latin typeface="Arial"/>
                <a:cs typeface="Arial"/>
              </a:rPr>
              <a:t>Lieferung </a:t>
            </a:r>
            <a:r>
              <a:rPr dirty="0" sz="1200" spc="-65">
                <a:latin typeface="Arial"/>
                <a:cs typeface="Arial"/>
              </a:rPr>
              <a:t>gültige </a:t>
            </a:r>
            <a:r>
              <a:rPr dirty="0" sz="1200" spc="-75">
                <a:latin typeface="Arial"/>
                <a:cs typeface="Arial"/>
              </a:rPr>
              <a:t>gesetzliche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Umsatzsteuer.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4308855"/>
            <a:ext cx="121666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1200" spc="-90">
                <a:latin typeface="Arial"/>
                <a:cs typeface="Arial"/>
              </a:rPr>
              <a:t>Zahlungsbedingung:  </a:t>
            </a:r>
            <a:r>
              <a:rPr dirty="0" sz="1200" spc="-50">
                <a:latin typeface="Arial"/>
                <a:cs typeface="Arial"/>
              </a:rPr>
              <a:t>Vermittelt </a:t>
            </a:r>
            <a:r>
              <a:rPr dirty="0" sz="1200" spc="-65">
                <a:latin typeface="Arial"/>
                <a:cs typeface="Arial"/>
              </a:rPr>
              <a:t>durch: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0" y="5256276"/>
            <a:ext cx="1473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5">
                <a:latin typeface="Arial"/>
                <a:cs typeface="Arial"/>
              </a:rPr>
              <a:t>Sie </a:t>
            </a:r>
            <a:r>
              <a:rPr dirty="0" sz="1200" spc="-85">
                <a:latin typeface="Arial"/>
                <a:cs typeface="Arial"/>
              </a:rPr>
              <a:t>wurden </a:t>
            </a:r>
            <a:r>
              <a:rPr dirty="0" sz="1200" spc="-70">
                <a:latin typeface="Arial"/>
                <a:cs typeface="Arial"/>
              </a:rPr>
              <a:t>beraten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von: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0" y="4308855"/>
            <a:ext cx="310959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1200" spc="-100">
                <a:latin typeface="Arial"/>
                <a:cs typeface="Arial"/>
              </a:rPr>
              <a:t>Zahlung </a:t>
            </a:r>
            <a:r>
              <a:rPr dirty="0" sz="1200" spc="-85">
                <a:latin typeface="Arial"/>
                <a:cs typeface="Arial"/>
              </a:rPr>
              <a:t>nach Vereinbarung, </a:t>
            </a:r>
            <a:r>
              <a:rPr dirty="0" sz="1200" spc="-50">
                <a:latin typeface="Arial"/>
                <a:cs typeface="Arial"/>
              </a:rPr>
              <a:t>effektiv </a:t>
            </a:r>
            <a:r>
              <a:rPr dirty="0" sz="1200" spc="-70">
                <a:latin typeface="Arial"/>
                <a:cs typeface="Arial"/>
              </a:rPr>
              <a:t>bei </a:t>
            </a:r>
            <a:r>
              <a:rPr dirty="0" sz="1200" spc="-100">
                <a:latin typeface="Arial"/>
                <a:cs typeface="Arial"/>
              </a:rPr>
              <a:t>Übernahme  </a:t>
            </a:r>
            <a:r>
              <a:rPr dirty="0" sz="1200" spc="-70">
                <a:latin typeface="Arial"/>
                <a:cs typeface="Arial"/>
              </a:rPr>
              <a:t>Stern </a:t>
            </a:r>
            <a:r>
              <a:rPr dirty="0" sz="1200" spc="-75">
                <a:latin typeface="Arial"/>
                <a:cs typeface="Arial"/>
              </a:rPr>
              <a:t>Auto </a:t>
            </a:r>
            <a:r>
              <a:rPr dirty="0" sz="1200" spc="-130">
                <a:latin typeface="Arial"/>
                <a:cs typeface="Arial"/>
              </a:rPr>
              <a:t>GmbH </a:t>
            </a:r>
            <a:r>
              <a:rPr dirty="0" sz="1200" spc="-75">
                <a:latin typeface="Arial"/>
                <a:cs typeface="Arial"/>
              </a:rPr>
              <a:t>Center </a:t>
            </a:r>
            <a:r>
              <a:rPr dirty="0" sz="1200" spc="-85">
                <a:latin typeface="Arial"/>
                <a:cs typeface="Arial"/>
              </a:rPr>
              <a:t>Leipzig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L2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</a:pPr>
            <a:r>
              <a:rPr dirty="0" sz="1200" spc="-90">
                <a:latin typeface="Arial"/>
                <a:cs typeface="Arial"/>
              </a:rPr>
              <a:t>Richard-Lehmann-Straße</a:t>
            </a:r>
            <a:r>
              <a:rPr dirty="0" sz="1200" spc="-45">
                <a:latin typeface="Arial"/>
                <a:cs typeface="Arial"/>
              </a:rPr>
              <a:t> 120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45">
                <a:latin typeface="Arial"/>
                <a:cs typeface="Arial"/>
              </a:rPr>
              <a:t>04277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Leipzig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555"/>
              </a:spcBef>
            </a:pPr>
            <a:r>
              <a:rPr dirty="0" sz="1200" spc="-95">
                <a:latin typeface="Arial"/>
                <a:cs typeface="Arial"/>
              </a:rPr>
              <a:t>Georgios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Zefalis</a:t>
            </a:r>
            <a:endParaRPr sz="1200">
              <a:latin typeface="Arial"/>
              <a:cs typeface="Arial"/>
            </a:endParaRPr>
          </a:p>
          <a:p>
            <a:pPr marL="12700" marR="790575">
              <a:lnSpc>
                <a:spcPts val="1350"/>
              </a:lnSpc>
              <a:spcBef>
                <a:spcPts val="75"/>
              </a:spcBef>
            </a:pPr>
            <a:r>
              <a:rPr dirty="0" sz="1200" spc="-80">
                <a:latin typeface="Arial"/>
                <a:cs typeface="Arial"/>
              </a:rPr>
              <a:t>Telefon: </a:t>
            </a:r>
            <a:r>
              <a:rPr dirty="0" sz="1200" spc="-55">
                <a:latin typeface="Arial"/>
                <a:cs typeface="Arial"/>
              </a:rPr>
              <a:t>+49 </a:t>
            </a:r>
            <a:r>
              <a:rPr dirty="0" sz="1200" spc="-70">
                <a:latin typeface="Arial"/>
                <a:cs typeface="Arial"/>
              </a:rPr>
              <a:t>(0) </a:t>
            </a:r>
            <a:r>
              <a:rPr dirty="0" sz="1200" spc="-45">
                <a:latin typeface="Arial"/>
                <a:cs typeface="Arial"/>
              </a:rPr>
              <a:t>341 2585 </a:t>
            </a:r>
            <a:r>
              <a:rPr dirty="0" sz="1200" spc="-50">
                <a:latin typeface="Arial"/>
                <a:cs typeface="Arial"/>
              </a:rPr>
              <a:t>450; </a:t>
            </a:r>
            <a:r>
              <a:rPr dirty="0" sz="1200" spc="-55">
                <a:latin typeface="Arial"/>
                <a:cs typeface="Arial"/>
              </a:rPr>
              <a:t>Mobil:  </a:t>
            </a:r>
            <a:r>
              <a:rPr dirty="0" sz="1200" spc="-90">
                <a:latin typeface="Arial"/>
                <a:cs typeface="Arial"/>
              </a:rPr>
              <a:t>Telefax: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dirty="0" sz="1200" spc="-85">
                <a:latin typeface="Arial"/>
                <a:cs typeface="Arial"/>
              </a:rPr>
              <a:t>E-mail: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  <a:hlinkClick r:id="rId2"/>
              </a:rPr>
              <a:t>Georgios.Zefalis@sternauto.de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000" y="6030976"/>
            <a:ext cx="2752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latin typeface="Arial"/>
                <a:cs typeface="Arial"/>
              </a:rPr>
              <a:t>Unverbindlicher </a:t>
            </a:r>
            <a:r>
              <a:rPr dirty="0" sz="1200" spc="-60">
                <a:latin typeface="Arial"/>
                <a:cs typeface="Arial"/>
              </a:rPr>
              <a:t>Liefertermin: </a:t>
            </a:r>
            <a:r>
              <a:rPr dirty="0" sz="1200" spc="-35">
                <a:latin typeface="Arial"/>
                <a:cs typeface="Arial"/>
              </a:rPr>
              <a:t>4. </a:t>
            </a:r>
            <a:r>
              <a:rPr dirty="0" sz="1200" spc="-80">
                <a:latin typeface="Arial"/>
                <a:cs typeface="Arial"/>
              </a:rPr>
              <a:t>Quartal</a:t>
            </a:r>
            <a:r>
              <a:rPr dirty="0" sz="1200" spc="-114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6297676"/>
            <a:ext cx="1111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>
                <a:latin typeface="Arial"/>
                <a:cs typeface="Arial"/>
              </a:rPr>
              <a:t>Bereitstellungsort: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00" y="6297676"/>
            <a:ext cx="1778635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 spc="-70">
                <a:latin typeface="Arial"/>
                <a:cs typeface="Arial"/>
              </a:rPr>
              <a:t>Stern </a:t>
            </a:r>
            <a:r>
              <a:rPr dirty="0" sz="1200" spc="-75">
                <a:latin typeface="Arial"/>
                <a:cs typeface="Arial"/>
              </a:rPr>
              <a:t>Auto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35">
                <a:latin typeface="Arial"/>
                <a:cs typeface="Arial"/>
              </a:rPr>
              <a:t>GmbH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 spc="-90">
                <a:latin typeface="Arial"/>
                <a:cs typeface="Arial"/>
              </a:rPr>
              <a:t>Richard-Lehmann-Straße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120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45">
                <a:latin typeface="Arial"/>
                <a:cs typeface="Arial"/>
              </a:rPr>
              <a:t>04277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Leipzig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6932676"/>
            <a:ext cx="5908040" cy="247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Es </a:t>
            </a:r>
            <a:r>
              <a:rPr dirty="0" sz="1200" spc="-80">
                <a:latin typeface="Arial"/>
                <a:cs typeface="Arial"/>
              </a:rPr>
              <a:t>bestehen Rabatt- </a:t>
            </a:r>
            <a:r>
              <a:rPr dirty="0" sz="1200" spc="-75">
                <a:latin typeface="Arial"/>
                <a:cs typeface="Arial"/>
              </a:rPr>
              <a:t>oder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Bonusvereinbarungen.</a:t>
            </a:r>
            <a:endParaRPr sz="1200">
              <a:latin typeface="Arial"/>
              <a:cs typeface="Arial"/>
            </a:endParaRPr>
          </a:p>
          <a:p>
            <a:pPr marL="12700" marR="624205">
              <a:lnSpc>
                <a:spcPts val="1350"/>
              </a:lnSpc>
              <a:spcBef>
                <a:spcPts val="1080"/>
              </a:spcBef>
            </a:pPr>
            <a:r>
              <a:rPr dirty="0" sz="1200" spc="-85">
                <a:latin typeface="Arial"/>
                <a:cs typeface="Arial"/>
              </a:rPr>
              <a:t>Auf </a:t>
            </a:r>
            <a:r>
              <a:rPr dirty="0" sz="1200" spc="-70">
                <a:latin typeface="Arial"/>
                <a:cs typeface="Arial"/>
              </a:rPr>
              <a:t>die </a:t>
            </a:r>
            <a:r>
              <a:rPr dirty="0" sz="1200" spc="-120">
                <a:latin typeface="Arial"/>
                <a:cs typeface="Arial"/>
              </a:rPr>
              <a:t>Summe </a:t>
            </a:r>
            <a:r>
              <a:rPr dirty="0" sz="1200" spc="-70">
                <a:latin typeface="Arial"/>
                <a:cs typeface="Arial"/>
              </a:rPr>
              <a:t>der Listenpreise </a:t>
            </a:r>
            <a:r>
              <a:rPr dirty="0" sz="1200" spc="-90">
                <a:latin typeface="Arial"/>
                <a:cs typeface="Arial"/>
              </a:rPr>
              <a:t>(ohne </a:t>
            </a:r>
            <a:r>
              <a:rPr dirty="0" sz="1200" spc="-85">
                <a:latin typeface="Arial"/>
                <a:cs typeface="Arial"/>
              </a:rPr>
              <a:t>Umsatzsteuer) werden </a:t>
            </a:r>
            <a:r>
              <a:rPr dirty="0" sz="1200" spc="-90">
                <a:latin typeface="Arial"/>
                <a:cs typeface="Arial"/>
              </a:rPr>
              <a:t>Nachlässe </a:t>
            </a:r>
            <a:r>
              <a:rPr dirty="0" sz="1200" spc="-55">
                <a:latin typeface="Arial"/>
                <a:cs typeface="Arial"/>
              </a:rPr>
              <a:t>in </a:t>
            </a:r>
            <a:r>
              <a:rPr dirty="0" sz="1200" spc="-100">
                <a:latin typeface="Arial"/>
                <a:cs typeface="Arial"/>
              </a:rPr>
              <a:t>Form </a:t>
            </a:r>
            <a:r>
              <a:rPr dirty="0" sz="1200" spc="-95">
                <a:latin typeface="Arial"/>
                <a:cs typeface="Arial"/>
              </a:rPr>
              <a:t>von  </a:t>
            </a:r>
            <a:r>
              <a:rPr dirty="0" sz="1200" spc="-75">
                <a:latin typeface="Arial"/>
                <a:cs typeface="Arial"/>
              </a:rPr>
              <a:t>Zusatzkonditionen </a:t>
            </a:r>
            <a:r>
              <a:rPr dirty="0" sz="1200" spc="-55">
                <a:latin typeface="Arial"/>
                <a:cs typeface="Arial"/>
              </a:rPr>
              <a:t>in </a:t>
            </a:r>
            <a:r>
              <a:rPr dirty="0" sz="1200" spc="-100">
                <a:latin typeface="Arial"/>
                <a:cs typeface="Arial"/>
              </a:rPr>
              <a:t>Höhe </a:t>
            </a:r>
            <a:r>
              <a:rPr dirty="0" sz="1200" spc="-95">
                <a:latin typeface="Arial"/>
                <a:cs typeface="Arial"/>
              </a:rPr>
              <a:t>von </a:t>
            </a:r>
            <a:r>
              <a:rPr dirty="0" sz="1200" spc="-125">
                <a:latin typeface="Arial"/>
                <a:cs typeface="Arial"/>
              </a:rPr>
              <a:t>9,00% </a:t>
            </a:r>
            <a:r>
              <a:rPr dirty="0" sz="1200" spc="-75">
                <a:latin typeface="Arial"/>
                <a:cs typeface="Arial"/>
              </a:rPr>
              <a:t>eingeräumt. </a:t>
            </a:r>
            <a:r>
              <a:rPr dirty="0" sz="1200" spc="-90">
                <a:latin typeface="Arial"/>
                <a:cs typeface="Arial"/>
              </a:rPr>
              <a:t>Diese Nachlässe </a:t>
            </a:r>
            <a:r>
              <a:rPr dirty="0" sz="1200" spc="-85">
                <a:latin typeface="Arial"/>
                <a:cs typeface="Arial"/>
              </a:rPr>
              <a:t>werden </a:t>
            </a:r>
            <a:r>
              <a:rPr dirty="0" sz="1200" spc="-90">
                <a:latin typeface="Arial"/>
                <a:cs typeface="Arial"/>
              </a:rPr>
              <a:t>dann </a:t>
            </a:r>
            <a:r>
              <a:rPr dirty="0" sz="1200" spc="-75">
                <a:latin typeface="Arial"/>
                <a:cs typeface="Arial"/>
              </a:rPr>
              <a:t>auf der  </a:t>
            </a:r>
            <a:r>
              <a:rPr dirty="0" sz="1200" spc="-105">
                <a:latin typeface="Arial"/>
                <a:cs typeface="Arial"/>
              </a:rPr>
              <a:t>Rechnung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ausgewiesen.</a:t>
            </a:r>
            <a:endParaRPr sz="1200">
              <a:latin typeface="Arial"/>
              <a:cs typeface="Arial"/>
            </a:endParaRPr>
          </a:p>
          <a:p>
            <a:pPr marL="12700" marR="659130">
              <a:lnSpc>
                <a:spcPts val="1350"/>
              </a:lnSpc>
              <a:spcBef>
                <a:spcPts val="950"/>
              </a:spcBef>
            </a:pPr>
            <a:r>
              <a:rPr dirty="0" sz="1200" spc="-65">
                <a:latin typeface="Arial"/>
                <a:cs typeface="Arial"/>
              </a:rPr>
              <a:t>Sollten </a:t>
            </a:r>
            <a:r>
              <a:rPr dirty="0" sz="1200" spc="-95">
                <a:latin typeface="Arial"/>
                <a:cs typeface="Arial"/>
              </a:rPr>
              <a:t>Sie </a:t>
            </a:r>
            <a:r>
              <a:rPr dirty="0" sz="1200" spc="-60">
                <a:latin typeface="Arial"/>
                <a:cs typeface="Arial"/>
              </a:rPr>
              <a:t>Ihr </a:t>
            </a:r>
            <a:r>
              <a:rPr dirty="0" sz="1200" spc="-110">
                <a:latin typeface="Arial"/>
                <a:cs typeface="Arial"/>
              </a:rPr>
              <a:t>Fahrzeug </a:t>
            </a:r>
            <a:r>
              <a:rPr dirty="0" sz="1200" spc="-90">
                <a:latin typeface="Arial"/>
                <a:cs typeface="Arial"/>
              </a:rPr>
              <a:t>leasen </a:t>
            </a:r>
            <a:r>
              <a:rPr dirty="0" sz="1200" spc="-75">
                <a:latin typeface="Arial"/>
                <a:cs typeface="Arial"/>
              </a:rPr>
              <a:t>oder finanzieren </a:t>
            </a:r>
            <a:r>
              <a:rPr dirty="0" sz="1200" spc="-70">
                <a:latin typeface="Arial"/>
                <a:cs typeface="Arial"/>
              </a:rPr>
              <a:t>wollen, </a:t>
            </a:r>
            <a:r>
              <a:rPr dirty="0" sz="1200" spc="-60">
                <a:latin typeface="Arial"/>
                <a:cs typeface="Arial"/>
              </a:rPr>
              <a:t>unterbreiten </a:t>
            </a:r>
            <a:r>
              <a:rPr dirty="0" sz="1200" spc="-55">
                <a:latin typeface="Arial"/>
                <a:cs typeface="Arial"/>
              </a:rPr>
              <a:t>wir </a:t>
            </a:r>
            <a:r>
              <a:rPr dirty="0" sz="1200" spc="-85">
                <a:latin typeface="Arial"/>
                <a:cs typeface="Arial"/>
              </a:rPr>
              <a:t>Ihnen gerne </a:t>
            </a:r>
            <a:r>
              <a:rPr dirty="0" sz="1200" spc="-70">
                <a:latin typeface="Arial"/>
                <a:cs typeface="Arial"/>
              </a:rPr>
              <a:t>ein  individuelles </a:t>
            </a:r>
            <a:r>
              <a:rPr dirty="0" sz="1200" spc="-85">
                <a:latin typeface="Arial"/>
                <a:cs typeface="Arial"/>
              </a:rPr>
              <a:t>Angebot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95">
                <a:latin typeface="Arial"/>
                <a:cs typeface="Arial"/>
              </a:rPr>
              <a:t>Mercedes-Benz </a:t>
            </a:r>
            <a:r>
              <a:rPr dirty="0" sz="1200" spc="-105">
                <a:latin typeface="Arial"/>
                <a:cs typeface="Arial"/>
              </a:rPr>
              <a:t>Bank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125">
                <a:latin typeface="Arial"/>
                <a:cs typeface="Arial"/>
              </a:rPr>
              <a:t>AG.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1000"/>
              </a:spcBef>
            </a:pPr>
            <a:r>
              <a:rPr dirty="0" sz="1200" spc="-110">
                <a:latin typeface="Arial"/>
                <a:cs typeface="Arial"/>
              </a:rPr>
              <a:t>Ein </a:t>
            </a:r>
            <a:r>
              <a:rPr dirty="0" sz="1200" spc="-90">
                <a:latin typeface="Arial"/>
                <a:cs typeface="Arial"/>
              </a:rPr>
              <a:t>verschuldensunabhängiges </a:t>
            </a:r>
            <a:r>
              <a:rPr dirty="0" sz="1200" spc="-75">
                <a:latin typeface="Arial"/>
                <a:cs typeface="Arial"/>
              </a:rPr>
              <a:t>Beschaffungsrisiko </a:t>
            </a:r>
            <a:r>
              <a:rPr dirty="0" sz="1200" spc="-50">
                <a:latin typeface="Arial"/>
                <a:cs typeface="Arial"/>
              </a:rPr>
              <a:t>für </a:t>
            </a:r>
            <a:r>
              <a:rPr dirty="0" sz="1200" spc="-90">
                <a:latin typeface="Arial"/>
                <a:cs typeface="Arial"/>
              </a:rPr>
              <a:t>den Kaufgegenstand </a:t>
            </a:r>
            <a:r>
              <a:rPr dirty="0" sz="1200" spc="-65">
                <a:latin typeface="Arial"/>
                <a:cs typeface="Arial"/>
              </a:rPr>
              <a:t>wird </a:t>
            </a:r>
            <a:r>
              <a:rPr dirty="0" sz="1200" spc="-45">
                <a:latin typeface="Arial"/>
                <a:cs typeface="Arial"/>
              </a:rPr>
              <a:t>nicht  </a:t>
            </a:r>
            <a:r>
              <a:rPr dirty="0" sz="1200" spc="-85">
                <a:latin typeface="Arial"/>
                <a:cs typeface="Arial"/>
              </a:rPr>
              <a:t>übernommen. Darüber hinaus werden </a:t>
            </a:r>
            <a:r>
              <a:rPr dirty="0" sz="1200" spc="-70">
                <a:latin typeface="Arial"/>
                <a:cs typeface="Arial"/>
              </a:rPr>
              <a:t>die </a:t>
            </a:r>
            <a:r>
              <a:rPr dirty="0" sz="1200" spc="-95">
                <a:latin typeface="Arial"/>
                <a:cs typeface="Arial"/>
              </a:rPr>
              <a:t>Mercedes-Benz </a:t>
            </a:r>
            <a:r>
              <a:rPr dirty="0" sz="1200" spc="-170">
                <a:latin typeface="Arial"/>
                <a:cs typeface="Arial"/>
              </a:rPr>
              <a:t>AG </a:t>
            </a:r>
            <a:r>
              <a:rPr dirty="0" sz="1200" spc="-90">
                <a:latin typeface="Arial"/>
                <a:cs typeface="Arial"/>
              </a:rPr>
              <a:t>und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90">
                <a:latin typeface="Arial"/>
                <a:cs typeface="Arial"/>
              </a:rPr>
              <a:t>Käufer </a:t>
            </a:r>
            <a:r>
              <a:rPr dirty="0" sz="1200" spc="-95">
                <a:latin typeface="Arial"/>
                <a:cs typeface="Arial"/>
              </a:rPr>
              <a:t>von </a:t>
            </a:r>
            <a:r>
              <a:rPr dirty="0" sz="1200" spc="-90">
                <a:latin typeface="Arial"/>
                <a:cs typeface="Arial"/>
              </a:rPr>
              <a:t>den  </a:t>
            </a:r>
            <a:r>
              <a:rPr dirty="0" sz="1200" spc="-70">
                <a:latin typeface="Arial"/>
                <a:cs typeface="Arial"/>
              </a:rPr>
              <a:t>Verpflichtungen </a:t>
            </a:r>
            <a:r>
              <a:rPr dirty="0" sz="1200" spc="-105">
                <a:latin typeface="Arial"/>
                <a:cs typeface="Arial"/>
              </a:rPr>
              <a:t>aus </a:t>
            </a:r>
            <a:r>
              <a:rPr dirty="0" sz="1200" spc="-90">
                <a:latin typeface="Arial"/>
                <a:cs typeface="Arial"/>
              </a:rPr>
              <a:t>diesem </a:t>
            </a:r>
            <a:r>
              <a:rPr dirty="0" sz="1200" spc="-75">
                <a:latin typeface="Arial"/>
                <a:cs typeface="Arial"/>
              </a:rPr>
              <a:t>Vertrag </a:t>
            </a:r>
            <a:r>
              <a:rPr dirty="0" sz="1200" spc="-45">
                <a:latin typeface="Arial"/>
                <a:cs typeface="Arial"/>
              </a:rPr>
              <a:t>frei, </a:t>
            </a:r>
            <a:r>
              <a:rPr dirty="0" sz="1200" spc="-95">
                <a:latin typeface="Arial"/>
                <a:cs typeface="Arial"/>
              </a:rPr>
              <a:t>wenn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90">
                <a:latin typeface="Arial"/>
                <a:cs typeface="Arial"/>
              </a:rPr>
              <a:t>Kaufgegenstand </a:t>
            </a:r>
            <a:r>
              <a:rPr dirty="0" sz="1200" spc="-120">
                <a:latin typeface="Arial"/>
                <a:cs typeface="Arial"/>
              </a:rPr>
              <a:t>zum </a:t>
            </a:r>
            <a:r>
              <a:rPr dirty="0" sz="1200" spc="-95">
                <a:latin typeface="Arial"/>
                <a:cs typeface="Arial"/>
              </a:rPr>
              <a:t>vorgesehenen </a:t>
            </a:r>
            <a:r>
              <a:rPr dirty="0" sz="1200" spc="-65">
                <a:latin typeface="Arial"/>
                <a:cs typeface="Arial"/>
              </a:rPr>
              <a:t>Liefertermin  </a:t>
            </a:r>
            <a:r>
              <a:rPr dirty="0" sz="1200" spc="-105">
                <a:latin typeface="Arial"/>
                <a:cs typeface="Arial"/>
              </a:rPr>
              <a:t>wegen </a:t>
            </a:r>
            <a:r>
              <a:rPr dirty="0" sz="1200" spc="-85">
                <a:latin typeface="Arial"/>
                <a:cs typeface="Arial"/>
              </a:rPr>
              <a:t>Serienauslaufs </a:t>
            </a:r>
            <a:r>
              <a:rPr dirty="0" sz="1200" spc="-45">
                <a:latin typeface="Arial"/>
                <a:cs typeface="Arial"/>
              </a:rPr>
              <a:t>nicht </a:t>
            </a:r>
            <a:r>
              <a:rPr dirty="0" sz="1200" spc="-85">
                <a:latin typeface="Arial"/>
                <a:cs typeface="Arial"/>
              </a:rPr>
              <a:t>mehr </a:t>
            </a:r>
            <a:r>
              <a:rPr dirty="0" sz="1200" spc="-60">
                <a:latin typeface="Arial"/>
                <a:cs typeface="Arial"/>
              </a:rPr>
              <a:t>lieferbar </a:t>
            </a:r>
            <a:r>
              <a:rPr dirty="0" sz="1200" spc="-35">
                <a:latin typeface="Arial"/>
                <a:cs typeface="Arial"/>
              </a:rPr>
              <a:t>ist. </a:t>
            </a:r>
            <a:r>
              <a:rPr dirty="0" sz="1200" spc="-70">
                <a:latin typeface="Arial"/>
                <a:cs typeface="Arial"/>
              </a:rPr>
              <a:t>In </a:t>
            </a:r>
            <a:r>
              <a:rPr dirty="0" sz="1200" spc="-90">
                <a:latin typeface="Arial"/>
                <a:cs typeface="Arial"/>
              </a:rPr>
              <a:t>diesem </a:t>
            </a:r>
            <a:r>
              <a:rPr dirty="0" sz="1200" spc="-85">
                <a:latin typeface="Arial"/>
                <a:cs typeface="Arial"/>
              </a:rPr>
              <a:t>Fall </a:t>
            </a:r>
            <a:r>
              <a:rPr dirty="0" sz="1200" spc="-65">
                <a:latin typeface="Arial"/>
                <a:cs typeface="Arial"/>
              </a:rPr>
              <a:t>wird </a:t>
            </a:r>
            <a:r>
              <a:rPr dirty="0" sz="1200" spc="-70">
                <a:latin typeface="Arial"/>
                <a:cs typeface="Arial"/>
              </a:rPr>
              <a:t>die </a:t>
            </a:r>
            <a:r>
              <a:rPr dirty="0" sz="1200" spc="-95">
                <a:latin typeface="Arial"/>
                <a:cs typeface="Arial"/>
              </a:rPr>
              <a:t>Mercedes-Benz </a:t>
            </a:r>
            <a:r>
              <a:rPr dirty="0" sz="1200" spc="-170">
                <a:latin typeface="Arial"/>
                <a:cs typeface="Arial"/>
              </a:rPr>
              <a:t>AG </a:t>
            </a:r>
            <a:r>
              <a:rPr dirty="0" sz="1200" spc="-100">
                <a:latin typeface="Arial"/>
                <a:cs typeface="Arial"/>
              </a:rPr>
              <a:t>dem  </a:t>
            </a:r>
            <a:r>
              <a:rPr dirty="0" sz="1200" spc="-90">
                <a:latin typeface="Arial"/>
                <a:cs typeface="Arial"/>
              </a:rPr>
              <a:t>Käufer </a:t>
            </a:r>
            <a:r>
              <a:rPr dirty="0" sz="1200" spc="-70">
                <a:latin typeface="Arial"/>
                <a:cs typeface="Arial"/>
              </a:rPr>
              <a:t>ein </a:t>
            </a:r>
            <a:r>
              <a:rPr dirty="0" sz="1200" spc="-90">
                <a:latin typeface="Arial"/>
                <a:cs typeface="Arial"/>
              </a:rPr>
              <a:t>anderes </a:t>
            </a:r>
            <a:r>
              <a:rPr dirty="0" sz="1200" spc="-110">
                <a:latin typeface="Arial"/>
                <a:cs typeface="Arial"/>
              </a:rPr>
              <a:t>Fahrzeug </a:t>
            </a:r>
            <a:r>
              <a:rPr dirty="0" sz="1200" spc="-120">
                <a:latin typeface="Arial"/>
                <a:cs typeface="Arial"/>
              </a:rPr>
              <a:t>zum </a:t>
            </a:r>
            <a:r>
              <a:rPr dirty="0" sz="1200" spc="-100">
                <a:latin typeface="Arial"/>
                <a:cs typeface="Arial"/>
              </a:rPr>
              <a:t>Kauf </a:t>
            </a:r>
            <a:r>
              <a:rPr dirty="0" sz="1200" spc="-70">
                <a:latin typeface="Arial"/>
                <a:cs typeface="Arial"/>
              </a:rPr>
              <a:t>anbieten. </a:t>
            </a:r>
            <a:r>
              <a:rPr dirty="0" sz="1200" spc="-85">
                <a:latin typeface="Arial"/>
                <a:cs typeface="Arial"/>
              </a:rPr>
              <a:t>Die </a:t>
            </a:r>
            <a:r>
              <a:rPr dirty="0" sz="1200" spc="-95">
                <a:latin typeface="Arial"/>
                <a:cs typeface="Arial"/>
              </a:rPr>
              <a:t>Mercedes-Benz </a:t>
            </a:r>
            <a:r>
              <a:rPr dirty="0" sz="1200" spc="-170">
                <a:latin typeface="Arial"/>
                <a:cs typeface="Arial"/>
              </a:rPr>
              <a:t>AG </a:t>
            </a:r>
            <a:r>
              <a:rPr dirty="0" sz="1200" spc="-65">
                <a:latin typeface="Arial"/>
                <a:cs typeface="Arial"/>
              </a:rPr>
              <a:t>wird </a:t>
            </a:r>
            <a:r>
              <a:rPr dirty="0" sz="1200" spc="-90">
                <a:latin typeface="Arial"/>
                <a:cs typeface="Arial"/>
              </a:rPr>
              <a:t>den Käufer  </a:t>
            </a:r>
            <a:r>
              <a:rPr dirty="0" sz="1200" spc="-80">
                <a:latin typeface="Arial"/>
                <a:cs typeface="Arial"/>
              </a:rPr>
              <a:t>unverzüglich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über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einen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Serienauslauf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informieren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und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Gegenleistungen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des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Käufers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unverzüglich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 h="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70">
                <a:latin typeface="Arial"/>
                <a:cs typeface="Arial"/>
              </a:rPr>
              <a:t>AG, </a:t>
            </a:r>
            <a:r>
              <a:rPr dirty="0" sz="600" spc="-30">
                <a:latin typeface="Arial"/>
                <a:cs typeface="Arial"/>
              </a:rPr>
              <a:t>Stuttgart,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 spc="-6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dirty="0" sz="600" spc="-40">
                <a:latin typeface="Arial"/>
                <a:cs typeface="Arial"/>
              </a:rPr>
              <a:t>Sitz </a:t>
            </a:r>
            <a:r>
              <a:rPr dirty="0" sz="600" spc="-45">
                <a:latin typeface="Arial"/>
                <a:cs typeface="Arial"/>
              </a:rPr>
              <a:t>und </a:t>
            </a:r>
            <a:r>
              <a:rPr dirty="0" sz="600" spc="-30">
                <a:latin typeface="Arial"/>
                <a:cs typeface="Arial"/>
              </a:rPr>
              <a:t>Registergericht/Domicile </a:t>
            </a:r>
            <a:r>
              <a:rPr dirty="0" sz="600" spc="-50">
                <a:latin typeface="Arial"/>
                <a:cs typeface="Arial"/>
              </a:rPr>
              <a:t>and </a:t>
            </a:r>
            <a:r>
              <a:rPr dirty="0" sz="600" spc="-40">
                <a:latin typeface="Arial"/>
                <a:cs typeface="Arial"/>
              </a:rPr>
              <a:t>Court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Registry: </a:t>
            </a:r>
            <a:r>
              <a:rPr dirty="0" sz="600" spc="-30">
                <a:latin typeface="Arial"/>
                <a:cs typeface="Arial"/>
              </a:rPr>
              <a:t>Stuttgart, </a:t>
            </a:r>
            <a:r>
              <a:rPr dirty="0" sz="600" spc="-40">
                <a:latin typeface="Arial"/>
                <a:cs typeface="Arial"/>
              </a:rPr>
              <a:t>HRB-Nr./Commercial </a:t>
            </a:r>
            <a:r>
              <a:rPr dirty="0" sz="600" spc="-45">
                <a:latin typeface="Arial"/>
                <a:cs typeface="Arial"/>
              </a:rPr>
              <a:t>Register </a:t>
            </a:r>
            <a:r>
              <a:rPr dirty="0" sz="600" spc="-35">
                <a:latin typeface="Arial"/>
                <a:cs typeface="Arial"/>
              </a:rPr>
              <a:t>No.: </a:t>
            </a:r>
            <a:r>
              <a:rPr dirty="0" sz="600" spc="-25">
                <a:latin typeface="Arial"/>
                <a:cs typeface="Arial"/>
              </a:rPr>
              <a:t>762873  </a:t>
            </a:r>
            <a:r>
              <a:rPr dirty="0" sz="600" spc="-40">
                <a:latin typeface="Arial"/>
                <a:cs typeface="Arial"/>
              </a:rPr>
              <a:t>Vorsitzender </a:t>
            </a:r>
            <a:r>
              <a:rPr dirty="0" sz="600" spc="-50">
                <a:latin typeface="Arial"/>
                <a:cs typeface="Arial"/>
              </a:rPr>
              <a:t>des </a:t>
            </a:r>
            <a:r>
              <a:rPr dirty="0" sz="600" spc="-30">
                <a:latin typeface="Arial"/>
                <a:cs typeface="Arial"/>
              </a:rPr>
              <a:t>Aufsichtsrats/Chairman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30">
                <a:latin typeface="Arial"/>
                <a:cs typeface="Arial"/>
              </a:rPr>
              <a:t>the </a:t>
            </a:r>
            <a:r>
              <a:rPr dirty="0" sz="600" spc="-45">
                <a:latin typeface="Arial"/>
                <a:cs typeface="Arial"/>
              </a:rPr>
              <a:t>Supervisory Board: </a:t>
            </a:r>
            <a:r>
              <a:rPr dirty="0" sz="600" spc="-50">
                <a:latin typeface="Arial"/>
                <a:cs typeface="Arial"/>
              </a:rPr>
              <a:t>Bernd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90">
                <a:latin typeface="Arial"/>
                <a:cs typeface="Arial"/>
              </a:rPr>
              <a:t>AG  </a:t>
            </a:r>
            <a:r>
              <a:rPr dirty="0" sz="600" spc="-25">
                <a:latin typeface="Arial"/>
                <a:cs typeface="Arial"/>
              </a:rPr>
              <a:t>70546</a:t>
            </a:r>
            <a:r>
              <a:rPr dirty="0" sz="600" spc="-3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600" spc="-35">
                <a:latin typeface="Arial"/>
                <a:cs typeface="Arial"/>
              </a:rPr>
              <a:t>Telefon/Phone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 spc="-30">
                <a:latin typeface="Arial"/>
                <a:cs typeface="Arial"/>
              </a:rPr>
              <a:t>Vorstand/Board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Management: </a:t>
            </a:r>
            <a:r>
              <a:rPr dirty="0" sz="600" spc="-55">
                <a:latin typeface="Arial"/>
                <a:cs typeface="Arial"/>
              </a:rPr>
              <a:t>Ola </a:t>
            </a:r>
            <a:r>
              <a:rPr dirty="0" sz="600" spc="-45">
                <a:latin typeface="Arial"/>
                <a:cs typeface="Arial"/>
              </a:rPr>
              <a:t>Källenius, </a:t>
            </a:r>
            <a:r>
              <a:rPr dirty="0" sz="600" spc="-35">
                <a:latin typeface="Arial"/>
                <a:cs typeface="Arial"/>
              </a:rPr>
              <a:t>Vorsitzender/Chairman; </a:t>
            </a:r>
            <a:r>
              <a:rPr dirty="0" sz="600" spc="-65">
                <a:latin typeface="Arial"/>
                <a:cs typeface="Arial"/>
              </a:rPr>
              <a:t>Jörg </a:t>
            </a:r>
            <a:r>
              <a:rPr dirty="0" sz="600" spc="-50">
                <a:latin typeface="Arial"/>
                <a:cs typeface="Arial"/>
              </a:rPr>
              <a:t>Burzer, </a:t>
            </a:r>
            <a:r>
              <a:rPr dirty="0" sz="600" spc="-55">
                <a:latin typeface="Arial"/>
                <a:cs typeface="Arial"/>
              </a:rPr>
              <a:t>Renata </a:t>
            </a:r>
            <a:r>
              <a:rPr dirty="0" sz="600" spc="-70">
                <a:latin typeface="Arial"/>
                <a:cs typeface="Arial"/>
              </a:rPr>
              <a:t>Jungo </a:t>
            </a:r>
            <a:r>
              <a:rPr dirty="0" sz="600" spc="-50">
                <a:latin typeface="Arial"/>
                <a:cs typeface="Arial"/>
              </a:rPr>
              <a:t>Brüngger, Sabine </a:t>
            </a:r>
            <a:r>
              <a:rPr dirty="0" sz="600" spc="-45">
                <a:latin typeface="Arial"/>
                <a:cs typeface="Arial"/>
              </a:rPr>
              <a:t>Kohleisen, Markus Schäfer, </a:t>
            </a:r>
            <a:r>
              <a:rPr dirty="0" sz="600" spc="-40">
                <a:latin typeface="Arial"/>
                <a:cs typeface="Arial"/>
              </a:rPr>
              <a:t>Telefax/FAX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 17-2 22</a:t>
            </a:r>
            <a:r>
              <a:rPr dirty="0" sz="600" spc="9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 spc="-30">
                <a:latin typeface="Arial"/>
                <a:cs typeface="Arial"/>
              </a:rPr>
              <a:t>Britta </a:t>
            </a:r>
            <a:r>
              <a:rPr dirty="0" sz="600" spc="-50">
                <a:latin typeface="Arial"/>
                <a:cs typeface="Arial"/>
              </a:rPr>
              <a:t>Seeger, </a:t>
            </a:r>
            <a:r>
              <a:rPr dirty="0" sz="600" spc="-45">
                <a:latin typeface="Arial"/>
                <a:cs typeface="Arial"/>
              </a:rPr>
              <a:t>Hubertus </a:t>
            </a:r>
            <a:r>
              <a:rPr dirty="0" sz="600" spc="-50">
                <a:latin typeface="Arial"/>
                <a:cs typeface="Arial"/>
              </a:rPr>
              <a:t>Troska, </a:t>
            </a:r>
            <a:r>
              <a:rPr dirty="0" sz="600" spc="-45">
                <a:latin typeface="Arial"/>
                <a:cs typeface="Arial"/>
              </a:rPr>
              <a:t>Harald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dirty="0" sz="600" spc="-50">
                <a:latin typeface="Arial"/>
                <a:cs typeface="Arial"/>
                <a:hlinkClick r:id="rId4"/>
              </a:rPr>
              <a:t>dialog@mercedes-benz.com 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  <a:hlinkClick r:id="rId5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5">
                <a:latin typeface="Arial"/>
                <a:cs typeface="Arial"/>
              </a:rPr>
              <a:t>und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45">
                <a:latin typeface="Arial"/>
                <a:cs typeface="Arial"/>
              </a:rPr>
              <a:t>-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sind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eingetragene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Marken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der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70">
                <a:latin typeface="Arial"/>
                <a:cs typeface="Arial"/>
              </a:rPr>
              <a:t>Group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90">
                <a:latin typeface="Arial"/>
                <a:cs typeface="Arial"/>
              </a:rPr>
              <a:t>AG,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35">
                <a:latin typeface="Arial"/>
                <a:cs typeface="Arial"/>
              </a:rPr>
              <a:t>Stuttgart,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1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168275"/>
            <a:ext cx="18649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5">
                <a:latin typeface="Arial"/>
                <a:cs typeface="Arial"/>
              </a:rPr>
              <a:t>Bestellung </a:t>
            </a:r>
            <a:r>
              <a:rPr dirty="0" sz="800" spc="-145">
                <a:latin typeface="Arial"/>
                <a:cs typeface="Arial"/>
              </a:rPr>
              <a:t>E </a:t>
            </a:r>
            <a:r>
              <a:rPr dirty="0" sz="800" spc="-30">
                <a:latin typeface="Arial"/>
                <a:cs typeface="Arial"/>
              </a:rPr>
              <a:t>200 </a:t>
            </a:r>
            <a:r>
              <a:rPr dirty="0" sz="800" spc="-55">
                <a:latin typeface="Arial"/>
                <a:cs typeface="Arial"/>
              </a:rPr>
              <a:t>Limousine, </a:t>
            </a:r>
            <a:r>
              <a:rPr dirty="0" sz="800" spc="-70">
                <a:latin typeface="Arial"/>
                <a:cs typeface="Arial"/>
              </a:rPr>
              <a:t>vom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30">
                <a:latin typeface="Arial"/>
                <a:cs typeface="Arial"/>
              </a:rPr>
              <a:t>10.01.2024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785876"/>
            <a:ext cx="5876290" cy="23437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dirty="0" sz="1200" spc="-50">
                <a:latin typeface="Arial"/>
                <a:cs typeface="Arial"/>
              </a:rPr>
              <a:t>erstatten. </a:t>
            </a:r>
            <a:r>
              <a:rPr dirty="0" sz="1200" spc="-85">
                <a:latin typeface="Arial"/>
                <a:cs typeface="Arial"/>
              </a:rPr>
              <a:t>Auf </a:t>
            </a:r>
            <a:r>
              <a:rPr dirty="0" sz="1200" spc="-60">
                <a:latin typeface="Arial"/>
                <a:cs typeface="Arial"/>
              </a:rPr>
              <a:t>Abschnitt </a:t>
            </a:r>
            <a:r>
              <a:rPr dirty="0" sz="1200" spc="-55">
                <a:latin typeface="Arial"/>
                <a:cs typeface="Arial"/>
              </a:rPr>
              <a:t>I </a:t>
            </a:r>
            <a:r>
              <a:rPr dirty="0" sz="1200" spc="-60">
                <a:latin typeface="Arial"/>
                <a:cs typeface="Arial"/>
              </a:rPr>
              <a:t>Ziffer </a:t>
            </a:r>
            <a:r>
              <a:rPr dirty="0" sz="1200" spc="-45">
                <a:latin typeface="Arial"/>
                <a:cs typeface="Arial"/>
              </a:rPr>
              <a:t>2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80">
                <a:latin typeface="Arial"/>
                <a:cs typeface="Arial"/>
              </a:rPr>
              <a:t>beiliegenden </a:t>
            </a:r>
            <a:r>
              <a:rPr dirty="0" sz="1200" spc="-95">
                <a:latin typeface="Arial"/>
                <a:cs typeface="Arial"/>
              </a:rPr>
              <a:t>Bedingungen </a:t>
            </a:r>
            <a:r>
              <a:rPr dirty="0" sz="1200" spc="-60">
                <a:latin typeface="Arial"/>
                <a:cs typeface="Arial"/>
              </a:rPr>
              <a:t>betreffend </a:t>
            </a:r>
            <a:r>
              <a:rPr dirty="0" sz="1200" spc="-70">
                <a:latin typeface="Arial"/>
                <a:cs typeface="Arial"/>
              </a:rPr>
              <a:t>Abtretung </a:t>
            </a:r>
            <a:r>
              <a:rPr dirty="0" sz="1200" spc="-95">
                <a:latin typeface="Arial"/>
                <a:cs typeface="Arial"/>
              </a:rPr>
              <a:t>von </a:t>
            </a:r>
            <a:r>
              <a:rPr dirty="0" sz="1200" spc="-90">
                <a:latin typeface="Arial"/>
                <a:cs typeface="Arial"/>
              </a:rPr>
              <a:t>Rechten  und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Pflichten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sowie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Weiterverkauf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des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Kaufgegenstandes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vor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Erhalt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wird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hingewiesen.</a:t>
            </a:r>
            <a:endParaRPr sz="1200">
              <a:latin typeface="Arial"/>
              <a:cs typeface="Arial"/>
            </a:endParaRPr>
          </a:p>
          <a:p>
            <a:pPr marL="12700" marR="103505">
              <a:lnSpc>
                <a:spcPts val="1350"/>
              </a:lnSpc>
              <a:spcBef>
                <a:spcPts val="1000"/>
              </a:spcBef>
            </a:pPr>
            <a:r>
              <a:rPr dirty="0" sz="1200" spc="-55">
                <a:latin typeface="Arial"/>
                <a:cs typeface="Arial"/>
              </a:rPr>
              <a:t>Detaillierte </a:t>
            </a:r>
            <a:r>
              <a:rPr dirty="0" sz="1200" spc="-70">
                <a:latin typeface="Arial"/>
                <a:cs typeface="Arial"/>
              </a:rPr>
              <a:t>Informationen </a:t>
            </a:r>
            <a:r>
              <a:rPr dirty="0" sz="1200" spc="-90">
                <a:latin typeface="Arial"/>
                <a:cs typeface="Arial"/>
              </a:rPr>
              <a:t>zur </a:t>
            </a:r>
            <a:r>
              <a:rPr dirty="0" sz="1200" spc="-80">
                <a:latin typeface="Arial"/>
                <a:cs typeface="Arial"/>
              </a:rPr>
              <a:t>Verarbeitung </a:t>
            </a:r>
            <a:r>
              <a:rPr dirty="0" sz="1200" spc="-65">
                <a:latin typeface="Arial"/>
                <a:cs typeface="Arial"/>
              </a:rPr>
              <a:t>Ihrer </a:t>
            </a:r>
            <a:r>
              <a:rPr dirty="0" sz="1200" spc="-95">
                <a:latin typeface="Arial"/>
                <a:cs typeface="Arial"/>
              </a:rPr>
              <a:t>personenbezogenen </a:t>
            </a:r>
            <a:r>
              <a:rPr dirty="0" sz="1200" spc="-85">
                <a:latin typeface="Arial"/>
                <a:cs typeface="Arial"/>
              </a:rPr>
              <a:t>Daten </a:t>
            </a:r>
            <a:r>
              <a:rPr dirty="0" sz="1200" spc="-70">
                <a:latin typeface="Arial"/>
                <a:cs typeface="Arial"/>
              </a:rPr>
              <a:t>durch die </a:t>
            </a:r>
            <a:r>
              <a:rPr dirty="0" sz="1200" spc="-80">
                <a:latin typeface="Arial"/>
                <a:cs typeface="Arial"/>
              </a:rPr>
              <a:t>Mercedes-  </a:t>
            </a:r>
            <a:r>
              <a:rPr dirty="0" sz="1200" spc="-120">
                <a:latin typeface="Arial"/>
                <a:cs typeface="Arial"/>
              </a:rPr>
              <a:t>Benz </a:t>
            </a:r>
            <a:r>
              <a:rPr dirty="0" sz="1200" spc="-170">
                <a:latin typeface="Arial"/>
                <a:cs typeface="Arial"/>
              </a:rPr>
              <a:t>AG </a:t>
            </a:r>
            <a:r>
              <a:rPr dirty="0" sz="1200" spc="-90">
                <a:latin typeface="Arial"/>
                <a:cs typeface="Arial"/>
              </a:rPr>
              <a:t>und </a:t>
            </a:r>
            <a:r>
              <a:rPr dirty="0" sz="1200" spc="-120">
                <a:latin typeface="Arial"/>
                <a:cs typeface="Arial"/>
              </a:rPr>
              <a:t>zu </a:t>
            </a:r>
            <a:r>
              <a:rPr dirty="0" sz="1200" spc="-75">
                <a:latin typeface="Arial"/>
                <a:cs typeface="Arial"/>
              </a:rPr>
              <a:t>Ihren </a:t>
            </a:r>
            <a:r>
              <a:rPr dirty="0" sz="1200" spc="-90">
                <a:latin typeface="Arial"/>
                <a:cs typeface="Arial"/>
              </a:rPr>
              <a:t>Rechten </a:t>
            </a:r>
            <a:r>
              <a:rPr dirty="0" sz="1200" spc="-75">
                <a:latin typeface="Arial"/>
                <a:cs typeface="Arial"/>
              </a:rPr>
              <a:t>auf </a:t>
            </a:r>
            <a:r>
              <a:rPr dirty="0" sz="1200" spc="-70">
                <a:latin typeface="Arial"/>
                <a:cs typeface="Arial"/>
              </a:rPr>
              <a:t>Auskunft, </a:t>
            </a:r>
            <a:r>
              <a:rPr dirty="0" sz="1200" spc="-75">
                <a:latin typeface="Arial"/>
                <a:cs typeface="Arial"/>
              </a:rPr>
              <a:t>Berichtigung, </a:t>
            </a:r>
            <a:r>
              <a:rPr dirty="0" sz="1200" spc="-95">
                <a:latin typeface="Arial"/>
                <a:cs typeface="Arial"/>
              </a:rPr>
              <a:t>Beschwerde </a:t>
            </a:r>
            <a:r>
              <a:rPr dirty="0" sz="1200" spc="-85">
                <a:latin typeface="Arial"/>
                <a:cs typeface="Arial"/>
              </a:rPr>
              <a:t>sowie </a:t>
            </a:r>
            <a:r>
              <a:rPr dirty="0" sz="1200" spc="-100">
                <a:latin typeface="Arial"/>
                <a:cs typeface="Arial"/>
              </a:rPr>
              <a:t>dem  </a:t>
            </a:r>
            <a:r>
              <a:rPr dirty="0" sz="1200" spc="-75">
                <a:latin typeface="Arial"/>
                <a:cs typeface="Arial"/>
              </a:rPr>
              <a:t>Datenschutzbeauftragten </a:t>
            </a:r>
            <a:r>
              <a:rPr dirty="0" sz="1200" spc="-65">
                <a:latin typeface="Arial"/>
                <a:cs typeface="Arial"/>
              </a:rPr>
              <a:t>finden </a:t>
            </a:r>
            <a:r>
              <a:rPr dirty="0" sz="1200" spc="-95">
                <a:latin typeface="Arial"/>
                <a:cs typeface="Arial"/>
              </a:rPr>
              <a:t>Sie </a:t>
            </a:r>
            <a:r>
              <a:rPr dirty="0" sz="1200" spc="-60">
                <a:latin typeface="Arial"/>
                <a:cs typeface="Arial"/>
              </a:rPr>
              <a:t>unter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u="sng" sz="1200" spc="-7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www.mercedes-benz.de/datenschutz</a:t>
            </a:r>
            <a:r>
              <a:rPr dirty="0" sz="1200" spc="-70">
                <a:latin typeface="Arial"/>
                <a:cs typeface="Arial"/>
                <a:hlinkClick r:id="rId2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60960">
              <a:lnSpc>
                <a:spcPts val="1350"/>
              </a:lnSpc>
              <a:spcBef>
                <a:spcPts val="950"/>
              </a:spcBef>
            </a:pPr>
            <a:r>
              <a:rPr dirty="0" sz="1200" spc="-75">
                <a:latin typeface="Arial"/>
                <a:cs typeface="Arial"/>
              </a:rPr>
              <a:t>Soweit </a:t>
            </a:r>
            <a:r>
              <a:rPr dirty="0" sz="1200" spc="-100">
                <a:latin typeface="Arial"/>
                <a:cs typeface="Arial"/>
              </a:rPr>
              <a:t>das </a:t>
            </a:r>
            <a:r>
              <a:rPr dirty="0" sz="1200" spc="-55">
                <a:latin typeface="Arial"/>
                <a:cs typeface="Arial"/>
              </a:rPr>
              <a:t>bestellte </a:t>
            </a:r>
            <a:r>
              <a:rPr dirty="0" sz="1200" spc="-110">
                <a:latin typeface="Arial"/>
                <a:cs typeface="Arial"/>
              </a:rPr>
              <a:t>Fahrzeug </a:t>
            </a:r>
            <a:r>
              <a:rPr dirty="0" sz="1200" spc="-65">
                <a:latin typeface="Arial"/>
                <a:cs typeface="Arial"/>
              </a:rPr>
              <a:t>produziert </a:t>
            </a:r>
            <a:r>
              <a:rPr dirty="0" sz="1200" spc="-85">
                <a:latin typeface="Arial"/>
                <a:cs typeface="Arial"/>
              </a:rPr>
              <a:t>werden </a:t>
            </a:r>
            <a:r>
              <a:rPr dirty="0" sz="1200" spc="-105">
                <a:latin typeface="Arial"/>
                <a:cs typeface="Arial"/>
              </a:rPr>
              <a:t>muss </a:t>
            </a:r>
            <a:r>
              <a:rPr dirty="0" sz="1200" spc="-90">
                <a:latin typeface="Arial"/>
                <a:cs typeface="Arial"/>
              </a:rPr>
              <a:t>und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80">
                <a:latin typeface="Arial"/>
                <a:cs typeface="Arial"/>
              </a:rPr>
              <a:t>Verkäufer </a:t>
            </a:r>
            <a:r>
              <a:rPr dirty="0" sz="1200" spc="-95">
                <a:latin typeface="Arial"/>
                <a:cs typeface="Arial"/>
              </a:rPr>
              <a:t>von </a:t>
            </a:r>
            <a:r>
              <a:rPr dirty="0" sz="1200" spc="-85">
                <a:latin typeface="Arial"/>
                <a:cs typeface="Arial"/>
              </a:rPr>
              <a:t>seinen </a:t>
            </a:r>
            <a:r>
              <a:rPr dirty="0" sz="1200" spc="-70">
                <a:latin typeface="Arial"/>
                <a:cs typeface="Arial"/>
              </a:rPr>
              <a:t>Lieferanten  </a:t>
            </a:r>
            <a:r>
              <a:rPr dirty="0" sz="1200" spc="-45">
                <a:latin typeface="Arial"/>
                <a:cs typeface="Arial"/>
              </a:rPr>
              <a:t>nicht richtig </a:t>
            </a:r>
            <a:r>
              <a:rPr dirty="0" sz="1200" spc="-75">
                <a:latin typeface="Arial"/>
                <a:cs typeface="Arial"/>
              </a:rPr>
              <a:t>oder </a:t>
            </a:r>
            <a:r>
              <a:rPr dirty="0" sz="1200" spc="-100">
                <a:latin typeface="Arial"/>
                <a:cs typeface="Arial"/>
              </a:rPr>
              <a:t>ordnungsgemäß </a:t>
            </a:r>
            <a:r>
              <a:rPr dirty="0" sz="1200" spc="-55">
                <a:latin typeface="Arial"/>
                <a:cs typeface="Arial"/>
              </a:rPr>
              <a:t>beliefert </a:t>
            </a:r>
            <a:r>
              <a:rPr dirty="0" sz="1200" spc="-65">
                <a:latin typeface="Arial"/>
                <a:cs typeface="Arial"/>
              </a:rPr>
              <a:t>wird, </a:t>
            </a:r>
            <a:r>
              <a:rPr dirty="0" sz="1200" spc="-50">
                <a:latin typeface="Arial"/>
                <a:cs typeface="Arial"/>
              </a:rPr>
              <a:t>steht </a:t>
            </a:r>
            <a:r>
              <a:rPr dirty="0" sz="1200" spc="-100">
                <a:latin typeface="Arial"/>
                <a:cs typeface="Arial"/>
              </a:rPr>
              <a:t>dem </a:t>
            </a:r>
            <a:r>
              <a:rPr dirty="0" sz="1200" spc="-80">
                <a:latin typeface="Arial"/>
                <a:cs typeface="Arial"/>
              </a:rPr>
              <a:t>Verkäufer </a:t>
            </a:r>
            <a:r>
              <a:rPr dirty="0" sz="1200" spc="-100">
                <a:latin typeface="Arial"/>
                <a:cs typeface="Arial"/>
              </a:rPr>
              <a:t>das </a:t>
            </a:r>
            <a:r>
              <a:rPr dirty="0" sz="1200" spc="-85">
                <a:latin typeface="Arial"/>
                <a:cs typeface="Arial"/>
              </a:rPr>
              <a:t>Recht </a:t>
            </a:r>
            <a:r>
              <a:rPr dirty="0" sz="1200" spc="-100">
                <a:latin typeface="Arial"/>
                <a:cs typeface="Arial"/>
              </a:rPr>
              <a:t>zu, </a:t>
            </a:r>
            <a:r>
              <a:rPr dirty="0" sz="1200" spc="-105">
                <a:latin typeface="Arial"/>
                <a:cs typeface="Arial"/>
              </a:rPr>
              <a:t>vom </a:t>
            </a:r>
            <a:r>
              <a:rPr dirty="0" sz="1200" spc="-75">
                <a:latin typeface="Arial"/>
                <a:cs typeface="Arial"/>
              </a:rPr>
              <a:t>Vertrag  </a:t>
            </a:r>
            <a:r>
              <a:rPr dirty="0" sz="1200" spc="-70">
                <a:latin typeface="Arial"/>
                <a:cs typeface="Arial"/>
              </a:rPr>
              <a:t>zurückzutreten, </a:t>
            </a:r>
            <a:r>
              <a:rPr dirty="0" sz="1200" spc="-95">
                <a:latin typeface="Arial"/>
                <a:cs typeface="Arial"/>
              </a:rPr>
              <a:t>wenn </a:t>
            </a:r>
            <a:r>
              <a:rPr dirty="0" sz="1200" spc="-65">
                <a:latin typeface="Arial"/>
                <a:cs typeface="Arial"/>
              </a:rPr>
              <a:t>er </a:t>
            </a:r>
            <a:r>
              <a:rPr dirty="0" sz="1200" spc="-70">
                <a:latin typeface="Arial"/>
                <a:cs typeface="Arial"/>
              </a:rPr>
              <a:t>ein </a:t>
            </a:r>
            <a:r>
              <a:rPr dirty="0" sz="1200" spc="-65">
                <a:latin typeface="Arial"/>
                <a:cs typeface="Arial"/>
              </a:rPr>
              <a:t>konkretes </a:t>
            </a:r>
            <a:r>
              <a:rPr dirty="0" sz="1200" spc="-80">
                <a:latin typeface="Arial"/>
                <a:cs typeface="Arial"/>
              </a:rPr>
              <a:t>Deckungsgeschäft </a:t>
            </a:r>
            <a:r>
              <a:rPr dirty="0" sz="1200" spc="-40">
                <a:latin typeface="Arial"/>
                <a:cs typeface="Arial"/>
              </a:rPr>
              <a:t>mit </a:t>
            </a:r>
            <a:r>
              <a:rPr dirty="0" sz="1200" spc="-90">
                <a:latin typeface="Arial"/>
                <a:cs typeface="Arial"/>
              </a:rPr>
              <a:t>den </a:t>
            </a:r>
            <a:r>
              <a:rPr dirty="0" sz="1200" spc="-70">
                <a:latin typeface="Arial"/>
                <a:cs typeface="Arial"/>
              </a:rPr>
              <a:t>Lieferanten </a:t>
            </a:r>
            <a:r>
              <a:rPr dirty="0" sz="1200" spc="-90">
                <a:latin typeface="Arial"/>
                <a:cs typeface="Arial"/>
              </a:rPr>
              <a:t>abgeschlossen </a:t>
            </a:r>
            <a:r>
              <a:rPr dirty="0" sz="1200" spc="-85">
                <a:latin typeface="Arial"/>
                <a:cs typeface="Arial"/>
              </a:rPr>
              <a:t>und  </a:t>
            </a:r>
            <a:r>
              <a:rPr dirty="0" sz="1200" spc="-70">
                <a:latin typeface="Arial"/>
                <a:cs typeface="Arial"/>
              </a:rPr>
              <a:t>die </a:t>
            </a:r>
            <a:r>
              <a:rPr dirty="0" sz="1200" spc="-65">
                <a:latin typeface="Arial"/>
                <a:cs typeface="Arial"/>
              </a:rPr>
              <a:t>Nichtlieferung </a:t>
            </a:r>
            <a:r>
              <a:rPr dirty="0" sz="1200" spc="-45">
                <a:latin typeface="Arial"/>
                <a:cs typeface="Arial"/>
              </a:rPr>
              <a:t>nicht </a:t>
            </a:r>
            <a:r>
              <a:rPr dirty="0" sz="1200" spc="-120">
                <a:latin typeface="Arial"/>
                <a:cs typeface="Arial"/>
              </a:rPr>
              <a:t>zu </a:t>
            </a:r>
            <a:r>
              <a:rPr dirty="0" sz="1200" spc="-60">
                <a:latin typeface="Arial"/>
                <a:cs typeface="Arial"/>
              </a:rPr>
              <a:t>vertreten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hat.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139700">
              <a:lnSpc>
                <a:spcPts val="1350"/>
              </a:lnSpc>
              <a:spcBef>
                <a:spcPts val="5"/>
              </a:spcBef>
            </a:pPr>
            <a:r>
              <a:rPr dirty="0" sz="1200" spc="-90">
                <a:latin typeface="Arial"/>
                <a:cs typeface="Arial"/>
              </a:rPr>
              <a:t>Der </a:t>
            </a:r>
            <a:r>
              <a:rPr dirty="0" sz="1200" spc="-80">
                <a:latin typeface="Arial"/>
                <a:cs typeface="Arial"/>
              </a:rPr>
              <a:t>Verkäufer </a:t>
            </a:r>
            <a:r>
              <a:rPr dirty="0" sz="1200" spc="-65">
                <a:latin typeface="Arial"/>
                <a:cs typeface="Arial"/>
              </a:rPr>
              <a:t>wird </a:t>
            </a:r>
            <a:r>
              <a:rPr dirty="0" sz="1200" spc="-90">
                <a:latin typeface="Arial"/>
                <a:cs typeface="Arial"/>
              </a:rPr>
              <a:t>den Käufer </a:t>
            </a:r>
            <a:r>
              <a:rPr dirty="0" sz="1200" spc="-80">
                <a:latin typeface="Arial"/>
                <a:cs typeface="Arial"/>
              </a:rPr>
              <a:t>unverzüglich über </a:t>
            </a:r>
            <a:r>
              <a:rPr dirty="0" sz="1200" spc="-70">
                <a:latin typeface="Arial"/>
                <a:cs typeface="Arial"/>
              </a:rPr>
              <a:t>die </a:t>
            </a:r>
            <a:r>
              <a:rPr dirty="0" sz="1200" spc="-65">
                <a:latin typeface="Arial"/>
                <a:cs typeface="Arial"/>
              </a:rPr>
              <a:t>Nichtverfügbarkeit informieren </a:t>
            </a:r>
            <a:r>
              <a:rPr dirty="0" sz="1200" spc="-90">
                <a:latin typeface="Arial"/>
                <a:cs typeface="Arial"/>
              </a:rPr>
              <a:t>und </a:t>
            </a:r>
            <a:r>
              <a:rPr dirty="0" sz="1200" spc="-80">
                <a:latin typeface="Arial"/>
                <a:cs typeface="Arial"/>
              </a:rPr>
              <a:t>etwaige  </a:t>
            </a:r>
            <a:r>
              <a:rPr dirty="0" sz="1200" spc="-65">
                <a:latin typeface="Arial"/>
                <a:cs typeface="Arial"/>
              </a:rPr>
              <a:t>erbrachte </a:t>
            </a:r>
            <a:r>
              <a:rPr dirty="0" sz="1200" spc="-90">
                <a:latin typeface="Arial"/>
                <a:cs typeface="Arial"/>
              </a:rPr>
              <a:t>Gegenleistungen </a:t>
            </a:r>
            <a:r>
              <a:rPr dirty="0" sz="1200" spc="-95">
                <a:latin typeface="Arial"/>
                <a:cs typeface="Arial"/>
              </a:rPr>
              <a:t>des </a:t>
            </a:r>
            <a:r>
              <a:rPr dirty="0" sz="1200" spc="-90">
                <a:latin typeface="Arial"/>
                <a:cs typeface="Arial"/>
              </a:rPr>
              <a:t>Käufers </a:t>
            </a:r>
            <a:r>
              <a:rPr dirty="0" sz="1200" spc="-80">
                <a:latin typeface="Arial"/>
                <a:cs typeface="Arial"/>
              </a:rPr>
              <a:t>unverzüglich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erstatten.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 h="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70">
                <a:latin typeface="Arial"/>
                <a:cs typeface="Arial"/>
              </a:rPr>
              <a:t>AG, </a:t>
            </a:r>
            <a:r>
              <a:rPr dirty="0" sz="600" spc="-30">
                <a:latin typeface="Arial"/>
                <a:cs typeface="Arial"/>
              </a:rPr>
              <a:t>Stuttgart,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 spc="-6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dirty="0" sz="600" spc="-40">
                <a:latin typeface="Arial"/>
                <a:cs typeface="Arial"/>
              </a:rPr>
              <a:t>Sitz </a:t>
            </a:r>
            <a:r>
              <a:rPr dirty="0" sz="600" spc="-45">
                <a:latin typeface="Arial"/>
                <a:cs typeface="Arial"/>
              </a:rPr>
              <a:t>und </a:t>
            </a:r>
            <a:r>
              <a:rPr dirty="0" sz="600" spc="-30">
                <a:latin typeface="Arial"/>
                <a:cs typeface="Arial"/>
              </a:rPr>
              <a:t>Registergericht/Domicile </a:t>
            </a:r>
            <a:r>
              <a:rPr dirty="0" sz="600" spc="-50">
                <a:latin typeface="Arial"/>
                <a:cs typeface="Arial"/>
              </a:rPr>
              <a:t>and </a:t>
            </a:r>
            <a:r>
              <a:rPr dirty="0" sz="600" spc="-40">
                <a:latin typeface="Arial"/>
                <a:cs typeface="Arial"/>
              </a:rPr>
              <a:t>Court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Registry: </a:t>
            </a:r>
            <a:r>
              <a:rPr dirty="0" sz="600" spc="-30">
                <a:latin typeface="Arial"/>
                <a:cs typeface="Arial"/>
              </a:rPr>
              <a:t>Stuttgart, </a:t>
            </a:r>
            <a:r>
              <a:rPr dirty="0" sz="600" spc="-40">
                <a:latin typeface="Arial"/>
                <a:cs typeface="Arial"/>
              </a:rPr>
              <a:t>HRB-Nr./Commercial </a:t>
            </a:r>
            <a:r>
              <a:rPr dirty="0" sz="600" spc="-45">
                <a:latin typeface="Arial"/>
                <a:cs typeface="Arial"/>
              </a:rPr>
              <a:t>Register </a:t>
            </a:r>
            <a:r>
              <a:rPr dirty="0" sz="600" spc="-35">
                <a:latin typeface="Arial"/>
                <a:cs typeface="Arial"/>
              </a:rPr>
              <a:t>No.: </a:t>
            </a:r>
            <a:r>
              <a:rPr dirty="0" sz="600" spc="-25">
                <a:latin typeface="Arial"/>
                <a:cs typeface="Arial"/>
              </a:rPr>
              <a:t>762873  </a:t>
            </a:r>
            <a:r>
              <a:rPr dirty="0" sz="600" spc="-40">
                <a:latin typeface="Arial"/>
                <a:cs typeface="Arial"/>
              </a:rPr>
              <a:t>Vorsitzender </a:t>
            </a:r>
            <a:r>
              <a:rPr dirty="0" sz="600" spc="-50">
                <a:latin typeface="Arial"/>
                <a:cs typeface="Arial"/>
              </a:rPr>
              <a:t>des </a:t>
            </a:r>
            <a:r>
              <a:rPr dirty="0" sz="600" spc="-30">
                <a:latin typeface="Arial"/>
                <a:cs typeface="Arial"/>
              </a:rPr>
              <a:t>Aufsichtsrats/Chairman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30">
                <a:latin typeface="Arial"/>
                <a:cs typeface="Arial"/>
              </a:rPr>
              <a:t>the </a:t>
            </a:r>
            <a:r>
              <a:rPr dirty="0" sz="600" spc="-45">
                <a:latin typeface="Arial"/>
                <a:cs typeface="Arial"/>
              </a:rPr>
              <a:t>Supervisory Board: </a:t>
            </a:r>
            <a:r>
              <a:rPr dirty="0" sz="600" spc="-50">
                <a:latin typeface="Arial"/>
                <a:cs typeface="Arial"/>
              </a:rPr>
              <a:t>Bernd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90">
                <a:latin typeface="Arial"/>
                <a:cs typeface="Arial"/>
              </a:rPr>
              <a:t>AG  </a:t>
            </a:r>
            <a:r>
              <a:rPr dirty="0" sz="600" spc="-25">
                <a:latin typeface="Arial"/>
                <a:cs typeface="Arial"/>
              </a:rPr>
              <a:t>70546</a:t>
            </a:r>
            <a:r>
              <a:rPr dirty="0" sz="600" spc="-3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600" spc="-35">
                <a:latin typeface="Arial"/>
                <a:cs typeface="Arial"/>
              </a:rPr>
              <a:t>Telefon/Phone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 spc="-30">
                <a:latin typeface="Arial"/>
                <a:cs typeface="Arial"/>
              </a:rPr>
              <a:t>Vorstand/Board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Management: </a:t>
            </a:r>
            <a:r>
              <a:rPr dirty="0" sz="600" spc="-55">
                <a:latin typeface="Arial"/>
                <a:cs typeface="Arial"/>
              </a:rPr>
              <a:t>Ola </a:t>
            </a:r>
            <a:r>
              <a:rPr dirty="0" sz="600" spc="-45">
                <a:latin typeface="Arial"/>
                <a:cs typeface="Arial"/>
              </a:rPr>
              <a:t>Källenius, </a:t>
            </a:r>
            <a:r>
              <a:rPr dirty="0" sz="600" spc="-35">
                <a:latin typeface="Arial"/>
                <a:cs typeface="Arial"/>
              </a:rPr>
              <a:t>Vorsitzender/Chairman; </a:t>
            </a:r>
            <a:r>
              <a:rPr dirty="0" sz="600" spc="-65">
                <a:latin typeface="Arial"/>
                <a:cs typeface="Arial"/>
              </a:rPr>
              <a:t>Jörg </a:t>
            </a:r>
            <a:r>
              <a:rPr dirty="0" sz="600" spc="-50">
                <a:latin typeface="Arial"/>
                <a:cs typeface="Arial"/>
              </a:rPr>
              <a:t>Burzer, </a:t>
            </a:r>
            <a:r>
              <a:rPr dirty="0" sz="600" spc="-55">
                <a:latin typeface="Arial"/>
                <a:cs typeface="Arial"/>
              </a:rPr>
              <a:t>Renata </a:t>
            </a:r>
            <a:r>
              <a:rPr dirty="0" sz="600" spc="-70">
                <a:latin typeface="Arial"/>
                <a:cs typeface="Arial"/>
              </a:rPr>
              <a:t>Jungo </a:t>
            </a:r>
            <a:r>
              <a:rPr dirty="0" sz="600" spc="-50">
                <a:latin typeface="Arial"/>
                <a:cs typeface="Arial"/>
              </a:rPr>
              <a:t>Brüngger, Sabine </a:t>
            </a:r>
            <a:r>
              <a:rPr dirty="0" sz="600" spc="-45">
                <a:latin typeface="Arial"/>
                <a:cs typeface="Arial"/>
              </a:rPr>
              <a:t>Kohleisen, Markus Schäfer, </a:t>
            </a:r>
            <a:r>
              <a:rPr dirty="0" sz="600" spc="-40">
                <a:latin typeface="Arial"/>
                <a:cs typeface="Arial"/>
              </a:rPr>
              <a:t>Telefax/FAX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 17-2 22</a:t>
            </a:r>
            <a:r>
              <a:rPr dirty="0" sz="600" spc="9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 spc="-30">
                <a:latin typeface="Arial"/>
                <a:cs typeface="Arial"/>
              </a:rPr>
              <a:t>Britta </a:t>
            </a:r>
            <a:r>
              <a:rPr dirty="0" sz="600" spc="-50">
                <a:latin typeface="Arial"/>
                <a:cs typeface="Arial"/>
              </a:rPr>
              <a:t>Seeger, </a:t>
            </a:r>
            <a:r>
              <a:rPr dirty="0" sz="600" spc="-45">
                <a:latin typeface="Arial"/>
                <a:cs typeface="Arial"/>
              </a:rPr>
              <a:t>Hubertus </a:t>
            </a:r>
            <a:r>
              <a:rPr dirty="0" sz="600" spc="-50">
                <a:latin typeface="Arial"/>
                <a:cs typeface="Arial"/>
              </a:rPr>
              <a:t>Troska, </a:t>
            </a:r>
            <a:r>
              <a:rPr dirty="0" sz="600" spc="-45">
                <a:latin typeface="Arial"/>
                <a:cs typeface="Arial"/>
              </a:rPr>
              <a:t>Harald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dirty="0" sz="600" spc="-50">
                <a:latin typeface="Arial"/>
                <a:cs typeface="Arial"/>
                <a:hlinkClick r:id="rId4"/>
              </a:rPr>
              <a:t>dialog@mercedes-benz.com 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  <a:hlinkClick r:id="rId5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5">
                <a:latin typeface="Arial"/>
                <a:cs typeface="Arial"/>
              </a:rPr>
              <a:t>und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45">
                <a:latin typeface="Arial"/>
                <a:cs typeface="Arial"/>
              </a:rPr>
              <a:t>-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sind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eingetragene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Marken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der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70">
                <a:latin typeface="Arial"/>
                <a:cs typeface="Arial"/>
              </a:rPr>
              <a:t>Group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90">
                <a:latin typeface="Arial"/>
                <a:cs typeface="Arial"/>
              </a:rPr>
              <a:t>AG,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35">
                <a:latin typeface="Arial"/>
                <a:cs typeface="Arial"/>
              </a:rPr>
              <a:t>Stuttgart,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1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6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28319" y="708151"/>
            <a:ext cx="5831840" cy="49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solidFill>
                  <a:srgbClr val="221F1F"/>
                </a:solidFill>
                <a:latin typeface="Calibri"/>
                <a:cs typeface="Calibri"/>
              </a:rPr>
              <a:t>Allgemeine </a:t>
            </a:r>
            <a:r>
              <a:rPr dirty="0" sz="1500" spc="25" b="1">
                <a:solidFill>
                  <a:srgbClr val="221F1F"/>
                </a:solidFill>
                <a:latin typeface="Calibri"/>
                <a:cs typeface="Calibri"/>
              </a:rPr>
              <a:t>Geschäftsbedingungen für</a:t>
            </a:r>
            <a:r>
              <a:rPr dirty="0" sz="1500" spc="-18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1500" spc="-20" b="1">
                <a:solidFill>
                  <a:srgbClr val="221F1F"/>
                </a:solidFill>
                <a:latin typeface="Calibri"/>
                <a:cs typeface="Calibri"/>
              </a:rPr>
              <a:t>den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500" spc="-10" b="1">
                <a:solidFill>
                  <a:srgbClr val="221F1F"/>
                </a:solidFill>
                <a:latin typeface="Calibri"/>
                <a:cs typeface="Calibri"/>
              </a:rPr>
              <a:t>Verkauf</a:t>
            </a:r>
            <a:r>
              <a:rPr dirty="0" sz="1500" spc="-13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221F1F"/>
                </a:solidFill>
                <a:latin typeface="Calibri"/>
                <a:cs typeface="Calibri"/>
              </a:rPr>
              <a:t>von</a:t>
            </a:r>
            <a:r>
              <a:rPr dirty="0" sz="1500" spc="-10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1500" spc="-30" b="1">
                <a:solidFill>
                  <a:srgbClr val="221F1F"/>
                </a:solidFill>
                <a:latin typeface="Calibri"/>
                <a:cs typeface="Calibri"/>
              </a:rPr>
              <a:t>neuen</a:t>
            </a:r>
            <a:r>
              <a:rPr dirty="0" sz="1500" spc="-7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solidFill>
                  <a:srgbClr val="221F1F"/>
                </a:solidFill>
                <a:latin typeface="Calibri"/>
                <a:cs typeface="Calibri"/>
              </a:rPr>
              <a:t>Kraftfahrzeugen</a:t>
            </a:r>
            <a:r>
              <a:rPr dirty="0" sz="1500" spc="-9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1500" spc="-65" b="1">
                <a:solidFill>
                  <a:srgbClr val="221F1F"/>
                </a:solidFill>
                <a:latin typeface="Calibri"/>
                <a:cs typeface="Calibri"/>
              </a:rPr>
              <a:t>–</a:t>
            </a:r>
            <a:r>
              <a:rPr dirty="0" sz="1500" spc="-8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221F1F"/>
                </a:solidFill>
                <a:latin typeface="Calibri"/>
                <a:cs typeface="Calibri"/>
              </a:rPr>
              <a:t>Neufahrzeug-Verkaufsbedingungen</a:t>
            </a:r>
            <a:r>
              <a:rPr dirty="0" sz="1500" spc="-10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1500" spc="-65" b="1">
                <a:solidFill>
                  <a:srgbClr val="221F1F"/>
                </a:solidFill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036" y="1305560"/>
            <a:ext cx="6495415" cy="86760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13970">
              <a:lnSpc>
                <a:spcPct val="100000"/>
              </a:lnSpc>
              <a:spcBef>
                <a:spcPts val="375"/>
              </a:spcBef>
            </a:pPr>
            <a:r>
              <a:rPr dirty="0" sz="900" spc="-20" b="1">
                <a:solidFill>
                  <a:srgbClr val="221F1F"/>
                </a:solidFill>
                <a:latin typeface="Calibri"/>
                <a:cs typeface="Calibri"/>
              </a:rPr>
              <a:t>I.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Vertragsabschluss/Übertragung </a:t>
            </a:r>
            <a:r>
              <a:rPr dirty="0" sz="900" spc="-10" b="1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Rechten </a:t>
            </a:r>
            <a:r>
              <a:rPr dirty="0" sz="900" spc="-10" b="1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Pflichten </a:t>
            </a:r>
            <a:r>
              <a:rPr dirty="0" sz="900" spc="15" b="1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Käufers;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Weiterverkauf </a:t>
            </a:r>
            <a:r>
              <a:rPr dirty="0" sz="900" spc="15" b="1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vor</a:t>
            </a:r>
            <a:r>
              <a:rPr dirty="0" sz="900" spc="-1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Erhalt</a:t>
            </a:r>
            <a:endParaRPr sz="900">
              <a:latin typeface="Calibri"/>
              <a:cs typeface="Calibri"/>
            </a:endParaRPr>
          </a:p>
          <a:p>
            <a:pPr algn="just" marL="268605" marR="6350" indent="-256540">
              <a:lnSpc>
                <a:spcPct val="95100"/>
              </a:lnSpc>
              <a:spcBef>
                <a:spcPts val="33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Bestellung höchstens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 3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Wochen, 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Nutzfahrzeugen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 6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Wochen,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Fahrzeugen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mit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Sonderausstattungen, 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Preisliste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aufgeführt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sind,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4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Wochen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gebunden.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Diese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Fristen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verkürzen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10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Tage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(bei Nutzfahrzeugen auf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2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Wochen) 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Fahrzeugen,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beim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vorhanden sind.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Kaufvertrag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abgeschlossen, 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Annahme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Bestellung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näher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bezeichneten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innerhalb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jeweils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genannten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Fristen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Textform bestätigt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die Lieferung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ausgeführt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ist.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jedoch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verpflichtet,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Besteller  unverzüglich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unterrichten, wenn 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Bestellung nicht</a:t>
            </a:r>
            <a:r>
              <a:rPr dirty="0" sz="900" spc="9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annimmt.</a:t>
            </a:r>
            <a:endParaRPr sz="900">
              <a:latin typeface="Calibri"/>
              <a:cs typeface="Calibri"/>
            </a:endParaRPr>
          </a:p>
          <a:p>
            <a:pPr algn="just" marL="267970" marR="6350" indent="-255904">
              <a:lnSpc>
                <a:spcPct val="95000"/>
              </a:lnSpc>
              <a:spcBef>
                <a:spcPts val="305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Übertragungen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Rechten und Pflichten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aus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Kaufvertrag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bedürfen 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Zustimmung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 Textform.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Dies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gilt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einen auf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Geld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gerichteten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Anspruch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Für andere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Ansprüche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bedarf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vorherigen Zustimmung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dann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nicht, wenn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beim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kein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schützenswertes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Interesse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an einem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Abtretungsausschluss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besteht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berechtigte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Belange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Abtretbarkeit 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Rechtes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schützenswerte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Interesse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an einem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Abtretungsausschluss</a:t>
            </a:r>
            <a:r>
              <a:rPr dirty="0" sz="90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überwiegen.</a:t>
            </a:r>
            <a:endParaRPr sz="900">
              <a:latin typeface="Calibri"/>
              <a:cs typeface="Calibri"/>
            </a:endParaRPr>
          </a:p>
          <a:p>
            <a:pPr algn="just" marL="268605" marR="6350" indent="-256540">
              <a:lnSpc>
                <a:spcPct val="95000"/>
              </a:lnSpc>
              <a:spcBef>
                <a:spcPts val="305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Weiterverkauf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Kaufgegenstandes durch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 Ablieferung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durch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bedarf 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vorherigen  Zustimmung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Textform.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Verstoß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versuchtem Verstoß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diese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Regelung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durch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Erklärung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Textform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ohne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Fristsetzung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Vertrag</a:t>
            </a:r>
            <a:r>
              <a:rPr dirty="0" sz="900" spc="114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zurücktreten.</a:t>
            </a:r>
            <a:endParaRPr sz="900">
              <a:latin typeface="Calibri"/>
              <a:cs typeface="Calibri"/>
            </a:endParaRPr>
          </a:p>
          <a:p>
            <a:pPr algn="just" marL="267970" marR="6985" indent="-255904">
              <a:lnSpc>
                <a:spcPts val="1030"/>
              </a:lnSpc>
              <a:spcBef>
                <a:spcPts val="315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Andere Allgemeine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Geschäftsbedingungen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gelten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dann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nicht, 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ihnen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ausdrücklich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widersprochen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hat.</a:t>
            </a:r>
            <a:endParaRPr sz="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 b="1">
                <a:solidFill>
                  <a:srgbClr val="221F1F"/>
                </a:solidFill>
                <a:latin typeface="Calibri"/>
                <a:cs typeface="Calibri"/>
              </a:rPr>
              <a:t>II. </a:t>
            </a:r>
            <a:r>
              <a:rPr dirty="0" sz="900" spc="10" b="1">
                <a:solidFill>
                  <a:srgbClr val="221F1F"/>
                </a:solidFill>
                <a:latin typeface="Calibri"/>
                <a:cs typeface="Calibri"/>
              </a:rPr>
              <a:t>Preise</a:t>
            </a:r>
            <a:endParaRPr sz="900">
              <a:latin typeface="Calibri"/>
              <a:cs typeface="Calibri"/>
            </a:endParaRPr>
          </a:p>
          <a:p>
            <a:pPr algn="just" marL="268605" marR="5080" indent="-254635">
              <a:lnSpc>
                <a:spcPts val="1019"/>
              </a:lnSpc>
              <a:spcBef>
                <a:spcPts val="35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Preis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versteht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Herstellerwerk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zuzüglich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etwaiger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Überstellungskosten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zuzüglich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Umsatzsteuer (Kaufpreis).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Vereinbarte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Nebenleistungen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werden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zusätzlich</a:t>
            </a:r>
            <a:r>
              <a:rPr dirty="0" sz="90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berechnet.</a:t>
            </a:r>
            <a:endParaRPr sz="900">
              <a:latin typeface="Calibri"/>
              <a:cs typeface="Calibri"/>
            </a:endParaRPr>
          </a:p>
          <a:p>
            <a:pPr algn="just" marL="267970" marR="6350" indent="-255904">
              <a:lnSpc>
                <a:spcPct val="95200"/>
              </a:lnSpc>
              <a:spcBef>
                <a:spcPts val="28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Kaufvertrag genannte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Gesamtsumme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als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zahlen,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Lieferzeit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4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Monaten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vereinbart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innerhalb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4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Monaten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geliefert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wird.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Andernfalls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ändert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gleichen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Verhältnis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wie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Listenpreise 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Fahrzeug,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Sonderausstattung und Überstellungskosten zuzüglich Umsatzsteuer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Tag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Lieferung 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verändern.</a:t>
            </a:r>
            <a:endParaRPr sz="900">
              <a:latin typeface="Calibri"/>
              <a:cs typeface="Calibri"/>
            </a:endParaRPr>
          </a:p>
          <a:p>
            <a:pPr algn="just" marL="267970" marR="7620">
              <a:lnSpc>
                <a:spcPts val="1019"/>
              </a:lnSpc>
              <a:spcBef>
                <a:spcPts val="320"/>
              </a:spcBef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Erhöhungen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Listenpreise zwischen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schriftlichen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Kaufpreismitteilung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durch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und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Lieferung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werden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nicht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berechnet,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Fahrzeug fristgerecht</a:t>
            </a:r>
            <a:r>
              <a:rPr dirty="0" sz="90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abnimmt.</a:t>
            </a:r>
            <a:endParaRPr sz="900">
              <a:latin typeface="Calibri"/>
              <a:cs typeface="Calibri"/>
            </a:endParaRPr>
          </a:p>
          <a:p>
            <a:pPr algn="just" marL="267970" marR="5080">
              <a:lnSpc>
                <a:spcPct val="94800"/>
              </a:lnSpc>
              <a:spcBef>
                <a:spcPts val="275"/>
              </a:spcBef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kann vom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Vertrag zurücktreten, 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Summe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Kaufpreise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Fahrzeug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Sonderausstattung und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Entgelts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Überstellung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Kaufpreismitteilung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Summe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gleichen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Umfang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Bestellung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genannten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Preise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um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mehr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als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3 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– bei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vereinbarter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Lieferzeit von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mindestens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18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Monaten um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mehr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als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durchschnittlich 1,5 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je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Vertragshalbjahr –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übersteigt.</a:t>
            </a:r>
            <a:endParaRPr sz="900">
              <a:latin typeface="Calibri"/>
              <a:cs typeface="Calibri"/>
            </a:endParaRPr>
          </a:p>
          <a:p>
            <a:pPr algn="just" marL="267970">
              <a:lnSpc>
                <a:spcPct val="100000"/>
              </a:lnSpc>
              <a:spcBef>
                <a:spcPts val="350"/>
              </a:spcBef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Rücktritt</a:t>
            </a:r>
            <a:r>
              <a:rPr dirty="0" sz="90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hat</a:t>
            </a:r>
            <a:r>
              <a:rPr dirty="0" sz="90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dirty="0" sz="900" spc="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Textform</a:t>
            </a:r>
            <a:r>
              <a:rPr dirty="0" sz="90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binnen</a:t>
            </a:r>
            <a:r>
              <a:rPr dirty="0" sz="90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2</a:t>
            </a:r>
            <a:r>
              <a:rPr dirty="0" sz="900" spc="6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Wochen</a:t>
            </a:r>
            <a:r>
              <a:rPr dirty="0" sz="90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seit</a:t>
            </a:r>
            <a:r>
              <a:rPr dirty="0" sz="90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Zugang</a:t>
            </a:r>
            <a:r>
              <a:rPr dirty="0" sz="90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dirty="0" sz="900" spc="5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Kaufpreismitteilung</a:t>
            </a:r>
            <a:r>
              <a:rPr dirty="0" sz="90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</a:t>
            </a:r>
            <a:r>
              <a:rPr dirty="0" sz="90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erfolgen.</a:t>
            </a:r>
            <a:endParaRPr sz="900">
              <a:latin typeface="Calibri"/>
              <a:cs typeface="Calibri"/>
            </a:endParaRPr>
          </a:p>
          <a:p>
            <a:pPr algn="just" marL="268605" marR="6350" indent="-256540">
              <a:lnSpc>
                <a:spcPct val="94800"/>
              </a:lnSpc>
              <a:spcBef>
                <a:spcPts val="330"/>
              </a:spcBef>
              <a:buSzPct val="94444"/>
              <a:buAutoNum type="arabicPeriod" startAt="3"/>
              <a:tabLst>
                <a:tab pos="269240" algn="l"/>
              </a:tabLst>
            </a:pP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Ist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juristische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Person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öffentlichen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Rechts,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ein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öffentlich-rechtliches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Sondervermögen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oder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Unternehmer,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bei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Abschluss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Kaufvertrages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Ausübung seiner gewerblichen oder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selbständigen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Tätigkeit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handelt,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ändert 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jedem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Fall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gleichen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Verhältnis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wie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die Listenpreise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Fahrzeug,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Sonderausstattung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Überstellungskosten zuzüglich Umsatzsteuer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Tag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Lieferung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verändern;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2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gilt</a:t>
            </a:r>
            <a:r>
              <a:rPr dirty="0" sz="90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nicht.</a:t>
            </a:r>
            <a:endParaRPr sz="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50"/>
              </a:spcBef>
            </a:pPr>
            <a:r>
              <a:rPr dirty="0" sz="900" spc="-10" b="1">
                <a:solidFill>
                  <a:srgbClr val="221F1F"/>
                </a:solidFill>
                <a:latin typeface="Calibri"/>
                <a:cs typeface="Calibri"/>
              </a:rPr>
              <a:t>III.</a:t>
            </a:r>
            <a:r>
              <a:rPr dirty="0" sz="900" spc="10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Zahlung</a:t>
            </a:r>
            <a:endParaRPr sz="900">
              <a:latin typeface="Calibri"/>
              <a:cs typeface="Calibri"/>
            </a:endParaRPr>
          </a:p>
          <a:p>
            <a:pPr algn="just" marL="268605" marR="5080" indent="-255270">
              <a:lnSpc>
                <a:spcPct val="95000"/>
              </a:lnSpc>
              <a:spcBef>
                <a:spcPts val="315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Preise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Nebenleistungen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Übergabe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Aushändigung oder Übersendung  der Rechnung oder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anderen Abrechnungsunterlage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Zahlung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fällig.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Preise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Nebenleistungen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sind bargeldlos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bezahlen.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Agent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widerruflich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zur Entgegennahme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Kaufpreises</a:t>
            </a:r>
            <a:r>
              <a:rPr dirty="0" sz="900" spc="10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ermächtigt.</a:t>
            </a:r>
            <a:endParaRPr sz="900">
              <a:latin typeface="Calibri"/>
              <a:cs typeface="Calibri"/>
            </a:endParaRPr>
          </a:p>
          <a:p>
            <a:pPr algn="just" marL="268605" marR="5080" indent="-256540">
              <a:lnSpc>
                <a:spcPct val="94800"/>
              </a:lnSpc>
              <a:spcBef>
                <a:spcPts val="31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Ansprüche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kann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nur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dann aufrechnen,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Gegenforderung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unbestritten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ist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rechtskräftiger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Titel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vorliegt.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Hiervon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ausgenommen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Gegenforderungen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aus demselben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Kaufvertrag.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Zurückbehaltungsrecht kann der Käufer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nur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geltend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machen, soweit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Ansprüchen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demselben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Vertragsverhältnis 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beruht.</a:t>
            </a:r>
            <a:endParaRPr sz="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45"/>
              </a:spcBef>
            </a:pPr>
            <a:r>
              <a:rPr dirty="0" sz="900" spc="-10" b="1">
                <a:solidFill>
                  <a:srgbClr val="221F1F"/>
                </a:solidFill>
                <a:latin typeface="Calibri"/>
                <a:cs typeface="Calibri"/>
              </a:rPr>
              <a:t>IV. </a:t>
            </a:r>
            <a:r>
              <a:rPr dirty="0" sz="900" spc="15" b="1">
                <a:solidFill>
                  <a:srgbClr val="221F1F"/>
                </a:solidFill>
                <a:latin typeface="Calibri"/>
                <a:cs typeface="Calibri"/>
              </a:rPr>
              <a:t>Lieferung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und</a:t>
            </a:r>
            <a:r>
              <a:rPr dirty="0" sz="900" spc="6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Lieferverzug</a:t>
            </a:r>
            <a:endParaRPr sz="900">
              <a:latin typeface="Calibri"/>
              <a:cs typeface="Calibri"/>
            </a:endParaRPr>
          </a:p>
          <a:p>
            <a:pPr algn="just" marL="268605" marR="6350" indent="-254635">
              <a:lnSpc>
                <a:spcPts val="1030"/>
              </a:lnSpc>
              <a:spcBef>
                <a:spcPts val="34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Liefertermine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oder Lieferfristen,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verbindlich oder unverbindlich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vereinbart werden können,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in Textform anzugeben. 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Lieferfristen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beginnen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mit</a:t>
            </a:r>
            <a:r>
              <a:rPr dirty="0" sz="90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Vertragsabschluss.</a:t>
            </a:r>
            <a:endParaRPr sz="900">
              <a:latin typeface="Calibri"/>
              <a:cs typeface="Calibri"/>
            </a:endParaRPr>
          </a:p>
          <a:p>
            <a:pPr algn="just" marL="268605" marR="5715" indent="-256540">
              <a:lnSpc>
                <a:spcPct val="95300"/>
              </a:lnSpc>
              <a:spcBef>
                <a:spcPts val="27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kann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sechs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Wochen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nach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Überschreiten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eines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unverbindlichen Liefertermins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einer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unverbindlichen Lieferfrist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auffordern,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liefern.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Diese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Frist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verkürzt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10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Tage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Fahrzeugen,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beim Verkäufer  vorhanden sind. 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Mit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Zugang 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Aufforderung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kommt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Verzug,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sei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denn 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dies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zu 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vertreten.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Hat der 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Anspruch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Ersatz eines Verzugsschadens,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beschränkt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dieser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leichter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Fahrlässigkeit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auf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höchstens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5 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vereinbarten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Kaufpreises.</a:t>
            </a:r>
            <a:endParaRPr sz="900">
              <a:latin typeface="Calibri"/>
              <a:cs typeface="Calibri"/>
            </a:endParaRPr>
          </a:p>
          <a:p>
            <a:pPr algn="just" marL="267970" marR="5080" indent="-255904">
              <a:lnSpc>
                <a:spcPct val="95200"/>
              </a:lnSpc>
              <a:spcBef>
                <a:spcPts val="29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Will 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darüber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hinaus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Vertrag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zurücktreten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und/oder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Schadensersatz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statt 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Leistung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verlangen,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muss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dem 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nach Ablauf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2,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Satz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1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bzw.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2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dieses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Abschnitts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IV.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genannten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Sechs-Wochen-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bzw.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10-Tage-Frist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eine  angemessene Frist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setzen.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Hat der 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Anspruch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Schadensersatz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statt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Leistung, beschränkt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 Anspruch 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leichter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Fahrlässigkeit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höchstens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25 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vereinbarten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Kaufpreises.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juristische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Person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öffentlichen Rechts,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öffentlich-rechtliches Sondervermögen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Unternehmer,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bei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Abschluss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Vertrages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Ausübung seiner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gewerblichen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selbständigen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Tätigkeit handelt,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Schadensersatzansprüche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leichter  Fahrlässigkeit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ausgeschlossen.</a:t>
            </a:r>
            <a:endParaRPr sz="900">
              <a:latin typeface="Calibri"/>
              <a:cs typeface="Calibri"/>
            </a:endParaRPr>
          </a:p>
          <a:p>
            <a:pPr algn="just" marL="267970" marR="6985">
              <a:lnSpc>
                <a:spcPts val="1019"/>
              </a:lnSpc>
              <a:spcBef>
                <a:spcPts val="325"/>
              </a:spcBef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Wird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Verkäufer,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während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er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Verzug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ist,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Lieferung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durch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Zufall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unmöglich,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so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haftet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er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mit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vorstehend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vereinbarten  Haftungsbegrenzungen.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haftet nicht, wenn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Schaden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rechtzeitiger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Lieferung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eingetreten</a:t>
            </a:r>
            <a:r>
              <a:rPr dirty="0" sz="900" spc="5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wäre.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96" y="9199109"/>
            <a:ext cx="112395" cy="117856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25">
                <a:solidFill>
                  <a:srgbClr val="221F1F"/>
                </a:solidFill>
                <a:latin typeface="Georgia"/>
                <a:cs typeface="Georgia"/>
              </a:rPr>
              <a:t>B20.601.09.033.00.A </a:t>
            </a:r>
            <a:r>
              <a:rPr dirty="0" sz="550" spc="-20">
                <a:solidFill>
                  <a:srgbClr val="221F1F"/>
                </a:solidFill>
                <a:latin typeface="Georgia"/>
                <a:cs typeface="Georgia"/>
              </a:rPr>
              <a:t>05/23 </a:t>
            </a:r>
            <a:r>
              <a:rPr dirty="0" sz="550" spc="-5">
                <a:solidFill>
                  <a:srgbClr val="221F1F"/>
                </a:solidFill>
                <a:latin typeface="Georgia"/>
                <a:cs typeface="Georgia"/>
              </a:rPr>
              <a:t>Seite</a:t>
            </a:r>
            <a:r>
              <a:rPr dirty="0" sz="550" spc="-10">
                <a:solidFill>
                  <a:srgbClr val="221F1F"/>
                </a:solidFill>
                <a:latin typeface="Georgia"/>
                <a:cs typeface="Georgia"/>
              </a:rPr>
              <a:t> </a:t>
            </a:r>
            <a:r>
              <a:rPr dirty="0" sz="550" spc="-50">
                <a:solidFill>
                  <a:srgbClr val="221F1F"/>
                </a:solidFill>
                <a:latin typeface="Georgia"/>
                <a:cs typeface="Georgia"/>
              </a:rPr>
              <a:t>1/3</a:t>
            </a:r>
            <a:endParaRPr sz="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6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42036" y="694435"/>
            <a:ext cx="6495415" cy="918972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268605" marR="6350" indent="-256540">
              <a:lnSpc>
                <a:spcPct val="95000"/>
              </a:lnSpc>
              <a:spcBef>
                <a:spcPts val="150"/>
              </a:spcBef>
              <a:buSzPct val="94444"/>
              <a:buAutoNum type="arabicPeriod" startAt="4"/>
              <a:tabLst>
                <a:tab pos="26924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Wird ein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verbindlicher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Liefertermin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verbindliche Lieferfrist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überschritten,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kommt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bereits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mit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Überschreitung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Liefertermins oder der Lieferfrist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Verzug,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sei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denn 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dies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vertreten.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Rechte 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bestimmen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dann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nach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2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Satz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4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und Ziffer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3 dieses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Abschnitts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IV.</a:t>
            </a:r>
            <a:endParaRPr sz="900">
              <a:latin typeface="Calibri"/>
              <a:cs typeface="Calibri"/>
            </a:endParaRPr>
          </a:p>
          <a:p>
            <a:pPr algn="just" marL="268605" marR="5080" indent="-256540">
              <a:lnSpc>
                <a:spcPct val="95000"/>
              </a:lnSpc>
              <a:spcBef>
                <a:spcPts val="310"/>
              </a:spcBef>
              <a:buSzPct val="94444"/>
              <a:buAutoNum type="arabicPeriod" startAt="4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Haftungsbegrenzungen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Haftungsausschlüsse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dieses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Abschnitts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gelten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Schäden,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grob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fahrlässigen  oder vorsätzlichen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Verletzung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Pflichten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Verkäufers,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seines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gesetzlichen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Vertreters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seines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Erfüllungsgehilfen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beruhen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sowie 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Verletzung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von Leben,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Körper oder</a:t>
            </a:r>
            <a:r>
              <a:rPr dirty="0" sz="90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Gesundheit.</a:t>
            </a:r>
            <a:endParaRPr sz="900">
              <a:latin typeface="Calibri"/>
              <a:cs typeface="Calibri"/>
            </a:endParaRPr>
          </a:p>
          <a:p>
            <a:pPr algn="just" marL="267970" marR="6350" indent="-255904">
              <a:lnSpc>
                <a:spcPct val="94800"/>
              </a:lnSpc>
              <a:spcBef>
                <a:spcPts val="305"/>
              </a:spcBef>
              <a:buSzPct val="94444"/>
              <a:buAutoNum type="arabicPeriod" startAt="4"/>
              <a:tabLst>
                <a:tab pos="26924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Höhere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Gewalt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beim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dessen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Lieferanten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eintretende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Betriebsstörungen,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ohne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eigenes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Verschulden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vorübergehend daran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hindern,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zum vereinbarten Termin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innerhalb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vereinbarten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Frist</a:t>
            </a:r>
            <a:r>
              <a:rPr dirty="0" sz="900" spc="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liefern,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verändern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Ziffern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1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4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dieses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Abschnitts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IV.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genannten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Termine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Fristen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um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Dauer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durch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diese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Umstände bedingten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Leistungsstörungen.</a:t>
            </a:r>
            <a:endParaRPr sz="900">
              <a:latin typeface="Calibri"/>
              <a:cs typeface="Calibri"/>
            </a:endParaRPr>
          </a:p>
          <a:p>
            <a:pPr algn="just" marL="267970" marR="6985">
              <a:lnSpc>
                <a:spcPts val="1030"/>
              </a:lnSpc>
              <a:spcBef>
                <a:spcPts val="320"/>
              </a:spcBef>
            </a:pP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Führen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entsprechende Störungen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einem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Leistungsaufschub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mehr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als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vier 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Monaten,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kann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der Käufer vom 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Vertrag  zurücktreten.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Andere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Rücktrittsrechte bleiben davon</a:t>
            </a:r>
            <a:r>
              <a:rPr dirty="0" sz="90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unberührt.</a:t>
            </a:r>
            <a:endParaRPr sz="900">
              <a:latin typeface="Calibri"/>
              <a:cs typeface="Calibri"/>
            </a:endParaRPr>
          </a:p>
          <a:p>
            <a:pPr algn="just" marL="268605" marR="6985" indent="-256540">
              <a:lnSpc>
                <a:spcPts val="1030"/>
              </a:lnSpc>
              <a:spcBef>
                <a:spcPts val="290"/>
              </a:spcBef>
              <a:buSzPct val="94444"/>
              <a:buAutoNum type="arabicPeriod" startAt="7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Konstruktions-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Formänderungen, Abweichungen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Farbton sowie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Änderungen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Lieferumfangs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seitens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Herstellers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bleiben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während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Lieferzeit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vorbehalten,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sofern 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Änderungen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Abweichungen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unter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Berücksichtigung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Interessen 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zumutbar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sind.</a:t>
            </a:r>
            <a:endParaRPr sz="900">
              <a:latin typeface="Calibri"/>
              <a:cs typeface="Calibri"/>
            </a:endParaRPr>
          </a:p>
          <a:p>
            <a:pPr algn="just" marL="268605" marR="5080" indent="-635">
              <a:lnSpc>
                <a:spcPts val="1019"/>
              </a:lnSpc>
              <a:spcBef>
                <a:spcPts val="305"/>
              </a:spcBef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Sofern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oder der Hersteller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Bezeichnung 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Bestellung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bestellten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Kaufgegenstandes Zeichen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Nummern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gebraucht, können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allein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hieraus keine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Rechte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abgeleitet</a:t>
            </a:r>
            <a:r>
              <a:rPr dirty="0" sz="90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werden.</a:t>
            </a:r>
            <a:endParaRPr sz="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5" b="1">
                <a:solidFill>
                  <a:srgbClr val="221F1F"/>
                </a:solidFill>
                <a:latin typeface="Calibri"/>
                <a:cs typeface="Calibri"/>
              </a:rPr>
              <a:t>V.</a:t>
            </a:r>
            <a:r>
              <a:rPr dirty="0" sz="900" spc="11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-15" b="1">
                <a:solidFill>
                  <a:srgbClr val="221F1F"/>
                </a:solidFill>
                <a:latin typeface="Calibri"/>
                <a:cs typeface="Calibri"/>
              </a:rPr>
              <a:t>Abnahme</a:t>
            </a:r>
            <a:endParaRPr sz="900">
              <a:latin typeface="Calibri"/>
              <a:cs typeface="Calibri"/>
            </a:endParaRPr>
          </a:p>
          <a:p>
            <a:pPr algn="just" marL="268605" marR="6350" indent="-254635">
              <a:lnSpc>
                <a:spcPts val="1019"/>
              </a:lnSpc>
              <a:spcBef>
                <a:spcPts val="35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verpflichtet,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innerhalb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14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Tagen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vom Verkäufer auf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Übernahmeinformation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genannten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Bereitstellungstag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abzunehmen.</a:t>
            </a:r>
            <a:endParaRPr sz="900">
              <a:latin typeface="Calibri"/>
              <a:cs typeface="Calibri"/>
            </a:endParaRPr>
          </a:p>
          <a:p>
            <a:pPr algn="just" marL="267970" marR="6985" indent="-255904">
              <a:lnSpc>
                <a:spcPct val="95200"/>
              </a:lnSpc>
              <a:spcBef>
                <a:spcPts val="28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Falle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Nichtabnahme kann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seinen gesetzlichen Rechten Gebrauch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machen. Verlangt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Schadenersatz,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so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beträgt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dieser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15 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vereinbarten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Kaufpreises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ohne Umsatzsteuer.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Schadensersatz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höher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niedriger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anzusetzen,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einen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 höheren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Schaden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nachweist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nachweist,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dass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geringerer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überhaupt kein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Schaden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entstanden</a:t>
            </a:r>
            <a:r>
              <a:rPr dirty="0" sz="900" spc="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ist.</a:t>
            </a:r>
            <a:endParaRPr sz="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45"/>
              </a:spcBef>
            </a:pPr>
            <a:r>
              <a:rPr dirty="0" sz="900" spc="-10" b="1">
                <a:solidFill>
                  <a:srgbClr val="221F1F"/>
                </a:solidFill>
                <a:latin typeface="Calibri"/>
                <a:cs typeface="Calibri"/>
              </a:rPr>
              <a:t>VI.</a:t>
            </a:r>
            <a:r>
              <a:rPr dirty="0" sz="900" spc="4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Eigentumsvorbehalt</a:t>
            </a:r>
            <a:endParaRPr sz="900">
              <a:latin typeface="Calibri"/>
              <a:cs typeface="Calibri"/>
            </a:endParaRPr>
          </a:p>
          <a:p>
            <a:pPr algn="just" marL="268605" marR="6350" indent="-254635">
              <a:lnSpc>
                <a:spcPts val="1019"/>
              </a:lnSpc>
              <a:spcBef>
                <a:spcPts val="350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Kaufgegenstand bleibt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Ausgleich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dem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aufgrund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Kaufvertrages zustehenden Forderungen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Eigentum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Verkäufers.</a:t>
            </a:r>
            <a:endParaRPr sz="900">
              <a:latin typeface="Calibri"/>
              <a:cs typeface="Calibri"/>
            </a:endParaRPr>
          </a:p>
          <a:p>
            <a:pPr algn="just" marL="268605" marR="5080">
              <a:lnSpc>
                <a:spcPct val="94800"/>
              </a:lnSpc>
              <a:spcBef>
                <a:spcPts val="270"/>
              </a:spcBef>
            </a:pP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juristische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Person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öffentlichen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Rechts,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öffentlich-rechtliches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Sondervermögen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Unternehmer,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bei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Abschluss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Kaufvertrages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Ausübung seiner gewerblichen oder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selbständigen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Tätigkeit handelt,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bleibt der Eigentumsvorbehalt auch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bestehen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Forderungen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laufenden  Geschäftsbeziehung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Ausgleich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Zusammenhang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mit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zustehenden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Forderungen. Auf Verlangen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zum Verzicht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Eigentumsvorbehalt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verpflichtet,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sämtliche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mit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dem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Zusammenhang stehende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Forderungen unanfechtbar erfüllt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übrigen Forderungen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 laufenden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Geschäftsbeziehung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anderweitig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angemessene Sicherung</a:t>
            </a:r>
            <a:r>
              <a:rPr dirty="0" sz="900" spc="10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besteht.</a:t>
            </a:r>
            <a:endParaRPr sz="900">
              <a:latin typeface="Calibri"/>
              <a:cs typeface="Calibri"/>
            </a:endParaRPr>
          </a:p>
          <a:p>
            <a:pPr algn="just" marL="268605">
              <a:lnSpc>
                <a:spcPct val="100000"/>
              </a:lnSpc>
              <a:spcBef>
                <a:spcPts val="350"/>
              </a:spcBef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Während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Dauer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Eigentumsvorbehalts steht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Recht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Besitz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Zulassungsbescheinigung Teil </a:t>
            </a:r>
            <a:r>
              <a:rPr dirty="0" sz="900" spc="60">
                <a:solidFill>
                  <a:srgbClr val="221F1F"/>
                </a:solidFill>
                <a:latin typeface="Calibri"/>
                <a:cs typeface="Calibri"/>
              </a:rPr>
              <a:t>II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</a:t>
            </a:r>
            <a:r>
              <a:rPr dirty="0" sz="900" spc="-1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zu.</a:t>
            </a:r>
            <a:endParaRPr sz="900">
              <a:latin typeface="Calibri"/>
              <a:cs typeface="Calibri"/>
            </a:endParaRPr>
          </a:p>
          <a:p>
            <a:pPr algn="just" marL="268605" marR="5080">
              <a:lnSpc>
                <a:spcPct val="94700"/>
              </a:lnSpc>
              <a:spcBef>
                <a:spcPts val="320"/>
              </a:spcBef>
            </a:pP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Aufbauhersteller, 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tritt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seine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Forderungen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Weiterverkauf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schon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jetzt an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jeweils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Höhe 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Kaufpreisanspruchs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weiterverkauften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ab.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Widerruf zum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Einzug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abgetretenen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Forderungen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berechtigt und verpflichtet.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Stellt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seine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Zahlungen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erlischt die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Einziehungsermächtigung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ohne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ausdrücklichen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Widerruf.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Umfang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jeweiligen unanfechtbaren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Kaufpreistilgung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Rückabtretung</a:t>
            </a:r>
            <a:r>
              <a:rPr dirty="0" sz="900" spc="5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verpflichtet.</a:t>
            </a:r>
            <a:endParaRPr sz="900">
              <a:latin typeface="Calibri"/>
              <a:cs typeface="Calibri"/>
            </a:endParaRPr>
          </a:p>
          <a:p>
            <a:pPr algn="just" marL="268605" marR="5715" indent="-256540">
              <a:lnSpc>
                <a:spcPct val="95300"/>
              </a:lnSpc>
              <a:spcBef>
                <a:spcPts val="295"/>
              </a:spcBef>
              <a:buSzPct val="94444"/>
              <a:buAutoNum type="arabicPeriod" startAt="2"/>
              <a:tabLst>
                <a:tab pos="26924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Zahlt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Kunde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fälligen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Preise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Nebenleistungen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nicht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vertragsgemäß, kann der 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vom 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Vertrag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zurücktreten und/oder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schuldhafter Pflichtverletzung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Kunden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Schadensersatz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statt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Leistung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verlangen,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wenn  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Kunden erfolglos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angemessene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Frist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Leistung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bestimmt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hat,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denn,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Fristsetzung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entsprechend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gesetzlichen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Bestimmungen entbehrlich.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Hat 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Anspruch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Schadenersatz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statt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Leistung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nimmt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wieder an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sich, sind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darüber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einig,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dass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gewöhnlichen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Verkaufswert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Zeitpunkt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Rücknahme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vergütet.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Wunsch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Käufers, der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nur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unverzüglich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nach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Rücknahme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geäußert werden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kann, wird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nach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Wahl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öffentlich bestellter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vereidigter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Sachverständiger,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z.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Deutschen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Automobil Treuhand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GmbH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(DAT),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gewöhnlichen Verkaufswert</a:t>
            </a:r>
            <a:r>
              <a:rPr dirty="0" sz="900" spc="1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ermitteln.</a:t>
            </a:r>
            <a:endParaRPr sz="900">
              <a:latin typeface="Calibri"/>
              <a:cs typeface="Calibri"/>
            </a:endParaRPr>
          </a:p>
          <a:p>
            <a:pPr algn="just" marL="268605" marR="6350">
              <a:lnSpc>
                <a:spcPts val="1019"/>
              </a:lnSpc>
              <a:spcBef>
                <a:spcPts val="320"/>
              </a:spcBef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trägt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erforderlichen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Kosten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Rücknahme und 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Verwertung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Kaufgegenstandes. 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Verwertungskosten  betragen ohne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Nachweis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5 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gewöhnlichen Verkaufswertes.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Sie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höher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niedriger anzusetzen,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 höhere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Kosten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nachweist oder 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nachweist,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dass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geringere oder überhaupt keine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Kosten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entstanden</a:t>
            </a:r>
            <a:r>
              <a:rPr dirty="0" sz="900" spc="1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sind.</a:t>
            </a:r>
            <a:endParaRPr sz="900">
              <a:latin typeface="Calibri"/>
              <a:cs typeface="Calibri"/>
            </a:endParaRPr>
          </a:p>
          <a:p>
            <a:pPr algn="just" marL="268605" marR="5715" indent="-256540">
              <a:lnSpc>
                <a:spcPts val="1019"/>
              </a:lnSpc>
              <a:spcBef>
                <a:spcPts val="315"/>
              </a:spcBef>
              <a:buSzPct val="94444"/>
              <a:buAutoNum type="arabicPeriod" startAt="3"/>
              <a:tabLst>
                <a:tab pos="269240" algn="l"/>
              </a:tabLst>
            </a:pP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Solange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Eigentumsvorbehalt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besteht,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darf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 weder</a:t>
            </a:r>
            <a:r>
              <a:rPr dirty="0" sz="9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verfügen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noch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Dritten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vertraglich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eine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Nutzung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einräumen.</a:t>
            </a:r>
            <a:endParaRPr sz="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0" b="1">
                <a:solidFill>
                  <a:srgbClr val="221F1F"/>
                </a:solidFill>
                <a:latin typeface="Calibri"/>
                <a:cs typeface="Calibri"/>
              </a:rPr>
              <a:t>VII. </a:t>
            </a:r>
            <a:r>
              <a:rPr dirty="0" sz="900" spc="10" b="1">
                <a:solidFill>
                  <a:srgbClr val="221F1F"/>
                </a:solidFill>
                <a:latin typeface="Calibri"/>
                <a:cs typeface="Calibri"/>
              </a:rPr>
              <a:t>Haftung </a:t>
            </a:r>
            <a:r>
              <a:rPr dirty="0" sz="900" spc="15" b="1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0" b="1">
                <a:solidFill>
                  <a:srgbClr val="221F1F"/>
                </a:solidFill>
                <a:latin typeface="Calibri"/>
                <a:cs typeface="Calibri"/>
              </a:rPr>
              <a:t>Sachmängel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und</a:t>
            </a:r>
            <a:r>
              <a:rPr dirty="0" sz="900" spc="1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Rechtsmängel</a:t>
            </a:r>
            <a:endParaRPr sz="900">
              <a:latin typeface="Calibri"/>
              <a:cs typeface="Calibri"/>
            </a:endParaRPr>
          </a:p>
          <a:p>
            <a:pPr algn="just" marL="268605" marR="5080" indent="-254635">
              <a:lnSpc>
                <a:spcPct val="94700"/>
              </a:lnSpc>
              <a:spcBef>
                <a:spcPts val="325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Ansprüche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wegen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Sachmängeln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Rechtsmängeln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verjähren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entsprechend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gesetzlichen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Bestimmungen in  zwei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Jahren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Ablieferung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Kaufgegenstandes.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Hiervon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abweichend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gilt eine Verjährungsfrist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einem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Jahr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Ablieferung 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Kaufgegenstandes,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juristische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Person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öffentlichen Rechts,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öffentlich-rechtliches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Sondervermögen</a:t>
            </a:r>
            <a:r>
              <a:rPr dirty="0" sz="9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</a:t>
            </a:r>
            <a:r>
              <a:rPr dirty="0" sz="9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Unternehmer</a:t>
            </a:r>
            <a:r>
              <a:rPr dirty="0" sz="9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ist,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</a:t>
            </a:r>
            <a:r>
              <a:rPr dirty="0" sz="9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Abschluss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Vertrages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Ausübung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seiner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gewerblichen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</a:t>
            </a:r>
            <a:r>
              <a:rPr dirty="0" sz="9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selbständigen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Tätigkeit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handelt.</a:t>
            </a:r>
            <a:endParaRPr sz="900">
              <a:latin typeface="Calibri"/>
              <a:cs typeface="Calibri"/>
            </a:endParaRPr>
          </a:p>
          <a:p>
            <a:pPr algn="just" marL="268605" marR="5715" indent="-256540">
              <a:lnSpc>
                <a:spcPct val="95000"/>
              </a:lnSpc>
              <a:spcBef>
                <a:spcPts val="305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Verjährungsverkürzung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1,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Satz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2 dieses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Abschnitts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VII.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gilt nicht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Schäden,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grob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fahrlässigen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vorsätzlichen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Verletzung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Pflichten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Verkäufers,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seines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gesetzlichen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Vertreters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seines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Erfüllungsgehilfen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beruhen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sowie 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Verletzung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Leben,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Körper oder</a:t>
            </a:r>
            <a:r>
              <a:rPr dirty="0" sz="90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Gesundheit.</a:t>
            </a:r>
            <a:endParaRPr sz="900">
              <a:latin typeface="Calibri"/>
              <a:cs typeface="Calibri"/>
            </a:endParaRPr>
          </a:p>
          <a:p>
            <a:pPr algn="just" marL="268605" marR="5080" indent="-256540">
              <a:lnSpc>
                <a:spcPts val="1019"/>
              </a:lnSpc>
              <a:spcBef>
                <a:spcPts val="335"/>
              </a:spcBef>
              <a:buSzPct val="94444"/>
              <a:buAutoNum type="arabicPeriod"/>
              <a:tabLst>
                <a:tab pos="26924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aufgrund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gesetzlichen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Bestimmungen für einen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Schaden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aufzukommen,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leicht fahrlässig verursacht 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wurde,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so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haftet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</a:t>
            </a:r>
            <a:r>
              <a:rPr dirty="0" sz="90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beschränkt: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088" y="9229590"/>
            <a:ext cx="112395" cy="119062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25">
                <a:solidFill>
                  <a:srgbClr val="221F1F"/>
                </a:solidFill>
                <a:latin typeface="Georgia"/>
                <a:cs typeface="Georgia"/>
              </a:rPr>
              <a:t>B20.601.09.033.00.A </a:t>
            </a:r>
            <a:r>
              <a:rPr dirty="0" sz="550" spc="-20">
                <a:solidFill>
                  <a:srgbClr val="221F1F"/>
                </a:solidFill>
                <a:latin typeface="Georgia"/>
                <a:cs typeface="Georgia"/>
              </a:rPr>
              <a:t>05/23 </a:t>
            </a:r>
            <a:r>
              <a:rPr dirty="0" sz="550" spc="-5">
                <a:solidFill>
                  <a:srgbClr val="221F1F"/>
                </a:solidFill>
                <a:latin typeface="Georgia"/>
                <a:cs typeface="Georgia"/>
              </a:rPr>
              <a:t>Seite</a:t>
            </a:r>
            <a:r>
              <a:rPr dirty="0" sz="550" spc="110">
                <a:solidFill>
                  <a:srgbClr val="221F1F"/>
                </a:solidFill>
                <a:latin typeface="Georgia"/>
                <a:cs typeface="Georgia"/>
              </a:rPr>
              <a:t> </a:t>
            </a:r>
            <a:r>
              <a:rPr dirty="0" sz="550" spc="-45">
                <a:solidFill>
                  <a:srgbClr val="221F1F"/>
                </a:solidFill>
                <a:latin typeface="Georgia"/>
                <a:cs typeface="Georgia"/>
              </a:rPr>
              <a:t>2/3</a:t>
            </a:r>
            <a:endParaRPr sz="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6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8987" y="692911"/>
            <a:ext cx="6499225" cy="83146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271780" marR="6350">
              <a:lnSpc>
                <a:spcPct val="94800"/>
              </a:lnSpc>
              <a:spcBef>
                <a:spcPts val="155"/>
              </a:spcBef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Haftung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besteht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nur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Verletzung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vertragswesentlicher Pflichten,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etwa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solcher, die 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Kaufvertrag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nach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seinem Inhalt und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Zweck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gerade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auferlegen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will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deren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Erfüllung 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ordnungsgemäße Durchführung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Kaufvertrages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überhaupt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erst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ermöglicht und auf deren Einhaltung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regelmäßig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vertraut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vertrauen darf.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Diese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Haftung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auf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Vertragsabschluss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vorhersehbaren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typischen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Schaden</a:t>
            </a:r>
            <a:r>
              <a:rPr dirty="0" sz="900" spc="6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begrenzt.</a:t>
            </a:r>
            <a:endParaRPr sz="900">
              <a:latin typeface="Calibri"/>
              <a:cs typeface="Calibri"/>
            </a:endParaRPr>
          </a:p>
          <a:p>
            <a:pPr algn="just" marL="271780" marR="6985">
              <a:lnSpc>
                <a:spcPts val="1030"/>
              </a:lnSpc>
              <a:spcBef>
                <a:spcPts val="315"/>
              </a:spcBef>
            </a:pP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Ausgeschlossen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persönliche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Haftung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gesetzlichen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Vertreter,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Erfüllungsgehilfen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Betriebsangehörigen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ihnen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durch leichte Fahrlässigkeit verursachte</a:t>
            </a:r>
            <a:r>
              <a:rPr dirty="0" sz="900" spc="1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Schäden.</a:t>
            </a:r>
            <a:endParaRPr sz="900">
              <a:latin typeface="Calibri"/>
              <a:cs typeface="Calibri"/>
            </a:endParaRPr>
          </a:p>
          <a:p>
            <a:pPr algn="just" marL="271780" marR="8255">
              <a:lnSpc>
                <a:spcPts val="1019"/>
              </a:lnSpc>
              <a:spcBef>
                <a:spcPts val="300"/>
              </a:spcBef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vorgenannte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Haftungsbegrenzung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vorgenannten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Haftungsausschluss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gilt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2 dieses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Abschnitts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VII.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entsprechend.</a:t>
            </a:r>
            <a:endParaRPr sz="900">
              <a:latin typeface="Calibri"/>
              <a:cs typeface="Calibri"/>
            </a:endParaRPr>
          </a:p>
          <a:p>
            <a:pPr algn="just" marL="271145" marR="6350" indent="-256540">
              <a:lnSpc>
                <a:spcPct val="95000"/>
              </a:lnSpc>
              <a:spcBef>
                <a:spcPts val="284"/>
              </a:spcBef>
              <a:buSzPct val="94444"/>
              <a:buAutoNum type="arabicPeriod" startAt="4"/>
              <a:tabLst>
                <a:tab pos="27178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Unabhängig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Verschulden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bleibt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etwaige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Haftung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Verkäufers 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arglistigem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Verschweigen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eines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Mangels,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Übernahme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einer Garantie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eines Beschaffungsrisikos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nach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Produkthaftungsgesetz 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unberührt.</a:t>
            </a:r>
            <a:endParaRPr sz="900">
              <a:latin typeface="Calibri"/>
              <a:cs typeface="Calibri"/>
            </a:endParaRPr>
          </a:p>
          <a:p>
            <a:pPr algn="just" marL="271780" indent="-256540">
              <a:lnSpc>
                <a:spcPct val="100000"/>
              </a:lnSpc>
              <a:spcBef>
                <a:spcPts val="250"/>
              </a:spcBef>
              <a:buSzPct val="94444"/>
              <a:buAutoNum type="arabicPeriod" startAt="4"/>
              <a:tabLst>
                <a:tab pos="271780" algn="l"/>
              </a:tabLst>
            </a:pP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Soll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Mängelbeseitigung durchgeführt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werden,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gilt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Folgendes:</a:t>
            </a:r>
            <a:endParaRPr sz="900">
              <a:latin typeface="Calibri"/>
              <a:cs typeface="Calibri"/>
            </a:endParaRPr>
          </a:p>
          <a:p>
            <a:pPr algn="just" marL="271145" marR="5080" indent="-257810">
              <a:lnSpc>
                <a:spcPct val="94600"/>
              </a:lnSpc>
              <a:spcBef>
                <a:spcPts val="300"/>
              </a:spcBef>
              <a:buSzPct val="94444"/>
              <a:buFont typeface="Georgia"/>
              <a:buAutoNum type="alphaLcParenR"/>
              <a:tabLst>
                <a:tab pos="27178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Ansprüche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 Mängelbeseitigung kann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beim Verkäufer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bei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anderen,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vom Hersteller/Importeur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Betreuung 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anerkannten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Betrieben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geltend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machen;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letzteren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Fall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hiervon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unverzüglich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unterrichten, 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erste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Mängelbeseitigung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erfolglos 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war.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mündlichen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Anzeigen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Ansprüchen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dem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schriftliche Bestätigung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Eingang der Anzeige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auszuhändigen.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Kaufmann,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bleiben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dessen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Obliegenheiten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§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377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HGB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unberührt;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Mängelanzeigen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gem. 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§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377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HGB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unmittelbar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gegenüber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erklären.</a:t>
            </a:r>
            <a:endParaRPr sz="900">
              <a:latin typeface="Calibri"/>
              <a:cs typeface="Calibri"/>
            </a:endParaRPr>
          </a:p>
          <a:p>
            <a:pPr algn="just" marL="271780" marR="6350" indent="-257810">
              <a:lnSpc>
                <a:spcPts val="1019"/>
              </a:lnSpc>
              <a:spcBef>
                <a:spcPts val="325"/>
              </a:spcBef>
              <a:buSzPct val="94444"/>
              <a:buFont typeface="Georgia"/>
              <a:buAutoNum type="alphaLcParenR"/>
              <a:tabLst>
                <a:tab pos="27178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Wird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Kaufgegenstand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wegen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eines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Sachmangels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betriebsunfähig,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Ort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betriebsunfähigen 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nächstgelegenen,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Hersteller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Betreuung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anerkannten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dienstbereiten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Betrieb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wenden.</a:t>
            </a:r>
            <a:endParaRPr sz="900">
              <a:latin typeface="Calibri"/>
              <a:cs typeface="Calibri"/>
            </a:endParaRPr>
          </a:p>
          <a:p>
            <a:pPr algn="just" marL="271780" indent="-257810">
              <a:lnSpc>
                <a:spcPct val="100000"/>
              </a:lnSpc>
              <a:spcBef>
                <a:spcPts val="320"/>
              </a:spcBef>
              <a:buSzPct val="94444"/>
              <a:buFont typeface="Georgia"/>
              <a:buAutoNum type="alphaLcParenR"/>
              <a:tabLst>
                <a:tab pos="27178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Ersetzte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Teile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werden Eigentum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</a:t>
            </a:r>
            <a:r>
              <a:rPr dirty="0" sz="900" spc="204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Verkäufers.</a:t>
            </a:r>
            <a:endParaRPr sz="900">
              <a:latin typeface="Calibri"/>
              <a:cs typeface="Calibri"/>
            </a:endParaRPr>
          </a:p>
          <a:p>
            <a:pPr algn="just" marL="271780" marR="6985" indent="-257810">
              <a:lnSpc>
                <a:spcPts val="1030"/>
              </a:lnSpc>
              <a:spcBef>
                <a:spcPts val="340"/>
              </a:spcBef>
              <a:buSzPct val="94444"/>
              <a:buFont typeface="Georgia"/>
              <a:buAutoNum type="alphaLcParenR"/>
              <a:tabLst>
                <a:tab pos="27178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Mängelbeseitigung eingebauten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Teile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Ablauf 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Verjährungsfrist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Kaufgegenstandes  Sachmängelansprüche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aufgrund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Kaufvertrages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geltend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machen.</a:t>
            </a:r>
            <a:endParaRPr sz="900">
              <a:latin typeface="Calibri"/>
              <a:cs typeface="Calibri"/>
            </a:endParaRPr>
          </a:p>
          <a:p>
            <a:pPr algn="just" marL="271145" marR="6985" indent="-257810">
              <a:lnSpc>
                <a:spcPts val="1019"/>
              </a:lnSpc>
              <a:spcBef>
                <a:spcPts val="300"/>
              </a:spcBef>
              <a:buSzPct val="94444"/>
              <a:buFont typeface="Georgia"/>
              <a:buAutoNum type="alphaLcParenR"/>
              <a:tabLst>
                <a:tab pos="271780" algn="l"/>
              </a:tabLst>
            </a:pP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juristische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Person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öffentlichen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Rechts,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öffentlich-rechtliches Sondervermögen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Unternehmer,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bei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Abschluss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Vertrages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Ausübung seiner gewerblichen oder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selbständigen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Tätigkeit handelt,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so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65">
                <a:solidFill>
                  <a:srgbClr val="221F1F"/>
                </a:solidFill>
                <a:latin typeface="Calibri"/>
                <a:cs typeface="Calibri"/>
              </a:rPr>
              <a:t>-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abweichend von 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§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439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Abs.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1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BGB </a:t>
            </a:r>
            <a:r>
              <a:rPr dirty="0" sz="900" spc="65">
                <a:solidFill>
                  <a:srgbClr val="221F1F"/>
                </a:solidFill>
                <a:latin typeface="Calibri"/>
                <a:cs typeface="Calibri"/>
              </a:rPr>
              <a:t>-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nach seiner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Wahl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Nacherfüllung durch Beseitigung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Mangels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durch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Lieferung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mangelfreien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Sache</a:t>
            </a:r>
            <a:r>
              <a:rPr dirty="0" sz="900" spc="5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berechtigt.</a:t>
            </a:r>
            <a:endParaRPr sz="900">
              <a:latin typeface="Calibri"/>
              <a:cs typeface="Calibri"/>
            </a:endParaRPr>
          </a:p>
          <a:p>
            <a:pPr algn="just" marL="271780" marR="6350" indent="-256540">
              <a:lnSpc>
                <a:spcPts val="1030"/>
              </a:lnSpc>
              <a:spcBef>
                <a:spcPts val="305"/>
              </a:spcBef>
            </a:pPr>
            <a:r>
              <a:rPr dirty="0" sz="850">
                <a:solidFill>
                  <a:srgbClr val="221F1F"/>
                </a:solidFill>
                <a:latin typeface="Calibri"/>
                <a:cs typeface="Calibri"/>
              </a:rPr>
              <a:t>6.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Soweit 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Verbraucher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Sinne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§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13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BGB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ist, gelten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Sachmängel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und Rechtsmängel an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Waren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mit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digitalen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Elementen</a:t>
            </a:r>
            <a:r>
              <a:rPr dirty="0" sz="90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</a:t>
            </a:r>
            <a:r>
              <a:rPr dirty="0" sz="90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</a:t>
            </a:r>
            <a:r>
              <a:rPr dirty="0" sz="90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digitalen</a:t>
            </a:r>
            <a:r>
              <a:rPr dirty="0" sz="90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Elemente</a:t>
            </a:r>
            <a:r>
              <a:rPr dirty="0" sz="90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nicht</a:t>
            </a:r>
            <a:r>
              <a:rPr dirty="0" sz="900" spc="1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</a:t>
            </a:r>
            <a:r>
              <a:rPr dirty="0" sz="90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Bestimmungen</a:t>
            </a:r>
            <a:r>
              <a:rPr dirty="0" sz="900" spc="15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dieses</a:t>
            </a:r>
            <a:r>
              <a:rPr dirty="0" sz="90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Abschnittes,</a:t>
            </a:r>
            <a:r>
              <a:rPr dirty="0" sz="900" spc="1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sondern</a:t>
            </a:r>
            <a:r>
              <a:rPr dirty="0" sz="90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die</a:t>
            </a:r>
            <a:r>
              <a:rPr dirty="0" sz="900" spc="1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gesetzlichen</a:t>
            </a:r>
            <a:r>
              <a:rPr dirty="0" sz="90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Regelungen</a:t>
            </a:r>
            <a:r>
              <a:rPr dirty="0" sz="900" spc="1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endParaRPr sz="900">
              <a:latin typeface="Calibri"/>
              <a:cs typeface="Calibri"/>
            </a:endParaRPr>
          </a:p>
          <a:p>
            <a:pPr algn="just" marL="271780">
              <a:lnSpc>
                <a:spcPts val="994"/>
              </a:lnSpc>
            </a:pP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§§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475b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ff.</a:t>
            </a:r>
            <a:r>
              <a:rPr dirty="0" sz="900" spc="5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BGB.</a:t>
            </a:r>
            <a:endParaRPr sz="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50"/>
              </a:spcBef>
            </a:pPr>
            <a:r>
              <a:rPr dirty="0" sz="900" spc="-5" b="1">
                <a:solidFill>
                  <a:srgbClr val="221F1F"/>
                </a:solidFill>
                <a:latin typeface="Calibri"/>
                <a:cs typeface="Calibri"/>
              </a:rPr>
              <a:t>VIII. </a:t>
            </a:r>
            <a:r>
              <a:rPr dirty="0" sz="900" spc="10" b="1">
                <a:solidFill>
                  <a:srgbClr val="221F1F"/>
                </a:solidFill>
                <a:latin typeface="Calibri"/>
                <a:cs typeface="Calibri"/>
              </a:rPr>
              <a:t>Haftung </a:t>
            </a:r>
            <a:r>
              <a:rPr dirty="0" sz="900" spc="15" b="1">
                <a:solidFill>
                  <a:srgbClr val="221F1F"/>
                </a:solidFill>
                <a:latin typeface="Calibri"/>
                <a:cs typeface="Calibri"/>
              </a:rPr>
              <a:t>für sonstige</a:t>
            </a:r>
            <a:r>
              <a:rPr dirty="0" sz="900" spc="-6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Ansprüche</a:t>
            </a:r>
            <a:endParaRPr sz="900">
              <a:latin typeface="Calibri"/>
              <a:cs typeface="Calibri"/>
            </a:endParaRPr>
          </a:p>
          <a:p>
            <a:pPr algn="just" marL="271145" marR="5080" indent="-254635">
              <a:lnSpc>
                <a:spcPts val="1030"/>
              </a:lnSpc>
              <a:spcBef>
                <a:spcPts val="340"/>
              </a:spcBef>
              <a:buSzPct val="94444"/>
              <a:buAutoNum type="arabicPeriod"/>
              <a:tabLst>
                <a:tab pos="27178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sonstige Ansprüche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Käufers, 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Abschnitt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VII.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„Haftung für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Sachmängel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Rechtsmängel“ geregelt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sind, gelten  die gesetzlichen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Verjährungsfristen.</a:t>
            </a:r>
            <a:endParaRPr sz="900">
              <a:latin typeface="Calibri"/>
              <a:cs typeface="Calibri"/>
            </a:endParaRPr>
          </a:p>
          <a:p>
            <a:pPr algn="just" marL="271145" marR="7620" indent="-256540">
              <a:lnSpc>
                <a:spcPts val="1030"/>
              </a:lnSpc>
              <a:spcBef>
                <a:spcPts val="290"/>
              </a:spcBef>
              <a:buSzPct val="94444"/>
              <a:buAutoNum type="arabicPeriod"/>
              <a:tabLst>
                <a:tab pos="27178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Haftung wegen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Lieferverzuges ist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Abschnitt IV.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„Lieferung und Lieferverzug“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abschließend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geregelt.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sonstige  Schadensersatzansprüche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gelten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Regelungen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Abschnitt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VII.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„Haftung für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Sachmängel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und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Rechtsmängel“,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3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4</a:t>
            </a:r>
            <a:r>
              <a:rPr dirty="0" sz="900" spc="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entsprechend.</a:t>
            </a:r>
            <a:endParaRPr sz="900">
              <a:latin typeface="Calibri"/>
              <a:cs typeface="Calibri"/>
            </a:endParaRPr>
          </a:p>
          <a:p>
            <a:pPr algn="just" marL="271780" marR="6350" indent="-256540">
              <a:lnSpc>
                <a:spcPct val="95000"/>
              </a:lnSpc>
              <a:spcBef>
                <a:spcPts val="275"/>
              </a:spcBef>
              <a:buSzPct val="94444"/>
              <a:buAutoNum type="arabicPeriod"/>
              <a:tabLst>
                <a:tab pos="271780" algn="l"/>
              </a:tabLst>
            </a:pP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Verbraucher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Sinne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§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13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BGB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Vertragsgegenstand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Bereitstellung digitaler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Inhalte 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digitaler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Dienstleistungen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ist, wobei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Kraftfahrzeug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seine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Funktion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ohne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diese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digitalen Produkte erfüllen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kann,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gelten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diese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digitalen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Inhalte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oder digitalen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Dienstleistungen die gesetzlichen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Vorschriften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-10">
                <a:solidFill>
                  <a:srgbClr val="221F1F"/>
                </a:solidFill>
                <a:latin typeface="Calibri"/>
                <a:cs typeface="Calibri"/>
              </a:rPr>
              <a:t>§§</a:t>
            </a:r>
            <a:r>
              <a:rPr dirty="0" sz="900" spc="5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327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ff.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BGB.</a:t>
            </a:r>
            <a:endParaRPr sz="900">
              <a:latin typeface="Calibri"/>
              <a:cs typeface="Calibri"/>
            </a:endParaRPr>
          </a:p>
          <a:p>
            <a:pPr algn="just" marL="15240">
              <a:lnSpc>
                <a:spcPct val="100000"/>
              </a:lnSpc>
              <a:spcBef>
                <a:spcPts val="345"/>
              </a:spcBef>
            </a:pPr>
            <a:r>
              <a:rPr dirty="0" sz="900" spc="-10" b="1">
                <a:solidFill>
                  <a:srgbClr val="221F1F"/>
                </a:solidFill>
                <a:latin typeface="Calibri"/>
                <a:cs typeface="Calibri"/>
              </a:rPr>
              <a:t>IX.</a:t>
            </a:r>
            <a:r>
              <a:rPr dirty="0" sz="900" spc="18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221F1F"/>
                </a:solidFill>
                <a:latin typeface="Calibri"/>
                <a:cs typeface="Calibri"/>
              </a:rPr>
              <a:t>Erfüllungsort, Gerichtsstand </a:t>
            </a:r>
            <a:r>
              <a:rPr dirty="0" sz="900" spc="-5" b="1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anwendbares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Recht</a:t>
            </a:r>
            <a:endParaRPr sz="900">
              <a:latin typeface="Calibri"/>
              <a:cs typeface="Calibri"/>
            </a:endParaRPr>
          </a:p>
          <a:p>
            <a:pPr algn="just" marL="271780" marR="6350" indent="-254635">
              <a:lnSpc>
                <a:spcPct val="94800"/>
              </a:lnSpc>
              <a:spcBef>
                <a:spcPts val="320"/>
              </a:spcBef>
              <a:buSzPct val="94444"/>
              <a:buAutoNum type="arabicPeriod"/>
              <a:tabLst>
                <a:tab pos="271780" algn="l"/>
              </a:tabLst>
            </a:pP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juristische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Person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öffentlichen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Rechts,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öffentlich-rechtliches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Sondervermögen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Unternehmer,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bei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Abschluss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Kaufvertrages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Ausübung seiner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gewerblichen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selbständigen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Tätigkeit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handelt,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ist  Erfüllungsort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Lieferung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Herstellerwerk,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einem außerhalb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Europas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hergestellten  Kaufgegenstand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deutsche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Auslieferungslager.</a:t>
            </a:r>
            <a:endParaRPr sz="900">
              <a:latin typeface="Calibri"/>
              <a:cs typeface="Calibri"/>
            </a:endParaRPr>
          </a:p>
          <a:p>
            <a:pPr algn="just" marL="271145" marR="6985" indent="-256540">
              <a:lnSpc>
                <a:spcPct val="95000"/>
              </a:lnSpc>
              <a:spcBef>
                <a:spcPts val="309"/>
              </a:spcBef>
              <a:buSzPct val="94444"/>
              <a:buAutoNum type="arabicPeriod"/>
              <a:tabLst>
                <a:tab pos="271780" algn="l"/>
              </a:tabLst>
            </a:pP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Kaufmann,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juristische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Person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öffentlichen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Rechts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öffentlich-rechtliches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Sondervermögen,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für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sämtliche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gegenwärtigen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und zukünftigen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Ansprüche aus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Zusammenhang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mit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diesem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Vertragsverhältnis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ausschließlicher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Gerichtsstand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Stuttgart.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berechtigt,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am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Sitz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zu</a:t>
            </a:r>
            <a:r>
              <a:rPr dirty="0" sz="900" spc="10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klagen.</a:t>
            </a:r>
            <a:endParaRPr sz="900">
              <a:latin typeface="Calibri"/>
              <a:cs typeface="Calibri"/>
            </a:endParaRPr>
          </a:p>
          <a:p>
            <a:pPr algn="just" marL="271780" marR="6350" indent="-256540">
              <a:lnSpc>
                <a:spcPct val="94800"/>
              </a:lnSpc>
              <a:spcBef>
                <a:spcPts val="305"/>
              </a:spcBef>
              <a:buSzPct val="94444"/>
              <a:buAutoNum type="arabicPeriod"/>
              <a:tabLst>
                <a:tab pos="271780" algn="l"/>
              </a:tabLst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gleiche Gerichtsstand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gilt, wenn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keinen allgemeinen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Gerichtsstand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Inland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hat,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nach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Vertragsabschluss seinen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Wohnsitz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gewöhnlichen Aufenthaltsort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Inland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verlegt oder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sein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Wohnsitz oder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gewöhnlicher Aufenthaltsort zum  Zeitpunkt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Klageerhebung nicht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bekannt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ist.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Übrigen gilt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bei Ansprüchen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Verkäufers gegenüber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dem Käufer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dessen 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Wohnsitz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als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 Gerichtsstand.</a:t>
            </a:r>
            <a:endParaRPr sz="900">
              <a:latin typeface="Calibri"/>
              <a:cs typeface="Calibri"/>
            </a:endParaRPr>
          </a:p>
          <a:p>
            <a:pPr algn="just" marL="271780" marR="7620" indent="-256540">
              <a:lnSpc>
                <a:spcPts val="1030"/>
              </a:lnSpc>
              <a:spcBef>
                <a:spcPts val="330"/>
              </a:spcBef>
              <a:buSzPct val="94444"/>
              <a:buAutoNum type="arabicPeriod"/>
              <a:tabLst>
                <a:tab pos="271780" algn="l"/>
              </a:tabLst>
            </a:pP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Recht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Bundesrepublik Deutschland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findet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Anwendung. </a:t>
            </a:r>
            <a:r>
              <a:rPr dirty="0" sz="900" spc="50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gelten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INCOTERMS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2020.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Übereinkommen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der 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Vereinten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Nationen vom 11. April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1980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Verträge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über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internationalen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Warenverkauf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findet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keine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Anwendung.</a:t>
            </a:r>
            <a:endParaRPr sz="900">
              <a:latin typeface="Calibri"/>
              <a:cs typeface="Calibri"/>
            </a:endParaRPr>
          </a:p>
          <a:p>
            <a:pPr algn="just" marL="15240">
              <a:lnSpc>
                <a:spcPct val="100000"/>
              </a:lnSpc>
              <a:spcBef>
                <a:spcPts val="325"/>
              </a:spcBef>
            </a:pPr>
            <a:r>
              <a:rPr dirty="0" sz="900" spc="-5" b="1">
                <a:solidFill>
                  <a:srgbClr val="221F1F"/>
                </a:solidFill>
                <a:latin typeface="Calibri"/>
                <a:cs typeface="Calibri"/>
              </a:rPr>
              <a:t>X.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Hinweis </a:t>
            </a:r>
            <a:r>
              <a:rPr dirty="0" sz="900" spc="-5" b="1">
                <a:solidFill>
                  <a:srgbClr val="221F1F"/>
                </a:solidFill>
                <a:latin typeface="Calibri"/>
                <a:cs typeface="Calibri"/>
              </a:rPr>
              <a:t>gemäß </a:t>
            </a:r>
            <a:r>
              <a:rPr dirty="0" sz="900" b="1">
                <a:solidFill>
                  <a:srgbClr val="221F1F"/>
                </a:solidFill>
                <a:latin typeface="Calibri"/>
                <a:cs typeface="Calibri"/>
              </a:rPr>
              <a:t>§ </a:t>
            </a:r>
            <a:r>
              <a:rPr dirty="0" sz="900" spc="35" b="1">
                <a:solidFill>
                  <a:srgbClr val="221F1F"/>
                </a:solidFill>
                <a:latin typeface="Calibri"/>
                <a:cs typeface="Calibri"/>
              </a:rPr>
              <a:t>36 </a:t>
            </a:r>
            <a:r>
              <a:rPr dirty="0" sz="900" spc="15" b="1">
                <a:solidFill>
                  <a:srgbClr val="221F1F"/>
                </a:solidFill>
                <a:latin typeface="Calibri"/>
                <a:cs typeface="Calibri"/>
              </a:rPr>
              <a:t>Verbraucherstreitbeilegungsgesetz</a:t>
            </a:r>
            <a:r>
              <a:rPr dirty="0" sz="900" spc="-5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221F1F"/>
                </a:solidFill>
                <a:latin typeface="Calibri"/>
                <a:cs typeface="Calibri"/>
              </a:rPr>
              <a:t>(VSBG)</a:t>
            </a:r>
            <a:endParaRPr sz="900">
              <a:latin typeface="Calibri"/>
              <a:cs typeface="Calibri"/>
            </a:endParaRPr>
          </a:p>
          <a:p>
            <a:pPr algn="just" marL="271145" marR="6985">
              <a:lnSpc>
                <a:spcPts val="1019"/>
              </a:lnSpc>
              <a:spcBef>
                <a:spcPts val="345"/>
              </a:spcBef>
            </a:pP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wird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nicht an einem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Streitbeilegungsverfahren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vor </a:t>
            </a:r>
            <a:r>
              <a:rPr dirty="0" sz="900" spc="5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dirty="0" sz="900" spc="15">
                <a:solidFill>
                  <a:srgbClr val="221F1F"/>
                </a:solidFill>
                <a:latin typeface="Calibri"/>
                <a:cs typeface="Calibri"/>
              </a:rPr>
              <a:t>Verbraucherschlichtungsstelle </a:t>
            </a:r>
            <a:r>
              <a:rPr dirty="0" sz="90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Sinne </a:t>
            </a:r>
            <a:r>
              <a:rPr dirty="0" sz="900" spc="35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dirty="0" sz="900" spc="30">
                <a:solidFill>
                  <a:srgbClr val="221F1F"/>
                </a:solidFill>
                <a:latin typeface="Calibri"/>
                <a:cs typeface="Calibri"/>
              </a:rPr>
              <a:t>VSBG 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teilnehmen und </a:t>
            </a:r>
            <a:r>
              <a:rPr dirty="0" sz="900" spc="25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hierzu </a:t>
            </a:r>
            <a:r>
              <a:rPr dirty="0" sz="900" spc="20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nicht</a:t>
            </a:r>
            <a:r>
              <a:rPr dirty="0" sz="900" spc="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1F1F"/>
                </a:solidFill>
                <a:latin typeface="Calibri"/>
                <a:cs typeface="Calibri"/>
              </a:rPr>
              <a:t>verpflichtet.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368" y="9232819"/>
            <a:ext cx="112395" cy="118618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25">
                <a:solidFill>
                  <a:srgbClr val="221F1F"/>
                </a:solidFill>
                <a:latin typeface="Georgia"/>
                <a:cs typeface="Georgia"/>
              </a:rPr>
              <a:t>B20.601.09.033.00.A </a:t>
            </a:r>
            <a:r>
              <a:rPr dirty="0" sz="550" spc="-20">
                <a:solidFill>
                  <a:srgbClr val="221F1F"/>
                </a:solidFill>
                <a:latin typeface="Georgia"/>
                <a:cs typeface="Georgia"/>
              </a:rPr>
              <a:t>05/23 </a:t>
            </a:r>
            <a:r>
              <a:rPr dirty="0" sz="550" spc="-5">
                <a:solidFill>
                  <a:srgbClr val="221F1F"/>
                </a:solidFill>
                <a:latin typeface="Georgia"/>
                <a:cs typeface="Georgia"/>
              </a:rPr>
              <a:t>Seite</a:t>
            </a:r>
            <a:r>
              <a:rPr dirty="0" sz="550" spc="105">
                <a:solidFill>
                  <a:srgbClr val="221F1F"/>
                </a:solidFill>
                <a:latin typeface="Georgia"/>
                <a:cs typeface="Georgia"/>
              </a:rPr>
              <a:t> </a:t>
            </a:r>
            <a:r>
              <a:rPr dirty="0" sz="550" spc="-55">
                <a:solidFill>
                  <a:srgbClr val="221F1F"/>
                </a:solidFill>
                <a:latin typeface="Georgia"/>
                <a:cs typeface="Georgia"/>
              </a:rPr>
              <a:t>3/3</a:t>
            </a:r>
            <a:endParaRPr sz="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 b="1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dirty="0" sz="1100" spc="-85">
                <a:latin typeface="Arial"/>
                <a:cs typeface="Arial"/>
              </a:rPr>
              <a:t>InNexhale </a:t>
            </a:r>
            <a:r>
              <a:rPr dirty="0" sz="1100" spc="-125">
                <a:latin typeface="Arial"/>
                <a:cs typeface="Arial"/>
              </a:rPr>
              <a:t>GmbH  </a:t>
            </a:r>
            <a:r>
              <a:rPr dirty="0" sz="1100" spc="-60">
                <a:latin typeface="Arial"/>
                <a:cs typeface="Arial"/>
              </a:rPr>
              <a:t>Lerchenstr.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dirty="0" sz="1100" spc="-40">
                <a:latin typeface="Arial"/>
                <a:cs typeface="Arial"/>
              </a:rPr>
              <a:t>49088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9715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0" b="1">
                <a:latin typeface="Arial"/>
                <a:cs typeface="Arial"/>
              </a:rPr>
              <a:t>Signaturblatt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00" spc="-50" b="1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100" spc="-195">
                <a:latin typeface="Arial"/>
                <a:cs typeface="Arial"/>
              </a:rPr>
              <a:t>E </a:t>
            </a:r>
            <a:r>
              <a:rPr dirty="0" sz="1100" spc="-40">
                <a:latin typeface="Arial"/>
                <a:cs typeface="Arial"/>
              </a:rPr>
              <a:t>200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800" spc="-40" b="1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4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00" spc="-7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024376"/>
            <a:ext cx="5234305" cy="12496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dirty="0" sz="1200" spc="-30">
                <a:latin typeface="Arial"/>
                <a:cs typeface="Arial"/>
              </a:rPr>
              <a:t>Mit </a:t>
            </a:r>
            <a:r>
              <a:rPr dirty="0" sz="1200" spc="-80">
                <a:latin typeface="Arial"/>
                <a:cs typeface="Arial"/>
              </a:rPr>
              <a:t>meiner </a:t>
            </a:r>
            <a:r>
              <a:rPr dirty="0" sz="1200" spc="-55">
                <a:latin typeface="Arial"/>
                <a:cs typeface="Arial"/>
              </a:rPr>
              <a:t>Unterschrift </a:t>
            </a:r>
            <a:r>
              <a:rPr dirty="0" sz="1200" spc="-65">
                <a:latin typeface="Arial"/>
                <a:cs typeface="Arial"/>
              </a:rPr>
              <a:t>bestätige </a:t>
            </a:r>
            <a:r>
              <a:rPr dirty="0" sz="1200" spc="-55">
                <a:latin typeface="Arial"/>
                <a:cs typeface="Arial"/>
              </a:rPr>
              <a:t>ich </a:t>
            </a:r>
            <a:r>
              <a:rPr dirty="0" sz="1200" spc="-70">
                <a:latin typeface="Arial"/>
                <a:cs typeface="Arial"/>
              </a:rPr>
              <a:t>die </a:t>
            </a:r>
            <a:r>
              <a:rPr dirty="0" sz="1200" spc="-90">
                <a:latin typeface="Arial"/>
                <a:cs typeface="Arial"/>
              </a:rPr>
              <a:t>Kenntnisnahme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75">
                <a:latin typeface="Arial"/>
                <a:cs typeface="Arial"/>
              </a:rPr>
              <a:t>nachfolgend </a:t>
            </a:r>
            <a:r>
              <a:rPr dirty="0" sz="1200" spc="-85">
                <a:latin typeface="Arial"/>
                <a:cs typeface="Arial"/>
              </a:rPr>
              <a:t>angekreuzten  </a:t>
            </a:r>
            <a:r>
              <a:rPr dirty="0" sz="1200" spc="-80">
                <a:latin typeface="Arial"/>
                <a:cs typeface="Arial"/>
              </a:rPr>
              <a:t>Dokumente, </a:t>
            </a:r>
            <a:r>
              <a:rPr dirty="0" sz="1200" spc="-70">
                <a:latin typeface="Arial"/>
                <a:cs typeface="Arial"/>
              </a:rPr>
              <a:t>die Bestandteil </a:t>
            </a:r>
            <a:r>
              <a:rPr dirty="0" sz="1200" spc="-80">
                <a:latin typeface="Arial"/>
                <a:cs typeface="Arial"/>
              </a:rPr>
              <a:t>meiner Bestellung </a:t>
            </a:r>
            <a:r>
              <a:rPr dirty="0" sz="1200" spc="-70">
                <a:latin typeface="Arial"/>
                <a:cs typeface="Arial"/>
              </a:rPr>
              <a:t>bei der </a:t>
            </a:r>
            <a:r>
              <a:rPr dirty="0" sz="1200" spc="-95">
                <a:latin typeface="Arial"/>
                <a:cs typeface="Arial"/>
              </a:rPr>
              <a:t>Mercedes-Benz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70">
                <a:latin typeface="Arial"/>
                <a:cs typeface="Arial"/>
              </a:rPr>
              <a:t>AG </a:t>
            </a:r>
            <a:r>
              <a:rPr dirty="0" sz="1200" spc="-65">
                <a:latin typeface="Arial"/>
                <a:cs typeface="Arial"/>
              </a:rPr>
              <a:t>sind: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"/>
              <a:cs typeface="Arial"/>
            </a:endParaRPr>
          </a:p>
          <a:p>
            <a:pPr marL="217170" indent="-78105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dirty="0" sz="1200" spc="-65" b="1">
                <a:latin typeface="Arial"/>
                <a:cs typeface="Arial"/>
              </a:rPr>
              <a:t>Bestellung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1200" spc="-45">
                <a:latin typeface="Arial"/>
                <a:cs typeface="Arial"/>
              </a:rPr>
              <a:t>1 </a:t>
            </a:r>
            <a:r>
              <a:rPr dirty="0" sz="1200" spc="-95">
                <a:latin typeface="Arial"/>
                <a:cs typeface="Arial"/>
              </a:rPr>
              <a:t>Mercedes-Benz </a:t>
            </a:r>
            <a:r>
              <a:rPr dirty="0" sz="1200" spc="-215">
                <a:latin typeface="Arial"/>
                <a:cs typeface="Arial"/>
              </a:rPr>
              <a:t>E </a:t>
            </a:r>
            <a:r>
              <a:rPr dirty="0" sz="1200" spc="-45">
                <a:latin typeface="Arial"/>
                <a:cs typeface="Arial"/>
              </a:rPr>
              <a:t>200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Limousine</a:t>
            </a:r>
            <a:endParaRPr sz="1200">
              <a:latin typeface="Arial"/>
              <a:cs typeface="Arial"/>
            </a:endParaRPr>
          </a:p>
          <a:p>
            <a:pPr marL="217170" indent="-78105">
              <a:lnSpc>
                <a:spcPct val="100000"/>
              </a:lnSpc>
              <a:spcBef>
                <a:spcPts val="459"/>
              </a:spcBef>
              <a:buChar char="-"/>
              <a:tabLst>
                <a:tab pos="217804" algn="l"/>
              </a:tabLst>
            </a:pPr>
            <a:r>
              <a:rPr dirty="0" sz="1200" spc="-65" b="1">
                <a:latin typeface="Arial"/>
                <a:cs typeface="Arial"/>
              </a:rPr>
              <a:t>Neufahrzeug-Verkaufsbedingungen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8468106"/>
            <a:ext cx="6305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5">
                <a:latin typeface="Arial"/>
                <a:cs typeface="Arial"/>
              </a:rPr>
              <a:t>Ort,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Datum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1700" y="8483600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 h="0">
                <a:moveTo>
                  <a:pt x="0" y="0"/>
                </a:moveTo>
                <a:lnTo>
                  <a:pt x="2349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32300" y="8468106"/>
            <a:ext cx="13493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Arial"/>
                <a:cs typeface="Arial"/>
              </a:rPr>
              <a:t>Unterschrift </a:t>
            </a:r>
            <a:r>
              <a:rPr dirty="0" sz="1100" spc="-85">
                <a:latin typeface="Arial"/>
                <a:cs typeface="Arial"/>
              </a:rPr>
              <a:t>des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Käufers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5000" y="8483600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 h="0">
                <a:moveTo>
                  <a:pt x="0" y="0"/>
                </a:moveTo>
                <a:lnTo>
                  <a:pt x="2349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45000" y="9118600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 h="0">
                <a:moveTo>
                  <a:pt x="0" y="0"/>
                </a:moveTo>
                <a:lnTo>
                  <a:pt x="2349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 h="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9000" y="9581388"/>
            <a:ext cx="3330575" cy="28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00"/>
              </a:lnSpc>
              <a:spcBef>
                <a:spcPts val="100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70">
                <a:latin typeface="Arial"/>
                <a:cs typeface="Arial"/>
              </a:rPr>
              <a:t>AG, </a:t>
            </a:r>
            <a:r>
              <a:rPr dirty="0" sz="600" spc="-30">
                <a:latin typeface="Arial"/>
                <a:cs typeface="Arial"/>
              </a:rPr>
              <a:t>Stuttgart,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 spc="-6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dirty="0" sz="600" spc="-40">
                <a:latin typeface="Arial"/>
                <a:cs typeface="Arial"/>
              </a:rPr>
              <a:t>Sitz </a:t>
            </a:r>
            <a:r>
              <a:rPr dirty="0" sz="600" spc="-45">
                <a:latin typeface="Arial"/>
                <a:cs typeface="Arial"/>
              </a:rPr>
              <a:t>und </a:t>
            </a:r>
            <a:r>
              <a:rPr dirty="0" sz="600" spc="-30">
                <a:latin typeface="Arial"/>
                <a:cs typeface="Arial"/>
              </a:rPr>
              <a:t>Registergericht/Domicile </a:t>
            </a:r>
            <a:r>
              <a:rPr dirty="0" sz="600" spc="-50">
                <a:latin typeface="Arial"/>
                <a:cs typeface="Arial"/>
              </a:rPr>
              <a:t>and </a:t>
            </a:r>
            <a:r>
              <a:rPr dirty="0" sz="600" spc="-40">
                <a:latin typeface="Arial"/>
                <a:cs typeface="Arial"/>
              </a:rPr>
              <a:t>Court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Registry: </a:t>
            </a:r>
            <a:r>
              <a:rPr dirty="0" sz="600" spc="-30">
                <a:latin typeface="Arial"/>
                <a:cs typeface="Arial"/>
              </a:rPr>
              <a:t>Stuttgart, </a:t>
            </a:r>
            <a:r>
              <a:rPr dirty="0" sz="600" spc="-40">
                <a:latin typeface="Arial"/>
                <a:cs typeface="Arial"/>
              </a:rPr>
              <a:t>HRB-Nr./Commercial </a:t>
            </a:r>
            <a:r>
              <a:rPr dirty="0" sz="600" spc="-45">
                <a:latin typeface="Arial"/>
                <a:cs typeface="Arial"/>
              </a:rPr>
              <a:t>Register </a:t>
            </a:r>
            <a:r>
              <a:rPr dirty="0" sz="600" spc="-35">
                <a:latin typeface="Arial"/>
                <a:cs typeface="Arial"/>
              </a:rPr>
              <a:t>No.: </a:t>
            </a:r>
            <a:r>
              <a:rPr dirty="0" sz="600" spc="-25">
                <a:latin typeface="Arial"/>
                <a:cs typeface="Arial"/>
              </a:rPr>
              <a:t>762873  </a:t>
            </a:r>
            <a:r>
              <a:rPr dirty="0" sz="600" spc="-40">
                <a:latin typeface="Arial"/>
                <a:cs typeface="Arial"/>
              </a:rPr>
              <a:t>Vorsitzender </a:t>
            </a:r>
            <a:r>
              <a:rPr dirty="0" sz="600" spc="-50">
                <a:latin typeface="Arial"/>
                <a:cs typeface="Arial"/>
              </a:rPr>
              <a:t>des </a:t>
            </a:r>
            <a:r>
              <a:rPr dirty="0" sz="600" spc="-30">
                <a:latin typeface="Arial"/>
                <a:cs typeface="Arial"/>
              </a:rPr>
              <a:t>Aufsichtsrats/Chairman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30">
                <a:latin typeface="Arial"/>
                <a:cs typeface="Arial"/>
              </a:rPr>
              <a:t>the </a:t>
            </a:r>
            <a:r>
              <a:rPr dirty="0" sz="600" spc="-45">
                <a:latin typeface="Arial"/>
                <a:cs typeface="Arial"/>
              </a:rPr>
              <a:t>Supervisory Board: </a:t>
            </a:r>
            <a:r>
              <a:rPr dirty="0" sz="600" spc="-50">
                <a:latin typeface="Arial"/>
                <a:cs typeface="Arial"/>
              </a:rPr>
              <a:t>Bernd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9000" y="9924922"/>
            <a:ext cx="142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Arial"/>
                <a:cs typeface="Arial"/>
              </a:rPr>
              <a:t>Britta </a:t>
            </a:r>
            <a:r>
              <a:rPr dirty="0" sz="600" spc="-50">
                <a:latin typeface="Arial"/>
                <a:cs typeface="Arial"/>
              </a:rPr>
              <a:t>Seeger, </a:t>
            </a:r>
            <a:r>
              <a:rPr dirty="0" sz="600" spc="-45">
                <a:latin typeface="Arial"/>
                <a:cs typeface="Arial"/>
              </a:rPr>
              <a:t>Hubertus </a:t>
            </a:r>
            <a:r>
              <a:rPr dirty="0" sz="600" spc="-50">
                <a:latin typeface="Arial"/>
                <a:cs typeface="Arial"/>
              </a:rPr>
              <a:t>Troska, </a:t>
            </a:r>
            <a:r>
              <a:rPr dirty="0" sz="600" spc="-45">
                <a:latin typeface="Arial"/>
                <a:cs typeface="Arial"/>
              </a:rPr>
              <a:t>Harald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3200" y="9581388"/>
            <a:ext cx="927735" cy="2889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55"/>
              </a:spcBef>
            </a:pPr>
            <a:r>
              <a:rPr dirty="0" sz="600" spc="-50">
                <a:latin typeface="Arial"/>
                <a:cs typeface="Arial"/>
              </a:rPr>
              <a:t>Mercedes-Benz </a:t>
            </a:r>
            <a:r>
              <a:rPr dirty="0" sz="600" spc="-90">
                <a:latin typeface="Arial"/>
                <a:cs typeface="Arial"/>
              </a:rPr>
              <a:t>AG  </a:t>
            </a:r>
            <a:r>
              <a:rPr dirty="0" sz="600" spc="-25">
                <a:latin typeface="Arial"/>
                <a:cs typeface="Arial"/>
              </a:rPr>
              <a:t>70546</a:t>
            </a:r>
            <a:r>
              <a:rPr dirty="0" sz="600" spc="-3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600" spc="-35">
                <a:latin typeface="Arial"/>
                <a:cs typeface="Arial"/>
              </a:rPr>
              <a:t>Telefon/Phone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9000" y="9839070"/>
            <a:ext cx="54425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Arial"/>
                <a:cs typeface="Arial"/>
              </a:rPr>
              <a:t>Vorstand/Board </a:t>
            </a:r>
            <a:r>
              <a:rPr dirty="0" sz="600" spc="-25">
                <a:latin typeface="Arial"/>
                <a:cs typeface="Arial"/>
              </a:rPr>
              <a:t>of </a:t>
            </a:r>
            <a:r>
              <a:rPr dirty="0" sz="600" spc="-45">
                <a:latin typeface="Arial"/>
                <a:cs typeface="Arial"/>
              </a:rPr>
              <a:t>Management: </a:t>
            </a:r>
            <a:r>
              <a:rPr dirty="0" sz="600" spc="-55">
                <a:latin typeface="Arial"/>
                <a:cs typeface="Arial"/>
              </a:rPr>
              <a:t>Ola </a:t>
            </a:r>
            <a:r>
              <a:rPr dirty="0" sz="600" spc="-45">
                <a:latin typeface="Arial"/>
                <a:cs typeface="Arial"/>
              </a:rPr>
              <a:t>Källenius, </a:t>
            </a:r>
            <a:r>
              <a:rPr dirty="0" sz="600" spc="-35">
                <a:latin typeface="Arial"/>
                <a:cs typeface="Arial"/>
              </a:rPr>
              <a:t>Vorsitzender/Chairman; </a:t>
            </a:r>
            <a:r>
              <a:rPr dirty="0" sz="600" spc="-65">
                <a:latin typeface="Arial"/>
                <a:cs typeface="Arial"/>
              </a:rPr>
              <a:t>Jörg </a:t>
            </a:r>
            <a:r>
              <a:rPr dirty="0" sz="600" spc="-50">
                <a:latin typeface="Arial"/>
                <a:cs typeface="Arial"/>
              </a:rPr>
              <a:t>Burzer, </a:t>
            </a:r>
            <a:r>
              <a:rPr dirty="0" sz="600" spc="-55">
                <a:latin typeface="Arial"/>
                <a:cs typeface="Arial"/>
              </a:rPr>
              <a:t>Renata </a:t>
            </a:r>
            <a:r>
              <a:rPr dirty="0" sz="600" spc="-70">
                <a:latin typeface="Arial"/>
                <a:cs typeface="Arial"/>
              </a:rPr>
              <a:t>Jungo </a:t>
            </a:r>
            <a:r>
              <a:rPr dirty="0" sz="600" spc="-50">
                <a:latin typeface="Arial"/>
                <a:cs typeface="Arial"/>
              </a:rPr>
              <a:t>Brüngger, Sabine </a:t>
            </a:r>
            <a:r>
              <a:rPr dirty="0" sz="600" spc="-45">
                <a:latin typeface="Arial"/>
                <a:cs typeface="Arial"/>
              </a:rPr>
              <a:t>Kohleisen, Markus Schäfer, </a:t>
            </a:r>
            <a:r>
              <a:rPr dirty="0" sz="600" spc="-40">
                <a:latin typeface="Arial"/>
                <a:cs typeface="Arial"/>
              </a:rPr>
              <a:t>Telefax/FAX </a:t>
            </a:r>
            <a:r>
              <a:rPr dirty="0" sz="600" spc="-30">
                <a:latin typeface="Arial"/>
                <a:cs typeface="Arial"/>
              </a:rPr>
              <a:t>+49 </a:t>
            </a:r>
            <a:r>
              <a:rPr dirty="0" sz="600" spc="-25">
                <a:latin typeface="Arial"/>
                <a:cs typeface="Arial"/>
              </a:rPr>
              <a:t>7 11 17-2 22</a:t>
            </a:r>
            <a:r>
              <a:rPr dirty="0" sz="600" spc="9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83200" y="9924922"/>
            <a:ext cx="864869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55"/>
              </a:spcBef>
            </a:pPr>
            <a:r>
              <a:rPr dirty="0" sz="600" spc="-50">
                <a:latin typeface="Arial"/>
                <a:cs typeface="Arial"/>
                <a:hlinkClick r:id="rId4"/>
              </a:rPr>
              <a:t>dialog@mercedes-benz.com 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0">
                <a:latin typeface="Arial"/>
                <a:cs typeface="Arial"/>
                <a:hlinkClick r:id="rId5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41400" y="10175875"/>
            <a:ext cx="40767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5">
                <a:latin typeface="Arial"/>
                <a:cs typeface="Arial"/>
              </a:rPr>
              <a:t>und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45">
                <a:latin typeface="Arial"/>
                <a:cs typeface="Arial"/>
              </a:rPr>
              <a:t>-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sind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eingetragene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Marken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der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70">
                <a:latin typeface="Arial"/>
                <a:cs typeface="Arial"/>
              </a:rPr>
              <a:t>Group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90">
                <a:latin typeface="Arial"/>
                <a:cs typeface="Arial"/>
              </a:rPr>
              <a:t>AG,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35">
                <a:latin typeface="Arial"/>
                <a:cs typeface="Arial"/>
              </a:rPr>
              <a:t>Stuttgart,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7465" y="7556601"/>
            <a:ext cx="980817" cy="6540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32300" y="8748657"/>
            <a:ext cx="1479550" cy="54800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805"/>
              </a:spcBef>
            </a:pPr>
            <a:r>
              <a:rPr dirty="0" sz="1200">
                <a:latin typeface="Arial"/>
                <a:cs typeface="Arial"/>
              </a:rPr>
              <a:t>Mohamad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Halawi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100" spc="-105">
                <a:latin typeface="Arial"/>
                <a:cs typeface="Arial"/>
              </a:rPr>
              <a:t>Name </a:t>
            </a:r>
            <a:r>
              <a:rPr dirty="0" sz="1100" spc="-50">
                <a:latin typeface="Arial"/>
                <a:cs typeface="Arial"/>
              </a:rPr>
              <a:t>in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Druckbuchstaben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46850" y="464185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241300"/>
                </a:moveTo>
                <a:lnTo>
                  <a:pt x="241300" y="241300"/>
                </a:lnTo>
                <a:lnTo>
                  <a:pt x="2413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46850" y="509905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241300"/>
                </a:moveTo>
                <a:lnTo>
                  <a:pt x="241300" y="241300"/>
                </a:lnTo>
                <a:lnTo>
                  <a:pt x="2413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14400" y="8265414"/>
            <a:ext cx="11220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75">
                <a:latin typeface="Arial"/>
                <a:cs typeface="Arial"/>
              </a:rPr>
              <a:t>Leipzig,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45"/>
              <a:t>Seite </a:t>
            </a:r>
            <a:fld id="{81D60167-4931-47E6-BA6A-407CBD079E47}" type="slidenum">
              <a:rPr dirty="0" spc="-30"/>
              <a:t>6</a:t>
            </a:fld>
            <a:r>
              <a:rPr dirty="0" spc="-30"/>
              <a:t> </a:t>
            </a:r>
            <a:r>
              <a:rPr dirty="0" spc="-60"/>
              <a:t>von</a:t>
            </a:r>
            <a:r>
              <a:rPr dirty="0" spc="-80"/>
              <a:t> </a:t>
            </a:r>
            <a:r>
              <a:rPr dirty="0" spc="-3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9000" y="1788034"/>
            <a:ext cx="1014094" cy="76454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60" b="1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  <a:p>
            <a:pPr marL="12700" marR="72390">
              <a:lnSpc>
                <a:spcPts val="1240"/>
              </a:lnSpc>
              <a:spcBef>
                <a:spcPts val="459"/>
              </a:spcBef>
            </a:pPr>
            <a:r>
              <a:rPr dirty="0" sz="1100" spc="-85">
                <a:latin typeface="Arial"/>
                <a:cs typeface="Arial"/>
              </a:rPr>
              <a:t>InNexhale </a:t>
            </a:r>
            <a:r>
              <a:rPr dirty="0" sz="1100" spc="-125">
                <a:latin typeface="Arial"/>
                <a:cs typeface="Arial"/>
              </a:rPr>
              <a:t>GmbH  </a:t>
            </a:r>
            <a:r>
              <a:rPr dirty="0" sz="1100" spc="-60">
                <a:latin typeface="Arial"/>
                <a:cs typeface="Arial"/>
              </a:rPr>
              <a:t>Lerchenstr.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dirty="0" sz="1100" spc="-40">
                <a:latin typeface="Arial"/>
                <a:cs typeface="Arial"/>
              </a:rPr>
              <a:t>49088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1900" y="1823973"/>
            <a:ext cx="1740535" cy="189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 b="1">
                <a:latin typeface="Arial"/>
                <a:cs typeface="Arial"/>
              </a:rPr>
              <a:t>Ergänzungsvereinbarung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800" spc="-50" b="1">
                <a:latin typeface="Arial"/>
                <a:cs typeface="Arial"/>
              </a:rPr>
              <a:t>Sie </a:t>
            </a:r>
            <a:r>
              <a:rPr dirty="0" sz="800" spc="-40" b="1">
                <a:latin typeface="Arial"/>
                <a:cs typeface="Arial"/>
              </a:rPr>
              <a:t>werden </a:t>
            </a:r>
            <a:r>
              <a:rPr dirty="0" sz="800" spc="-25" b="1">
                <a:latin typeface="Arial"/>
                <a:cs typeface="Arial"/>
              </a:rPr>
              <a:t>betreut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spc="-45" b="1">
                <a:latin typeface="Arial"/>
                <a:cs typeface="Arial"/>
              </a:rPr>
              <a:t>durch</a:t>
            </a:r>
            <a:endParaRPr sz="800">
              <a:latin typeface="Arial"/>
              <a:cs typeface="Arial"/>
            </a:endParaRPr>
          </a:p>
          <a:p>
            <a:pPr marL="12700" marR="350520">
              <a:lnSpc>
                <a:spcPts val="1240"/>
              </a:lnSpc>
              <a:spcBef>
                <a:spcPts val="120"/>
              </a:spcBef>
            </a:pPr>
            <a:r>
              <a:rPr dirty="0" sz="1100" spc="-65">
                <a:latin typeface="Arial"/>
                <a:cs typeface="Arial"/>
              </a:rPr>
              <a:t>Stern </a:t>
            </a:r>
            <a:r>
              <a:rPr dirty="0" sz="1100" spc="-70">
                <a:latin typeface="Arial"/>
                <a:cs typeface="Arial"/>
              </a:rPr>
              <a:t>Auto </a:t>
            </a:r>
            <a:r>
              <a:rPr dirty="0" sz="1100" spc="-120">
                <a:latin typeface="Arial"/>
                <a:cs typeface="Arial"/>
              </a:rPr>
              <a:t>GmbH </a:t>
            </a:r>
            <a:r>
              <a:rPr dirty="0" sz="1100" spc="-70">
                <a:latin typeface="Arial"/>
                <a:cs typeface="Arial"/>
              </a:rPr>
              <a:t>Center  </a:t>
            </a:r>
            <a:r>
              <a:rPr dirty="0" sz="1100" spc="-80">
                <a:latin typeface="Arial"/>
                <a:cs typeface="Arial"/>
              </a:rPr>
              <a:t>Leipzig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L2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70"/>
              </a:lnSpc>
            </a:pPr>
            <a:r>
              <a:rPr dirty="0" sz="1100" spc="-85">
                <a:latin typeface="Arial"/>
                <a:cs typeface="Arial"/>
              </a:rPr>
              <a:t>Richard-Lehmann-Straße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120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80"/>
              </a:lnSpc>
            </a:pPr>
            <a:r>
              <a:rPr dirty="0" sz="1100" spc="-40">
                <a:latin typeface="Arial"/>
                <a:cs typeface="Arial"/>
              </a:rPr>
              <a:t>04277 </a:t>
            </a:r>
            <a:r>
              <a:rPr dirty="0" sz="1100" spc="-80">
                <a:latin typeface="Arial"/>
                <a:cs typeface="Arial"/>
              </a:rPr>
              <a:t>Leipzig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800" spc="-20" b="1">
                <a:latin typeface="Arial"/>
                <a:cs typeface="Arial"/>
              </a:rPr>
              <a:t>Ihr</a:t>
            </a:r>
            <a:r>
              <a:rPr dirty="0" sz="800" spc="-85" b="1">
                <a:latin typeface="Arial"/>
                <a:cs typeface="Arial"/>
              </a:rPr>
              <a:t> </a:t>
            </a:r>
            <a:r>
              <a:rPr dirty="0" sz="800" spc="-45" b="1">
                <a:latin typeface="Arial"/>
                <a:cs typeface="Arial"/>
              </a:rPr>
              <a:t>Ansprechpartner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  <a:spcBef>
                <a:spcPts val="10"/>
              </a:spcBef>
            </a:pPr>
            <a:r>
              <a:rPr dirty="0" sz="1100" spc="-85">
                <a:latin typeface="Arial"/>
                <a:cs typeface="Arial"/>
              </a:rPr>
              <a:t>Georgios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Zefalis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0"/>
              </a:lnSpc>
            </a:pPr>
            <a:r>
              <a:rPr dirty="0" sz="1100" spc="-75">
                <a:latin typeface="Arial"/>
                <a:cs typeface="Arial"/>
              </a:rPr>
              <a:t>Telefon: </a:t>
            </a:r>
            <a:r>
              <a:rPr dirty="0" sz="1100" spc="-50">
                <a:latin typeface="Arial"/>
                <a:cs typeface="Arial"/>
              </a:rPr>
              <a:t>+49 </a:t>
            </a:r>
            <a:r>
              <a:rPr dirty="0" sz="1100" spc="-65">
                <a:latin typeface="Arial"/>
                <a:cs typeface="Arial"/>
              </a:rPr>
              <a:t>(0) </a:t>
            </a:r>
            <a:r>
              <a:rPr dirty="0" sz="1100" spc="-40">
                <a:latin typeface="Arial"/>
                <a:cs typeface="Arial"/>
              </a:rPr>
              <a:t>341 2585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450</a:t>
            </a:r>
            <a:endParaRPr sz="1100">
              <a:latin typeface="Arial"/>
              <a:cs typeface="Arial"/>
            </a:endParaRPr>
          </a:p>
          <a:p>
            <a:pPr marL="12700" marR="1298575">
              <a:lnSpc>
                <a:spcPts val="1300"/>
              </a:lnSpc>
              <a:spcBef>
                <a:spcPts val="50"/>
              </a:spcBef>
            </a:pPr>
            <a:r>
              <a:rPr dirty="0" sz="1100" spc="-80">
                <a:latin typeface="Arial"/>
                <a:cs typeface="Arial"/>
              </a:rPr>
              <a:t>Telefax:</a:t>
            </a:r>
            <a:endParaRPr sz="1100">
              <a:latin typeface="Arial"/>
              <a:cs typeface="Arial"/>
            </a:endParaRPr>
          </a:p>
          <a:p>
            <a:pPr marL="12700" marR="1298575">
              <a:lnSpc>
                <a:spcPts val="1300"/>
              </a:lnSpc>
            </a:pPr>
            <a:r>
              <a:rPr dirty="0" sz="1100" spc="-55">
                <a:latin typeface="Arial"/>
                <a:cs typeface="Arial"/>
              </a:rPr>
              <a:t>Mobil: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0" y="3884676"/>
            <a:ext cx="5905500" cy="74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 b="1">
                <a:latin typeface="Arial"/>
                <a:cs typeface="Arial"/>
              </a:rPr>
              <a:t>Ergänzungsvereinbarung </a:t>
            </a:r>
            <a:r>
              <a:rPr dirty="0" sz="1200" spc="-65" b="1">
                <a:latin typeface="Arial"/>
                <a:cs typeface="Arial"/>
              </a:rPr>
              <a:t>zur Bestellung eines</a:t>
            </a:r>
            <a:r>
              <a:rPr dirty="0" sz="1200" spc="65" b="1">
                <a:latin typeface="Arial"/>
                <a:cs typeface="Arial"/>
              </a:rPr>
              <a:t> </a:t>
            </a:r>
            <a:r>
              <a:rPr dirty="0" sz="1200" spc="-75" b="1">
                <a:latin typeface="Arial"/>
                <a:cs typeface="Arial"/>
              </a:rPr>
              <a:t>Mercedes-Benz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85">
                <a:latin typeface="Arial"/>
                <a:cs typeface="Arial"/>
              </a:rPr>
              <a:t>Im </a:t>
            </a:r>
            <a:r>
              <a:rPr dirty="0" sz="1200" spc="-110">
                <a:latin typeface="Arial"/>
                <a:cs typeface="Arial"/>
              </a:rPr>
              <a:t>Zusammenhang </a:t>
            </a:r>
            <a:r>
              <a:rPr dirty="0" sz="1200" spc="-40">
                <a:latin typeface="Arial"/>
                <a:cs typeface="Arial"/>
              </a:rPr>
              <a:t>mit </a:t>
            </a:r>
            <a:r>
              <a:rPr dirty="0" sz="1200" spc="-70">
                <a:latin typeface="Arial"/>
                <a:cs typeface="Arial"/>
              </a:rPr>
              <a:t>der </a:t>
            </a:r>
            <a:r>
              <a:rPr dirty="0" sz="1200" spc="-80">
                <a:latin typeface="Arial"/>
                <a:cs typeface="Arial"/>
              </a:rPr>
              <a:t>Bestellung </a:t>
            </a:r>
            <a:r>
              <a:rPr dirty="0" sz="1200" spc="-85">
                <a:latin typeface="Arial"/>
                <a:cs typeface="Arial"/>
              </a:rPr>
              <a:t>eines </a:t>
            </a:r>
            <a:r>
              <a:rPr dirty="0" sz="1200" spc="-75" b="1">
                <a:latin typeface="Arial"/>
                <a:cs typeface="Arial"/>
              </a:rPr>
              <a:t>Mercedes-Benz </a:t>
            </a:r>
            <a:r>
              <a:rPr dirty="0" sz="1200" spc="-160" b="1">
                <a:latin typeface="Arial"/>
                <a:cs typeface="Arial"/>
              </a:rPr>
              <a:t>E </a:t>
            </a:r>
            <a:r>
              <a:rPr dirty="0" sz="1200" spc="10" b="1">
                <a:latin typeface="Arial"/>
                <a:cs typeface="Arial"/>
              </a:rPr>
              <a:t>200 </a:t>
            </a:r>
            <a:r>
              <a:rPr dirty="0" sz="1200" spc="-70" b="1">
                <a:latin typeface="Arial"/>
                <a:cs typeface="Arial"/>
              </a:rPr>
              <a:t>Limousine </a:t>
            </a:r>
            <a:r>
              <a:rPr dirty="0" sz="1200" spc="-105">
                <a:latin typeface="Arial"/>
                <a:cs typeface="Arial"/>
              </a:rPr>
              <a:t>vom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10.01.2024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80">
                <a:latin typeface="Arial"/>
                <a:cs typeface="Arial"/>
              </a:rPr>
              <a:t>vereinbaren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der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Käufer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und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die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5" b="1">
                <a:latin typeface="Arial"/>
                <a:cs typeface="Arial"/>
              </a:rPr>
              <a:t>Stern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75" b="1">
                <a:latin typeface="Arial"/>
                <a:cs typeface="Arial"/>
              </a:rPr>
              <a:t>Auto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95" b="1">
                <a:latin typeface="Arial"/>
                <a:cs typeface="Arial"/>
              </a:rPr>
              <a:t>GmbH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60" b="1">
                <a:latin typeface="Arial"/>
                <a:cs typeface="Arial"/>
              </a:rPr>
              <a:t>Center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75" b="1">
                <a:latin typeface="Arial"/>
                <a:cs typeface="Arial"/>
              </a:rPr>
              <a:t>Leipzig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5" b="1">
                <a:latin typeface="Arial"/>
                <a:cs typeface="Arial"/>
              </a:rPr>
              <a:t>L2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folgende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Nebenleistungen: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9500" y="77216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 h="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69950" y="4813289"/>
          <a:ext cx="5966460" cy="2505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75"/>
                <a:gridCol w="88900"/>
                <a:gridCol w="1905000"/>
                <a:gridCol w="88900"/>
                <a:gridCol w="362585"/>
                <a:gridCol w="1574164"/>
              </a:tblGrid>
              <a:tr h="174773">
                <a:tc>
                  <a:txBody>
                    <a:bodyPr/>
                    <a:lstStyle/>
                    <a:p>
                      <a:pPr marL="31750" marR="3175">
                        <a:lnSpc>
                          <a:spcPts val="1275"/>
                        </a:lnSpc>
                      </a:pPr>
                      <a:r>
                        <a:rPr dirty="0" sz="1200" spc="-70" b="1">
                          <a:latin typeface="Arial"/>
                          <a:cs typeface="Arial"/>
                        </a:rPr>
                        <a:t>Leistung: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275"/>
                        </a:lnSpc>
                      </a:pPr>
                      <a:r>
                        <a:rPr dirty="0" sz="1200" spc="-85">
                          <a:latin typeface="Arial"/>
                          <a:cs typeface="Arial"/>
                        </a:rPr>
                        <a:t>Betrag 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Euro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0848">
                <a:tc>
                  <a:txBody>
                    <a:bodyPr/>
                    <a:lstStyle/>
                    <a:p>
                      <a:pPr marL="69850" marR="3175">
                        <a:lnSpc>
                          <a:spcPts val="1325"/>
                        </a:lnSpc>
                      </a:pPr>
                      <a:r>
                        <a:rPr dirty="0" sz="1200" spc="-6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Überführung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25"/>
                        </a:lnSpc>
                        <a:tabLst>
                          <a:tab pos="507365" algn="l"/>
                        </a:tabLst>
                      </a:pP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800,00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7821">
                <a:tc>
                  <a:txBody>
                    <a:bodyPr/>
                    <a:lstStyle/>
                    <a:p>
                      <a:pPr marL="31750" marR="3175">
                        <a:lnSpc>
                          <a:spcPts val="1300"/>
                        </a:lnSpc>
                      </a:pPr>
                      <a:r>
                        <a:rPr dirty="0" sz="1200" spc="-65" b="1">
                          <a:latin typeface="Arial"/>
                          <a:cs typeface="Arial"/>
                        </a:rPr>
                        <a:t>Gesamtpreis</a:t>
                      </a:r>
                      <a:r>
                        <a:rPr dirty="0" sz="12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Netto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67945">
                        <a:lnSpc>
                          <a:spcPts val="1300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EUR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00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800,00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7165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90">
                          <a:latin typeface="Arial"/>
                          <a:cs typeface="Arial"/>
                        </a:rPr>
                        <a:t>Zzgl.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gesetzl. 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Umsatzsteuer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20">
                          <a:latin typeface="Arial"/>
                          <a:cs typeface="Arial"/>
                        </a:rPr>
                        <a:t>zum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 marR="31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65" b="1">
                          <a:latin typeface="Arial"/>
                          <a:cs typeface="Arial"/>
                        </a:rPr>
                        <a:t>Gesamtpreis </a:t>
                      </a:r>
                      <a:r>
                        <a:rPr dirty="0" sz="1200" spc="-40" b="1">
                          <a:latin typeface="Arial"/>
                          <a:cs typeface="Arial"/>
                        </a:rPr>
                        <a:t>inkl.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5" b="1">
                          <a:latin typeface="Arial"/>
                          <a:cs typeface="Arial"/>
                        </a:rPr>
                        <a:t>USt.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 gridSpan="2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60">
                          <a:latin typeface="Arial"/>
                          <a:cs typeface="Arial"/>
                        </a:rPr>
                        <a:t>Zeitpunkt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der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Lieferung, 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zur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Zeit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175">
                          <a:latin typeface="Arial"/>
                          <a:cs typeface="Arial"/>
                        </a:rPr>
                        <a:t>19%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130" b="1">
                          <a:latin typeface="Arial"/>
                          <a:cs typeface="Arial"/>
                        </a:rPr>
                        <a:t>EUR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109980" algn="l"/>
                        </a:tabLst>
                      </a:pP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u="sng" sz="1200" spc="-4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152,00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01980">
                        <a:lnSpc>
                          <a:spcPct val="100000"/>
                        </a:lnSpc>
                        <a:spcBef>
                          <a:spcPts val="1060"/>
                        </a:spcBef>
                        <a:tabLst>
                          <a:tab pos="1069975" algn="l"/>
                        </a:tabLst>
                      </a:pP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952,00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3759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7150" marR="31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936114" algn="l"/>
                        </a:tabLst>
                      </a:pPr>
                      <a:r>
                        <a:rPr dirty="0" u="sng" sz="1100" spc="-7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Leipzig,</a:t>
                      </a:r>
                      <a:r>
                        <a:rPr dirty="0" u="sng" sz="1100" spc="-9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100" spc="-4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10.01.2024	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10893">
                <a:tc>
                  <a:txBody>
                    <a:bodyPr/>
                    <a:lstStyle/>
                    <a:p>
                      <a:pPr marL="31750" marR="3175">
                        <a:lnSpc>
                          <a:spcPts val="1295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Ort,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Datum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70">
                <a:tc>
                  <a:txBody>
                    <a:bodyPr/>
                    <a:lstStyle/>
                    <a:p>
                      <a:pPr marL="588010" marR="3175">
                        <a:lnSpc>
                          <a:spcPts val="1220"/>
                        </a:lnSpc>
                      </a:pPr>
                      <a:r>
                        <a:rPr dirty="0" sz="1100" spc="-35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Unterschrift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ts val="1220"/>
                        </a:lnSpc>
                      </a:pPr>
                      <a:r>
                        <a:rPr dirty="0" sz="1100" spc="-35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Unterschrift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Unterschrift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Kunde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41400" y="10175875"/>
            <a:ext cx="40767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5">
                <a:latin typeface="Arial"/>
                <a:cs typeface="Arial"/>
              </a:rPr>
              <a:t>und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45">
                <a:latin typeface="Arial"/>
                <a:cs typeface="Arial"/>
              </a:rPr>
              <a:t>-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sind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eingetragene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Marken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der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65">
                <a:latin typeface="Arial"/>
                <a:cs typeface="Arial"/>
              </a:rPr>
              <a:t>Mercedes-Benz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70">
                <a:latin typeface="Arial"/>
                <a:cs typeface="Arial"/>
              </a:rPr>
              <a:t>Group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90">
                <a:latin typeface="Arial"/>
                <a:cs typeface="Arial"/>
              </a:rPr>
              <a:t>AG,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35">
                <a:latin typeface="Arial"/>
                <a:cs typeface="Arial"/>
              </a:rPr>
              <a:t>Stuttgart,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55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9697" y="10175875"/>
            <a:ext cx="5511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latin typeface="Arial"/>
                <a:cs typeface="Arial"/>
              </a:rPr>
              <a:t>Seite </a:t>
            </a:r>
            <a:r>
              <a:rPr dirty="0" sz="800" spc="-30">
                <a:latin typeface="Arial"/>
                <a:cs typeface="Arial"/>
              </a:rPr>
              <a:t>1 </a:t>
            </a:r>
            <a:r>
              <a:rPr dirty="0" sz="800" spc="-65">
                <a:latin typeface="Arial"/>
                <a:cs typeface="Arial"/>
              </a:rPr>
              <a:t>von </a:t>
            </a:r>
            <a:r>
              <a:rPr dirty="0" sz="800" spc="-3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28475" y="6235179"/>
            <a:ext cx="1052245" cy="997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16766" y="7422159"/>
            <a:ext cx="1664970" cy="4775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200">
                <a:latin typeface="Arial"/>
                <a:cs typeface="Arial"/>
              </a:rPr>
              <a:t>Mohamad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Halawi</a:t>
            </a:r>
            <a:endParaRPr sz="12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380"/>
              </a:spcBef>
            </a:pPr>
            <a:r>
              <a:rPr dirty="0" sz="1100" spc="-105">
                <a:latin typeface="Arial"/>
                <a:cs typeface="Arial"/>
              </a:rPr>
              <a:t>Name </a:t>
            </a:r>
            <a:r>
              <a:rPr dirty="0" sz="1100" spc="-50">
                <a:latin typeface="Arial"/>
                <a:cs typeface="Arial"/>
              </a:rPr>
              <a:t>in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Druckbuchstaben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dcterms:created xsi:type="dcterms:W3CDTF">2024-01-25T15:31:28Z</dcterms:created>
  <dcterms:modified xsi:type="dcterms:W3CDTF">2024-01-25T15:31:28Z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