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88" r:id="rId5"/>
    <p:sldId id="271" r:id="rId6"/>
    <p:sldId id="272" r:id="rId7"/>
    <p:sldId id="259" r:id="rId8"/>
    <p:sldId id="261" r:id="rId9"/>
    <p:sldId id="260" r:id="rId10"/>
    <p:sldId id="273" r:id="rId11"/>
    <p:sldId id="289" r:id="rId12"/>
    <p:sldId id="291" r:id="rId13"/>
    <p:sldId id="292" r:id="rId14"/>
    <p:sldId id="286" r:id="rId15"/>
    <p:sldId id="262" r:id="rId16"/>
    <p:sldId id="264" r:id="rId17"/>
    <p:sldId id="265" r:id="rId18"/>
    <p:sldId id="274" r:id="rId19"/>
    <p:sldId id="276" r:id="rId20"/>
    <p:sldId id="267" r:id="rId21"/>
    <p:sldId id="275" r:id="rId22"/>
    <p:sldId id="277" r:id="rId23"/>
    <p:sldId id="278" r:id="rId24"/>
    <p:sldId id="279" r:id="rId25"/>
    <p:sldId id="280" r:id="rId26"/>
    <p:sldId id="284" r:id="rId27"/>
    <p:sldId id="285" r:id="rId28"/>
    <p:sldId id="282" r:id="rId29"/>
    <p:sldId id="268" r:id="rId30"/>
    <p:sldId id="283" r:id="rId31"/>
    <p:sldId id="281" r:id="rId3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4A5"/>
    <a:srgbClr val="F9A83D"/>
    <a:srgbClr val="3399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662" autoAdjust="0"/>
  </p:normalViewPr>
  <p:slideViewPr>
    <p:cSldViewPr snapToGrid="0">
      <p:cViewPr>
        <p:scale>
          <a:sx n="66" d="100"/>
          <a:sy n="66" d="100"/>
        </p:scale>
        <p:origin x="816"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TC13\Semester%208\Tugas%20Akhir\sync_app\Uji%20Coba\hasi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Data</c:v>
                </c:pt>
              </c:strCache>
            </c:strRef>
          </c:tx>
          <c:spPr>
            <a:solidFill>
              <a:srgbClr val="1364A5"/>
            </a:solidFill>
          </c:spPr>
          <c:dPt>
            <c:idx val="0"/>
            <c:bubble3D val="0"/>
            <c:spPr>
              <a:solidFill>
                <a:srgbClr val="1364A5"/>
              </a:solidFill>
              <a:ln w="19050">
                <a:noFill/>
              </a:ln>
              <a:effectLst/>
            </c:spPr>
          </c:dPt>
          <c:dPt>
            <c:idx val="1"/>
            <c:bubble3D val="0"/>
            <c:spPr>
              <a:solidFill>
                <a:srgbClr val="F9A83D"/>
              </a:solidFill>
              <a:ln w="19050">
                <a:noFill/>
              </a:ln>
              <a:effectLst/>
            </c:spPr>
          </c:dPt>
          <c:dPt>
            <c:idx val="2"/>
            <c:bubble3D val="0"/>
            <c:spPr>
              <a:solidFill>
                <a:srgbClr val="1364A5"/>
              </a:solidFill>
              <a:ln w="19050">
                <a:solidFill>
                  <a:schemeClr val="lt1"/>
                </a:solidFill>
              </a:ln>
              <a:effectLst/>
            </c:spPr>
          </c:dPt>
          <c:dPt>
            <c:idx val="3"/>
            <c:bubble3D val="0"/>
            <c:spPr>
              <a:solidFill>
                <a:srgbClr val="1364A5"/>
              </a:solidFill>
              <a:ln w="19050">
                <a:solidFill>
                  <a:schemeClr val="lt1"/>
                </a:solidFill>
              </a:ln>
              <a:effectLst/>
            </c:spPr>
          </c:dPt>
          <c:cat>
            <c:strRef>
              <c:f>Sheet1!$A$2:$A$5</c:f>
              <c:strCache>
                <c:ptCount val="2"/>
                <c:pt idx="0">
                  <c:v>1st Qtr</c:v>
                </c:pt>
                <c:pt idx="1">
                  <c:v>2nd Qtr</c:v>
                </c:pt>
              </c:strCache>
            </c:strRef>
          </c:cat>
          <c:val>
            <c:numRef>
              <c:f>Sheet1!$B$2:$B$5</c:f>
              <c:numCache>
                <c:formatCode>General</c:formatCode>
                <c:ptCount val="4"/>
                <c:pt idx="0">
                  <c:v>90</c:v>
                </c:pt>
                <c:pt idx="1">
                  <c:v>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90504138186767"/>
          <c:y val="3.0034907175159109E-2"/>
          <c:w val="0.85541546957011938"/>
          <c:h val="0.83628454259934115"/>
        </c:manualLayout>
      </c:layout>
      <c:lineChart>
        <c:grouping val="standard"/>
        <c:varyColors val="0"/>
        <c:ser>
          <c:idx val="0"/>
          <c:order val="0"/>
          <c:spPr>
            <a:ln w="44450" cap="rnd">
              <a:solidFill>
                <a:schemeClr val="accent1"/>
              </a:solidFill>
              <a:round/>
            </a:ln>
            <a:effectLst/>
          </c:spPr>
          <c:marker>
            <c:symbol val="circle"/>
            <c:size val="5"/>
            <c:spPr>
              <a:solidFill>
                <a:schemeClr val="accent1"/>
              </a:solidFill>
              <a:ln w="44450">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id-ID"/>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Sheet1!$I$1:$I$5</c:f>
              <c:numCache>
                <c:formatCode>General</c:formatCode>
                <c:ptCount val="5"/>
                <c:pt idx="0">
                  <c:v>30.847999999999999</c:v>
                </c:pt>
                <c:pt idx="1">
                  <c:v>36.755000000000003</c:v>
                </c:pt>
                <c:pt idx="2">
                  <c:v>43.354999999999997</c:v>
                </c:pt>
                <c:pt idx="3">
                  <c:v>49.793999999999997</c:v>
                </c:pt>
                <c:pt idx="4">
                  <c:v>56.185000000000002</c:v>
                </c:pt>
              </c:numCache>
            </c:numRef>
          </c:val>
          <c:smooth val="0"/>
        </c:ser>
        <c:dLbls>
          <c:dLblPos val="t"/>
          <c:showLegendKey val="0"/>
          <c:showVal val="1"/>
          <c:showCatName val="0"/>
          <c:showSerName val="0"/>
          <c:showPercent val="0"/>
          <c:showBubbleSize val="0"/>
        </c:dLbls>
        <c:marker val="1"/>
        <c:smooth val="0"/>
        <c:axId val="-741328448"/>
        <c:axId val="-741327904"/>
      </c:lineChart>
      <c:catAx>
        <c:axId val="-74132844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id-ID" sz="1400" dirty="0">
                    <a:solidFill>
                      <a:srgbClr val="1364A5"/>
                    </a:solidFill>
                  </a:rPr>
                  <a:t>Percobaan ke-</a:t>
                </a:r>
              </a:p>
            </c:rich>
          </c:tx>
          <c:layout>
            <c:manualLayout>
              <c:xMode val="edge"/>
              <c:yMode val="edge"/>
              <c:x val="0.43407953013927392"/>
              <c:y val="0.9415772616108347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id-ID"/>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d-ID"/>
          </a:p>
        </c:txPr>
        <c:crossAx val="-741327904"/>
        <c:crosses val="autoZero"/>
        <c:auto val="1"/>
        <c:lblAlgn val="ctr"/>
        <c:lblOffset val="100"/>
        <c:noMultiLvlLbl val="0"/>
      </c:catAx>
      <c:valAx>
        <c:axId val="-741327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id-ID" sz="1200" dirty="0">
                    <a:solidFill>
                      <a:srgbClr val="1364A5"/>
                    </a:solidFill>
                  </a:rPr>
                  <a:t>Waktu Transformasi (s)</a:t>
                </a:r>
              </a:p>
            </c:rich>
          </c:tx>
          <c:layout>
            <c:manualLayout>
              <c:xMode val="edge"/>
              <c:yMode val="edge"/>
              <c:x val="1.4423103252304406E-2"/>
              <c:y val="0.3627207026872691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d-ID"/>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d-ID"/>
          </a:p>
        </c:txPr>
        <c:crossAx val="-74132844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41275" cap="rnd">
              <a:solidFill>
                <a:schemeClr val="accent1"/>
              </a:solidFill>
              <a:round/>
            </a:ln>
            <a:effectLst/>
          </c:spPr>
          <c:marker>
            <c:symbol val="circle"/>
            <c:size val="5"/>
            <c:spPr>
              <a:solidFill>
                <a:schemeClr val="accent1"/>
              </a:solidFill>
              <a:ln w="44450">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id-ID"/>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Sheet1!$A$24:$A$28</c:f>
              <c:numCache>
                <c:formatCode>General</c:formatCode>
                <c:ptCount val="5"/>
                <c:pt idx="0">
                  <c:v>3</c:v>
                </c:pt>
                <c:pt idx="1">
                  <c:v>6</c:v>
                </c:pt>
                <c:pt idx="2">
                  <c:v>9</c:v>
                </c:pt>
                <c:pt idx="3">
                  <c:v>12</c:v>
                </c:pt>
                <c:pt idx="4">
                  <c:v>15</c:v>
                </c:pt>
              </c:numCache>
            </c:numRef>
          </c:cat>
          <c:val>
            <c:numRef>
              <c:f>Sheet1!$B$24:$B$28</c:f>
              <c:numCache>
                <c:formatCode>General</c:formatCode>
                <c:ptCount val="5"/>
                <c:pt idx="0">
                  <c:v>31.981999999999999</c:v>
                </c:pt>
                <c:pt idx="1">
                  <c:v>58.027999999999999</c:v>
                </c:pt>
                <c:pt idx="2">
                  <c:v>84.481999999999999</c:v>
                </c:pt>
                <c:pt idx="3">
                  <c:v>112.03100000000001</c:v>
                </c:pt>
                <c:pt idx="4">
                  <c:v>139.74100000000001</c:v>
                </c:pt>
              </c:numCache>
            </c:numRef>
          </c:val>
          <c:smooth val="0"/>
        </c:ser>
        <c:dLbls>
          <c:dLblPos val="t"/>
          <c:showLegendKey val="0"/>
          <c:showVal val="1"/>
          <c:showCatName val="0"/>
          <c:showSerName val="0"/>
          <c:showPercent val="0"/>
          <c:showBubbleSize val="0"/>
        </c:dLbls>
        <c:marker val="1"/>
        <c:smooth val="0"/>
        <c:axId val="-523969280"/>
        <c:axId val="-523972544"/>
      </c:lineChart>
      <c:catAx>
        <c:axId val="-52396928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id-ID" sz="1200" dirty="0"/>
                  <a:t>Jumlah Tabel</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d-ID"/>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id-ID"/>
          </a:p>
        </c:txPr>
        <c:crossAx val="-523972544"/>
        <c:crosses val="autoZero"/>
        <c:auto val="0"/>
        <c:lblAlgn val="ctr"/>
        <c:lblOffset val="100"/>
        <c:tickLblSkip val="1"/>
        <c:noMultiLvlLbl val="0"/>
      </c:catAx>
      <c:valAx>
        <c:axId val="-523972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d-ID" sz="1200"/>
                  <a:t>Waktu Transformasi (s)</a:t>
                </a:r>
              </a:p>
            </c:rich>
          </c:tx>
          <c:layout>
            <c:manualLayout>
              <c:xMode val="edge"/>
              <c:yMode val="edge"/>
              <c:x val="2.0091911145527792E-2"/>
              <c:y val="0.3394172449725191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d-ID"/>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d-ID"/>
          </a:p>
        </c:txPr>
        <c:crossAx val="-523969280"/>
        <c:crossesAt val="1"/>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Sheet1!$E$57</c:f>
              <c:strCache>
                <c:ptCount val="1"/>
                <c:pt idx="0">
                  <c:v>Insert</c:v>
                </c:pt>
              </c:strCache>
            </c:strRef>
          </c:tx>
          <c:spPr>
            <a:ln w="44450" cap="rnd">
              <a:solidFill>
                <a:schemeClr val="accent6"/>
              </a:solidFill>
              <a:round/>
            </a:ln>
            <a:effectLst/>
          </c:spPr>
          <c:marker>
            <c:symbol val="circle"/>
            <c:size val="5"/>
            <c:spPr>
              <a:solidFill>
                <a:schemeClr val="accent6"/>
              </a:solidFill>
              <a:ln w="44450">
                <a:solidFill>
                  <a:schemeClr val="accent6"/>
                </a:solidFill>
              </a:ln>
              <a:effectLst/>
            </c:spPr>
          </c:marker>
          <c:cat>
            <c:numRef>
              <c:f>Sheet1!$D$58:$D$62</c:f>
              <c:numCache>
                <c:formatCode>General</c:formatCode>
                <c:ptCount val="5"/>
                <c:pt idx="0">
                  <c:v>1000</c:v>
                </c:pt>
                <c:pt idx="1">
                  <c:v>2000</c:v>
                </c:pt>
                <c:pt idx="2">
                  <c:v>3000</c:v>
                </c:pt>
                <c:pt idx="3">
                  <c:v>4000</c:v>
                </c:pt>
                <c:pt idx="4">
                  <c:v>5000</c:v>
                </c:pt>
              </c:numCache>
            </c:numRef>
          </c:cat>
          <c:val>
            <c:numRef>
              <c:f>Sheet1!$E$58:$E$62</c:f>
              <c:numCache>
                <c:formatCode>General</c:formatCode>
                <c:ptCount val="5"/>
                <c:pt idx="0">
                  <c:v>7.9130000000000003</c:v>
                </c:pt>
                <c:pt idx="1">
                  <c:v>10.63</c:v>
                </c:pt>
                <c:pt idx="2">
                  <c:v>13.021000000000001</c:v>
                </c:pt>
                <c:pt idx="3">
                  <c:v>16.190000000000001</c:v>
                </c:pt>
                <c:pt idx="4">
                  <c:v>18.908999999999999</c:v>
                </c:pt>
              </c:numCache>
            </c:numRef>
          </c:val>
          <c:smooth val="0"/>
        </c:ser>
        <c:ser>
          <c:idx val="1"/>
          <c:order val="1"/>
          <c:tx>
            <c:strRef>
              <c:f>Sheet1!$F$57</c:f>
              <c:strCache>
                <c:ptCount val="1"/>
                <c:pt idx="0">
                  <c:v>Update</c:v>
                </c:pt>
              </c:strCache>
            </c:strRef>
          </c:tx>
          <c:spPr>
            <a:ln w="44450" cap="rnd">
              <a:solidFill>
                <a:schemeClr val="accent5"/>
              </a:solidFill>
              <a:round/>
            </a:ln>
            <a:effectLst/>
          </c:spPr>
          <c:marker>
            <c:symbol val="circle"/>
            <c:size val="5"/>
            <c:spPr>
              <a:solidFill>
                <a:schemeClr val="accent5"/>
              </a:solidFill>
              <a:ln w="44450">
                <a:solidFill>
                  <a:schemeClr val="accent5"/>
                </a:solidFill>
              </a:ln>
              <a:effectLst/>
            </c:spPr>
          </c:marker>
          <c:cat>
            <c:numRef>
              <c:f>Sheet1!$D$58:$D$62</c:f>
              <c:numCache>
                <c:formatCode>General</c:formatCode>
                <c:ptCount val="5"/>
                <c:pt idx="0">
                  <c:v>1000</c:v>
                </c:pt>
                <c:pt idx="1">
                  <c:v>2000</c:v>
                </c:pt>
                <c:pt idx="2">
                  <c:v>3000</c:v>
                </c:pt>
                <c:pt idx="3">
                  <c:v>4000</c:v>
                </c:pt>
                <c:pt idx="4">
                  <c:v>5000</c:v>
                </c:pt>
              </c:numCache>
            </c:numRef>
          </c:cat>
          <c:val>
            <c:numRef>
              <c:f>Sheet1!$F$58:$F$62</c:f>
              <c:numCache>
                <c:formatCode>General</c:formatCode>
                <c:ptCount val="5"/>
                <c:pt idx="0">
                  <c:v>41.304000000000002</c:v>
                </c:pt>
                <c:pt idx="1">
                  <c:v>75.05</c:v>
                </c:pt>
                <c:pt idx="2">
                  <c:v>107.77200000000001</c:v>
                </c:pt>
                <c:pt idx="3">
                  <c:v>135.77099999999999</c:v>
                </c:pt>
                <c:pt idx="4">
                  <c:v>162.90600000000001</c:v>
                </c:pt>
              </c:numCache>
            </c:numRef>
          </c:val>
          <c:smooth val="0"/>
        </c:ser>
        <c:ser>
          <c:idx val="2"/>
          <c:order val="2"/>
          <c:tx>
            <c:strRef>
              <c:f>Sheet1!$G$57</c:f>
              <c:strCache>
                <c:ptCount val="1"/>
                <c:pt idx="0">
                  <c:v>Delete</c:v>
                </c:pt>
              </c:strCache>
            </c:strRef>
          </c:tx>
          <c:spPr>
            <a:ln w="44450" cap="rnd">
              <a:solidFill>
                <a:schemeClr val="accent4"/>
              </a:solidFill>
              <a:round/>
            </a:ln>
            <a:effectLst/>
          </c:spPr>
          <c:marker>
            <c:symbol val="circle"/>
            <c:size val="5"/>
            <c:spPr>
              <a:solidFill>
                <a:schemeClr val="accent4"/>
              </a:solidFill>
              <a:ln w="44450">
                <a:solidFill>
                  <a:schemeClr val="accent4"/>
                </a:solidFill>
              </a:ln>
              <a:effectLst/>
            </c:spPr>
          </c:marker>
          <c:cat>
            <c:numRef>
              <c:f>Sheet1!$D$58:$D$62</c:f>
              <c:numCache>
                <c:formatCode>General</c:formatCode>
                <c:ptCount val="5"/>
                <c:pt idx="0">
                  <c:v>1000</c:v>
                </c:pt>
                <c:pt idx="1">
                  <c:v>2000</c:v>
                </c:pt>
                <c:pt idx="2">
                  <c:v>3000</c:v>
                </c:pt>
                <c:pt idx="3">
                  <c:v>4000</c:v>
                </c:pt>
                <c:pt idx="4">
                  <c:v>5000</c:v>
                </c:pt>
              </c:numCache>
            </c:numRef>
          </c:cat>
          <c:val>
            <c:numRef>
              <c:f>Sheet1!$G$58:$G$62</c:f>
              <c:numCache>
                <c:formatCode>General</c:formatCode>
                <c:ptCount val="5"/>
                <c:pt idx="0">
                  <c:v>8.2289999999999992</c:v>
                </c:pt>
                <c:pt idx="1">
                  <c:v>11.423</c:v>
                </c:pt>
                <c:pt idx="2">
                  <c:v>15.029</c:v>
                </c:pt>
                <c:pt idx="3">
                  <c:v>18.52</c:v>
                </c:pt>
                <c:pt idx="4">
                  <c:v>22.25</c:v>
                </c:pt>
              </c:numCache>
            </c:numRef>
          </c:val>
          <c:smooth val="0"/>
        </c:ser>
        <c:dLbls>
          <c:showLegendKey val="0"/>
          <c:showVal val="0"/>
          <c:showCatName val="0"/>
          <c:showSerName val="0"/>
          <c:showPercent val="0"/>
          <c:showBubbleSize val="0"/>
        </c:dLbls>
        <c:marker val="1"/>
        <c:smooth val="0"/>
        <c:axId val="-523973632"/>
        <c:axId val="-523968736"/>
      </c:lineChart>
      <c:catAx>
        <c:axId val="-523973632"/>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id-ID" sz="1200"/>
                  <a:t>Jumlah </a:t>
                </a:r>
                <a:r>
                  <a:rPr lang="id-ID" sz="1200" b="0" i="0" u="none" strike="noStrike" kern="1200" baseline="0">
                    <a:solidFill>
                      <a:sysClr val="windowText" lastClr="000000">
                        <a:lumMod val="65000"/>
                        <a:lumOff val="35000"/>
                      </a:sysClr>
                    </a:solidFill>
                    <a:latin typeface="+mn-lt"/>
                    <a:ea typeface="+mn-ea"/>
                    <a:cs typeface="+mn-cs"/>
                  </a:rPr>
                  <a:t>Query</a:t>
                </a:r>
                <a:endParaRPr lang="id-ID" sz="1200"/>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d-ID"/>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d-ID"/>
          </a:p>
        </c:txPr>
        <c:crossAx val="-523968736"/>
        <c:crosses val="autoZero"/>
        <c:auto val="1"/>
        <c:lblAlgn val="ctr"/>
        <c:lblOffset val="100"/>
        <c:noMultiLvlLbl val="0"/>
      </c:catAx>
      <c:valAx>
        <c:axId val="-523968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id-ID" sz="1200"/>
                  <a:t>Waktu Transformasi</a:t>
                </a:r>
                <a:r>
                  <a:rPr lang="id-ID" sz="1200" baseline="0"/>
                  <a:t> (ms)</a:t>
                </a:r>
                <a:endParaRPr lang="id-ID" sz="1200"/>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d-ID"/>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d-ID"/>
          </a:p>
        </c:txPr>
        <c:crossAx val="-5239736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solidFill>
      <a:schemeClr val="bg1"/>
    </a:solidFill>
    <a:ln w="9525" cap="flat" cmpd="sng" algn="ctr">
      <a:noFill/>
      <a:round/>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C4069-FF71-44A3-A4C3-86C0DFB41E93}" type="datetimeFigureOut">
              <a:rPr lang="id-ID" smtClean="0"/>
              <a:t>08/06/2017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1332D-AA23-41E4-8969-C01FDEFF14AB}" type="slidenum">
              <a:rPr lang="id-ID" smtClean="0"/>
              <a:t>‹#›</a:t>
            </a:fld>
            <a:endParaRPr lang="id-ID"/>
          </a:p>
        </p:txBody>
      </p:sp>
    </p:spTree>
    <p:extLst>
      <p:ext uri="{BB962C8B-B14F-4D97-AF65-F5344CB8AC3E}">
        <p14:creationId xmlns:p14="http://schemas.microsoft.com/office/powerpoint/2010/main" val="723583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Sebelum ini tambahkan : </a:t>
            </a:r>
          </a:p>
          <a:p>
            <a:r>
              <a:rPr lang="id-ID" dirty="0" smtClean="0"/>
              <a:t>Kalau ada grafik</a:t>
            </a:r>
            <a:r>
              <a:rPr lang="id-ID" baseline="0" dirty="0" smtClean="0"/>
              <a:t> data perharinya. (v)</a:t>
            </a:r>
            <a:endParaRPr lang="id-ID" dirty="0" smtClean="0"/>
          </a:p>
          <a:p>
            <a:r>
              <a:rPr lang="id-ID" dirty="0" smtClean="0"/>
              <a:t>Arus informasi sangat besar, penggunaan</a:t>
            </a:r>
            <a:r>
              <a:rPr lang="id-ID" baseline="0" dirty="0" smtClean="0"/>
              <a:t> sosial media. Jumlah data perhari &lt;x&gt; (v)</a:t>
            </a:r>
          </a:p>
          <a:p>
            <a:r>
              <a:rPr lang="id-ID" baseline="0" dirty="0" smtClean="0"/>
              <a:t>Sehingga waktu untuk mengambil data lebih banyak.</a:t>
            </a:r>
          </a:p>
          <a:p>
            <a:r>
              <a:rPr lang="id-ID" baseline="0" dirty="0" smtClean="0"/>
              <a:t>Problemnya adalah data skrg SQL, bagaimana transformasikannya ke NoSQL. </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3</a:t>
            </a:fld>
            <a:endParaRPr lang="id-ID"/>
          </a:p>
        </p:txBody>
      </p:sp>
    </p:spTree>
    <p:extLst>
      <p:ext uri="{BB962C8B-B14F-4D97-AF65-F5344CB8AC3E}">
        <p14:creationId xmlns:p14="http://schemas.microsoft.com/office/powerpoint/2010/main" val="979750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Dibuat diagram : </a:t>
            </a:r>
          </a:p>
          <a:p>
            <a:r>
              <a:rPr lang="id-ID" dirty="0" smtClean="0"/>
              <a:t>Instalasi -&gt; membuat </a:t>
            </a:r>
            <a:r>
              <a:rPr lang="id-ID" baseline="0" dirty="0" smtClean="0"/>
              <a:t>fungsi sinkronisasi -&gt; membangun fungsi antarmuka</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19</a:t>
            </a:fld>
            <a:endParaRPr lang="id-ID"/>
          </a:p>
        </p:txBody>
      </p:sp>
    </p:spTree>
    <p:extLst>
      <p:ext uri="{BB962C8B-B14F-4D97-AF65-F5344CB8AC3E}">
        <p14:creationId xmlns:p14="http://schemas.microsoft.com/office/powerpoint/2010/main" val="2994647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Data yang digunakan dimasukan (flight)</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20</a:t>
            </a:fld>
            <a:endParaRPr lang="id-ID"/>
          </a:p>
        </p:txBody>
      </p:sp>
    </p:spTree>
    <p:extLst>
      <p:ext uri="{BB962C8B-B14F-4D97-AF65-F5344CB8AC3E}">
        <p14:creationId xmlns:p14="http://schemas.microsoft.com/office/powerpoint/2010/main" val="4241442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Tambahkan</a:t>
            </a:r>
            <a:r>
              <a:rPr lang="id-ID" baseline="0" dirty="0" smtClean="0"/>
              <a:t> point setiap nomor : bulet</a:t>
            </a:r>
            <a:endParaRPr lang="id-ID" dirty="0" smtClean="0"/>
          </a:p>
          <a:p>
            <a:r>
              <a:rPr lang="id-ID" dirty="0" smtClean="0"/>
              <a:t>Tampilkan video ketika inisialisasi</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22</a:t>
            </a:fld>
            <a:endParaRPr lang="id-ID"/>
          </a:p>
        </p:txBody>
      </p:sp>
    </p:spTree>
    <p:extLst>
      <p:ext uri="{BB962C8B-B14F-4D97-AF65-F5344CB8AC3E}">
        <p14:creationId xmlns:p14="http://schemas.microsoft.com/office/powerpoint/2010/main" val="3508699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Video ketika transformasi</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23</a:t>
            </a:fld>
            <a:endParaRPr lang="id-ID"/>
          </a:p>
        </p:txBody>
      </p:sp>
    </p:spTree>
    <p:extLst>
      <p:ext uri="{BB962C8B-B14F-4D97-AF65-F5344CB8AC3E}">
        <p14:creationId xmlns:p14="http://schemas.microsoft.com/office/powerpoint/2010/main" val="2249929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Video contoh ketika mengakses data adapter</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24</a:t>
            </a:fld>
            <a:endParaRPr lang="id-ID"/>
          </a:p>
        </p:txBody>
      </p:sp>
    </p:spTree>
    <p:extLst>
      <p:ext uri="{BB962C8B-B14F-4D97-AF65-F5344CB8AC3E}">
        <p14:creationId xmlns:p14="http://schemas.microsoft.com/office/powerpoint/2010/main" val="93939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Ditunjukan dengan</a:t>
            </a:r>
            <a:r>
              <a:rPr lang="id-ID" baseline="0" dirty="0" smtClean="0"/>
              <a:t> angka. </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29</a:t>
            </a:fld>
            <a:endParaRPr lang="id-ID"/>
          </a:p>
        </p:txBody>
      </p:sp>
    </p:spTree>
    <p:extLst>
      <p:ext uri="{BB962C8B-B14F-4D97-AF65-F5344CB8AC3E}">
        <p14:creationId xmlns:p14="http://schemas.microsoft.com/office/powerpoint/2010/main" val="2459351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Sebelum ini tambahkan : </a:t>
            </a:r>
          </a:p>
          <a:p>
            <a:r>
              <a:rPr lang="id-ID" dirty="0" smtClean="0"/>
              <a:t>Kalau ada grafik</a:t>
            </a:r>
            <a:r>
              <a:rPr lang="id-ID" baseline="0" dirty="0" smtClean="0"/>
              <a:t> data perharinya. (v)</a:t>
            </a:r>
            <a:endParaRPr lang="id-ID" dirty="0" smtClean="0"/>
          </a:p>
          <a:p>
            <a:r>
              <a:rPr lang="id-ID" dirty="0" smtClean="0"/>
              <a:t>Arus informasi sangat besar, penggunaan</a:t>
            </a:r>
            <a:r>
              <a:rPr lang="id-ID" baseline="0" dirty="0" smtClean="0"/>
              <a:t> sosial media. Jumlah data perhari &lt;x&gt;.</a:t>
            </a:r>
          </a:p>
          <a:p>
            <a:r>
              <a:rPr lang="id-ID" baseline="0" dirty="0" smtClean="0"/>
              <a:t>Sehingga waktu untuk mengambil data lebih banyak.</a:t>
            </a:r>
          </a:p>
          <a:p>
            <a:r>
              <a:rPr lang="id-ID" baseline="0" dirty="0" smtClean="0"/>
              <a:t>Problemnya adalah data skrg SQL, bagaimana transformasikannya ke NoSQL. </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4</a:t>
            </a:fld>
            <a:endParaRPr lang="id-ID"/>
          </a:p>
        </p:txBody>
      </p:sp>
    </p:spTree>
    <p:extLst>
      <p:ext uri="{BB962C8B-B14F-4D97-AF65-F5344CB8AC3E}">
        <p14:creationId xmlns:p14="http://schemas.microsoft.com/office/powerpoint/2010/main" val="138979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-Basis data NoSQL, singkatan dari </a:t>
            </a:r>
            <a:r>
              <a:rPr lang="id-ID" i="1" dirty="0" smtClean="0"/>
              <a:t>Not Only SQL</a:t>
            </a:r>
            <a:r>
              <a:rPr lang="id-ID" dirty="0" smtClean="0"/>
              <a:t>, semakin banyak digunakan seiring dengan bertambahnya jumlah aplikasi </a:t>
            </a:r>
            <a:r>
              <a:rPr lang="id-ID" i="1" dirty="0" smtClean="0"/>
              <a:t>big data</a:t>
            </a:r>
            <a:r>
              <a:rPr lang="id-ID" dirty="0" smtClean="0"/>
              <a:t>.</a:t>
            </a:r>
          </a:p>
          <a:p>
            <a:r>
              <a:rPr lang="id-ID" dirty="0" smtClean="0"/>
              <a:t>-Kebanyakan sistem dewasa ini masih menggunakan </a:t>
            </a:r>
            <a:r>
              <a:rPr lang="id-ID" i="1" dirty="0" smtClean="0"/>
              <a:t>relational database</a:t>
            </a:r>
            <a:r>
              <a:rPr lang="id-ID" dirty="0" smtClean="0"/>
              <a:t> (RDB).</a:t>
            </a:r>
          </a:p>
          <a:p>
            <a:r>
              <a:rPr lang="id-ID" dirty="0" smtClean="0"/>
              <a:t>-Tetapi seiring dengan jumlah data yang terus bertambah tiap tahunnya, sistem menangani </a:t>
            </a:r>
            <a:r>
              <a:rPr lang="id-ID" i="1" dirty="0" smtClean="0"/>
              <a:t>big data</a:t>
            </a:r>
            <a:r>
              <a:rPr lang="id-ID" dirty="0" smtClean="0"/>
              <a:t> dengan basis data NoSQL untuk menganalisis dan mengakses data dengan lebih cepat.</a:t>
            </a:r>
          </a:p>
          <a:p>
            <a:r>
              <a:rPr lang="id-ID" dirty="0" smtClean="0"/>
              <a:t>-Dibandingkan merubah kode sumber atau merubah basis data RBD menjadi NoSQL, penulis melakukan riset untuk mengintegrasikan kedua basis data.</a:t>
            </a:r>
          </a:p>
          <a:p>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6</a:t>
            </a:fld>
            <a:endParaRPr lang="id-ID"/>
          </a:p>
        </p:txBody>
      </p:sp>
    </p:spTree>
    <p:extLst>
      <p:ext uri="{BB962C8B-B14F-4D97-AF65-F5344CB8AC3E}">
        <p14:creationId xmlns:p14="http://schemas.microsoft.com/office/powerpoint/2010/main" val="224491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Bentuk data Ketika di MySQL dan HBase. Tambahkan phoenix</a:t>
            </a:r>
            <a:r>
              <a:rPr lang="id-ID" baseline="0" dirty="0" smtClean="0"/>
              <a:t> di data adapter</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11</a:t>
            </a:fld>
            <a:endParaRPr lang="id-ID"/>
          </a:p>
        </p:txBody>
      </p:sp>
    </p:spTree>
    <p:extLst>
      <p:ext uri="{BB962C8B-B14F-4D97-AF65-F5344CB8AC3E}">
        <p14:creationId xmlns:p14="http://schemas.microsoft.com/office/powerpoint/2010/main" val="409948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Bentuk data Ketika di MySQL dan HBase. Tambahkan phoenix</a:t>
            </a:r>
            <a:r>
              <a:rPr lang="id-ID" baseline="0" dirty="0" smtClean="0"/>
              <a:t> di data adapter</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12</a:t>
            </a:fld>
            <a:endParaRPr lang="id-ID"/>
          </a:p>
        </p:txBody>
      </p:sp>
    </p:spTree>
    <p:extLst>
      <p:ext uri="{BB962C8B-B14F-4D97-AF65-F5344CB8AC3E}">
        <p14:creationId xmlns:p14="http://schemas.microsoft.com/office/powerpoint/2010/main" val="1660433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Bentuk data Ketika di MySQL dan HBase. Tambahkan phoenix</a:t>
            </a:r>
            <a:r>
              <a:rPr lang="id-ID" baseline="0" dirty="0" smtClean="0"/>
              <a:t> di data adapter</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13</a:t>
            </a:fld>
            <a:endParaRPr lang="id-ID"/>
          </a:p>
        </p:txBody>
      </p:sp>
    </p:spTree>
    <p:extLst>
      <p:ext uri="{BB962C8B-B14F-4D97-AF65-F5344CB8AC3E}">
        <p14:creationId xmlns:p14="http://schemas.microsoft.com/office/powerpoint/2010/main" val="365669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Ditambahkan :</a:t>
            </a:r>
            <a:r>
              <a:rPr lang="id-ID" baseline="0" dirty="0" smtClean="0"/>
              <a:t> </a:t>
            </a:r>
          </a:p>
          <a:p>
            <a:r>
              <a:rPr lang="id-ID" baseline="0" dirty="0" smtClean="0"/>
              <a:t>- Insert, update, delete (sql)</a:t>
            </a:r>
          </a:p>
          <a:p>
            <a:r>
              <a:rPr lang="id-ID" dirty="0" smtClean="0"/>
              <a:t>-</a:t>
            </a:r>
            <a:r>
              <a:rPr lang="id-ID" baseline="0" dirty="0" smtClean="0"/>
              <a:t> Search data (noSQL)</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15</a:t>
            </a:fld>
            <a:endParaRPr lang="id-ID"/>
          </a:p>
        </p:txBody>
      </p:sp>
    </p:spTree>
    <p:extLst>
      <p:ext uri="{BB962C8B-B14F-4D97-AF65-F5344CB8AC3E}">
        <p14:creationId xmlns:p14="http://schemas.microsoft.com/office/powerpoint/2010/main" val="4108424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Dijadikan satu,</a:t>
            </a:r>
            <a:r>
              <a:rPr lang="id-ID" baseline="0" dirty="0" smtClean="0"/>
              <a:t> satu kotak (sperti gambar)</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16</a:t>
            </a:fld>
            <a:endParaRPr lang="id-ID"/>
          </a:p>
        </p:txBody>
      </p:sp>
    </p:spTree>
    <p:extLst>
      <p:ext uri="{BB962C8B-B14F-4D97-AF65-F5344CB8AC3E}">
        <p14:creationId xmlns:p14="http://schemas.microsoft.com/office/powerpoint/2010/main" val="2214294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Dump: kumpulkan </a:t>
            </a:r>
            <a:endParaRPr lang="id-ID" dirty="0"/>
          </a:p>
        </p:txBody>
      </p:sp>
      <p:sp>
        <p:nvSpPr>
          <p:cNvPr id="4" name="Slide Number Placeholder 3"/>
          <p:cNvSpPr>
            <a:spLocks noGrp="1"/>
          </p:cNvSpPr>
          <p:nvPr>
            <p:ph type="sldNum" sz="quarter" idx="10"/>
          </p:nvPr>
        </p:nvSpPr>
        <p:spPr/>
        <p:txBody>
          <a:bodyPr/>
          <a:lstStyle/>
          <a:p>
            <a:fld id="{4C51332D-AA23-41E4-8969-C01FDEFF14AB}" type="slidenum">
              <a:rPr lang="id-ID" smtClean="0"/>
              <a:t>17</a:t>
            </a:fld>
            <a:endParaRPr lang="id-ID"/>
          </a:p>
        </p:txBody>
      </p:sp>
    </p:spTree>
    <p:extLst>
      <p:ext uri="{BB962C8B-B14F-4D97-AF65-F5344CB8AC3E}">
        <p14:creationId xmlns:p14="http://schemas.microsoft.com/office/powerpoint/2010/main" val="4122949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B15C5AD2-591F-45CF-8778-E39A89A8F1B1}" type="datetimeFigureOut">
              <a:rPr lang="id-ID" smtClean="0"/>
              <a:t>08/06/2017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3759897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15C5AD2-591F-45CF-8778-E39A89A8F1B1}" type="datetimeFigureOut">
              <a:rPr lang="id-ID" smtClean="0"/>
              <a:t>08/06/2017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306938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15C5AD2-591F-45CF-8778-E39A89A8F1B1}" type="datetimeFigureOut">
              <a:rPr lang="id-ID" smtClean="0"/>
              <a:t>08/06/2017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5597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15C5AD2-591F-45CF-8778-E39A89A8F1B1}" type="datetimeFigureOut">
              <a:rPr lang="id-ID" smtClean="0"/>
              <a:t>08/06/2017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204209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5C5AD2-591F-45CF-8778-E39A89A8F1B1}" type="datetimeFigureOut">
              <a:rPr lang="id-ID" smtClean="0"/>
              <a:t>08/06/2017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388927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B15C5AD2-591F-45CF-8778-E39A89A8F1B1}" type="datetimeFigureOut">
              <a:rPr lang="id-ID" smtClean="0"/>
              <a:t>08/06/2017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340169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B15C5AD2-591F-45CF-8778-E39A89A8F1B1}" type="datetimeFigureOut">
              <a:rPr lang="id-ID" smtClean="0"/>
              <a:t>08/06/2017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210098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B15C5AD2-591F-45CF-8778-E39A89A8F1B1}" type="datetimeFigureOut">
              <a:rPr lang="id-ID" smtClean="0"/>
              <a:t>08/06/2017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75206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C5AD2-591F-45CF-8778-E39A89A8F1B1}" type="datetimeFigureOut">
              <a:rPr lang="id-ID" smtClean="0"/>
              <a:t>08/06/2017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385967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C5AD2-591F-45CF-8778-E39A89A8F1B1}" type="datetimeFigureOut">
              <a:rPr lang="id-ID" smtClean="0"/>
              <a:t>08/06/2017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29337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C5AD2-591F-45CF-8778-E39A89A8F1B1}" type="datetimeFigureOut">
              <a:rPr lang="id-ID" smtClean="0"/>
              <a:t>08/06/2017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8978F54-BA97-44C4-B8D7-B8F3B11D25A2}" type="slidenum">
              <a:rPr lang="id-ID" smtClean="0"/>
              <a:t>‹#›</a:t>
            </a:fld>
            <a:endParaRPr lang="id-ID"/>
          </a:p>
        </p:txBody>
      </p:sp>
    </p:spTree>
    <p:extLst>
      <p:ext uri="{BB962C8B-B14F-4D97-AF65-F5344CB8AC3E}">
        <p14:creationId xmlns:p14="http://schemas.microsoft.com/office/powerpoint/2010/main" val="239350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C5AD2-591F-45CF-8778-E39A89A8F1B1}" type="datetimeFigureOut">
              <a:rPr lang="id-ID" smtClean="0"/>
              <a:t>08/06/2017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78F54-BA97-44C4-B8D7-B8F3B11D25A2}" type="slidenum">
              <a:rPr lang="id-ID" smtClean="0"/>
              <a:t>‹#›</a:t>
            </a:fld>
            <a:endParaRPr lang="id-ID"/>
          </a:p>
        </p:txBody>
      </p:sp>
    </p:spTree>
    <p:extLst>
      <p:ext uri="{BB962C8B-B14F-4D97-AF65-F5344CB8AC3E}">
        <p14:creationId xmlns:p14="http://schemas.microsoft.com/office/powerpoint/2010/main" val="264827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6846" y="1680930"/>
            <a:ext cx="8012354" cy="2383071"/>
          </a:xfrm>
        </p:spPr>
        <p:txBody>
          <a:bodyPr>
            <a:noAutofit/>
          </a:bodyPr>
          <a:lstStyle/>
          <a:p>
            <a:pPr algn="l"/>
            <a:r>
              <a:rPr lang="id-ID" sz="3600" b="1" dirty="0">
                <a:solidFill>
                  <a:schemeClr val="bg1"/>
                </a:solidFill>
                <a:latin typeface="Roboto" pitchFamily="2" charset="0"/>
                <a:ea typeface="Roboto" pitchFamily="2" charset="0"/>
              </a:rPr>
              <a:t>SINKRONISASI BASIS DATA SQL DENGAN BASIS DATA NOSQL MENGGUNAKAN </a:t>
            </a:r>
            <a:r>
              <a:rPr lang="id-ID" sz="3600" b="1" i="1" dirty="0">
                <a:solidFill>
                  <a:schemeClr val="bg1"/>
                </a:solidFill>
                <a:latin typeface="Roboto" pitchFamily="2" charset="0"/>
                <a:ea typeface="Roboto" pitchFamily="2" charset="0"/>
              </a:rPr>
              <a:t>DATA ADAPTER</a:t>
            </a:r>
            <a:r>
              <a:rPr lang="id-ID" sz="3600" b="1" dirty="0">
                <a:solidFill>
                  <a:schemeClr val="bg1"/>
                </a:solidFill>
                <a:latin typeface="Roboto" pitchFamily="2" charset="0"/>
                <a:ea typeface="Roboto" pitchFamily="2" charset="0"/>
              </a:rPr>
              <a:t> DENGAN PENDEKATAN </a:t>
            </a:r>
            <a:r>
              <a:rPr lang="id-ID" sz="3600" b="1" i="1" dirty="0">
                <a:solidFill>
                  <a:schemeClr val="bg1"/>
                </a:solidFill>
                <a:latin typeface="Roboto" pitchFamily="2" charset="0"/>
                <a:ea typeface="Roboto" pitchFamily="2" charset="0"/>
              </a:rPr>
              <a:t>QUERY</a:t>
            </a:r>
            <a:r>
              <a:rPr lang="id-ID" sz="3600" b="1" dirty="0">
                <a:solidFill>
                  <a:schemeClr val="bg1"/>
                </a:solidFill>
                <a:latin typeface="Roboto" pitchFamily="2" charset="0"/>
                <a:ea typeface="Roboto" pitchFamily="2" charset="0"/>
              </a:rPr>
              <a:t> </a:t>
            </a:r>
            <a:r>
              <a:rPr lang="id-ID" sz="3600" b="1" i="1" dirty="0">
                <a:solidFill>
                  <a:schemeClr val="bg1"/>
                </a:solidFill>
                <a:latin typeface="Roboto" pitchFamily="2" charset="0"/>
                <a:ea typeface="Roboto" pitchFamily="2" charset="0"/>
              </a:rPr>
              <a:t>DIRECT ACCESS</a:t>
            </a:r>
            <a:r>
              <a:rPr lang="id-ID" sz="3600" dirty="0" smtClean="0">
                <a:solidFill>
                  <a:schemeClr val="bg1"/>
                </a:solidFill>
                <a:effectLst/>
                <a:latin typeface="Roboto" pitchFamily="2" charset="0"/>
                <a:ea typeface="Roboto" pitchFamily="2" charset="0"/>
              </a:rPr>
              <a:t/>
            </a:r>
            <a:br>
              <a:rPr lang="id-ID" sz="3600" dirty="0" smtClean="0">
                <a:solidFill>
                  <a:schemeClr val="bg1"/>
                </a:solidFill>
                <a:effectLst/>
                <a:latin typeface="Roboto" pitchFamily="2" charset="0"/>
                <a:ea typeface="Roboto" pitchFamily="2" charset="0"/>
              </a:rPr>
            </a:br>
            <a:endParaRPr lang="id-ID" sz="3600" dirty="0">
              <a:solidFill>
                <a:schemeClr val="bg1"/>
              </a:solidFill>
              <a:latin typeface="Roboto" pitchFamily="2" charset="0"/>
              <a:ea typeface="Roboto" pitchFamily="2" charset="0"/>
            </a:endParaRPr>
          </a:p>
        </p:txBody>
      </p:sp>
      <p:sp>
        <p:nvSpPr>
          <p:cNvPr id="3" name="Subtitle 2"/>
          <p:cNvSpPr>
            <a:spLocks noGrp="1"/>
          </p:cNvSpPr>
          <p:nvPr>
            <p:ph type="subTitle" idx="1"/>
          </p:nvPr>
        </p:nvSpPr>
        <p:spPr>
          <a:xfrm>
            <a:off x="826846" y="5464269"/>
            <a:ext cx="3505200" cy="1252350"/>
          </a:xfrm>
        </p:spPr>
        <p:txBody>
          <a:bodyPr/>
          <a:lstStyle/>
          <a:p>
            <a:pPr algn="l"/>
            <a:r>
              <a:rPr lang="id-ID" dirty="0" smtClean="0">
                <a:solidFill>
                  <a:schemeClr val="bg1"/>
                </a:solidFill>
                <a:latin typeface="Roboto Lt" pitchFamily="2" charset="0"/>
                <a:ea typeface="Roboto Lt" pitchFamily="2" charset="0"/>
              </a:rPr>
              <a:t>I </a:t>
            </a:r>
            <a:r>
              <a:rPr lang="id-ID" dirty="0" smtClean="0">
                <a:solidFill>
                  <a:schemeClr val="bg1"/>
                </a:solidFill>
                <a:latin typeface="Roboto Lt" pitchFamily="2" charset="0"/>
                <a:ea typeface="Roboto Lt" pitchFamily="2" charset="0"/>
              </a:rPr>
              <a:t>G. N. Adi </a:t>
            </a:r>
            <a:r>
              <a:rPr lang="id-ID" dirty="0" smtClean="0">
                <a:solidFill>
                  <a:schemeClr val="bg1"/>
                </a:solidFill>
                <a:latin typeface="Roboto Lt" pitchFamily="2" charset="0"/>
                <a:ea typeface="Roboto Lt" pitchFamily="2" charset="0"/>
              </a:rPr>
              <a:t>Wicaksana</a:t>
            </a:r>
            <a:br>
              <a:rPr lang="id-ID" dirty="0" smtClean="0">
                <a:solidFill>
                  <a:schemeClr val="bg1"/>
                </a:solidFill>
                <a:latin typeface="Roboto Lt" pitchFamily="2" charset="0"/>
                <a:ea typeface="Roboto Lt" pitchFamily="2" charset="0"/>
              </a:rPr>
            </a:br>
            <a:r>
              <a:rPr lang="id-ID" dirty="0" smtClean="0">
                <a:solidFill>
                  <a:schemeClr val="bg1"/>
                </a:solidFill>
                <a:latin typeface="Roboto Lt" pitchFamily="2" charset="0"/>
                <a:ea typeface="Roboto Lt" pitchFamily="2" charset="0"/>
              </a:rPr>
              <a:t>5113100110</a:t>
            </a:r>
            <a:endParaRPr lang="id-ID" dirty="0">
              <a:solidFill>
                <a:schemeClr val="bg1"/>
              </a:solidFill>
              <a:latin typeface="Roboto Lt" pitchFamily="2" charset="0"/>
              <a:ea typeface="Roboto Lt" pitchFamily="2" charset="0"/>
            </a:endParaRPr>
          </a:p>
        </p:txBody>
      </p:sp>
      <p:sp>
        <p:nvSpPr>
          <p:cNvPr id="4" name="Subtitle 2"/>
          <p:cNvSpPr txBox="1">
            <a:spLocks/>
          </p:cNvSpPr>
          <p:nvPr/>
        </p:nvSpPr>
        <p:spPr>
          <a:xfrm>
            <a:off x="826846" y="4134691"/>
            <a:ext cx="6096000" cy="14002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dirty="0">
                <a:solidFill>
                  <a:schemeClr val="bg1"/>
                </a:solidFill>
                <a:latin typeface="Roboto Lt" pitchFamily="2" charset="0"/>
                <a:ea typeface="Roboto Lt" pitchFamily="2" charset="0"/>
              </a:rPr>
              <a:t>Ir. Muchammad Husni, </a:t>
            </a:r>
            <a:r>
              <a:rPr lang="id-ID" dirty="0" smtClean="0">
                <a:solidFill>
                  <a:schemeClr val="bg1"/>
                </a:solidFill>
                <a:latin typeface="Roboto Lt" pitchFamily="2" charset="0"/>
                <a:ea typeface="Roboto Lt" pitchFamily="2" charset="0"/>
              </a:rPr>
              <a:t>M.Kom.</a:t>
            </a:r>
            <a:br>
              <a:rPr lang="id-ID" dirty="0" smtClean="0">
                <a:solidFill>
                  <a:schemeClr val="bg1"/>
                </a:solidFill>
                <a:latin typeface="Roboto Lt" pitchFamily="2" charset="0"/>
                <a:ea typeface="Roboto Lt" pitchFamily="2" charset="0"/>
              </a:rPr>
            </a:br>
            <a:r>
              <a:rPr lang="id-ID" dirty="0" smtClean="0">
                <a:solidFill>
                  <a:schemeClr val="bg1"/>
                </a:solidFill>
                <a:latin typeface="Roboto Lt" pitchFamily="2" charset="0"/>
                <a:ea typeface="Roboto Lt" pitchFamily="2" charset="0"/>
              </a:rPr>
              <a:t>Henning </a:t>
            </a:r>
            <a:r>
              <a:rPr lang="id-ID" dirty="0">
                <a:solidFill>
                  <a:schemeClr val="bg1"/>
                </a:solidFill>
                <a:latin typeface="Roboto Lt" pitchFamily="2" charset="0"/>
                <a:ea typeface="Roboto Lt" pitchFamily="2" charset="0"/>
              </a:rPr>
              <a:t>Titi Ciptaningtyas, S.Kom., M.Kom.</a:t>
            </a:r>
            <a:endParaRPr lang="id-ID" dirty="0" smtClean="0">
              <a:solidFill>
                <a:schemeClr val="bg1"/>
              </a:solidFill>
              <a:effectLst/>
              <a:latin typeface="Roboto Lt" pitchFamily="2" charset="0"/>
              <a:ea typeface="Roboto Lt" pitchFamily="2" charset="0"/>
            </a:endParaRPr>
          </a:p>
          <a:p>
            <a:pPr algn="l"/>
            <a:endParaRPr lang="id-ID" dirty="0">
              <a:solidFill>
                <a:schemeClr val="bg1"/>
              </a:solidFill>
              <a:effectLst/>
              <a:latin typeface="Roboto Lt" pitchFamily="2" charset="0"/>
              <a:ea typeface="Roboto Lt" pitchFamily="2" charset="0"/>
            </a:endParaRPr>
          </a:p>
        </p:txBody>
      </p:sp>
      <p:sp>
        <p:nvSpPr>
          <p:cNvPr id="5" name="Subtitle 2"/>
          <p:cNvSpPr txBox="1">
            <a:spLocks/>
          </p:cNvSpPr>
          <p:nvPr/>
        </p:nvSpPr>
        <p:spPr>
          <a:xfrm>
            <a:off x="8839200" y="6240783"/>
            <a:ext cx="3234006" cy="4758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2000" dirty="0" smtClean="0">
                <a:solidFill>
                  <a:srgbClr val="1364A5"/>
                </a:solidFill>
                <a:latin typeface="Roboto Lt" pitchFamily="2" charset="0"/>
                <a:ea typeface="Roboto Lt" pitchFamily="2" charset="0"/>
              </a:rPr>
              <a:t>Rabu, 21 Juni 2017</a:t>
            </a:r>
            <a:endParaRPr lang="id-ID" sz="2000" dirty="0">
              <a:solidFill>
                <a:srgbClr val="1364A5"/>
              </a:solidFill>
              <a:latin typeface="Roboto Lt" pitchFamily="2" charset="0"/>
              <a:ea typeface="Roboto Lt"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9200" y="4064001"/>
            <a:ext cx="1997612" cy="1287032"/>
          </a:xfrm>
          <a:prstGeom prst="rect">
            <a:avLst/>
          </a:prstGeom>
        </p:spPr>
      </p:pic>
    </p:spTree>
    <p:extLst>
      <p:ext uri="{BB962C8B-B14F-4D97-AF65-F5344CB8AC3E}">
        <p14:creationId xmlns:p14="http://schemas.microsoft.com/office/powerpoint/2010/main" val="1154068823"/>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64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38133" y="3033968"/>
            <a:ext cx="4228485" cy="1082675"/>
          </a:xfrm>
        </p:spPr>
        <p:txBody>
          <a:bodyPr>
            <a:normAutofit/>
          </a:bodyPr>
          <a:lstStyle/>
          <a:p>
            <a:r>
              <a:rPr lang="id-ID" dirty="0" smtClean="0">
                <a:solidFill>
                  <a:schemeClr val="bg1"/>
                </a:solidFill>
                <a:latin typeface="Bebas Neue" panose="020B0606020202050201" pitchFamily="34" charset="0"/>
              </a:rPr>
              <a:t>Landasan teori</a:t>
            </a:r>
            <a:endParaRPr lang="id-ID"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3415705367"/>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8200" y="2278089"/>
            <a:ext cx="4865914" cy="1872343"/>
          </a:xfrm>
          <a:prstGeom prst="rect">
            <a:avLst/>
          </a:prstGeom>
          <a:solidFill>
            <a:srgbClr val="339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3399E4"/>
              </a:solidFill>
            </a:endParaRPr>
          </a:p>
        </p:txBody>
      </p:sp>
      <p:sp>
        <p:nvSpPr>
          <p:cNvPr id="2" name="Title 1"/>
          <p:cNvSpPr>
            <a:spLocks noGrp="1"/>
          </p:cNvSpPr>
          <p:nvPr>
            <p:ph type="title"/>
          </p:nvPr>
        </p:nvSpPr>
        <p:spPr/>
        <p:txBody>
          <a:bodyPr/>
          <a:lstStyle/>
          <a:p>
            <a:r>
              <a:rPr lang="id-ID" dirty="0" smtClean="0">
                <a:solidFill>
                  <a:srgbClr val="1364A5"/>
                </a:solidFill>
                <a:latin typeface="Bebas Neue" panose="020B0606020202050201" pitchFamily="34" charset="0"/>
              </a:rPr>
              <a:t>SQL</a:t>
            </a:r>
            <a:endParaRPr lang="id-ID" dirty="0">
              <a:solidFill>
                <a:srgbClr val="1364A5"/>
              </a:solidFill>
              <a:latin typeface="Bebas Neue" panose="020B0606020202050201" pitchFamily="34" charset="0"/>
            </a:endParaRPr>
          </a:p>
        </p:txBody>
      </p:sp>
      <p:sp>
        <p:nvSpPr>
          <p:cNvPr id="3" name="Content Placeholder 2"/>
          <p:cNvSpPr>
            <a:spLocks noGrp="1"/>
          </p:cNvSpPr>
          <p:nvPr>
            <p:ph idx="1"/>
          </p:nvPr>
        </p:nvSpPr>
        <p:spPr>
          <a:xfrm>
            <a:off x="968829" y="2515478"/>
            <a:ext cx="4865914" cy="1643292"/>
          </a:xfrm>
        </p:spPr>
        <p:txBody>
          <a:bodyPr>
            <a:normAutofit/>
          </a:bodyPr>
          <a:lstStyle/>
          <a:p>
            <a:pPr marL="0" indent="0">
              <a:lnSpc>
                <a:spcPct val="100000"/>
              </a:lnSpc>
              <a:buNone/>
            </a:pPr>
            <a:r>
              <a:rPr lang="id-ID" dirty="0">
                <a:solidFill>
                  <a:schemeClr val="bg1"/>
                </a:solidFill>
                <a:latin typeface="Roboto Lt" pitchFamily="2" charset="0"/>
                <a:ea typeface="Roboto Lt" pitchFamily="2" charset="0"/>
              </a:rPr>
              <a:t>Basis data relasional adalah model </a:t>
            </a:r>
            <a:r>
              <a:rPr lang="id-ID" i="1" dirty="0">
                <a:solidFill>
                  <a:schemeClr val="bg1"/>
                </a:solidFill>
                <a:latin typeface="Roboto Lt" pitchFamily="2" charset="0"/>
                <a:ea typeface="Roboto Lt" pitchFamily="2" charset="0"/>
              </a:rPr>
              <a:t>database</a:t>
            </a:r>
            <a:r>
              <a:rPr lang="id-ID" dirty="0">
                <a:solidFill>
                  <a:schemeClr val="bg1"/>
                </a:solidFill>
                <a:latin typeface="Roboto Lt" pitchFamily="2" charset="0"/>
                <a:ea typeface="Roboto Lt" pitchFamily="2" charset="0"/>
              </a:rPr>
              <a:t> yang menyimpan data pada </a:t>
            </a:r>
            <a:r>
              <a:rPr lang="id-ID" dirty="0" smtClean="0">
                <a:solidFill>
                  <a:schemeClr val="bg1"/>
                </a:solidFill>
                <a:latin typeface="Roboto Lt" pitchFamily="2" charset="0"/>
                <a:ea typeface="Roboto Lt" pitchFamily="2" charset="0"/>
              </a:rPr>
              <a:t>tabel.</a:t>
            </a:r>
            <a:endParaRPr lang="id-ID" dirty="0">
              <a:solidFill>
                <a:schemeClr val="bg1"/>
              </a:solidFill>
              <a:latin typeface="Roboto Lt" pitchFamily="2" charset="0"/>
              <a:ea typeface="Roboto Lt"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72390320"/>
              </p:ext>
            </p:extLst>
          </p:nvPr>
        </p:nvGraphicFramePr>
        <p:xfrm>
          <a:off x="838200" y="2695964"/>
          <a:ext cx="6070600" cy="1612646"/>
        </p:xfrm>
        <a:graphic>
          <a:graphicData uri="http://schemas.openxmlformats.org/drawingml/2006/table">
            <a:tbl>
              <a:tblPr firstRow="1" firstCol="1" bandRow="1">
                <a:tableStyleId>{69012ECD-51FC-41F1-AA8D-1B2483CD663E}</a:tableStyleId>
              </a:tblPr>
              <a:tblGrid>
                <a:gridCol w="540364"/>
                <a:gridCol w="1560149"/>
                <a:gridCol w="1868930"/>
                <a:gridCol w="1607671"/>
                <a:gridCol w="493486"/>
              </a:tblGrid>
              <a:tr h="0">
                <a:tc>
                  <a:txBody>
                    <a:bodyPr/>
                    <a:lstStyle/>
                    <a:p>
                      <a:pPr>
                        <a:lnSpc>
                          <a:spcPct val="107000"/>
                        </a:lnSpc>
                        <a:spcAft>
                          <a:spcPts val="0"/>
                        </a:spcAft>
                      </a:pPr>
                      <a:r>
                        <a:rPr lang="id-ID" sz="2000" b="0" dirty="0">
                          <a:effectLst/>
                          <a:latin typeface="Roboto Lt" pitchFamily="2" charset="0"/>
                          <a:ea typeface="Roboto Lt" pitchFamily="2" charset="0"/>
                        </a:rPr>
                        <a:t>Id</a:t>
                      </a:r>
                      <a:endParaRPr lang="id-ID" sz="2000" b="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b="0" dirty="0">
                          <a:effectLst/>
                          <a:latin typeface="Roboto Lt" pitchFamily="2" charset="0"/>
                          <a:ea typeface="Roboto Lt" pitchFamily="2" charset="0"/>
                        </a:rPr>
                        <a:t>Username</a:t>
                      </a:r>
                      <a:endParaRPr lang="id-ID" sz="2000" b="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b="0" dirty="0">
                          <a:effectLst/>
                          <a:latin typeface="Roboto Lt" pitchFamily="2" charset="0"/>
                          <a:ea typeface="Roboto Lt" pitchFamily="2" charset="0"/>
                        </a:rPr>
                        <a:t>first name</a:t>
                      </a:r>
                      <a:endParaRPr lang="id-ID" sz="2000" b="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b="0" dirty="0">
                          <a:effectLst/>
                          <a:latin typeface="Roboto Lt" pitchFamily="2" charset="0"/>
                          <a:ea typeface="Roboto Lt" pitchFamily="2" charset="0"/>
                        </a:rPr>
                        <a:t>last name</a:t>
                      </a:r>
                      <a:endParaRPr lang="id-ID" sz="2000" b="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b="0" dirty="0" smtClean="0">
                          <a:effectLst/>
                          <a:latin typeface="Roboto Lt" pitchFamily="2" charset="0"/>
                          <a:ea typeface="Roboto Lt" pitchFamily="2" charset="0"/>
                        </a:rPr>
                        <a:t>...</a:t>
                      </a:r>
                      <a:endParaRPr lang="id-ID" sz="2000" b="0" dirty="0">
                        <a:effectLst/>
                        <a:latin typeface="Roboto Lt" pitchFamily="2" charset="0"/>
                        <a:ea typeface="Roboto Lt" pitchFamily="2"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id-ID" sz="2000" dirty="0">
                          <a:effectLst/>
                          <a:latin typeface="Roboto Lt" pitchFamily="2" charset="0"/>
                          <a:ea typeface="Roboto Lt" pitchFamily="2" charset="0"/>
                        </a:rPr>
                        <a:t>1</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rPr>
                        <a:t>Johndoe</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a:effectLst/>
                          <a:latin typeface="Roboto Lt" pitchFamily="2" charset="0"/>
                          <a:ea typeface="Roboto Lt" pitchFamily="2" charset="0"/>
                        </a:rPr>
                        <a:t>John</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a:effectLst/>
                          <a:latin typeface="Roboto Lt" pitchFamily="2" charset="0"/>
                          <a:ea typeface="Roboto Lt" pitchFamily="2" charset="0"/>
                        </a:rPr>
                        <a:t>Doe</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rPr>
                        <a:t>...</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2</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Bill</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Bill</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Gates</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3</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Stevejob</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Steve</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Job</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4</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2000" dirty="0" smtClean="0">
                          <a:effectLst/>
                          <a:latin typeface="Roboto Lt" pitchFamily="2" charset="0"/>
                          <a:ea typeface="Roboto Lt" pitchFamily="2" charset="0"/>
                          <a:cs typeface="Times New Roman" panose="02020603050405020304" pitchFamily="18" charset="0"/>
                        </a:rPr>
                        <a:t>...</a:t>
                      </a:r>
                      <a:endParaRPr lang="id-ID" sz="2000" dirty="0">
                        <a:effectLst/>
                        <a:latin typeface="Roboto Lt" pitchFamily="2" charset="0"/>
                        <a:ea typeface="Roboto Lt" pitchFamily="2" charset="0"/>
                        <a:cs typeface="Times New Roman" panose="02020603050405020304" pitchFamily="18" charset="0"/>
                      </a:endParaRPr>
                    </a:p>
                  </a:txBody>
                  <a:tcPr marL="68580" marR="68580" marT="0" marB="0"/>
                </a:tc>
              </a:tr>
            </a:tbl>
          </a:graphicData>
        </a:graphic>
      </p:graphicFrame>
      <p:pic>
        <p:nvPicPr>
          <p:cNvPr id="7170" name="Picture 2" descr="https://upload.wikimedia.org/wikipedia/en/thumb/6/62/MySQL.svg/1200px-MySQL.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5495" y="2408067"/>
            <a:ext cx="2111847" cy="109288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7402276" y="1407885"/>
            <a:ext cx="3338286" cy="33382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Content Placeholder 2"/>
          <p:cNvSpPr txBox="1">
            <a:spLocks/>
          </p:cNvSpPr>
          <p:nvPr/>
        </p:nvSpPr>
        <p:spPr>
          <a:xfrm>
            <a:off x="838200" y="2088921"/>
            <a:ext cx="4459514" cy="4265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F9A83D"/>
              </a:buClr>
              <a:buNone/>
            </a:pPr>
            <a:r>
              <a:rPr lang="id-ID" sz="2400" dirty="0" smtClean="0">
                <a:latin typeface="Roboto Lt" pitchFamily="2" charset="0"/>
                <a:ea typeface="Roboto Lt" pitchFamily="2" charset="0"/>
              </a:rPr>
              <a:t>Contoh bentuk data di MySQL</a:t>
            </a:r>
            <a:endParaRPr lang="id-ID" sz="2400" dirty="0">
              <a:latin typeface="Roboto Lt" pitchFamily="2" charset="0"/>
              <a:ea typeface="Roboto Lt" pitchFamily="2" charset="0"/>
            </a:endParaRPr>
          </a:p>
        </p:txBody>
      </p:sp>
    </p:spTree>
    <p:extLst>
      <p:ext uri="{BB962C8B-B14F-4D97-AF65-F5344CB8AC3E}">
        <p14:creationId xmlns:p14="http://schemas.microsoft.com/office/powerpoint/2010/main" val="287519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fade">
                                      <p:cBhvr>
                                        <p:cTn id="17" dur="500"/>
                                        <p:tgtEl>
                                          <p:spTgt spid="7170"/>
                                        </p:tgtEl>
                                      </p:cBhvr>
                                    </p:animEffect>
                                  </p:childTnLst>
                                </p:cTn>
                              </p:par>
                              <p:par>
                                <p:cTn id="18" presetID="21" presetClass="entr" presetSubtype="1" fill="hold" grpId="0" nodeType="with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
                                            <p:txEl>
                                              <p:pRg st="0" end="0"/>
                                            </p:txEl>
                                          </p:spTgt>
                                        </p:tgtEl>
                                      </p:cBhvr>
                                    </p:animEffect>
                                    <p:set>
                                      <p:cBhvr>
                                        <p:cTn id="28" dur="1" fill="hold">
                                          <p:stCondLst>
                                            <p:cond delay="499"/>
                                          </p:stCondLst>
                                        </p:cTn>
                                        <p:tgtEl>
                                          <p:spTgt spid="3">
                                            <p:txEl>
                                              <p:pRg st="0" end="0"/>
                                            </p:txEl>
                                          </p:spTgt>
                                        </p:tgtEl>
                                        <p:attrNameLst>
                                          <p:attrName>style.visibility</p:attrName>
                                        </p:attrNameLst>
                                      </p:cBhvr>
                                      <p:to>
                                        <p:strVal val="hidden"/>
                                      </p:to>
                                    </p:set>
                                  </p:childTnLst>
                                </p:cTn>
                              </p:par>
                              <p:par>
                                <p:cTn id="29" presetID="10" presetClass="entr" presetSubtype="0" fill="hold" nodeType="withEffect">
                                  <p:stCondLst>
                                    <p:cond delay="7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70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build="p"/>
      <p:bldP spid="3" grpId="1" build="p"/>
      <p:bldP spid="6"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8200" y="2103096"/>
            <a:ext cx="5388429" cy="2199141"/>
          </a:xfrm>
          <a:prstGeom prst="rect">
            <a:avLst/>
          </a:prstGeom>
          <a:solidFill>
            <a:srgbClr val="339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3399E4"/>
              </a:solidFill>
            </a:endParaRPr>
          </a:p>
        </p:txBody>
      </p:sp>
      <p:sp>
        <p:nvSpPr>
          <p:cNvPr id="2" name="Title 1"/>
          <p:cNvSpPr>
            <a:spLocks noGrp="1"/>
          </p:cNvSpPr>
          <p:nvPr>
            <p:ph type="title"/>
          </p:nvPr>
        </p:nvSpPr>
        <p:spPr/>
        <p:txBody>
          <a:bodyPr/>
          <a:lstStyle/>
          <a:p>
            <a:r>
              <a:rPr lang="id-ID" dirty="0" smtClean="0">
                <a:solidFill>
                  <a:srgbClr val="1364A5"/>
                </a:solidFill>
                <a:latin typeface="Bebas Neue" panose="020B0606020202050201" pitchFamily="34" charset="0"/>
              </a:rPr>
              <a:t>NoSQL</a:t>
            </a:r>
            <a:endParaRPr lang="id-ID" dirty="0">
              <a:solidFill>
                <a:srgbClr val="1364A5"/>
              </a:solidFill>
              <a:latin typeface="Bebas Neue" panose="020B0606020202050201" pitchFamily="34" charset="0"/>
            </a:endParaRPr>
          </a:p>
        </p:txBody>
      </p:sp>
      <p:sp>
        <p:nvSpPr>
          <p:cNvPr id="3" name="Content Placeholder 2"/>
          <p:cNvSpPr>
            <a:spLocks noGrp="1"/>
          </p:cNvSpPr>
          <p:nvPr>
            <p:ph idx="1"/>
          </p:nvPr>
        </p:nvSpPr>
        <p:spPr>
          <a:xfrm>
            <a:off x="1099457" y="2443671"/>
            <a:ext cx="4865914" cy="1643292"/>
          </a:xfrm>
        </p:spPr>
        <p:txBody>
          <a:bodyPr>
            <a:normAutofit lnSpcReduction="10000"/>
          </a:bodyPr>
          <a:lstStyle/>
          <a:p>
            <a:pPr marL="0" indent="0">
              <a:lnSpc>
                <a:spcPct val="100000"/>
              </a:lnSpc>
              <a:buNone/>
            </a:pPr>
            <a:r>
              <a:rPr lang="id-ID" dirty="0">
                <a:solidFill>
                  <a:schemeClr val="bg1"/>
                </a:solidFill>
                <a:latin typeface="Roboto Lt" pitchFamily="2" charset="0"/>
                <a:ea typeface="Roboto Lt" pitchFamily="2" charset="0"/>
              </a:rPr>
              <a:t>NoSQL memberikan performa dan skalabilitas yang lebih baik jika dibandingkan dengan basis data </a:t>
            </a:r>
            <a:r>
              <a:rPr lang="id-ID" dirty="0" smtClean="0">
                <a:solidFill>
                  <a:schemeClr val="bg1"/>
                </a:solidFill>
                <a:latin typeface="Roboto Lt" pitchFamily="2" charset="0"/>
                <a:ea typeface="Roboto Lt" pitchFamily="2" charset="0"/>
              </a:rPr>
              <a:t>relasional.</a:t>
            </a:r>
            <a:endParaRPr lang="id-ID" dirty="0">
              <a:solidFill>
                <a:schemeClr val="bg1"/>
              </a:solidFill>
              <a:latin typeface="Roboto Lt" pitchFamily="2" charset="0"/>
              <a:ea typeface="Roboto Lt" pitchFamily="2" charset="0"/>
            </a:endParaRPr>
          </a:p>
        </p:txBody>
      </p:sp>
      <p:sp>
        <p:nvSpPr>
          <p:cNvPr id="6" name="Oval 5"/>
          <p:cNvSpPr/>
          <p:nvPr/>
        </p:nvSpPr>
        <p:spPr>
          <a:xfrm>
            <a:off x="7402276" y="1407885"/>
            <a:ext cx="3338286" cy="33382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 name="Picture 2" descr="https://hbase.apache.org/images/hbase_logo_with_orca_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434" y="2733448"/>
            <a:ext cx="2823727" cy="72095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7663533" y="2103096"/>
            <a:ext cx="4865914" cy="16432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Clr>
                <a:srgbClr val="F9A83D"/>
              </a:buClr>
              <a:buFont typeface="Wingdings" panose="05000000000000000000" pitchFamily="2" charset="2"/>
              <a:buChar char="§"/>
            </a:pPr>
            <a:r>
              <a:rPr lang="id-ID" sz="2400" dirty="0" smtClean="0">
                <a:latin typeface="Roboto Lt" pitchFamily="2" charset="0"/>
                <a:ea typeface="Roboto Lt" pitchFamily="2" charset="0"/>
              </a:rPr>
              <a:t>Document</a:t>
            </a:r>
          </a:p>
          <a:p>
            <a:pPr>
              <a:lnSpc>
                <a:spcPct val="100000"/>
              </a:lnSpc>
              <a:spcBef>
                <a:spcPts val="0"/>
              </a:spcBef>
              <a:buClr>
                <a:srgbClr val="F9A83D"/>
              </a:buClr>
              <a:buFont typeface="Wingdings" panose="05000000000000000000" pitchFamily="2" charset="2"/>
              <a:buChar char="§"/>
            </a:pPr>
            <a:r>
              <a:rPr lang="id-ID" sz="2400" dirty="0" smtClean="0">
                <a:latin typeface="Roboto Lt" pitchFamily="2" charset="0"/>
                <a:ea typeface="Roboto Lt" pitchFamily="2" charset="0"/>
              </a:rPr>
              <a:t>Graph</a:t>
            </a:r>
          </a:p>
          <a:p>
            <a:pPr>
              <a:lnSpc>
                <a:spcPct val="100000"/>
              </a:lnSpc>
              <a:spcBef>
                <a:spcPts val="0"/>
              </a:spcBef>
              <a:buClr>
                <a:srgbClr val="F9A83D"/>
              </a:buClr>
              <a:buFont typeface="Wingdings" panose="05000000000000000000" pitchFamily="2" charset="2"/>
              <a:buChar char="§"/>
            </a:pPr>
            <a:r>
              <a:rPr lang="id-ID" sz="2400" dirty="0" smtClean="0">
                <a:latin typeface="Roboto Lt" pitchFamily="2" charset="0"/>
                <a:ea typeface="Roboto Lt" pitchFamily="2" charset="0"/>
              </a:rPr>
              <a:t>Key-value</a:t>
            </a:r>
          </a:p>
          <a:p>
            <a:pPr>
              <a:lnSpc>
                <a:spcPct val="100000"/>
              </a:lnSpc>
              <a:spcBef>
                <a:spcPts val="0"/>
              </a:spcBef>
              <a:buClr>
                <a:srgbClr val="F9A83D"/>
              </a:buClr>
              <a:buFont typeface="Wingdings" panose="05000000000000000000" pitchFamily="2" charset="2"/>
              <a:buChar char="§"/>
            </a:pPr>
            <a:r>
              <a:rPr lang="id-ID" sz="2400" dirty="0" smtClean="0">
                <a:latin typeface="Roboto Lt" pitchFamily="2" charset="0"/>
                <a:ea typeface="Roboto Lt" pitchFamily="2" charset="0"/>
              </a:rPr>
              <a:t>Wide-column</a:t>
            </a:r>
            <a:endParaRPr lang="id-ID" sz="2400" dirty="0">
              <a:latin typeface="Roboto Lt" pitchFamily="2" charset="0"/>
              <a:ea typeface="Roboto Lt" pitchFamily="2" charset="0"/>
            </a:endParaRPr>
          </a:p>
        </p:txBody>
      </p:sp>
      <p:sp>
        <p:nvSpPr>
          <p:cNvPr id="12" name="Content Placeholder 2"/>
          <p:cNvSpPr txBox="1">
            <a:spLocks/>
          </p:cNvSpPr>
          <p:nvPr/>
        </p:nvSpPr>
        <p:spPr>
          <a:xfrm>
            <a:off x="6582202" y="1881698"/>
            <a:ext cx="620490" cy="1703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F9A83D"/>
              </a:buClr>
              <a:buNone/>
            </a:pPr>
            <a:r>
              <a:rPr lang="id-ID" sz="11500" dirty="0">
                <a:solidFill>
                  <a:srgbClr val="F9A83D"/>
                </a:solidFill>
                <a:latin typeface="Roboto Lt" pitchFamily="2" charset="0"/>
                <a:ea typeface="Roboto Lt" pitchFamily="2" charset="0"/>
              </a:rPr>
              <a:t>{</a:t>
            </a:r>
            <a:endParaRPr lang="id-ID" sz="11500" dirty="0">
              <a:solidFill>
                <a:srgbClr val="F9A83D"/>
              </a:solidFill>
              <a:latin typeface="Roboto Lt" pitchFamily="2" charset="0"/>
              <a:ea typeface="Roboto Lt" pitchFamily="2"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695409258"/>
              </p:ext>
            </p:extLst>
          </p:nvPr>
        </p:nvGraphicFramePr>
        <p:xfrm>
          <a:off x="620488" y="2582005"/>
          <a:ext cx="6085113" cy="1744790"/>
        </p:xfrm>
        <a:graphic>
          <a:graphicData uri="http://schemas.openxmlformats.org/drawingml/2006/table">
            <a:tbl>
              <a:tblPr firstRow="1" firstCol="1" bandRow="1">
                <a:tableStyleId>{69012ECD-51FC-41F1-AA8D-1B2483CD663E}</a:tableStyleId>
              </a:tblPr>
              <a:tblGrid>
                <a:gridCol w="534456"/>
                <a:gridCol w="1733399"/>
                <a:gridCol w="1270744"/>
                <a:gridCol w="1327314"/>
                <a:gridCol w="1219200"/>
              </a:tblGrid>
              <a:tr h="0">
                <a:tc>
                  <a:txBody>
                    <a:bodyPr/>
                    <a:lstStyle/>
                    <a:p>
                      <a:pPr>
                        <a:lnSpc>
                          <a:spcPct val="107000"/>
                        </a:lnSpc>
                        <a:spcAft>
                          <a:spcPts val="0"/>
                        </a:spcAft>
                      </a:pPr>
                      <a:r>
                        <a:rPr lang="id-ID" sz="1800" b="0" dirty="0" smtClean="0">
                          <a:effectLst/>
                          <a:latin typeface="Roboto Lt" pitchFamily="2" charset="0"/>
                          <a:ea typeface="Roboto Lt" pitchFamily="2" charset="0"/>
                        </a:rPr>
                        <a:t>row</a:t>
                      </a:r>
                      <a:endParaRPr lang="id-ID" sz="1800" b="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b="0" dirty="0" smtClean="0">
                          <a:effectLst/>
                          <a:latin typeface="Roboto Lt" pitchFamily="2" charset="0"/>
                          <a:ea typeface="Roboto Lt" pitchFamily="2" charset="0"/>
                        </a:rPr>
                        <a:t>Column family</a:t>
                      </a:r>
                      <a:endParaRPr lang="id-ID" sz="1800" b="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b="0" dirty="0" smtClean="0">
                          <a:effectLst/>
                          <a:latin typeface="Roboto Lt" pitchFamily="2" charset="0"/>
                          <a:ea typeface="Roboto Lt" pitchFamily="2" charset="0"/>
                          <a:cs typeface="+mn-cs"/>
                        </a:rPr>
                        <a:t>Column</a:t>
                      </a:r>
                      <a:endParaRPr lang="id-ID" sz="1800" b="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b="0" dirty="0" smtClean="0">
                          <a:effectLst/>
                          <a:latin typeface="Roboto Lt" pitchFamily="2" charset="0"/>
                          <a:ea typeface="Roboto Lt" pitchFamily="2" charset="0"/>
                        </a:rPr>
                        <a:t>Timestamp</a:t>
                      </a:r>
                      <a:endParaRPr lang="id-ID" sz="1800" b="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b="0" dirty="0" smtClean="0">
                          <a:effectLst/>
                          <a:latin typeface="Roboto Lt" pitchFamily="2" charset="0"/>
                          <a:ea typeface="Roboto Lt" pitchFamily="2" charset="0"/>
                        </a:rPr>
                        <a:t>value</a:t>
                      </a:r>
                      <a:endParaRPr lang="id-ID" sz="1800" b="0" dirty="0">
                        <a:effectLst/>
                        <a:latin typeface="Roboto Lt" pitchFamily="2" charset="0"/>
                        <a:ea typeface="Roboto Lt" pitchFamily="2"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id-ID" sz="1800" dirty="0">
                          <a:effectLst/>
                          <a:latin typeface="Roboto Lt" pitchFamily="2" charset="0"/>
                          <a:ea typeface="Roboto Lt" pitchFamily="2" charset="0"/>
                        </a:rPr>
                        <a:t>1</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rPr>
                        <a:t>Identity</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rPr>
                        <a:t>Username</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rPr>
                        <a:t>14566123</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rPr>
                        <a:t>Johndoe</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1</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Identity</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First name</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14587818</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john</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1</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Identity</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Last name</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14786811</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doe</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2</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identity</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Username</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14656716</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bill</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2</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c>
                  <a:txBody>
                    <a:bodyPr/>
                    <a:lstStyle/>
                    <a:p>
                      <a:pPr>
                        <a:lnSpc>
                          <a:spcPct val="107000"/>
                        </a:lnSpc>
                        <a:spcAft>
                          <a:spcPts val="0"/>
                        </a:spcAft>
                      </a:pPr>
                      <a:r>
                        <a:rPr lang="id-ID" sz="1800" dirty="0" smtClean="0">
                          <a:effectLst/>
                          <a:latin typeface="Roboto Lt" pitchFamily="2" charset="0"/>
                          <a:ea typeface="Roboto Lt" pitchFamily="2" charset="0"/>
                          <a:cs typeface="Times New Roman" panose="02020603050405020304" pitchFamily="18" charset="0"/>
                        </a:rPr>
                        <a:t>...</a:t>
                      </a:r>
                      <a:endParaRPr lang="id-ID" sz="1800" dirty="0">
                        <a:effectLst/>
                        <a:latin typeface="Roboto Lt" pitchFamily="2" charset="0"/>
                        <a:ea typeface="Roboto Lt" pitchFamily="2" charset="0"/>
                        <a:cs typeface="Times New Roman" panose="02020603050405020304" pitchFamily="18" charset="0"/>
                      </a:endParaRPr>
                    </a:p>
                  </a:txBody>
                  <a:tcPr marL="68580" marR="68580" marT="0" marB="0"/>
                </a:tc>
              </a:tr>
            </a:tbl>
          </a:graphicData>
        </a:graphic>
      </p:graphicFrame>
      <p:sp>
        <p:nvSpPr>
          <p:cNvPr id="15" name="Content Placeholder 2"/>
          <p:cNvSpPr txBox="1">
            <a:spLocks/>
          </p:cNvSpPr>
          <p:nvPr/>
        </p:nvSpPr>
        <p:spPr>
          <a:xfrm>
            <a:off x="838200" y="2088921"/>
            <a:ext cx="4459514" cy="4265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F9A83D"/>
              </a:buClr>
              <a:buNone/>
            </a:pPr>
            <a:r>
              <a:rPr lang="id-ID" sz="2400" dirty="0" smtClean="0">
                <a:latin typeface="Roboto Lt" pitchFamily="2" charset="0"/>
                <a:ea typeface="Roboto Lt" pitchFamily="2" charset="0"/>
              </a:rPr>
              <a:t>Contoh bentuk data di HBase</a:t>
            </a:r>
            <a:endParaRPr lang="id-ID" sz="2400" dirty="0">
              <a:latin typeface="Roboto Lt" pitchFamily="2" charset="0"/>
              <a:ea typeface="Roboto Lt" pitchFamily="2" charset="0"/>
            </a:endParaRPr>
          </a:p>
        </p:txBody>
      </p:sp>
    </p:spTree>
    <p:extLst>
      <p:ext uri="{BB962C8B-B14F-4D97-AF65-F5344CB8AC3E}">
        <p14:creationId xmlns:p14="http://schemas.microsoft.com/office/powerpoint/2010/main" val="2252592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21" presetClass="entr" presetSubtype="1" fill="hold" grpId="0"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500"/>
                                        <p:tgtEl>
                                          <p:spTgt spid="6"/>
                                        </p:tgtEl>
                                      </p:cBhvr>
                                    </p:animEffect>
                                  </p:childTnLst>
                                </p:cTn>
                              </p:par>
                              <p:par>
                                <p:cTn id="30" presetID="10" presetClass="entr" presetSubtype="0" fill="hold" nodeType="withEffect">
                                  <p:stCondLst>
                                    <p:cond delay="4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0" presetClass="entr" presetSubtype="0" fill="hold" nodeType="withEffect">
                                  <p:stCondLst>
                                    <p:cond delay="70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70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build="p"/>
      <p:bldP spid="3" grpId="1" build="p"/>
      <p:bldP spid="6" grpId="0" animBg="1"/>
      <p:bldP spid="11" grpId="0"/>
      <p:bldP spid="11" grpId="1"/>
      <p:bldP spid="12" grpId="0"/>
      <p:bldP spid="12" grpId="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8200" y="1777773"/>
            <a:ext cx="5388429" cy="3447370"/>
          </a:xfrm>
          <a:prstGeom prst="rect">
            <a:avLst/>
          </a:prstGeom>
          <a:solidFill>
            <a:srgbClr val="339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3399E4"/>
              </a:solidFill>
            </a:endParaRPr>
          </a:p>
        </p:txBody>
      </p:sp>
      <p:sp>
        <p:nvSpPr>
          <p:cNvPr id="2" name="Title 1"/>
          <p:cNvSpPr>
            <a:spLocks noGrp="1"/>
          </p:cNvSpPr>
          <p:nvPr>
            <p:ph type="title"/>
          </p:nvPr>
        </p:nvSpPr>
        <p:spPr/>
        <p:txBody>
          <a:bodyPr/>
          <a:lstStyle/>
          <a:p>
            <a:r>
              <a:rPr lang="id-ID" dirty="0" smtClean="0">
                <a:solidFill>
                  <a:srgbClr val="1364A5"/>
                </a:solidFill>
                <a:latin typeface="Bebas Neue" panose="020B0606020202050201" pitchFamily="34" charset="0"/>
              </a:rPr>
              <a:t>Data adapter</a:t>
            </a:r>
            <a:endParaRPr lang="id-ID" dirty="0">
              <a:solidFill>
                <a:srgbClr val="1364A5"/>
              </a:solidFill>
              <a:latin typeface="Bebas Neue" panose="020B0606020202050201" pitchFamily="34" charset="0"/>
            </a:endParaRPr>
          </a:p>
        </p:txBody>
      </p:sp>
      <p:sp>
        <p:nvSpPr>
          <p:cNvPr id="3" name="Content Placeholder 2"/>
          <p:cNvSpPr>
            <a:spLocks noGrp="1"/>
          </p:cNvSpPr>
          <p:nvPr>
            <p:ph idx="1"/>
          </p:nvPr>
        </p:nvSpPr>
        <p:spPr>
          <a:xfrm>
            <a:off x="1099457" y="2118348"/>
            <a:ext cx="4865914" cy="1643292"/>
          </a:xfrm>
        </p:spPr>
        <p:txBody>
          <a:bodyPr>
            <a:noAutofit/>
          </a:bodyPr>
          <a:lstStyle/>
          <a:p>
            <a:pPr marL="0" indent="0">
              <a:lnSpc>
                <a:spcPct val="100000"/>
              </a:lnSpc>
              <a:buNone/>
            </a:pPr>
            <a:r>
              <a:rPr lang="id-ID" sz="2400" dirty="0">
                <a:solidFill>
                  <a:schemeClr val="bg1"/>
                </a:solidFill>
                <a:latin typeface="Roboto Lt" pitchFamily="2" charset="0"/>
                <a:ea typeface="Roboto Lt" pitchFamily="2" charset="0"/>
              </a:rPr>
              <a:t>Data adapter bertanggung jawab untuk menerima </a:t>
            </a:r>
            <a:r>
              <a:rPr lang="id-ID" sz="2400" i="1" dirty="0">
                <a:solidFill>
                  <a:schemeClr val="bg1"/>
                </a:solidFill>
                <a:latin typeface="Roboto Lt" pitchFamily="2" charset="0"/>
                <a:ea typeface="Roboto Lt" pitchFamily="2" charset="0"/>
              </a:rPr>
              <a:t>query</a:t>
            </a:r>
            <a:r>
              <a:rPr lang="id-ID" sz="2400" dirty="0">
                <a:solidFill>
                  <a:schemeClr val="bg1"/>
                </a:solidFill>
                <a:latin typeface="Roboto Lt" pitchFamily="2" charset="0"/>
                <a:ea typeface="Roboto Lt" pitchFamily="2" charset="0"/>
              </a:rPr>
              <a:t> dari aplikasi dan mentransformasi data antar basis data dalam suatu waktu. Sistem menyajikan antarmuka parsing </a:t>
            </a:r>
            <a:r>
              <a:rPr lang="id-ID" sz="2400" i="1" dirty="0">
                <a:solidFill>
                  <a:schemeClr val="bg1"/>
                </a:solidFill>
                <a:latin typeface="Roboto Lt" pitchFamily="2" charset="0"/>
                <a:ea typeface="Roboto Lt" pitchFamily="2" charset="0"/>
              </a:rPr>
              <a:t>query</a:t>
            </a:r>
            <a:r>
              <a:rPr lang="id-ID" sz="2400" dirty="0">
                <a:solidFill>
                  <a:schemeClr val="bg1"/>
                </a:solidFill>
                <a:latin typeface="Roboto Lt" pitchFamily="2" charset="0"/>
                <a:ea typeface="Roboto Lt" pitchFamily="2" charset="0"/>
              </a:rPr>
              <a:t> SQL untuk mengakses </a:t>
            </a:r>
            <a:r>
              <a:rPr lang="id-ID" sz="2400" dirty="0" smtClean="0">
                <a:solidFill>
                  <a:schemeClr val="bg1"/>
                </a:solidFill>
                <a:latin typeface="Roboto Lt" pitchFamily="2" charset="0"/>
                <a:ea typeface="Roboto Lt" pitchFamily="2" charset="0"/>
              </a:rPr>
              <a:t>SQL dan </a:t>
            </a:r>
            <a:r>
              <a:rPr lang="id-ID" sz="2400" dirty="0">
                <a:solidFill>
                  <a:schemeClr val="bg1"/>
                </a:solidFill>
                <a:latin typeface="Roboto Lt" pitchFamily="2" charset="0"/>
                <a:ea typeface="Roboto Lt" pitchFamily="2" charset="0"/>
              </a:rPr>
              <a:t>NoSQL</a:t>
            </a:r>
            <a:endParaRPr lang="id-ID" sz="2400" dirty="0">
              <a:solidFill>
                <a:schemeClr val="bg1"/>
              </a:solidFill>
              <a:latin typeface="Roboto Lt" pitchFamily="2" charset="0"/>
              <a:ea typeface="Roboto Lt" pitchFamily="2" charset="0"/>
            </a:endParaRPr>
          </a:p>
        </p:txBody>
      </p:sp>
      <p:sp>
        <p:nvSpPr>
          <p:cNvPr id="11" name="Content Placeholder 2"/>
          <p:cNvSpPr txBox="1">
            <a:spLocks/>
          </p:cNvSpPr>
          <p:nvPr/>
        </p:nvSpPr>
        <p:spPr>
          <a:xfrm>
            <a:off x="8040902" y="2447272"/>
            <a:ext cx="1944924" cy="4317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F9A83D"/>
              </a:buClr>
              <a:buNone/>
            </a:pPr>
            <a:r>
              <a:rPr lang="id-ID" sz="2400" dirty="0" smtClean="0">
                <a:latin typeface="Roboto Lt" pitchFamily="2" charset="0"/>
                <a:ea typeface="Roboto Lt" pitchFamily="2" charset="0"/>
              </a:rPr>
              <a:t>DB Adapter</a:t>
            </a:r>
            <a:endParaRPr lang="id-ID" sz="2400" dirty="0">
              <a:latin typeface="Roboto Lt" pitchFamily="2" charset="0"/>
              <a:ea typeface="Roboto Lt" pitchFamily="2" charset="0"/>
            </a:endParaRPr>
          </a:p>
        </p:txBody>
      </p:sp>
      <p:sp>
        <p:nvSpPr>
          <p:cNvPr id="12" name="Content Placeholder 2"/>
          <p:cNvSpPr txBox="1">
            <a:spLocks/>
          </p:cNvSpPr>
          <p:nvPr/>
        </p:nvSpPr>
        <p:spPr>
          <a:xfrm>
            <a:off x="6823520" y="2447272"/>
            <a:ext cx="620490" cy="1703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F9A83D"/>
              </a:buClr>
              <a:buNone/>
            </a:pPr>
            <a:r>
              <a:rPr lang="id-ID" sz="11500" dirty="0">
                <a:solidFill>
                  <a:srgbClr val="F9A83D"/>
                </a:solidFill>
                <a:latin typeface="Roboto Lt" pitchFamily="2" charset="0"/>
                <a:ea typeface="Roboto Lt" pitchFamily="2" charset="0"/>
              </a:rPr>
              <a:t>{</a:t>
            </a:r>
            <a:endParaRPr lang="id-ID" sz="11500" dirty="0">
              <a:solidFill>
                <a:srgbClr val="F9A83D"/>
              </a:solidFill>
              <a:latin typeface="Roboto Lt" pitchFamily="2" charset="0"/>
              <a:ea typeface="Roboto Lt" pitchFamily="2" charset="0"/>
            </a:endParaRPr>
          </a:p>
        </p:txBody>
      </p:sp>
      <p:sp>
        <p:nvSpPr>
          <p:cNvPr id="9" name="Content Placeholder 2"/>
          <p:cNvSpPr txBox="1">
            <a:spLocks/>
          </p:cNvSpPr>
          <p:nvPr/>
        </p:nvSpPr>
        <p:spPr>
          <a:xfrm>
            <a:off x="8040901" y="3934898"/>
            <a:ext cx="2830295" cy="4317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F9A83D"/>
              </a:buClr>
              <a:buNone/>
            </a:pPr>
            <a:r>
              <a:rPr lang="id-ID" sz="2400" dirty="0" smtClean="0">
                <a:latin typeface="Roboto Lt" pitchFamily="2" charset="0"/>
                <a:ea typeface="Roboto Lt" pitchFamily="2" charset="0"/>
              </a:rPr>
              <a:t>DB Converter</a:t>
            </a:r>
            <a:endParaRPr lang="id-ID" sz="2400" dirty="0">
              <a:latin typeface="Roboto Lt" pitchFamily="2" charset="0"/>
              <a:ea typeface="Roboto Lt" pitchFamily="2" charset="0"/>
            </a:endParaRPr>
          </a:p>
        </p:txBody>
      </p:sp>
      <p:sp>
        <p:nvSpPr>
          <p:cNvPr id="10" name="Oval 9"/>
          <p:cNvSpPr/>
          <p:nvPr/>
        </p:nvSpPr>
        <p:spPr>
          <a:xfrm>
            <a:off x="7444010" y="1690688"/>
            <a:ext cx="3338286" cy="33382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42" name="Picture 2" descr="https://phoenix.apache.org/images/phoenix-logo-sm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921" y="2989887"/>
            <a:ext cx="2396464" cy="64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110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ntr" presetSubtype="0" fill="hold" nodeType="withEffect">
                                  <p:stCondLst>
                                    <p:cond delay="700"/>
                                  </p:stCondLst>
                                  <p:childTnLst>
                                    <p:set>
                                      <p:cBhvr>
                                        <p:cTn id="36" dur="1" fill="hold">
                                          <p:stCondLst>
                                            <p:cond delay="0"/>
                                          </p:stCondLst>
                                        </p:cTn>
                                        <p:tgtEl>
                                          <p:spTgt spid="10242"/>
                                        </p:tgtEl>
                                        <p:attrNameLst>
                                          <p:attrName>style.visibility</p:attrName>
                                        </p:attrNameLst>
                                      </p:cBhvr>
                                      <p:to>
                                        <p:strVal val="visible"/>
                                      </p:to>
                                    </p:set>
                                    <p:animEffect transition="in" filter="fade">
                                      <p:cBhvr>
                                        <p:cTn id="37" dur="500"/>
                                        <p:tgtEl>
                                          <p:spTgt spid="10242"/>
                                        </p:tgtEl>
                                      </p:cBhvr>
                                    </p:animEffect>
                                  </p:childTnLst>
                                </p:cTn>
                              </p:par>
                              <p:par>
                                <p:cTn id="38" presetID="21" presetClass="entr" presetSubtype="1" fill="hold" grpId="0" nodeType="withEffect">
                                  <p:stCondLst>
                                    <p:cond delay="130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build="p"/>
      <p:bldP spid="11" grpId="0"/>
      <p:bldP spid="11" grpId="1"/>
      <p:bldP spid="12" grpId="0"/>
      <p:bldP spid="12" grpId="1"/>
      <p:bldP spid="9" grpId="0"/>
      <p:bldP spid="9" grpId="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364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38133" y="3033968"/>
            <a:ext cx="4228485" cy="1082675"/>
          </a:xfrm>
        </p:spPr>
        <p:txBody>
          <a:bodyPr>
            <a:normAutofit fontScale="90000"/>
          </a:bodyPr>
          <a:lstStyle/>
          <a:p>
            <a:r>
              <a:rPr lang="id-ID" dirty="0" smtClean="0">
                <a:solidFill>
                  <a:schemeClr val="bg1"/>
                </a:solidFill>
                <a:latin typeface="Bebas Neue" panose="020B0606020202050201" pitchFamily="34" charset="0"/>
              </a:rPr>
              <a:t>Desain &amp; implementasi</a:t>
            </a:r>
            <a:endParaRPr lang="id-ID"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1234980443"/>
      </p:ext>
    </p:extLst>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p:nvPr/>
        </p:nvPicPr>
        <p:blipFill>
          <a:blip r:embed="rId4" cstate="print">
            <a:extLst>
              <a:ext uri="{28A0092B-C50C-407E-A947-70E740481C1C}">
                <a14:useLocalDpi xmlns:a14="http://schemas.microsoft.com/office/drawing/2010/main" val="0"/>
              </a:ext>
            </a:extLst>
          </a:blip>
          <a:stretch>
            <a:fillRect/>
          </a:stretch>
        </p:blipFill>
        <p:spPr bwMode="auto">
          <a:xfrm>
            <a:off x="3599157" y="1113287"/>
            <a:ext cx="3750928" cy="4189684"/>
          </a:xfrm>
          <a:prstGeom prst="rect">
            <a:avLst/>
          </a:prstGeom>
          <a:noFill/>
          <a:ln>
            <a:noFill/>
          </a:ln>
        </p:spPr>
      </p:pic>
      <p:grpSp>
        <p:nvGrpSpPr>
          <p:cNvPr id="9" name="Group 8"/>
          <p:cNvGrpSpPr/>
          <p:nvPr/>
        </p:nvGrpSpPr>
        <p:grpSpPr>
          <a:xfrm>
            <a:off x="6995888" y="768800"/>
            <a:ext cx="4304187" cy="1248229"/>
            <a:chOff x="6342744" y="2268424"/>
            <a:chExt cx="4304187" cy="1248229"/>
          </a:xfrm>
        </p:grpSpPr>
        <p:sp>
          <p:nvSpPr>
            <p:cNvPr id="6" name="Rectangle 5"/>
            <p:cNvSpPr/>
            <p:nvPr/>
          </p:nvSpPr>
          <p:spPr>
            <a:xfrm>
              <a:off x="6836229" y="2268424"/>
              <a:ext cx="3680074" cy="1248229"/>
            </a:xfrm>
            <a:prstGeom prst="rect">
              <a:avLst/>
            </a:prstGeom>
            <a:solidFill>
              <a:srgbClr val="339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7166312" y="2477041"/>
              <a:ext cx="3480619" cy="830997"/>
            </a:xfrm>
            <a:prstGeom prst="rect">
              <a:avLst/>
            </a:prstGeom>
            <a:noFill/>
          </p:spPr>
          <p:txBody>
            <a:bodyPr wrap="square" rtlCol="0">
              <a:spAutoFit/>
            </a:bodyPr>
            <a:lstStyle/>
            <a:p>
              <a:r>
                <a:rPr lang="id-ID" sz="2400" dirty="0" smtClean="0">
                  <a:solidFill>
                    <a:schemeClr val="bg1"/>
                  </a:solidFill>
                  <a:latin typeface="Roboto Lt" pitchFamily="2" charset="0"/>
                  <a:ea typeface="Roboto Lt" pitchFamily="2" charset="0"/>
                </a:rPr>
                <a:t>Desain sistem data adapter secara umum</a:t>
              </a:r>
              <a:endParaRPr lang="id-ID" sz="2400" dirty="0">
                <a:solidFill>
                  <a:schemeClr val="bg1"/>
                </a:solidFill>
                <a:latin typeface="Roboto Lt" pitchFamily="2" charset="0"/>
                <a:ea typeface="Roboto Lt" pitchFamily="2" charset="0"/>
              </a:endParaRPr>
            </a:p>
          </p:txBody>
        </p:sp>
        <p:sp>
          <p:nvSpPr>
            <p:cNvPr id="8" name="Isosceles Triangle 7"/>
            <p:cNvSpPr/>
            <p:nvPr/>
          </p:nvSpPr>
          <p:spPr>
            <a:xfrm rot="16200000">
              <a:off x="6313716" y="2711109"/>
              <a:ext cx="420914" cy="362857"/>
            </a:xfrm>
            <a:prstGeom prst="triangle">
              <a:avLst/>
            </a:prstGeom>
            <a:solidFill>
              <a:srgbClr val="339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 name="TextBox 9"/>
          <p:cNvSpPr txBox="1"/>
          <p:nvPr/>
        </p:nvSpPr>
        <p:spPr>
          <a:xfrm>
            <a:off x="1964728" y="2971099"/>
            <a:ext cx="1208938" cy="830997"/>
          </a:xfrm>
          <a:prstGeom prst="rect">
            <a:avLst/>
          </a:prstGeom>
          <a:noFill/>
        </p:spPr>
        <p:txBody>
          <a:bodyPr wrap="square" rtlCol="0">
            <a:spAutoFit/>
          </a:bodyPr>
          <a:lstStyle/>
          <a:p>
            <a:pPr marL="285750" indent="-285750">
              <a:buFont typeface="Arial" panose="020B0604020202020204" pitchFamily="34" charset="0"/>
              <a:buChar char="•"/>
            </a:pPr>
            <a:r>
              <a:rPr lang="id-ID" sz="1600" i="1" dirty="0" smtClean="0">
                <a:latin typeface="Roboto Lt" pitchFamily="2" charset="0"/>
                <a:ea typeface="Roboto Lt" pitchFamily="2" charset="0"/>
              </a:rPr>
              <a:t>Insert</a:t>
            </a:r>
          </a:p>
          <a:p>
            <a:pPr marL="285750" indent="-285750">
              <a:buFont typeface="Arial" panose="020B0604020202020204" pitchFamily="34" charset="0"/>
              <a:buChar char="•"/>
            </a:pPr>
            <a:r>
              <a:rPr lang="id-ID" sz="1600" i="1" dirty="0" smtClean="0">
                <a:latin typeface="Roboto Lt" pitchFamily="2" charset="0"/>
                <a:ea typeface="Roboto Lt" pitchFamily="2" charset="0"/>
              </a:rPr>
              <a:t>Delete</a:t>
            </a:r>
          </a:p>
          <a:p>
            <a:pPr marL="285750" indent="-285750">
              <a:buFont typeface="Arial" panose="020B0604020202020204" pitchFamily="34" charset="0"/>
              <a:buChar char="•"/>
            </a:pPr>
            <a:r>
              <a:rPr lang="id-ID" sz="1600" i="1" dirty="0" smtClean="0">
                <a:latin typeface="Roboto Lt" pitchFamily="2" charset="0"/>
                <a:ea typeface="Roboto Lt" pitchFamily="2" charset="0"/>
              </a:rPr>
              <a:t>Update</a:t>
            </a:r>
            <a:endParaRPr lang="id-ID" sz="1600" i="1" dirty="0">
              <a:latin typeface="Roboto Lt" pitchFamily="2" charset="0"/>
              <a:ea typeface="Roboto Lt" pitchFamily="2" charset="0"/>
            </a:endParaRPr>
          </a:p>
        </p:txBody>
      </p:sp>
      <p:sp>
        <p:nvSpPr>
          <p:cNvPr id="11" name="TextBox 10"/>
          <p:cNvSpPr txBox="1"/>
          <p:nvPr/>
        </p:nvSpPr>
        <p:spPr>
          <a:xfrm>
            <a:off x="7350085" y="3627925"/>
            <a:ext cx="1409526" cy="338554"/>
          </a:xfrm>
          <a:prstGeom prst="rect">
            <a:avLst/>
          </a:prstGeom>
          <a:noFill/>
        </p:spPr>
        <p:txBody>
          <a:bodyPr wrap="square" rtlCol="0">
            <a:spAutoFit/>
          </a:bodyPr>
          <a:lstStyle/>
          <a:p>
            <a:pPr marL="285750" indent="-285750">
              <a:buFont typeface="Arial" panose="020B0604020202020204" pitchFamily="34" charset="0"/>
              <a:buChar char="•"/>
            </a:pPr>
            <a:r>
              <a:rPr lang="id-ID" sz="1600" i="1" dirty="0" smtClean="0">
                <a:latin typeface="Roboto Lt" pitchFamily="2" charset="0"/>
                <a:ea typeface="Roboto Lt" pitchFamily="2" charset="0"/>
              </a:rPr>
              <a:t>Search</a:t>
            </a:r>
            <a:endParaRPr lang="id-ID" sz="1600" i="1" dirty="0">
              <a:latin typeface="Roboto Lt" pitchFamily="2" charset="0"/>
              <a:ea typeface="Roboto Lt" pitchFamily="2" charset="0"/>
            </a:endParaRPr>
          </a:p>
        </p:txBody>
      </p:sp>
      <p:sp>
        <p:nvSpPr>
          <p:cNvPr id="12" name="Rectangle 11"/>
          <p:cNvSpPr/>
          <p:nvPr/>
        </p:nvSpPr>
        <p:spPr>
          <a:xfrm>
            <a:off x="1872343" y="2740712"/>
            <a:ext cx="1393709" cy="1291772"/>
          </a:xfrm>
          <a:prstGeom prst="rect">
            <a:avLst/>
          </a:prstGeom>
          <a:noFill/>
          <a:ln>
            <a:solidFill>
              <a:srgbClr val="F9A83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7300688" y="3526972"/>
            <a:ext cx="1393709" cy="505512"/>
          </a:xfrm>
          <a:prstGeom prst="rect">
            <a:avLst/>
          </a:prstGeom>
          <a:noFill/>
          <a:ln>
            <a:solidFill>
              <a:srgbClr val="F9A83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5" name="Straight Arrow Connector 14"/>
          <p:cNvCxnSpPr>
            <a:stCxn id="12" idx="2"/>
          </p:cNvCxnSpPr>
          <p:nvPr/>
        </p:nvCxnSpPr>
        <p:spPr>
          <a:xfrm>
            <a:off x="2569198" y="4032484"/>
            <a:ext cx="1029959" cy="5830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3" idx="2"/>
          </p:cNvCxnSpPr>
          <p:nvPr/>
        </p:nvCxnSpPr>
        <p:spPr>
          <a:xfrm flipV="1">
            <a:off x="7129828" y="4032484"/>
            <a:ext cx="867715" cy="5363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97668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Bebas Neue" panose="020B0606020202050201" pitchFamily="34" charset="0"/>
                <a:ea typeface="Ebrima" panose="02000000000000000000" pitchFamily="2" charset="0"/>
                <a:cs typeface="Ebrima" panose="02000000000000000000" pitchFamily="2" charset="0"/>
              </a:rPr>
              <a:t>DESAIN SISTEM</a:t>
            </a:r>
            <a:endParaRPr lang="id-ID" dirty="0">
              <a:latin typeface="Bebas Neue" panose="020B0606020202050201" pitchFamily="34" charset="0"/>
              <a:ea typeface="Ebrima" panose="02000000000000000000" pitchFamily="2" charset="0"/>
              <a:cs typeface="Ebrima" panose="020000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77770875"/>
              </p:ext>
            </p:extLst>
          </p:nvPr>
        </p:nvGraphicFramePr>
        <p:xfrm>
          <a:off x="2032000" y="1796981"/>
          <a:ext cx="8127999" cy="3761990"/>
        </p:xfrm>
        <a:graphic>
          <a:graphicData uri="http://schemas.openxmlformats.org/drawingml/2006/table">
            <a:tbl>
              <a:tblPr firstRow="1" bandRow="1">
                <a:tableStyleId>{2D5ABB26-0587-4C30-8999-92F81FD0307C}</a:tableStyleId>
              </a:tblPr>
              <a:tblGrid>
                <a:gridCol w="2709333"/>
                <a:gridCol w="2709333"/>
                <a:gridCol w="2709333"/>
              </a:tblGrid>
              <a:tr h="423778">
                <a:tc gridSpan="3">
                  <a:txBody>
                    <a:bodyPr/>
                    <a:lstStyle/>
                    <a:p>
                      <a:pPr algn="ctr"/>
                      <a:r>
                        <a:rPr lang="id-ID" b="0" dirty="0" smtClean="0">
                          <a:latin typeface="Roboto Bk" pitchFamily="2" charset="0"/>
                          <a:ea typeface="Roboto Bk" pitchFamily="2" charset="0"/>
                        </a:rPr>
                        <a:t>Sistem Data Adapter </a:t>
                      </a:r>
                      <a:endParaRPr lang="id-ID" b="0" dirty="0">
                        <a:latin typeface="Roboto Bk" pitchFamily="2" charset="0"/>
                        <a:ea typeface="Roboto Bk"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id-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id-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38212">
                <a:tc>
                  <a:txBody>
                    <a:bodyPr/>
                    <a:lstStyle/>
                    <a:p>
                      <a:pPr algn="ctr"/>
                      <a:r>
                        <a:rPr lang="id-ID" dirty="0" smtClean="0">
                          <a:latin typeface="Roboto Lt" pitchFamily="2" charset="0"/>
                          <a:ea typeface="Roboto Lt" pitchFamily="2" charset="0"/>
                        </a:rPr>
                        <a:t>Server Data Adapter</a:t>
                      </a:r>
                    </a:p>
                    <a:p>
                      <a:pPr algn="ctr"/>
                      <a:endParaRPr lang="id-ID" dirty="0" smtClean="0">
                        <a:latin typeface="Roboto Lt" pitchFamily="2" charset="0"/>
                        <a:ea typeface="Roboto Lt" pitchFamily="2" charset="0"/>
                      </a:endParaRPr>
                    </a:p>
                    <a:p>
                      <a:pPr algn="ctr"/>
                      <a:endParaRPr lang="id-ID" dirty="0" smtClean="0">
                        <a:latin typeface="Roboto Lt" pitchFamily="2" charset="0"/>
                        <a:ea typeface="Roboto Lt" pitchFamily="2" charset="0"/>
                      </a:endParaRPr>
                    </a:p>
                    <a:p>
                      <a:pPr algn="ctr"/>
                      <a:endParaRPr lang="id-ID" dirty="0" smtClean="0">
                        <a:latin typeface="Roboto Lt" pitchFamily="2" charset="0"/>
                        <a:ea typeface="Roboto Lt" pitchFamily="2" charset="0"/>
                      </a:endParaRPr>
                    </a:p>
                    <a:p>
                      <a:pPr algn="ctr"/>
                      <a:endParaRPr lang="id-ID" dirty="0" smtClean="0">
                        <a:latin typeface="Roboto Lt" pitchFamily="2" charset="0"/>
                        <a:ea typeface="Roboto Lt" pitchFamily="2" charset="0"/>
                      </a:endParaRPr>
                    </a:p>
                    <a:p>
                      <a:pPr algn="ctr"/>
                      <a:endParaRPr lang="id-ID" dirty="0" smtClean="0">
                        <a:latin typeface="Roboto Lt" pitchFamily="2" charset="0"/>
                        <a:ea typeface="Roboto Lt" pitchFamily="2" charset="0"/>
                      </a:endParaRPr>
                    </a:p>
                    <a:p>
                      <a:pPr algn="ctr"/>
                      <a:endParaRPr lang="id-ID" dirty="0" smtClean="0">
                        <a:latin typeface="Roboto Lt" pitchFamily="2" charset="0"/>
                        <a:ea typeface="Roboto Lt" pitchFamily="2" charset="0"/>
                      </a:endParaRPr>
                    </a:p>
                    <a:p>
                      <a:pPr algn="ctr"/>
                      <a:endParaRPr lang="id-ID" dirty="0" smtClean="0">
                        <a:latin typeface="Roboto Lt" pitchFamily="2" charset="0"/>
                        <a:ea typeface="Roboto Lt" pitchFamily="2" charset="0"/>
                      </a:endParaRPr>
                    </a:p>
                    <a:p>
                      <a:pPr algn="ctr"/>
                      <a:endParaRPr lang="id-ID" dirty="0" smtClean="0">
                        <a:latin typeface="Roboto Lt" pitchFamily="2" charset="0"/>
                        <a:ea typeface="Roboto Lt" pitchFamily="2" charset="0"/>
                      </a:endParaRPr>
                    </a:p>
                    <a:p>
                      <a:pPr algn="ctr"/>
                      <a:endParaRPr lang="id-ID" dirty="0" smtClean="0">
                        <a:latin typeface="Roboto Lt" pitchFamily="2" charset="0"/>
                        <a:ea typeface="Roboto Lt" pitchFamily="2" charset="0"/>
                      </a:endParaRPr>
                    </a:p>
                    <a:p>
                      <a:pPr algn="ctr"/>
                      <a:endParaRPr lang="id-ID" dirty="0">
                        <a:latin typeface="Roboto Lt" pitchFamily="2" charset="0"/>
                        <a:ea typeface="Roboto Lt"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d-ID" dirty="0" smtClean="0">
                          <a:latin typeface="Roboto Lt" pitchFamily="2" charset="0"/>
                          <a:ea typeface="Roboto Lt" pitchFamily="2" charset="0"/>
                        </a:rPr>
                        <a:t>Server NoSQL</a:t>
                      </a:r>
                    </a:p>
                    <a:p>
                      <a:pPr algn="ctr"/>
                      <a:endParaRPr lang="id-ID" dirty="0">
                        <a:latin typeface="Roboto Lt" pitchFamily="2" charset="0"/>
                        <a:ea typeface="Roboto Lt"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d-ID" dirty="0" smtClean="0">
                          <a:latin typeface="Roboto Lt" pitchFamily="2" charset="0"/>
                          <a:ea typeface="Roboto Lt" pitchFamily="2" charset="0"/>
                        </a:rPr>
                        <a:t>Server SQL</a:t>
                      </a:r>
                      <a:endParaRPr lang="id-ID" dirty="0">
                        <a:latin typeface="Roboto Lt" pitchFamily="2" charset="0"/>
                        <a:ea typeface="Roboto Lt"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15" name="Group 14"/>
          <p:cNvGrpSpPr/>
          <p:nvPr/>
        </p:nvGrpSpPr>
        <p:grpSpPr>
          <a:xfrm>
            <a:off x="2191657" y="2881087"/>
            <a:ext cx="7837714" cy="2532740"/>
            <a:chOff x="2162629" y="2721431"/>
            <a:chExt cx="7837714" cy="2532740"/>
          </a:xfrm>
        </p:grpSpPr>
        <p:sp>
          <p:nvSpPr>
            <p:cNvPr id="4" name="Rectangle 3"/>
            <p:cNvSpPr/>
            <p:nvPr/>
          </p:nvSpPr>
          <p:spPr>
            <a:xfrm>
              <a:off x="2162629" y="4688114"/>
              <a:ext cx="7837714" cy="56605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Roboto Lt" pitchFamily="2" charset="0"/>
                  <a:ea typeface="Roboto Lt" pitchFamily="2" charset="0"/>
                </a:rPr>
                <a:t>Linux OS</a:t>
              </a:r>
              <a:endParaRPr lang="id-ID" dirty="0">
                <a:latin typeface="Roboto Lt" pitchFamily="2" charset="0"/>
                <a:ea typeface="Roboto Lt" pitchFamily="2" charset="0"/>
              </a:endParaRPr>
            </a:p>
          </p:txBody>
        </p:sp>
        <p:sp>
          <p:nvSpPr>
            <p:cNvPr id="8" name="Rectangle 7"/>
            <p:cNvSpPr/>
            <p:nvPr/>
          </p:nvSpPr>
          <p:spPr>
            <a:xfrm>
              <a:off x="4862286" y="4049486"/>
              <a:ext cx="2438400" cy="55154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Roboto Lt" pitchFamily="2" charset="0"/>
                  <a:ea typeface="Roboto Lt" pitchFamily="2" charset="0"/>
                </a:rPr>
                <a:t>Hadoop File System</a:t>
              </a:r>
              <a:endParaRPr lang="id-ID" dirty="0">
                <a:latin typeface="Roboto Lt" pitchFamily="2" charset="0"/>
                <a:ea typeface="Roboto Lt" pitchFamily="2" charset="0"/>
              </a:endParaRPr>
            </a:p>
          </p:txBody>
        </p:sp>
        <p:sp>
          <p:nvSpPr>
            <p:cNvPr id="9" name="Rectangle 8"/>
            <p:cNvSpPr/>
            <p:nvPr/>
          </p:nvSpPr>
          <p:spPr>
            <a:xfrm>
              <a:off x="4876800" y="3388520"/>
              <a:ext cx="2438400" cy="55154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Roboto Lt" pitchFamily="2" charset="0"/>
                  <a:ea typeface="Roboto Lt" pitchFamily="2" charset="0"/>
                </a:rPr>
                <a:t>Apache HBase</a:t>
              </a:r>
              <a:endParaRPr lang="id-ID" dirty="0">
                <a:latin typeface="Roboto Lt" pitchFamily="2" charset="0"/>
                <a:ea typeface="Roboto Lt" pitchFamily="2" charset="0"/>
              </a:endParaRPr>
            </a:p>
          </p:txBody>
        </p:sp>
        <p:sp>
          <p:nvSpPr>
            <p:cNvPr id="10" name="Rectangle 9"/>
            <p:cNvSpPr/>
            <p:nvPr/>
          </p:nvSpPr>
          <p:spPr>
            <a:xfrm>
              <a:off x="4876800" y="2721431"/>
              <a:ext cx="2438400" cy="5515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Roboto Lt" pitchFamily="2" charset="0"/>
                  <a:ea typeface="Roboto Lt" pitchFamily="2" charset="0"/>
                </a:rPr>
                <a:t>Apache Phoenix</a:t>
              </a:r>
              <a:endParaRPr lang="id-ID" dirty="0">
                <a:latin typeface="Roboto Lt" pitchFamily="2" charset="0"/>
                <a:ea typeface="Roboto Lt" pitchFamily="2" charset="0"/>
              </a:endParaRPr>
            </a:p>
          </p:txBody>
        </p:sp>
        <p:sp>
          <p:nvSpPr>
            <p:cNvPr id="11" name="Rectangle 10"/>
            <p:cNvSpPr/>
            <p:nvPr/>
          </p:nvSpPr>
          <p:spPr>
            <a:xfrm>
              <a:off x="2162629" y="4049486"/>
              <a:ext cx="2438400" cy="55154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Roboto Lt" pitchFamily="2" charset="0"/>
                  <a:ea typeface="Roboto Lt" pitchFamily="2" charset="0"/>
                </a:rPr>
                <a:t>MySQL</a:t>
              </a:r>
              <a:endParaRPr lang="id-ID" dirty="0">
                <a:latin typeface="Roboto Lt" pitchFamily="2" charset="0"/>
                <a:ea typeface="Roboto Lt" pitchFamily="2" charset="0"/>
              </a:endParaRPr>
            </a:p>
          </p:txBody>
        </p:sp>
        <p:sp>
          <p:nvSpPr>
            <p:cNvPr id="12" name="Rectangle 11"/>
            <p:cNvSpPr/>
            <p:nvPr/>
          </p:nvSpPr>
          <p:spPr>
            <a:xfrm>
              <a:off x="2162629" y="3385458"/>
              <a:ext cx="2438400" cy="55154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Roboto Lt" pitchFamily="2" charset="0"/>
                  <a:ea typeface="Roboto Lt" pitchFamily="2" charset="0"/>
                </a:rPr>
                <a:t>Flask</a:t>
              </a:r>
              <a:endParaRPr lang="id-ID" dirty="0">
                <a:latin typeface="Roboto Lt" pitchFamily="2" charset="0"/>
                <a:ea typeface="Roboto Lt" pitchFamily="2" charset="0"/>
              </a:endParaRPr>
            </a:p>
          </p:txBody>
        </p:sp>
        <p:sp>
          <p:nvSpPr>
            <p:cNvPr id="13" name="Rectangle 12"/>
            <p:cNvSpPr/>
            <p:nvPr/>
          </p:nvSpPr>
          <p:spPr>
            <a:xfrm>
              <a:off x="7561943" y="4034858"/>
              <a:ext cx="2438400" cy="55154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Roboto Lt" pitchFamily="2" charset="0"/>
                  <a:ea typeface="Roboto Lt" pitchFamily="2" charset="0"/>
                </a:rPr>
                <a:t>MySQL</a:t>
              </a:r>
              <a:endParaRPr lang="id-ID" dirty="0">
                <a:latin typeface="Roboto Lt" pitchFamily="2" charset="0"/>
                <a:ea typeface="Roboto Lt" pitchFamily="2" charset="0"/>
              </a:endParaRPr>
            </a:p>
          </p:txBody>
        </p:sp>
      </p:grpSp>
    </p:spTree>
    <p:extLst>
      <p:ext uri="{BB962C8B-B14F-4D97-AF65-F5344CB8AC3E}">
        <p14:creationId xmlns:p14="http://schemas.microsoft.com/office/powerpoint/2010/main" val="1339085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Bebas Neue" panose="020B0606020202050201" pitchFamily="34" charset="0"/>
              </a:rPr>
              <a:t>Analisis dan Perancangan</a:t>
            </a:r>
            <a:endParaRPr lang="id-ID" dirty="0">
              <a:latin typeface="Bebas Neue" panose="020B0606020202050201"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588" y="1690688"/>
            <a:ext cx="10952823" cy="3598571"/>
          </a:xfrm>
          <a:prstGeom prst="rect">
            <a:avLst/>
          </a:prstGeom>
        </p:spPr>
      </p:pic>
    </p:spTree>
    <p:extLst>
      <p:ext uri="{BB962C8B-B14F-4D97-AF65-F5344CB8AC3E}">
        <p14:creationId xmlns:p14="http://schemas.microsoft.com/office/powerpoint/2010/main" val="3493622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64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38133" y="3033968"/>
            <a:ext cx="4228485" cy="1082675"/>
          </a:xfrm>
        </p:spPr>
        <p:txBody>
          <a:bodyPr>
            <a:normAutofit fontScale="90000"/>
          </a:bodyPr>
          <a:lstStyle/>
          <a:p>
            <a:r>
              <a:rPr lang="id-ID" dirty="0" smtClean="0">
                <a:solidFill>
                  <a:schemeClr val="bg1"/>
                </a:solidFill>
                <a:latin typeface="Bebas Neue" panose="020B0606020202050201" pitchFamily="34" charset="0"/>
              </a:rPr>
              <a:t>Implementasi &amp; uji coba</a:t>
            </a:r>
            <a:endParaRPr lang="id-ID"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1078257643"/>
      </p:ext>
    </p:extLst>
  </p:cSld>
  <p:clrMapOvr>
    <a:masterClrMapping/>
  </p:clrMapOvr>
  <p:transition spd="slow">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IMPLEMENTASI</a:t>
            </a:r>
            <a:endParaRPr lang="id-ID" dirty="0">
              <a:solidFill>
                <a:srgbClr val="0070C0"/>
              </a:solidFill>
              <a:latin typeface="Bebas Neue" panose="020B0606020202050201" pitchFamily="34" charset="0"/>
            </a:endParaRPr>
          </a:p>
        </p:txBody>
      </p:sp>
    </p:spTree>
    <p:extLst>
      <p:ext uri="{BB962C8B-B14F-4D97-AF65-F5344CB8AC3E}">
        <p14:creationId xmlns:p14="http://schemas.microsoft.com/office/powerpoint/2010/main" val="3507327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64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38134" y="3033968"/>
            <a:ext cx="3638550" cy="1082675"/>
          </a:xfrm>
        </p:spPr>
        <p:txBody>
          <a:bodyPr/>
          <a:lstStyle/>
          <a:p>
            <a:r>
              <a:rPr lang="id-ID" dirty="0" smtClean="0">
                <a:solidFill>
                  <a:schemeClr val="bg1"/>
                </a:solidFill>
                <a:latin typeface="Bebas Neue" panose="020B0606020202050201" pitchFamily="34" charset="0"/>
              </a:rPr>
              <a:t>Pendahuluan	</a:t>
            </a:r>
            <a:endParaRPr lang="id-ID"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128863320"/>
      </p:ext>
    </p:extLst>
  </p:cSld>
  <p:clrMapOvr>
    <a:masterClrMapping/>
  </p:clrMapOvr>
  <p:transition spd="slow">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Skenario Uji Coba</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a:xfrm>
            <a:off x="838200" y="2282825"/>
            <a:ext cx="10515600" cy="563614"/>
          </a:xfrm>
        </p:spPr>
        <p:txBody>
          <a:bodyPr>
            <a:normAutofit/>
          </a:bodyPr>
          <a:lstStyle/>
          <a:p>
            <a:pPr marL="0" indent="0">
              <a:buNone/>
            </a:pPr>
            <a:r>
              <a:rPr lang="id-ID" dirty="0" smtClean="0">
                <a:solidFill>
                  <a:srgbClr val="F9A83D"/>
                </a:solidFill>
                <a:latin typeface="Roboto Bk" pitchFamily="2" charset="0"/>
                <a:ea typeface="Roboto Bk" pitchFamily="2" charset="0"/>
              </a:rPr>
              <a:t>Skenario Uji Coba </a:t>
            </a:r>
            <a:r>
              <a:rPr lang="id-ID" dirty="0" smtClean="0">
                <a:solidFill>
                  <a:srgbClr val="F9A83D"/>
                </a:solidFill>
                <a:latin typeface="Roboto Bk" pitchFamily="2" charset="0"/>
                <a:ea typeface="Roboto Bk" pitchFamily="2" charset="0"/>
              </a:rPr>
              <a:t>Fungsionalitas</a:t>
            </a:r>
            <a:endParaRPr lang="id-ID" dirty="0" smtClean="0">
              <a:solidFill>
                <a:srgbClr val="F9A83D"/>
              </a:solidFill>
              <a:latin typeface="Roboto Bk" pitchFamily="2" charset="0"/>
              <a:ea typeface="Roboto Bk" pitchFamily="2" charset="0"/>
            </a:endParaRPr>
          </a:p>
        </p:txBody>
      </p:sp>
      <p:grpSp>
        <p:nvGrpSpPr>
          <p:cNvPr id="6" name="Group 5"/>
          <p:cNvGrpSpPr/>
          <p:nvPr/>
        </p:nvGrpSpPr>
        <p:grpSpPr>
          <a:xfrm>
            <a:off x="838200" y="2846439"/>
            <a:ext cx="5311877" cy="2168013"/>
            <a:chOff x="838200" y="2389239"/>
            <a:chExt cx="5311877" cy="2168013"/>
          </a:xfrm>
        </p:grpSpPr>
        <p:sp>
          <p:nvSpPr>
            <p:cNvPr id="5" name="Rectangle 4"/>
            <p:cNvSpPr/>
            <p:nvPr/>
          </p:nvSpPr>
          <p:spPr>
            <a:xfrm>
              <a:off x="838200" y="2389239"/>
              <a:ext cx="5311877" cy="21680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Content Placeholder 2"/>
            <p:cNvSpPr txBox="1">
              <a:spLocks/>
            </p:cNvSpPr>
            <p:nvPr/>
          </p:nvSpPr>
          <p:spPr>
            <a:xfrm>
              <a:off x="931606" y="2653736"/>
              <a:ext cx="5164394" cy="168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4038" lvl="1" indent="-514350">
                <a:buFont typeface="+mj-lt"/>
                <a:buAutoNum type="arabicPeriod"/>
              </a:pPr>
              <a:r>
                <a:rPr lang="id-ID" sz="2800" dirty="0" smtClean="0">
                  <a:latin typeface="Roboto Lt" pitchFamily="2" charset="0"/>
                  <a:ea typeface="Roboto Lt" pitchFamily="2" charset="0"/>
                </a:rPr>
                <a:t>Inisialisasi Basis Data </a:t>
              </a:r>
            </a:p>
            <a:p>
              <a:pPr marL="554038" lvl="1" indent="-514350">
                <a:buFont typeface="+mj-lt"/>
                <a:buAutoNum type="arabicPeriod"/>
              </a:pPr>
              <a:r>
                <a:rPr lang="id-ID" sz="2800" dirty="0" smtClean="0">
                  <a:latin typeface="Roboto Lt" pitchFamily="2" charset="0"/>
                  <a:ea typeface="Roboto Lt" pitchFamily="2" charset="0"/>
                </a:rPr>
                <a:t>Transformasi Basis Data </a:t>
              </a:r>
            </a:p>
            <a:p>
              <a:pPr marL="554038" lvl="1" indent="-514350">
                <a:buFont typeface="+mj-lt"/>
                <a:buAutoNum type="arabicPeriod"/>
              </a:pPr>
              <a:r>
                <a:rPr lang="id-ID" sz="2800" dirty="0" smtClean="0">
                  <a:latin typeface="Roboto Lt" pitchFamily="2" charset="0"/>
                  <a:ea typeface="Roboto Lt" pitchFamily="2" charset="0"/>
                </a:rPr>
                <a:t>Antar Muka Data Adapter</a:t>
              </a:r>
              <a:endParaRPr lang="id-ID" sz="2800" dirty="0">
                <a:latin typeface="Roboto Lt" pitchFamily="2" charset="0"/>
                <a:ea typeface="Roboto Lt" pitchFamily="2" charset="0"/>
              </a:endParaRPr>
            </a:p>
          </p:txBody>
        </p: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68" y="1236998"/>
            <a:ext cx="4013428" cy="4013428"/>
          </a:xfrm>
          <a:prstGeom prst="rect">
            <a:avLst/>
          </a:prstGeom>
        </p:spPr>
      </p:pic>
    </p:spTree>
    <p:extLst>
      <p:ext uri="{BB962C8B-B14F-4D97-AF65-F5344CB8AC3E}">
        <p14:creationId xmlns:p14="http://schemas.microsoft.com/office/powerpoint/2010/main" val="2767716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Skenario Uji Coba</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a:xfrm>
            <a:off x="838200" y="2282825"/>
            <a:ext cx="5311877" cy="563614"/>
          </a:xfrm>
        </p:spPr>
        <p:txBody>
          <a:bodyPr>
            <a:normAutofit/>
          </a:bodyPr>
          <a:lstStyle/>
          <a:p>
            <a:pPr marL="0" indent="0">
              <a:buNone/>
            </a:pPr>
            <a:r>
              <a:rPr lang="id-ID" dirty="0" smtClean="0">
                <a:solidFill>
                  <a:srgbClr val="F9A83D"/>
                </a:solidFill>
                <a:latin typeface="Roboto Bk" pitchFamily="2" charset="0"/>
                <a:ea typeface="Roboto Bk" pitchFamily="2" charset="0"/>
              </a:rPr>
              <a:t>Skenario Uji Coba </a:t>
            </a:r>
            <a:r>
              <a:rPr lang="id-ID" dirty="0" smtClean="0">
                <a:solidFill>
                  <a:srgbClr val="F9A83D"/>
                </a:solidFill>
                <a:latin typeface="Roboto Bk" pitchFamily="2" charset="0"/>
                <a:ea typeface="Roboto Bk" pitchFamily="2" charset="0"/>
              </a:rPr>
              <a:t>Performa</a:t>
            </a:r>
            <a:endParaRPr lang="id-ID" dirty="0" smtClean="0">
              <a:solidFill>
                <a:srgbClr val="F9A83D"/>
              </a:solidFill>
              <a:latin typeface="Roboto Bk" pitchFamily="2" charset="0"/>
              <a:ea typeface="Roboto Bk" pitchFamily="2" charset="0"/>
            </a:endParaRPr>
          </a:p>
        </p:txBody>
      </p:sp>
      <p:grpSp>
        <p:nvGrpSpPr>
          <p:cNvPr id="6" name="Group 5"/>
          <p:cNvGrpSpPr/>
          <p:nvPr/>
        </p:nvGrpSpPr>
        <p:grpSpPr>
          <a:xfrm>
            <a:off x="838200" y="2846439"/>
            <a:ext cx="5311877" cy="2168013"/>
            <a:chOff x="838200" y="2389239"/>
            <a:chExt cx="5311877" cy="2168013"/>
          </a:xfrm>
        </p:grpSpPr>
        <p:sp>
          <p:nvSpPr>
            <p:cNvPr id="5" name="Rectangle 4"/>
            <p:cNvSpPr/>
            <p:nvPr/>
          </p:nvSpPr>
          <p:spPr>
            <a:xfrm>
              <a:off x="838200" y="2389239"/>
              <a:ext cx="5311877" cy="21680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Content Placeholder 2"/>
            <p:cNvSpPr txBox="1">
              <a:spLocks/>
            </p:cNvSpPr>
            <p:nvPr/>
          </p:nvSpPr>
          <p:spPr>
            <a:xfrm>
              <a:off x="931606" y="2653736"/>
              <a:ext cx="5164394" cy="168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4038" lvl="1" indent="-514350">
                <a:buFont typeface="+mj-lt"/>
                <a:buAutoNum type="arabicPeriod"/>
              </a:pPr>
              <a:r>
                <a:rPr lang="id-ID" sz="2800" dirty="0" smtClean="0">
                  <a:latin typeface="Roboto Lt" pitchFamily="2" charset="0"/>
                  <a:ea typeface="Roboto Lt" pitchFamily="2" charset="0"/>
                </a:rPr>
                <a:t>Perbandingan jumlah baris</a:t>
              </a:r>
            </a:p>
            <a:p>
              <a:pPr marL="554038" lvl="1" indent="-514350">
                <a:buFont typeface="+mj-lt"/>
                <a:buAutoNum type="arabicPeriod"/>
              </a:pPr>
              <a:r>
                <a:rPr lang="id-ID" sz="2800" dirty="0" smtClean="0">
                  <a:latin typeface="Roboto Lt" pitchFamily="2" charset="0"/>
                  <a:ea typeface="Roboto Lt" pitchFamily="2" charset="0"/>
                </a:rPr>
                <a:t>Perbandingan jumlah tabel</a:t>
              </a:r>
            </a:p>
            <a:p>
              <a:pPr marL="554038" lvl="1" indent="-514350">
                <a:buFont typeface="+mj-lt"/>
                <a:buAutoNum type="arabicPeriod"/>
              </a:pPr>
              <a:r>
                <a:rPr lang="id-ID" sz="2800" dirty="0" smtClean="0">
                  <a:latin typeface="Roboto Lt" pitchFamily="2" charset="0"/>
                  <a:ea typeface="Roboto Lt" pitchFamily="2" charset="0"/>
                </a:rPr>
                <a:t>Perbandingan jumlah </a:t>
              </a:r>
              <a:r>
                <a:rPr lang="id-ID" sz="2800" i="1" dirty="0" smtClean="0">
                  <a:latin typeface="Roboto Lt" pitchFamily="2" charset="0"/>
                  <a:ea typeface="Roboto Lt" pitchFamily="2" charset="0"/>
                </a:rPr>
                <a:t>query</a:t>
              </a:r>
              <a:endParaRPr lang="id-ID" sz="2800" i="1" dirty="0">
                <a:latin typeface="Roboto Lt" pitchFamily="2" charset="0"/>
                <a:ea typeface="Roboto Lt" pitchFamily="2" charset="0"/>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2459" y="1690688"/>
            <a:ext cx="3567204" cy="3567204"/>
          </a:xfrm>
          <a:prstGeom prst="rect">
            <a:avLst/>
          </a:prstGeom>
        </p:spPr>
      </p:pic>
    </p:spTree>
    <p:extLst>
      <p:ext uri="{BB962C8B-B14F-4D97-AF65-F5344CB8AC3E}">
        <p14:creationId xmlns:p14="http://schemas.microsoft.com/office/powerpoint/2010/main" val="441037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HASIL UJI COBA</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a:xfrm>
            <a:off x="1609261" y="1931348"/>
            <a:ext cx="3080726" cy="1490278"/>
          </a:xfrm>
        </p:spPr>
        <p:txBody>
          <a:bodyPr>
            <a:normAutofit/>
          </a:bodyPr>
          <a:lstStyle/>
          <a:p>
            <a:pPr marL="0" indent="0">
              <a:buNone/>
            </a:pPr>
            <a:r>
              <a:rPr lang="id-ID" dirty="0" smtClean="0">
                <a:solidFill>
                  <a:srgbClr val="F9A83D"/>
                </a:solidFill>
                <a:latin typeface="Roboto Bk" pitchFamily="2" charset="0"/>
                <a:ea typeface="Roboto Bk" pitchFamily="2" charset="0"/>
              </a:rPr>
              <a:t>Hasil Uji </a:t>
            </a:r>
            <a:r>
              <a:rPr lang="id-ID" dirty="0" smtClean="0">
                <a:solidFill>
                  <a:srgbClr val="F9A83D"/>
                </a:solidFill>
                <a:latin typeface="Roboto Bk" pitchFamily="2" charset="0"/>
                <a:ea typeface="Roboto Bk" pitchFamily="2" charset="0"/>
              </a:rPr>
              <a:t>Coba </a:t>
            </a:r>
            <a:r>
              <a:rPr lang="id-ID" dirty="0" smtClean="0">
                <a:solidFill>
                  <a:srgbClr val="F9A83D"/>
                </a:solidFill>
                <a:latin typeface="Roboto Bk" pitchFamily="2" charset="0"/>
                <a:ea typeface="Roboto Bk" pitchFamily="2" charset="0"/>
              </a:rPr>
              <a:t>Fungsionalitas</a:t>
            </a:r>
            <a:endParaRPr lang="id-ID" dirty="0" smtClean="0">
              <a:solidFill>
                <a:srgbClr val="F9A83D"/>
              </a:solidFill>
              <a:latin typeface="Roboto Bk" pitchFamily="2" charset="0"/>
              <a:ea typeface="Roboto Bk" pitchFamily="2" charset="0"/>
            </a:endParaRPr>
          </a:p>
        </p:txBody>
      </p:sp>
      <p:pic>
        <p:nvPicPr>
          <p:cNvPr id="9" name="Picture 8"/>
          <p:cNvPicPr/>
          <p:nvPr/>
        </p:nvPicPr>
        <p:blipFill rotWithShape="1">
          <a:blip r:embed="rId4"/>
          <a:srcRect r="10341"/>
          <a:stretch/>
        </p:blipFill>
        <p:spPr bwMode="auto">
          <a:xfrm>
            <a:off x="5368412" y="732041"/>
            <a:ext cx="5836674" cy="4975583"/>
          </a:xfrm>
          <a:prstGeom prst="rect">
            <a:avLst/>
          </a:prstGeom>
          <a:ln>
            <a:noFill/>
          </a:ln>
          <a:extLst>
            <a:ext uri="{53640926-AAD7-44D8-BBD7-CCE9431645EC}">
              <a14:shadowObscured xmlns:a14="http://schemas.microsoft.com/office/drawing/2010/main"/>
            </a:ext>
          </a:extLst>
        </p:spPr>
      </p:pic>
      <p:sp>
        <p:nvSpPr>
          <p:cNvPr id="11" name="Content Placeholder 2"/>
          <p:cNvSpPr txBox="1">
            <a:spLocks/>
          </p:cNvSpPr>
          <p:nvPr/>
        </p:nvSpPr>
        <p:spPr>
          <a:xfrm>
            <a:off x="1005578" y="3219832"/>
            <a:ext cx="4288092" cy="1416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4038" lvl="1" indent="-514350">
              <a:buFont typeface="+mj-lt"/>
              <a:buAutoNum type="arabicPeriod"/>
            </a:pPr>
            <a:r>
              <a:rPr lang="id-ID" sz="2000" dirty="0" smtClean="0">
                <a:solidFill>
                  <a:srgbClr val="3399E4"/>
                </a:solidFill>
                <a:latin typeface="Roboto Bk" pitchFamily="2" charset="0"/>
                <a:ea typeface="Roboto Bk" pitchFamily="2" charset="0"/>
              </a:rPr>
              <a:t>Inisialisasi Basis Data </a:t>
            </a:r>
          </a:p>
          <a:p>
            <a:pPr marL="554038" lvl="1" indent="-514350">
              <a:buFont typeface="+mj-lt"/>
              <a:buAutoNum type="arabicPeriod"/>
            </a:pPr>
            <a:r>
              <a:rPr lang="id-ID" sz="2000" dirty="0" smtClean="0">
                <a:solidFill>
                  <a:schemeClr val="bg1">
                    <a:lumMod val="75000"/>
                  </a:schemeClr>
                </a:solidFill>
                <a:latin typeface="Roboto Lt" pitchFamily="2" charset="0"/>
                <a:ea typeface="Roboto Lt" pitchFamily="2" charset="0"/>
              </a:rPr>
              <a:t>Transformasi Basis Data </a:t>
            </a:r>
          </a:p>
          <a:p>
            <a:pPr marL="554038" lvl="1" indent="-514350">
              <a:buFont typeface="+mj-lt"/>
              <a:buAutoNum type="arabicPeriod"/>
            </a:pPr>
            <a:r>
              <a:rPr lang="id-ID" sz="2000" dirty="0" smtClean="0">
                <a:solidFill>
                  <a:schemeClr val="bg1">
                    <a:lumMod val="75000"/>
                  </a:schemeClr>
                </a:solidFill>
                <a:latin typeface="Roboto Lt" pitchFamily="2" charset="0"/>
                <a:ea typeface="Roboto Lt" pitchFamily="2" charset="0"/>
              </a:rPr>
              <a:t>Antar Muka Data Adapter</a:t>
            </a:r>
            <a:endParaRPr lang="id-ID" sz="2000" dirty="0">
              <a:solidFill>
                <a:schemeClr val="bg1">
                  <a:lumMod val="75000"/>
                </a:schemeClr>
              </a:solidFill>
              <a:latin typeface="Roboto Lt" pitchFamily="2" charset="0"/>
              <a:ea typeface="Roboto Lt" pitchFamily="2" charset="0"/>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1957926"/>
            <a:ext cx="718561" cy="718561"/>
          </a:xfrm>
          <a:prstGeom prst="rect">
            <a:avLst/>
          </a:prstGeom>
        </p:spPr>
      </p:pic>
    </p:spTree>
    <p:extLst>
      <p:ext uri="{BB962C8B-B14F-4D97-AF65-F5344CB8AC3E}">
        <p14:creationId xmlns:p14="http://schemas.microsoft.com/office/powerpoint/2010/main" val="2941481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HASIL UJI COBA</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a:xfrm>
            <a:off x="1609261" y="1931348"/>
            <a:ext cx="3080726" cy="1490278"/>
          </a:xfrm>
        </p:spPr>
        <p:txBody>
          <a:bodyPr>
            <a:normAutofit/>
          </a:bodyPr>
          <a:lstStyle/>
          <a:p>
            <a:pPr marL="0" indent="0">
              <a:buNone/>
            </a:pPr>
            <a:r>
              <a:rPr lang="id-ID" dirty="0" smtClean="0">
                <a:solidFill>
                  <a:srgbClr val="F9A83D"/>
                </a:solidFill>
                <a:latin typeface="Roboto Bk" pitchFamily="2" charset="0"/>
                <a:ea typeface="Roboto Bk" pitchFamily="2" charset="0"/>
              </a:rPr>
              <a:t>Hasil Uji </a:t>
            </a:r>
            <a:r>
              <a:rPr lang="id-ID" dirty="0" smtClean="0">
                <a:solidFill>
                  <a:srgbClr val="F9A83D"/>
                </a:solidFill>
                <a:latin typeface="Roboto Bk" pitchFamily="2" charset="0"/>
                <a:ea typeface="Roboto Bk" pitchFamily="2" charset="0"/>
              </a:rPr>
              <a:t>Coba </a:t>
            </a:r>
            <a:r>
              <a:rPr lang="id-ID" dirty="0" smtClean="0">
                <a:solidFill>
                  <a:srgbClr val="F9A83D"/>
                </a:solidFill>
                <a:latin typeface="Roboto Bk" pitchFamily="2" charset="0"/>
                <a:ea typeface="Roboto Bk" pitchFamily="2" charset="0"/>
              </a:rPr>
              <a:t>Fungsionalitas</a:t>
            </a:r>
            <a:endParaRPr lang="id-ID" dirty="0" smtClean="0">
              <a:solidFill>
                <a:srgbClr val="F9A83D"/>
              </a:solidFill>
              <a:latin typeface="Roboto Bk" pitchFamily="2" charset="0"/>
              <a:ea typeface="Roboto Bk" pitchFamily="2" charset="0"/>
            </a:endParaRPr>
          </a:p>
        </p:txBody>
      </p:sp>
      <p:sp>
        <p:nvSpPr>
          <p:cNvPr id="11" name="Content Placeholder 2"/>
          <p:cNvSpPr txBox="1">
            <a:spLocks/>
          </p:cNvSpPr>
          <p:nvPr/>
        </p:nvSpPr>
        <p:spPr>
          <a:xfrm>
            <a:off x="1005578" y="3219832"/>
            <a:ext cx="4288092" cy="1416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4038" lvl="1" indent="-514350">
              <a:buFont typeface="+mj-lt"/>
              <a:buAutoNum type="arabicPeriod"/>
            </a:pPr>
            <a:r>
              <a:rPr lang="id-ID" sz="2000" dirty="0" smtClean="0">
                <a:solidFill>
                  <a:schemeClr val="bg1">
                    <a:lumMod val="75000"/>
                  </a:schemeClr>
                </a:solidFill>
                <a:latin typeface="Roboto Lt" pitchFamily="2" charset="0"/>
                <a:ea typeface="Roboto Lt" pitchFamily="2" charset="0"/>
              </a:rPr>
              <a:t>Inisialisasi Basis Data </a:t>
            </a:r>
          </a:p>
          <a:p>
            <a:pPr marL="554038" lvl="1" indent="-514350">
              <a:buFont typeface="+mj-lt"/>
              <a:buAutoNum type="arabicPeriod"/>
            </a:pPr>
            <a:r>
              <a:rPr lang="id-ID" sz="2000" dirty="0" smtClean="0">
                <a:solidFill>
                  <a:srgbClr val="3399E4"/>
                </a:solidFill>
                <a:latin typeface="Roboto Bk" pitchFamily="2" charset="0"/>
                <a:ea typeface="Roboto Bk" pitchFamily="2" charset="0"/>
              </a:rPr>
              <a:t>Transformasi Basis Data </a:t>
            </a:r>
          </a:p>
          <a:p>
            <a:pPr marL="554038" lvl="1" indent="-514350">
              <a:buFont typeface="+mj-lt"/>
              <a:buAutoNum type="arabicPeriod"/>
            </a:pPr>
            <a:r>
              <a:rPr lang="id-ID" sz="2000" dirty="0" smtClean="0">
                <a:solidFill>
                  <a:schemeClr val="bg1">
                    <a:lumMod val="75000"/>
                  </a:schemeClr>
                </a:solidFill>
                <a:latin typeface="Roboto Lt" pitchFamily="2" charset="0"/>
                <a:ea typeface="Roboto Lt" pitchFamily="2" charset="0"/>
              </a:rPr>
              <a:t>Antar Muka Data Adapter</a:t>
            </a:r>
            <a:endParaRPr lang="id-ID" sz="2000" dirty="0">
              <a:solidFill>
                <a:schemeClr val="bg1">
                  <a:lumMod val="75000"/>
                </a:schemeClr>
              </a:solidFill>
              <a:latin typeface="Roboto Lt" pitchFamily="2" charset="0"/>
              <a:ea typeface="Roboto Lt" pitchFamily="2" charset="0"/>
            </a:endParaRPr>
          </a:p>
        </p:txBody>
      </p:sp>
      <p:pic>
        <p:nvPicPr>
          <p:cNvPr id="7" name="Picture 6"/>
          <p:cNvPicPr/>
          <p:nvPr/>
        </p:nvPicPr>
        <p:blipFill rotWithShape="1">
          <a:blip r:embed="rId4"/>
          <a:srcRect t="4650"/>
          <a:stretch/>
        </p:blipFill>
        <p:spPr bwMode="auto">
          <a:xfrm>
            <a:off x="5130436" y="766250"/>
            <a:ext cx="6547485" cy="4907163"/>
          </a:xfrm>
          <a:prstGeom prst="rect">
            <a:avLst/>
          </a:prstGeom>
          <a:ln>
            <a:noFill/>
          </a:ln>
          <a:extLst>
            <a:ext uri="{53640926-AAD7-44D8-BBD7-CCE9431645EC}">
              <a14:shadowObscured xmlns:a14="http://schemas.microsoft.com/office/drawing/2010/main"/>
            </a:ext>
          </a:ex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1957926"/>
            <a:ext cx="718561" cy="718561"/>
          </a:xfrm>
          <a:prstGeom prst="rect">
            <a:avLst/>
          </a:prstGeom>
        </p:spPr>
      </p:pic>
    </p:spTree>
    <p:extLst>
      <p:ext uri="{BB962C8B-B14F-4D97-AF65-F5344CB8AC3E}">
        <p14:creationId xmlns:p14="http://schemas.microsoft.com/office/powerpoint/2010/main" val="654815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HASIL UJI COBA</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a:xfrm>
            <a:off x="1609261" y="1931348"/>
            <a:ext cx="3080726" cy="1490278"/>
          </a:xfrm>
        </p:spPr>
        <p:txBody>
          <a:bodyPr>
            <a:normAutofit/>
          </a:bodyPr>
          <a:lstStyle/>
          <a:p>
            <a:pPr marL="0" indent="0">
              <a:buNone/>
            </a:pPr>
            <a:r>
              <a:rPr lang="id-ID" dirty="0" smtClean="0">
                <a:solidFill>
                  <a:srgbClr val="F9A83D"/>
                </a:solidFill>
                <a:latin typeface="Roboto Bk" pitchFamily="2" charset="0"/>
                <a:ea typeface="Roboto Bk" pitchFamily="2" charset="0"/>
              </a:rPr>
              <a:t>Hasil Uji </a:t>
            </a:r>
            <a:r>
              <a:rPr lang="id-ID" dirty="0" smtClean="0">
                <a:solidFill>
                  <a:srgbClr val="F9A83D"/>
                </a:solidFill>
                <a:latin typeface="Roboto Bk" pitchFamily="2" charset="0"/>
                <a:ea typeface="Roboto Bk" pitchFamily="2" charset="0"/>
              </a:rPr>
              <a:t>Coba </a:t>
            </a:r>
            <a:r>
              <a:rPr lang="id-ID" dirty="0" smtClean="0">
                <a:solidFill>
                  <a:srgbClr val="F9A83D"/>
                </a:solidFill>
                <a:latin typeface="Roboto Bk" pitchFamily="2" charset="0"/>
                <a:ea typeface="Roboto Bk" pitchFamily="2" charset="0"/>
              </a:rPr>
              <a:t>Fungsionalitas</a:t>
            </a:r>
            <a:endParaRPr lang="id-ID" dirty="0" smtClean="0">
              <a:solidFill>
                <a:srgbClr val="F9A83D"/>
              </a:solidFill>
              <a:latin typeface="Roboto Bk" pitchFamily="2" charset="0"/>
              <a:ea typeface="Roboto Bk" pitchFamily="2" charset="0"/>
            </a:endParaRPr>
          </a:p>
        </p:txBody>
      </p:sp>
      <p:sp>
        <p:nvSpPr>
          <p:cNvPr id="11" name="Content Placeholder 2"/>
          <p:cNvSpPr txBox="1">
            <a:spLocks/>
          </p:cNvSpPr>
          <p:nvPr/>
        </p:nvSpPr>
        <p:spPr>
          <a:xfrm>
            <a:off x="1005578" y="3219832"/>
            <a:ext cx="4288092" cy="1416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4038" lvl="1" indent="-514350">
              <a:buFont typeface="+mj-lt"/>
              <a:buAutoNum type="arabicPeriod"/>
            </a:pPr>
            <a:r>
              <a:rPr lang="id-ID" sz="2000" dirty="0" smtClean="0">
                <a:solidFill>
                  <a:schemeClr val="bg1">
                    <a:lumMod val="75000"/>
                  </a:schemeClr>
                </a:solidFill>
                <a:latin typeface="Roboto Lt" pitchFamily="2" charset="0"/>
                <a:ea typeface="Roboto Lt" pitchFamily="2" charset="0"/>
              </a:rPr>
              <a:t>Inisialisasi Basis Data </a:t>
            </a:r>
          </a:p>
          <a:p>
            <a:pPr marL="554038" lvl="1" indent="-514350">
              <a:buFont typeface="+mj-lt"/>
              <a:buAutoNum type="arabicPeriod"/>
            </a:pPr>
            <a:r>
              <a:rPr lang="id-ID" sz="2000" dirty="0" smtClean="0">
                <a:solidFill>
                  <a:schemeClr val="bg1">
                    <a:lumMod val="75000"/>
                  </a:schemeClr>
                </a:solidFill>
                <a:latin typeface="Roboto Lt" pitchFamily="2" charset="0"/>
                <a:ea typeface="Roboto Lt" pitchFamily="2" charset="0"/>
              </a:rPr>
              <a:t>Transformasi Basis Data </a:t>
            </a:r>
          </a:p>
          <a:p>
            <a:pPr marL="554038" lvl="1" indent="-514350">
              <a:buFont typeface="+mj-lt"/>
              <a:buAutoNum type="arabicPeriod"/>
            </a:pPr>
            <a:r>
              <a:rPr lang="id-ID" sz="2000" dirty="0" smtClean="0">
                <a:solidFill>
                  <a:srgbClr val="3399E4"/>
                </a:solidFill>
                <a:latin typeface="Roboto Bk" pitchFamily="2" charset="0"/>
                <a:ea typeface="Roboto Bk" pitchFamily="2" charset="0"/>
              </a:rPr>
              <a:t>Antar Muka Data Adapter</a:t>
            </a:r>
            <a:endParaRPr lang="id-ID" sz="2000" dirty="0">
              <a:solidFill>
                <a:srgbClr val="3399E4"/>
              </a:solidFill>
              <a:latin typeface="Roboto Bk" pitchFamily="2" charset="0"/>
              <a:ea typeface="Roboto Bk" pitchFamily="2"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1957926"/>
            <a:ext cx="718561" cy="718561"/>
          </a:xfrm>
          <a:prstGeom prst="rect">
            <a:avLst/>
          </a:prstGeom>
        </p:spPr>
      </p:pic>
    </p:spTree>
    <p:extLst>
      <p:ext uri="{BB962C8B-B14F-4D97-AF65-F5344CB8AC3E}">
        <p14:creationId xmlns:p14="http://schemas.microsoft.com/office/powerpoint/2010/main" val="3100186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HASIL UJI COBA</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a:xfrm>
            <a:off x="1609261" y="1931348"/>
            <a:ext cx="3080726" cy="1490278"/>
          </a:xfrm>
        </p:spPr>
        <p:txBody>
          <a:bodyPr>
            <a:normAutofit/>
          </a:bodyPr>
          <a:lstStyle/>
          <a:p>
            <a:pPr marL="0" indent="0">
              <a:buNone/>
            </a:pPr>
            <a:r>
              <a:rPr lang="id-ID" dirty="0" smtClean="0">
                <a:solidFill>
                  <a:srgbClr val="F9A83D"/>
                </a:solidFill>
                <a:latin typeface="Roboto Bk" pitchFamily="2" charset="0"/>
                <a:ea typeface="Roboto Bk" pitchFamily="2" charset="0"/>
              </a:rPr>
              <a:t>Hasil Uji </a:t>
            </a:r>
            <a:r>
              <a:rPr lang="id-ID" dirty="0" smtClean="0">
                <a:solidFill>
                  <a:srgbClr val="F9A83D"/>
                </a:solidFill>
                <a:latin typeface="Roboto Bk" pitchFamily="2" charset="0"/>
                <a:ea typeface="Roboto Bk" pitchFamily="2" charset="0"/>
              </a:rPr>
              <a:t>Coba </a:t>
            </a:r>
            <a:r>
              <a:rPr lang="id-ID" dirty="0" smtClean="0">
                <a:solidFill>
                  <a:srgbClr val="F9A83D"/>
                </a:solidFill>
                <a:latin typeface="Roboto Bk" pitchFamily="2" charset="0"/>
                <a:ea typeface="Roboto Bk" pitchFamily="2" charset="0"/>
              </a:rPr>
              <a:t>Kapasitas  &amp; Performa</a:t>
            </a:r>
            <a:endParaRPr lang="id-ID" dirty="0" smtClean="0">
              <a:solidFill>
                <a:srgbClr val="F9A83D"/>
              </a:solidFill>
              <a:latin typeface="Roboto Bk" pitchFamily="2" charset="0"/>
              <a:ea typeface="Roboto Bk" pitchFamily="2" charset="0"/>
            </a:endParaRPr>
          </a:p>
        </p:txBody>
      </p:sp>
      <p:sp>
        <p:nvSpPr>
          <p:cNvPr id="11" name="Content Placeholder 2"/>
          <p:cNvSpPr txBox="1">
            <a:spLocks/>
          </p:cNvSpPr>
          <p:nvPr/>
        </p:nvSpPr>
        <p:spPr>
          <a:xfrm>
            <a:off x="1005578" y="3421626"/>
            <a:ext cx="4288092" cy="1416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4038" lvl="1" indent="-514350">
              <a:buFont typeface="+mj-lt"/>
              <a:buAutoNum type="arabicPeriod"/>
            </a:pPr>
            <a:r>
              <a:rPr lang="id-ID" sz="2000" dirty="0">
                <a:solidFill>
                  <a:srgbClr val="3399E4"/>
                </a:solidFill>
                <a:latin typeface="Roboto Bk" pitchFamily="2" charset="0"/>
                <a:ea typeface="Roboto Bk" pitchFamily="2" charset="0"/>
              </a:rPr>
              <a:t>Perbandingan jumlah baris</a:t>
            </a:r>
          </a:p>
          <a:p>
            <a:pPr marL="554038" lvl="1" indent="-514350">
              <a:buFont typeface="+mj-lt"/>
              <a:buAutoNum type="arabicPeriod"/>
            </a:pPr>
            <a:r>
              <a:rPr lang="id-ID" sz="2000" dirty="0">
                <a:solidFill>
                  <a:schemeClr val="bg1">
                    <a:lumMod val="75000"/>
                  </a:schemeClr>
                </a:solidFill>
                <a:latin typeface="Roboto Lt" pitchFamily="2" charset="0"/>
                <a:ea typeface="Roboto Lt" pitchFamily="2" charset="0"/>
              </a:rPr>
              <a:t>Perbandingan jumlah tabel</a:t>
            </a:r>
          </a:p>
          <a:p>
            <a:pPr marL="554038" lvl="1" indent="-514350">
              <a:buFont typeface="+mj-lt"/>
              <a:buAutoNum type="arabicPeriod"/>
            </a:pPr>
            <a:r>
              <a:rPr lang="id-ID" sz="2000" dirty="0">
                <a:solidFill>
                  <a:schemeClr val="bg1">
                    <a:lumMod val="75000"/>
                  </a:schemeClr>
                </a:solidFill>
                <a:latin typeface="Roboto Lt" pitchFamily="2" charset="0"/>
                <a:ea typeface="Roboto Lt" pitchFamily="2" charset="0"/>
              </a:rPr>
              <a:t>Perbandingan jumlah </a:t>
            </a:r>
            <a:r>
              <a:rPr lang="id-ID" sz="2000" i="1" dirty="0">
                <a:solidFill>
                  <a:schemeClr val="bg1">
                    <a:lumMod val="75000"/>
                  </a:schemeClr>
                </a:solidFill>
                <a:latin typeface="Roboto Lt" pitchFamily="2" charset="0"/>
                <a:ea typeface="Roboto Lt" pitchFamily="2" charset="0"/>
              </a:rPr>
              <a:t>query</a:t>
            </a:r>
            <a:endParaRPr lang="id-ID" sz="2000" i="1" dirty="0">
              <a:solidFill>
                <a:schemeClr val="bg1">
                  <a:lumMod val="75000"/>
                </a:schemeClr>
              </a:solidFill>
              <a:latin typeface="Roboto Lt" pitchFamily="2" charset="0"/>
              <a:ea typeface="Roboto Lt" pitchFamily="2"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957926"/>
            <a:ext cx="718561" cy="718561"/>
          </a:xfrm>
          <a:prstGeom prst="rect">
            <a:avLst/>
          </a:prstGeom>
        </p:spPr>
      </p:pic>
      <p:graphicFrame>
        <p:nvGraphicFramePr>
          <p:cNvPr id="7" name="Chart 6"/>
          <p:cNvGraphicFramePr/>
          <p:nvPr>
            <p:extLst>
              <p:ext uri="{D42A27DB-BD31-4B8C-83A1-F6EECF244321}">
                <p14:modId xmlns:p14="http://schemas.microsoft.com/office/powerpoint/2010/main" val="1890729120"/>
              </p:ext>
            </p:extLst>
          </p:nvPr>
        </p:nvGraphicFramePr>
        <p:xfrm>
          <a:off x="5834743" y="666750"/>
          <a:ext cx="5660571" cy="521153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37473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HASIL UJI COBA</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a:xfrm>
            <a:off x="1609261" y="1931348"/>
            <a:ext cx="3080726" cy="1490278"/>
          </a:xfrm>
        </p:spPr>
        <p:txBody>
          <a:bodyPr>
            <a:normAutofit/>
          </a:bodyPr>
          <a:lstStyle/>
          <a:p>
            <a:pPr marL="0" indent="0">
              <a:buNone/>
            </a:pPr>
            <a:r>
              <a:rPr lang="id-ID" dirty="0" smtClean="0">
                <a:solidFill>
                  <a:srgbClr val="F9A83D"/>
                </a:solidFill>
                <a:latin typeface="Roboto Bk" pitchFamily="2" charset="0"/>
                <a:ea typeface="Roboto Bk" pitchFamily="2" charset="0"/>
              </a:rPr>
              <a:t>Hasil Uji </a:t>
            </a:r>
            <a:r>
              <a:rPr lang="id-ID" dirty="0" smtClean="0">
                <a:solidFill>
                  <a:srgbClr val="F9A83D"/>
                </a:solidFill>
                <a:latin typeface="Roboto Bk" pitchFamily="2" charset="0"/>
                <a:ea typeface="Roboto Bk" pitchFamily="2" charset="0"/>
              </a:rPr>
              <a:t>Coba </a:t>
            </a:r>
            <a:r>
              <a:rPr lang="id-ID" dirty="0" smtClean="0">
                <a:solidFill>
                  <a:srgbClr val="F9A83D"/>
                </a:solidFill>
                <a:latin typeface="Roboto Bk" pitchFamily="2" charset="0"/>
                <a:ea typeface="Roboto Bk" pitchFamily="2" charset="0"/>
              </a:rPr>
              <a:t>Kapasitas  &amp; Performa</a:t>
            </a:r>
            <a:endParaRPr lang="id-ID" dirty="0" smtClean="0">
              <a:solidFill>
                <a:srgbClr val="F9A83D"/>
              </a:solidFill>
              <a:latin typeface="Roboto Bk" pitchFamily="2" charset="0"/>
              <a:ea typeface="Roboto Bk" pitchFamily="2" charset="0"/>
            </a:endParaRPr>
          </a:p>
        </p:txBody>
      </p:sp>
      <p:sp>
        <p:nvSpPr>
          <p:cNvPr id="11" name="Content Placeholder 2"/>
          <p:cNvSpPr txBox="1">
            <a:spLocks/>
          </p:cNvSpPr>
          <p:nvPr/>
        </p:nvSpPr>
        <p:spPr>
          <a:xfrm>
            <a:off x="1005578" y="3421626"/>
            <a:ext cx="4288092" cy="1416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4038" lvl="1" indent="-514350">
              <a:buFont typeface="+mj-lt"/>
              <a:buAutoNum type="arabicPeriod"/>
            </a:pPr>
            <a:r>
              <a:rPr lang="id-ID" sz="2000" dirty="0">
                <a:solidFill>
                  <a:schemeClr val="bg1">
                    <a:lumMod val="75000"/>
                  </a:schemeClr>
                </a:solidFill>
                <a:latin typeface="Roboto Lt" pitchFamily="2" charset="0"/>
                <a:ea typeface="Roboto Lt" pitchFamily="2" charset="0"/>
              </a:rPr>
              <a:t>Perbandingan jumlah baris</a:t>
            </a:r>
          </a:p>
          <a:p>
            <a:pPr marL="554038" lvl="1" indent="-514350">
              <a:buFont typeface="+mj-lt"/>
              <a:buAutoNum type="arabicPeriod"/>
            </a:pPr>
            <a:r>
              <a:rPr lang="id-ID" sz="2000" dirty="0">
                <a:solidFill>
                  <a:srgbClr val="3399E4"/>
                </a:solidFill>
                <a:latin typeface="Roboto Bk" pitchFamily="2" charset="0"/>
                <a:ea typeface="Roboto Bk" pitchFamily="2" charset="0"/>
              </a:rPr>
              <a:t>Perbandingan jumlah tabel</a:t>
            </a:r>
          </a:p>
          <a:p>
            <a:pPr marL="554038" lvl="1" indent="-514350">
              <a:buFont typeface="+mj-lt"/>
              <a:buAutoNum type="arabicPeriod"/>
            </a:pPr>
            <a:r>
              <a:rPr lang="id-ID" sz="2000" dirty="0">
                <a:solidFill>
                  <a:schemeClr val="bg1">
                    <a:lumMod val="75000"/>
                  </a:schemeClr>
                </a:solidFill>
                <a:latin typeface="Roboto Lt" pitchFamily="2" charset="0"/>
                <a:ea typeface="Roboto Lt" pitchFamily="2" charset="0"/>
              </a:rPr>
              <a:t>Perbandingan jumlah </a:t>
            </a:r>
            <a:r>
              <a:rPr lang="id-ID" sz="2000" i="1" dirty="0">
                <a:solidFill>
                  <a:schemeClr val="bg1">
                    <a:lumMod val="75000"/>
                  </a:schemeClr>
                </a:solidFill>
                <a:latin typeface="Roboto Lt" pitchFamily="2" charset="0"/>
                <a:ea typeface="Roboto Lt" pitchFamily="2" charset="0"/>
              </a:rPr>
              <a:t>query</a:t>
            </a:r>
            <a:endParaRPr lang="id-ID" sz="2000" i="1" dirty="0">
              <a:solidFill>
                <a:schemeClr val="bg1">
                  <a:lumMod val="75000"/>
                </a:schemeClr>
              </a:solidFill>
              <a:latin typeface="Roboto Lt" pitchFamily="2" charset="0"/>
              <a:ea typeface="Roboto Lt" pitchFamily="2"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957926"/>
            <a:ext cx="718561" cy="718561"/>
          </a:xfrm>
          <a:prstGeom prst="rect">
            <a:avLst/>
          </a:prstGeom>
        </p:spPr>
      </p:pic>
      <p:graphicFrame>
        <p:nvGraphicFramePr>
          <p:cNvPr id="8" name="Chart 7"/>
          <p:cNvGraphicFramePr/>
          <p:nvPr>
            <p:extLst>
              <p:ext uri="{D42A27DB-BD31-4B8C-83A1-F6EECF244321}">
                <p14:modId xmlns:p14="http://schemas.microsoft.com/office/powerpoint/2010/main" val="2124928686"/>
              </p:ext>
            </p:extLst>
          </p:nvPr>
        </p:nvGraphicFramePr>
        <p:xfrm>
          <a:off x="5660571" y="595087"/>
          <a:ext cx="5878286" cy="53702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28861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HASIL UJI COBA</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a:xfrm>
            <a:off x="1609261" y="1931348"/>
            <a:ext cx="3080726" cy="1490278"/>
          </a:xfrm>
        </p:spPr>
        <p:txBody>
          <a:bodyPr>
            <a:normAutofit/>
          </a:bodyPr>
          <a:lstStyle/>
          <a:p>
            <a:pPr marL="0" indent="0">
              <a:buNone/>
            </a:pPr>
            <a:r>
              <a:rPr lang="id-ID" dirty="0" smtClean="0">
                <a:solidFill>
                  <a:srgbClr val="F9A83D"/>
                </a:solidFill>
                <a:latin typeface="Roboto Bk" pitchFamily="2" charset="0"/>
                <a:ea typeface="Roboto Bk" pitchFamily="2" charset="0"/>
              </a:rPr>
              <a:t>Hasil Uji </a:t>
            </a:r>
            <a:r>
              <a:rPr lang="id-ID" dirty="0" smtClean="0">
                <a:solidFill>
                  <a:srgbClr val="F9A83D"/>
                </a:solidFill>
                <a:latin typeface="Roboto Bk" pitchFamily="2" charset="0"/>
                <a:ea typeface="Roboto Bk" pitchFamily="2" charset="0"/>
              </a:rPr>
              <a:t>Coba </a:t>
            </a:r>
            <a:r>
              <a:rPr lang="id-ID" dirty="0" smtClean="0">
                <a:solidFill>
                  <a:srgbClr val="F9A83D"/>
                </a:solidFill>
                <a:latin typeface="Roboto Bk" pitchFamily="2" charset="0"/>
                <a:ea typeface="Roboto Bk" pitchFamily="2" charset="0"/>
              </a:rPr>
              <a:t>Kapasitas  &amp; Performa</a:t>
            </a:r>
            <a:endParaRPr lang="id-ID" dirty="0" smtClean="0">
              <a:solidFill>
                <a:srgbClr val="F9A83D"/>
              </a:solidFill>
              <a:latin typeface="Roboto Bk" pitchFamily="2" charset="0"/>
              <a:ea typeface="Roboto Bk" pitchFamily="2" charset="0"/>
            </a:endParaRPr>
          </a:p>
        </p:txBody>
      </p:sp>
      <p:sp>
        <p:nvSpPr>
          <p:cNvPr id="11" name="Content Placeholder 2"/>
          <p:cNvSpPr txBox="1">
            <a:spLocks/>
          </p:cNvSpPr>
          <p:nvPr/>
        </p:nvSpPr>
        <p:spPr>
          <a:xfrm>
            <a:off x="1005578" y="3421626"/>
            <a:ext cx="4288092" cy="1416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4038" lvl="1" indent="-514350">
              <a:buFont typeface="+mj-lt"/>
              <a:buAutoNum type="arabicPeriod"/>
            </a:pPr>
            <a:r>
              <a:rPr lang="id-ID" sz="2000" dirty="0">
                <a:solidFill>
                  <a:schemeClr val="bg1">
                    <a:lumMod val="75000"/>
                  </a:schemeClr>
                </a:solidFill>
                <a:latin typeface="Roboto Lt" pitchFamily="2" charset="0"/>
                <a:ea typeface="Roboto Lt" pitchFamily="2" charset="0"/>
              </a:rPr>
              <a:t>Perbandingan jumlah baris</a:t>
            </a:r>
          </a:p>
          <a:p>
            <a:pPr marL="554038" lvl="1" indent="-514350">
              <a:buFont typeface="+mj-lt"/>
              <a:buAutoNum type="arabicPeriod"/>
            </a:pPr>
            <a:r>
              <a:rPr lang="id-ID" sz="2000" dirty="0">
                <a:solidFill>
                  <a:schemeClr val="bg1">
                    <a:lumMod val="75000"/>
                  </a:schemeClr>
                </a:solidFill>
                <a:latin typeface="Roboto Lt" pitchFamily="2" charset="0"/>
                <a:ea typeface="Roboto Lt" pitchFamily="2" charset="0"/>
              </a:rPr>
              <a:t>Perbandingan jumlah tabel</a:t>
            </a:r>
          </a:p>
          <a:p>
            <a:pPr marL="554038" lvl="1" indent="-514350">
              <a:buFont typeface="+mj-lt"/>
              <a:buAutoNum type="arabicPeriod"/>
            </a:pPr>
            <a:r>
              <a:rPr lang="id-ID" sz="2000" dirty="0">
                <a:solidFill>
                  <a:srgbClr val="3399E4"/>
                </a:solidFill>
                <a:latin typeface="Roboto Bk" pitchFamily="2" charset="0"/>
                <a:ea typeface="Roboto Bk" pitchFamily="2" charset="0"/>
              </a:rPr>
              <a:t>Perbandingan jumlah </a:t>
            </a:r>
            <a:r>
              <a:rPr lang="id-ID" sz="2000" i="1" dirty="0">
                <a:solidFill>
                  <a:srgbClr val="3399E4"/>
                </a:solidFill>
                <a:latin typeface="Roboto Bk" pitchFamily="2" charset="0"/>
                <a:ea typeface="Roboto Bk" pitchFamily="2" charset="0"/>
              </a:rPr>
              <a:t>query</a:t>
            </a:r>
            <a:endParaRPr lang="id-ID" sz="2000" i="1" dirty="0">
              <a:solidFill>
                <a:srgbClr val="3399E4"/>
              </a:solidFill>
              <a:latin typeface="Roboto Bk" pitchFamily="2" charset="0"/>
              <a:ea typeface="Roboto Bk" pitchFamily="2"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957926"/>
            <a:ext cx="718561" cy="718561"/>
          </a:xfrm>
          <a:prstGeom prst="rect">
            <a:avLst/>
          </a:prstGeom>
        </p:spPr>
      </p:pic>
      <p:graphicFrame>
        <p:nvGraphicFramePr>
          <p:cNvPr id="7" name="Chart 6"/>
          <p:cNvGraphicFramePr/>
          <p:nvPr>
            <p:extLst>
              <p:ext uri="{D42A27DB-BD31-4B8C-83A1-F6EECF244321}">
                <p14:modId xmlns:p14="http://schemas.microsoft.com/office/powerpoint/2010/main" val="3378460598"/>
              </p:ext>
            </p:extLst>
          </p:nvPr>
        </p:nvGraphicFramePr>
        <p:xfrm>
          <a:off x="5544457" y="493486"/>
          <a:ext cx="6154057" cy="54428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3692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364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38133" y="3033968"/>
            <a:ext cx="4228485" cy="1082675"/>
          </a:xfrm>
        </p:spPr>
        <p:txBody>
          <a:bodyPr>
            <a:normAutofit/>
          </a:bodyPr>
          <a:lstStyle/>
          <a:p>
            <a:r>
              <a:rPr lang="id-ID" dirty="0" smtClean="0">
                <a:solidFill>
                  <a:schemeClr val="bg1"/>
                </a:solidFill>
                <a:latin typeface="Bebas Neue" panose="020B0606020202050201" pitchFamily="34" charset="0"/>
              </a:rPr>
              <a:t>Kesimpulan &amp; saran</a:t>
            </a:r>
            <a:endParaRPr lang="id-ID"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1122492756"/>
      </p:ext>
    </p:extLst>
  </p:cSld>
  <p:clrMapOvr>
    <a:masterClrMapping/>
  </p:clrMapOvr>
  <p:transition spd="slow">
    <p:push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1364A5"/>
                </a:solidFill>
                <a:latin typeface="Bebas Neue" panose="020B0606020202050201" pitchFamily="34" charset="0"/>
              </a:rPr>
              <a:t>Kesimpulan</a:t>
            </a:r>
            <a:endParaRPr lang="id-ID" dirty="0">
              <a:solidFill>
                <a:srgbClr val="1364A5"/>
              </a:solidFill>
              <a:latin typeface="Bebas Neue" panose="020B0606020202050201"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id-ID" sz="2400" dirty="0">
                <a:latin typeface="Roboto Lt" pitchFamily="2" charset="0"/>
                <a:ea typeface="Roboto Lt" pitchFamily="2" charset="0"/>
              </a:rPr>
              <a:t>Data adapter dapat digunakan sebagai sistem untuk mensinkronisasi antara basis data SQL dan basis data </a:t>
            </a:r>
            <a:r>
              <a:rPr lang="id-ID" sz="2400" dirty="0" smtClean="0">
                <a:latin typeface="Roboto Lt" pitchFamily="2" charset="0"/>
                <a:ea typeface="Roboto Lt" pitchFamily="2" charset="0"/>
              </a:rPr>
              <a:t>NoSQL.</a:t>
            </a:r>
            <a:endParaRPr lang="id-ID" sz="2400" dirty="0" smtClean="0">
              <a:latin typeface="Roboto Lt" pitchFamily="2" charset="0"/>
              <a:ea typeface="Roboto Lt" pitchFamily="2" charset="0"/>
            </a:endParaRPr>
          </a:p>
          <a:p>
            <a:pPr marL="514350" indent="-514350">
              <a:buFont typeface="+mj-lt"/>
              <a:buAutoNum type="arabicPeriod"/>
            </a:pPr>
            <a:r>
              <a:rPr lang="id-ID" sz="2400" dirty="0" smtClean="0">
                <a:solidFill>
                  <a:srgbClr val="FF0000"/>
                </a:solidFill>
                <a:latin typeface="Roboto Lt" pitchFamily="2" charset="0"/>
                <a:ea typeface="Roboto Lt" pitchFamily="2" charset="0"/>
              </a:rPr>
              <a:t>Penggunaan </a:t>
            </a:r>
            <a:r>
              <a:rPr lang="id-ID" sz="2400" dirty="0">
                <a:solidFill>
                  <a:srgbClr val="FF0000"/>
                </a:solidFill>
                <a:latin typeface="Roboto Lt" pitchFamily="2" charset="0"/>
                <a:ea typeface="Roboto Lt" pitchFamily="2" charset="0"/>
              </a:rPr>
              <a:t>memori RAM tidak mengalami peningkatan yang signifikan berada </a:t>
            </a:r>
            <a:r>
              <a:rPr lang="en-US" sz="2400" dirty="0" err="1">
                <a:solidFill>
                  <a:srgbClr val="FF0000"/>
                </a:solidFill>
                <a:latin typeface="Roboto Lt" pitchFamily="2" charset="0"/>
                <a:ea typeface="Roboto Lt" pitchFamily="2" charset="0"/>
              </a:rPr>
              <a:t>pada</a:t>
            </a:r>
            <a:r>
              <a:rPr lang="en-US" sz="2400" dirty="0">
                <a:solidFill>
                  <a:srgbClr val="FF0000"/>
                </a:solidFill>
                <a:latin typeface="Roboto Lt" pitchFamily="2" charset="0"/>
                <a:ea typeface="Roboto Lt" pitchFamily="2" charset="0"/>
              </a:rPr>
              <a:t> </a:t>
            </a:r>
            <a:r>
              <a:rPr lang="en-US" sz="2400" dirty="0" err="1">
                <a:solidFill>
                  <a:srgbClr val="FF0000"/>
                </a:solidFill>
                <a:latin typeface="Roboto Lt" pitchFamily="2" charset="0"/>
                <a:ea typeface="Roboto Lt" pitchFamily="2" charset="0"/>
              </a:rPr>
              <a:t>kisaran</a:t>
            </a:r>
            <a:r>
              <a:rPr lang="en-US" sz="2400" dirty="0">
                <a:solidFill>
                  <a:srgbClr val="FF0000"/>
                </a:solidFill>
                <a:latin typeface="Roboto Lt" pitchFamily="2" charset="0"/>
                <a:ea typeface="Roboto Lt" pitchFamily="2" charset="0"/>
              </a:rPr>
              <a:t> 3.000 MB</a:t>
            </a:r>
            <a:r>
              <a:rPr lang="id-ID" sz="2400" dirty="0" smtClean="0">
                <a:solidFill>
                  <a:srgbClr val="FF0000"/>
                </a:solidFill>
                <a:latin typeface="Roboto Lt" pitchFamily="2" charset="0"/>
                <a:ea typeface="Roboto Lt" pitchFamily="2" charset="0"/>
              </a:rPr>
              <a:t>. </a:t>
            </a:r>
            <a:endParaRPr lang="id-ID" sz="2400" dirty="0" smtClean="0">
              <a:solidFill>
                <a:srgbClr val="FF0000"/>
              </a:solidFill>
              <a:latin typeface="Roboto Lt" pitchFamily="2" charset="0"/>
              <a:ea typeface="Roboto Lt" pitchFamily="2" charset="0"/>
            </a:endParaRPr>
          </a:p>
          <a:p>
            <a:pPr marL="514350" indent="-514350">
              <a:buFont typeface="+mj-lt"/>
              <a:buAutoNum type="arabicPeriod"/>
            </a:pPr>
            <a:r>
              <a:rPr lang="id-ID" sz="2400" dirty="0">
                <a:latin typeface="Roboto Lt" pitchFamily="2" charset="0"/>
                <a:ea typeface="Roboto Lt" pitchFamily="2" charset="0"/>
              </a:rPr>
              <a:t>Basis data NoSQL yaitu Apache HBase, memiliki kemampuan yang lebih baik jika dibandingkan dengan basis data relasional, yaitu MySQL, dalam hal melakukan </a:t>
            </a:r>
            <a:r>
              <a:rPr lang="id-ID" sz="2400" i="1" dirty="0">
                <a:latin typeface="Roboto Lt" pitchFamily="2" charset="0"/>
                <a:ea typeface="Roboto Lt" pitchFamily="2" charset="0"/>
              </a:rPr>
              <a:t>query</a:t>
            </a:r>
            <a:r>
              <a:rPr lang="id-ID" sz="2400" dirty="0">
                <a:latin typeface="Roboto Lt" pitchFamily="2" charset="0"/>
                <a:ea typeface="Roboto Lt" pitchFamily="2" charset="0"/>
              </a:rPr>
              <a:t> analisis pada banyak tabel dengan jumlah baris yang banyak.</a:t>
            </a:r>
          </a:p>
        </p:txBody>
      </p:sp>
    </p:spTree>
    <p:extLst>
      <p:ext uri="{BB962C8B-B14F-4D97-AF65-F5344CB8AC3E}">
        <p14:creationId xmlns:p14="http://schemas.microsoft.com/office/powerpoint/2010/main" val="827430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Bebas Neue" panose="020B0606020202050201" pitchFamily="34" charset="0"/>
              </a:rPr>
              <a:t>Latar Belakang</a:t>
            </a:r>
            <a:endParaRPr lang="id-ID" sz="3200" dirty="0">
              <a:latin typeface="Bebas Neue" panose="020B0606020202050201" pitchFamily="34" charset="0"/>
            </a:endParaRPr>
          </a:p>
        </p:txBody>
      </p:sp>
      <p:sp>
        <p:nvSpPr>
          <p:cNvPr id="6" name="TextBox 5"/>
          <p:cNvSpPr txBox="1"/>
          <p:nvPr/>
        </p:nvSpPr>
        <p:spPr>
          <a:xfrm>
            <a:off x="1172028" y="1617665"/>
            <a:ext cx="2369457" cy="461665"/>
          </a:xfrm>
          <a:prstGeom prst="rect">
            <a:avLst/>
          </a:prstGeom>
          <a:noFill/>
        </p:spPr>
        <p:txBody>
          <a:bodyPr wrap="square" rtlCol="0">
            <a:spAutoFit/>
          </a:bodyPr>
          <a:lstStyle/>
          <a:p>
            <a:r>
              <a:rPr lang="id-ID" sz="2400" dirty="0" smtClean="0">
                <a:latin typeface="Roboto Lt" pitchFamily="2" charset="0"/>
                <a:ea typeface="Roboto Lt" pitchFamily="2" charset="0"/>
              </a:rPr>
              <a:t>Setiap hari</a:t>
            </a:r>
            <a:endParaRPr lang="id-ID" sz="2400" dirty="0">
              <a:latin typeface="Roboto Lt" pitchFamily="2" charset="0"/>
              <a:ea typeface="Roboto Lt" pitchFamily="2" charset="0"/>
            </a:endParaRPr>
          </a:p>
        </p:txBody>
      </p:sp>
      <p:sp>
        <p:nvSpPr>
          <p:cNvPr id="16" name="TextBox 15"/>
          <p:cNvSpPr txBox="1"/>
          <p:nvPr/>
        </p:nvSpPr>
        <p:spPr>
          <a:xfrm>
            <a:off x="1172028" y="1960870"/>
            <a:ext cx="5025571" cy="3164565"/>
          </a:xfrm>
          <a:prstGeom prst="rect">
            <a:avLst/>
          </a:prstGeom>
          <a:noFill/>
        </p:spPr>
        <p:txBody>
          <a:bodyPr wrap="square" rtlCol="0">
            <a:spAutoFit/>
          </a:bodyPr>
          <a:lstStyle/>
          <a:p>
            <a:r>
              <a:rPr lang="id-ID" sz="6600" dirty="0" smtClean="0">
                <a:solidFill>
                  <a:srgbClr val="3399E4"/>
                </a:solidFill>
                <a:latin typeface="Roboto Bk" pitchFamily="2" charset="0"/>
                <a:ea typeface="Roboto Bk" pitchFamily="2" charset="0"/>
              </a:rPr>
              <a:t>2.500.000.</a:t>
            </a:r>
            <a:br>
              <a:rPr lang="id-ID" sz="6600" dirty="0" smtClean="0">
                <a:solidFill>
                  <a:srgbClr val="3399E4"/>
                </a:solidFill>
                <a:latin typeface="Roboto Bk" pitchFamily="2" charset="0"/>
                <a:ea typeface="Roboto Bk" pitchFamily="2" charset="0"/>
              </a:rPr>
            </a:br>
            <a:r>
              <a:rPr lang="id-ID" sz="6600" dirty="0" smtClean="0">
                <a:solidFill>
                  <a:srgbClr val="3399E4"/>
                </a:solidFill>
                <a:latin typeface="Roboto Bk" pitchFamily="2" charset="0"/>
                <a:ea typeface="Roboto Bk" pitchFamily="2" charset="0"/>
              </a:rPr>
              <a:t>000.000.</a:t>
            </a:r>
            <a:br>
              <a:rPr lang="id-ID" sz="6600" dirty="0" smtClean="0">
                <a:solidFill>
                  <a:srgbClr val="3399E4"/>
                </a:solidFill>
                <a:latin typeface="Roboto Bk" pitchFamily="2" charset="0"/>
                <a:ea typeface="Roboto Bk" pitchFamily="2" charset="0"/>
              </a:rPr>
            </a:br>
            <a:r>
              <a:rPr lang="id-ID" sz="6600" dirty="0" smtClean="0">
                <a:solidFill>
                  <a:srgbClr val="3399E4"/>
                </a:solidFill>
                <a:latin typeface="Roboto Bk" pitchFamily="2" charset="0"/>
                <a:ea typeface="Roboto Bk" pitchFamily="2" charset="0"/>
              </a:rPr>
              <a:t>000.000</a:t>
            </a:r>
            <a:endParaRPr lang="id-ID" sz="6600" dirty="0">
              <a:solidFill>
                <a:srgbClr val="3399E4"/>
              </a:solidFill>
              <a:latin typeface="Roboto Bk" pitchFamily="2" charset="0"/>
              <a:ea typeface="Roboto Bk" pitchFamily="2" charset="0"/>
            </a:endParaRPr>
          </a:p>
        </p:txBody>
      </p:sp>
      <p:sp>
        <p:nvSpPr>
          <p:cNvPr id="17" name="TextBox 16"/>
          <p:cNvSpPr txBox="1"/>
          <p:nvPr/>
        </p:nvSpPr>
        <p:spPr>
          <a:xfrm>
            <a:off x="1172028" y="4996202"/>
            <a:ext cx="5025571" cy="461665"/>
          </a:xfrm>
          <a:prstGeom prst="rect">
            <a:avLst/>
          </a:prstGeom>
          <a:noFill/>
        </p:spPr>
        <p:txBody>
          <a:bodyPr wrap="square" rtlCol="0">
            <a:spAutoFit/>
          </a:bodyPr>
          <a:lstStyle/>
          <a:p>
            <a:r>
              <a:rPr lang="id-ID" sz="2400" dirty="0" smtClean="0">
                <a:solidFill>
                  <a:srgbClr val="3399E4"/>
                </a:solidFill>
                <a:latin typeface="Roboto Lt" pitchFamily="2" charset="0"/>
                <a:ea typeface="Roboto Lt" pitchFamily="2" charset="0"/>
              </a:rPr>
              <a:t>(2,5 Triliun)</a:t>
            </a:r>
            <a:r>
              <a:rPr lang="id-ID" sz="2400" dirty="0" smtClean="0">
                <a:latin typeface="Roboto Lt" pitchFamily="2" charset="0"/>
                <a:ea typeface="Roboto Lt" pitchFamily="2" charset="0"/>
              </a:rPr>
              <a:t> </a:t>
            </a:r>
            <a:r>
              <a:rPr lang="id-ID" sz="2400" dirty="0">
                <a:latin typeface="Roboto Lt" pitchFamily="2" charset="0"/>
                <a:ea typeface="Roboto Lt" pitchFamily="2" charset="0"/>
              </a:rPr>
              <a:t>b</a:t>
            </a:r>
            <a:r>
              <a:rPr lang="id-ID" sz="2400" dirty="0" smtClean="0">
                <a:latin typeface="Roboto Lt" pitchFamily="2" charset="0"/>
                <a:ea typeface="Roboto Lt" pitchFamily="2" charset="0"/>
              </a:rPr>
              <a:t>ytes data dibuat</a:t>
            </a:r>
            <a:endParaRPr lang="id-ID" sz="2400" dirty="0">
              <a:latin typeface="Roboto Lt" pitchFamily="2" charset="0"/>
              <a:ea typeface="Roboto Lt" pitchFamily="2" charset="0"/>
            </a:endParaRPr>
          </a:p>
        </p:txBody>
      </p:sp>
      <p:grpSp>
        <p:nvGrpSpPr>
          <p:cNvPr id="29" name="Group 28"/>
          <p:cNvGrpSpPr/>
          <p:nvPr/>
        </p:nvGrpSpPr>
        <p:grpSpPr>
          <a:xfrm>
            <a:off x="6676571" y="1442140"/>
            <a:ext cx="4484914" cy="3887893"/>
            <a:chOff x="6676571" y="1442140"/>
            <a:chExt cx="4484914" cy="3887893"/>
          </a:xfrm>
        </p:grpSpPr>
        <p:graphicFrame>
          <p:nvGraphicFramePr>
            <p:cNvPr id="27" name="Chart 26"/>
            <p:cNvGraphicFramePr/>
            <p:nvPr>
              <p:extLst>
                <p:ext uri="{D42A27DB-BD31-4B8C-83A1-F6EECF244321}">
                  <p14:modId xmlns:p14="http://schemas.microsoft.com/office/powerpoint/2010/main" val="3410503561"/>
                </p:ext>
              </p:extLst>
            </p:nvPr>
          </p:nvGraphicFramePr>
          <p:xfrm>
            <a:off x="6676571" y="1442140"/>
            <a:ext cx="4484914" cy="3887893"/>
          </p:xfrm>
          <a:graphic>
            <a:graphicData uri="http://schemas.openxmlformats.org/drawingml/2006/chart">
              <c:chart xmlns:c="http://schemas.openxmlformats.org/drawingml/2006/chart" xmlns:r="http://schemas.openxmlformats.org/officeDocument/2006/relationships" r:id="rId4"/>
            </a:graphicData>
          </a:graphic>
        </p:graphicFrame>
        <p:grpSp>
          <p:nvGrpSpPr>
            <p:cNvPr id="28" name="Group 27"/>
            <p:cNvGrpSpPr/>
            <p:nvPr/>
          </p:nvGrpSpPr>
          <p:grpSpPr>
            <a:xfrm>
              <a:off x="7431314" y="1900920"/>
              <a:ext cx="2975430" cy="2975430"/>
              <a:chOff x="7605485" y="1612481"/>
              <a:chExt cx="2975430" cy="2975430"/>
            </a:xfrm>
          </p:grpSpPr>
          <p:sp>
            <p:nvSpPr>
              <p:cNvPr id="18" name="Oval 17"/>
              <p:cNvSpPr/>
              <p:nvPr/>
            </p:nvSpPr>
            <p:spPr>
              <a:xfrm>
                <a:off x="7605485" y="1612481"/>
                <a:ext cx="2975430" cy="2975430"/>
              </a:xfrm>
              <a:prstGeom prst="ellipse">
                <a:avLst/>
              </a:prstGeom>
              <a:solidFill>
                <a:srgbClr val="339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p:cNvSpPr txBox="1"/>
              <p:nvPr/>
            </p:nvSpPr>
            <p:spPr>
              <a:xfrm>
                <a:off x="7908471" y="2425942"/>
                <a:ext cx="2369457" cy="1569660"/>
              </a:xfrm>
              <a:prstGeom prst="rect">
                <a:avLst/>
              </a:prstGeom>
              <a:noFill/>
            </p:spPr>
            <p:txBody>
              <a:bodyPr wrap="square" rtlCol="0">
                <a:spAutoFit/>
              </a:bodyPr>
              <a:lstStyle/>
              <a:p>
                <a:pPr algn="ctr"/>
                <a:r>
                  <a:rPr lang="id-ID" sz="2400" dirty="0" smtClean="0">
                    <a:solidFill>
                      <a:schemeClr val="bg1"/>
                    </a:solidFill>
                    <a:latin typeface="Roboto Bk" pitchFamily="2" charset="0"/>
                    <a:ea typeface="Roboto Bk" pitchFamily="2" charset="0"/>
                  </a:rPr>
                  <a:t>90%</a:t>
                </a:r>
                <a:r>
                  <a:rPr lang="id-ID" sz="2400" dirty="0" smtClean="0">
                    <a:solidFill>
                      <a:schemeClr val="bg1"/>
                    </a:solidFill>
                    <a:latin typeface="Roboto Lt" pitchFamily="2" charset="0"/>
                    <a:ea typeface="Roboto Lt" pitchFamily="2" charset="0"/>
                  </a:rPr>
                  <a:t> data di dunia dibuat pada </a:t>
                </a:r>
                <a:r>
                  <a:rPr lang="id-ID" sz="2400" dirty="0" smtClean="0">
                    <a:solidFill>
                      <a:schemeClr val="bg1"/>
                    </a:solidFill>
                    <a:latin typeface="Roboto Bk" pitchFamily="2" charset="0"/>
                    <a:ea typeface="Roboto Bk" pitchFamily="2" charset="0"/>
                  </a:rPr>
                  <a:t>2 tahun</a:t>
                </a:r>
                <a:r>
                  <a:rPr lang="id-ID" sz="2400" dirty="0" smtClean="0">
                    <a:solidFill>
                      <a:schemeClr val="bg1"/>
                    </a:solidFill>
                    <a:latin typeface="Roboto Lt" pitchFamily="2" charset="0"/>
                    <a:ea typeface="Roboto Lt" pitchFamily="2" charset="0"/>
                  </a:rPr>
                  <a:t> terakhir</a:t>
                </a:r>
                <a:endParaRPr lang="id-ID" sz="2400" dirty="0">
                  <a:solidFill>
                    <a:schemeClr val="bg1"/>
                  </a:solidFill>
                  <a:latin typeface="Roboto Lt" pitchFamily="2" charset="0"/>
                  <a:ea typeface="Roboto Lt" pitchFamily="2" charset="0"/>
                </a:endParaRPr>
              </a:p>
            </p:txBody>
          </p:sp>
        </p:grpSp>
      </p:grpSp>
    </p:spTree>
    <p:extLst>
      <p:ext uri="{BB962C8B-B14F-4D97-AF65-F5344CB8AC3E}">
        <p14:creationId xmlns:p14="http://schemas.microsoft.com/office/powerpoint/2010/main" val="421093761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1364A5"/>
                </a:solidFill>
                <a:latin typeface="Bebas Neue" panose="020B0606020202050201" pitchFamily="34" charset="0"/>
              </a:rPr>
              <a:t>saran</a:t>
            </a:r>
            <a:endParaRPr lang="id-ID" dirty="0">
              <a:solidFill>
                <a:srgbClr val="1364A5"/>
              </a:solidFill>
              <a:latin typeface="Bebas Neue" panose="020B0606020202050201"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id-ID" sz="2400" dirty="0" smtClean="0">
                <a:latin typeface="Roboto Lt" pitchFamily="2" charset="0"/>
                <a:ea typeface="Roboto Lt" pitchFamily="2" charset="0"/>
              </a:rPr>
              <a:t>Mekanisme </a:t>
            </a:r>
            <a:r>
              <a:rPr lang="id-ID" sz="2400" dirty="0">
                <a:latin typeface="Roboto Lt" pitchFamily="2" charset="0"/>
                <a:ea typeface="Roboto Lt" pitchFamily="2" charset="0"/>
              </a:rPr>
              <a:t>data adapter perlu dikembangkan lagi dengan  melakukan perbandingan dengan menggunakan tipe basis data NoSQL yang lainnya.</a:t>
            </a:r>
          </a:p>
          <a:p>
            <a:pPr marL="514350" indent="-514350">
              <a:buFont typeface="+mj-lt"/>
              <a:buAutoNum type="arabicPeriod"/>
            </a:pPr>
            <a:r>
              <a:rPr lang="id-ID" sz="2400" dirty="0" smtClean="0">
                <a:latin typeface="Roboto Lt" pitchFamily="2" charset="0"/>
                <a:ea typeface="Roboto Lt" pitchFamily="2" charset="0"/>
              </a:rPr>
              <a:t>Perlu </a:t>
            </a:r>
            <a:r>
              <a:rPr lang="id-ID" sz="2400" dirty="0">
                <a:latin typeface="Roboto Lt" pitchFamily="2" charset="0"/>
                <a:ea typeface="Roboto Lt" pitchFamily="2" charset="0"/>
              </a:rPr>
              <a:t>dilakukan penelitian lebih lanjut untuk sinkronisasi basis data dengan jumlah node yang lebih banyak, serta bagaimana sistem mampu menangani kegagalan yang bisa terjadi pada server basis data atau server data adapter. </a:t>
            </a:r>
            <a:endParaRPr lang="id-ID" sz="2400" dirty="0">
              <a:latin typeface="Roboto Lt" pitchFamily="2" charset="0"/>
              <a:ea typeface="Roboto Lt" pitchFamily="2" charset="0"/>
            </a:endParaRPr>
          </a:p>
        </p:txBody>
      </p:sp>
    </p:spTree>
    <p:extLst>
      <p:ext uri="{BB962C8B-B14F-4D97-AF65-F5344CB8AC3E}">
        <p14:creationId xmlns:p14="http://schemas.microsoft.com/office/powerpoint/2010/main" val="2175374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364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38133" y="3033968"/>
            <a:ext cx="4228485" cy="1082675"/>
          </a:xfrm>
        </p:spPr>
        <p:txBody>
          <a:bodyPr>
            <a:normAutofit/>
          </a:bodyPr>
          <a:lstStyle/>
          <a:p>
            <a:r>
              <a:rPr lang="id-ID" dirty="0" smtClean="0">
                <a:solidFill>
                  <a:schemeClr val="bg1"/>
                </a:solidFill>
                <a:latin typeface="Bebas Neue" panose="020B0606020202050201" pitchFamily="34" charset="0"/>
              </a:rPr>
              <a:t>Terima kasih</a:t>
            </a:r>
            <a:endParaRPr lang="id-ID"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337916264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solidFill>
                  <a:srgbClr val="1364A5"/>
                </a:solidFill>
                <a:latin typeface="Bebas Neue" panose="020B0606020202050201" pitchFamily="34" charset="0"/>
              </a:rPr>
              <a:t>Latar Belakang</a:t>
            </a:r>
            <a:endParaRPr lang="id-ID" sz="3200" dirty="0">
              <a:solidFill>
                <a:srgbClr val="1364A5"/>
              </a:solidFill>
              <a:latin typeface="Bebas Neue" panose="020B0606020202050201" pitchFamily="34" charset="0"/>
            </a:endParaRPr>
          </a:p>
        </p:txBody>
      </p:sp>
      <p:grpSp>
        <p:nvGrpSpPr>
          <p:cNvPr id="13" name="Group 12"/>
          <p:cNvGrpSpPr/>
          <p:nvPr/>
        </p:nvGrpSpPr>
        <p:grpSpPr>
          <a:xfrm>
            <a:off x="2207262" y="2993232"/>
            <a:ext cx="1602738" cy="2332232"/>
            <a:chOff x="2207262" y="3140712"/>
            <a:chExt cx="1602738" cy="2332232"/>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7262" y="3140712"/>
              <a:ext cx="1602738" cy="1602738"/>
            </a:xfrm>
            <a:prstGeom prst="rect">
              <a:avLst/>
            </a:prstGeom>
          </p:spPr>
        </p:pic>
        <p:sp>
          <p:nvSpPr>
            <p:cNvPr id="12" name="TextBox 11"/>
            <p:cNvSpPr txBox="1"/>
            <p:nvPr/>
          </p:nvSpPr>
          <p:spPr>
            <a:xfrm>
              <a:off x="2207262" y="4949724"/>
              <a:ext cx="1602738" cy="523220"/>
            </a:xfrm>
            <a:prstGeom prst="rect">
              <a:avLst/>
            </a:prstGeom>
            <a:noFill/>
          </p:spPr>
          <p:txBody>
            <a:bodyPr wrap="square" rtlCol="0">
              <a:spAutoFit/>
            </a:bodyPr>
            <a:lstStyle/>
            <a:p>
              <a:pPr algn="ctr"/>
              <a:r>
                <a:rPr lang="id-ID" sz="2800" b="1" dirty="0" smtClean="0"/>
                <a:t>SQL</a:t>
              </a:r>
              <a:endParaRPr lang="id-ID" sz="2800" b="1" dirty="0"/>
            </a:p>
          </p:txBody>
        </p:sp>
      </p:grpSp>
      <p:grpSp>
        <p:nvGrpSpPr>
          <p:cNvPr id="15" name="Group 14"/>
          <p:cNvGrpSpPr/>
          <p:nvPr/>
        </p:nvGrpSpPr>
        <p:grpSpPr>
          <a:xfrm>
            <a:off x="8227062" y="2993232"/>
            <a:ext cx="1602738" cy="2332232"/>
            <a:chOff x="8227062" y="3140712"/>
            <a:chExt cx="1602738" cy="2332232"/>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7062" y="3140712"/>
              <a:ext cx="1602738" cy="1602738"/>
            </a:xfrm>
            <a:prstGeom prst="rect">
              <a:avLst/>
            </a:prstGeom>
          </p:spPr>
        </p:pic>
        <p:sp>
          <p:nvSpPr>
            <p:cNvPr id="14" name="TextBox 13"/>
            <p:cNvSpPr txBox="1"/>
            <p:nvPr/>
          </p:nvSpPr>
          <p:spPr>
            <a:xfrm>
              <a:off x="8227062" y="4949724"/>
              <a:ext cx="1602738" cy="523220"/>
            </a:xfrm>
            <a:prstGeom prst="rect">
              <a:avLst/>
            </a:prstGeom>
            <a:noFill/>
          </p:spPr>
          <p:txBody>
            <a:bodyPr wrap="square" rtlCol="0">
              <a:spAutoFit/>
            </a:bodyPr>
            <a:lstStyle/>
            <a:p>
              <a:pPr algn="ctr"/>
              <a:r>
                <a:rPr lang="id-ID" sz="2800" b="1" dirty="0" smtClean="0"/>
                <a:t>NoSQL</a:t>
              </a:r>
              <a:endParaRPr lang="id-ID" sz="2800" b="1" dirty="0"/>
            </a:p>
          </p:txBody>
        </p:sp>
      </p:grpSp>
      <p:sp>
        <p:nvSpPr>
          <p:cNvPr id="3" name="Right Arrow 2"/>
          <p:cNvSpPr/>
          <p:nvPr/>
        </p:nvSpPr>
        <p:spPr>
          <a:xfrm>
            <a:off x="5109029" y="3410857"/>
            <a:ext cx="1727200" cy="798286"/>
          </a:xfrm>
          <a:prstGeom prst="rightArrow">
            <a:avLst/>
          </a:prstGeom>
          <a:solidFill>
            <a:srgbClr val="339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83771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solidFill>
                  <a:srgbClr val="1364A5"/>
                </a:solidFill>
                <a:latin typeface="Bebas Neue" panose="020B0606020202050201" pitchFamily="34" charset="0"/>
              </a:rPr>
              <a:t>Latar Belakang</a:t>
            </a:r>
            <a:endParaRPr lang="id-ID" sz="3200" dirty="0">
              <a:solidFill>
                <a:srgbClr val="1364A5"/>
              </a:solidFill>
              <a:latin typeface="Bebas Neue" panose="020B0606020202050201" pitchFamily="34" charset="0"/>
            </a:endParaRPr>
          </a:p>
        </p:txBody>
      </p:sp>
      <p:grpSp>
        <p:nvGrpSpPr>
          <p:cNvPr id="13" name="Group 12"/>
          <p:cNvGrpSpPr/>
          <p:nvPr/>
        </p:nvGrpSpPr>
        <p:grpSpPr>
          <a:xfrm>
            <a:off x="2207262" y="2995569"/>
            <a:ext cx="1602738" cy="2332232"/>
            <a:chOff x="2207262" y="3140712"/>
            <a:chExt cx="1602738" cy="2332232"/>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262" y="3140712"/>
              <a:ext cx="1602738" cy="1602738"/>
            </a:xfrm>
            <a:prstGeom prst="rect">
              <a:avLst/>
            </a:prstGeom>
          </p:spPr>
        </p:pic>
        <p:sp>
          <p:nvSpPr>
            <p:cNvPr id="12" name="TextBox 11"/>
            <p:cNvSpPr txBox="1"/>
            <p:nvPr/>
          </p:nvSpPr>
          <p:spPr>
            <a:xfrm>
              <a:off x="2207262" y="4949724"/>
              <a:ext cx="1602738" cy="523220"/>
            </a:xfrm>
            <a:prstGeom prst="rect">
              <a:avLst/>
            </a:prstGeom>
            <a:noFill/>
          </p:spPr>
          <p:txBody>
            <a:bodyPr wrap="square" rtlCol="0">
              <a:spAutoFit/>
            </a:bodyPr>
            <a:lstStyle/>
            <a:p>
              <a:pPr algn="ctr"/>
              <a:r>
                <a:rPr lang="id-ID" sz="2800" b="1" dirty="0" smtClean="0"/>
                <a:t>SQL</a:t>
              </a:r>
              <a:endParaRPr lang="id-ID" sz="2800" b="1" dirty="0"/>
            </a:p>
          </p:txBody>
        </p:sp>
      </p:grpSp>
      <p:grpSp>
        <p:nvGrpSpPr>
          <p:cNvPr id="15" name="Group 14"/>
          <p:cNvGrpSpPr/>
          <p:nvPr/>
        </p:nvGrpSpPr>
        <p:grpSpPr>
          <a:xfrm>
            <a:off x="8227062" y="2995569"/>
            <a:ext cx="1602738" cy="2332232"/>
            <a:chOff x="8227062" y="3140712"/>
            <a:chExt cx="1602738" cy="2332232"/>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7062" y="3140712"/>
              <a:ext cx="1602738" cy="1602738"/>
            </a:xfrm>
            <a:prstGeom prst="rect">
              <a:avLst/>
            </a:prstGeom>
          </p:spPr>
        </p:pic>
        <p:sp>
          <p:nvSpPr>
            <p:cNvPr id="14" name="TextBox 13"/>
            <p:cNvSpPr txBox="1"/>
            <p:nvPr/>
          </p:nvSpPr>
          <p:spPr>
            <a:xfrm>
              <a:off x="8227062" y="4949724"/>
              <a:ext cx="1602738" cy="523220"/>
            </a:xfrm>
            <a:prstGeom prst="rect">
              <a:avLst/>
            </a:prstGeom>
            <a:noFill/>
          </p:spPr>
          <p:txBody>
            <a:bodyPr wrap="square" rtlCol="0">
              <a:spAutoFit/>
            </a:bodyPr>
            <a:lstStyle/>
            <a:p>
              <a:pPr algn="ctr"/>
              <a:r>
                <a:rPr lang="id-ID" sz="2800" b="1" dirty="0" smtClean="0"/>
                <a:t>NoSQL</a:t>
              </a:r>
              <a:endParaRPr lang="id-ID" sz="2800" b="1" dirty="0"/>
            </a:p>
          </p:txBody>
        </p:sp>
      </p:gr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6663" y="3455070"/>
            <a:ext cx="683736" cy="683736"/>
          </a:xfrm>
          <a:prstGeom prst="rect">
            <a:avLst/>
          </a:prstGeom>
        </p:spPr>
      </p:pic>
    </p:spTree>
    <p:extLst>
      <p:ext uri="{BB962C8B-B14F-4D97-AF65-F5344CB8AC3E}">
        <p14:creationId xmlns:p14="http://schemas.microsoft.com/office/powerpoint/2010/main" val="2941641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solidFill>
                  <a:srgbClr val="1364A5"/>
                </a:solidFill>
                <a:latin typeface="Bebas Neue" panose="020B0606020202050201" pitchFamily="34" charset="0"/>
              </a:rPr>
              <a:t>Latar Belakang</a:t>
            </a:r>
            <a:endParaRPr lang="id-ID" sz="3200" dirty="0">
              <a:solidFill>
                <a:srgbClr val="1364A5"/>
              </a:solidFill>
              <a:latin typeface="Bebas Neue" panose="020B0606020202050201" pitchFamily="34" charset="0"/>
            </a:endParaRPr>
          </a:p>
        </p:txBody>
      </p:sp>
      <p:grpSp>
        <p:nvGrpSpPr>
          <p:cNvPr id="13" name="Group 12"/>
          <p:cNvGrpSpPr/>
          <p:nvPr/>
        </p:nvGrpSpPr>
        <p:grpSpPr>
          <a:xfrm>
            <a:off x="2207262" y="2995569"/>
            <a:ext cx="1602738" cy="2332232"/>
            <a:chOff x="2207262" y="3140712"/>
            <a:chExt cx="1602738" cy="2332232"/>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7262" y="3140712"/>
              <a:ext cx="1602738" cy="1602738"/>
            </a:xfrm>
            <a:prstGeom prst="rect">
              <a:avLst/>
            </a:prstGeom>
          </p:spPr>
        </p:pic>
        <p:sp>
          <p:nvSpPr>
            <p:cNvPr id="12" name="TextBox 11"/>
            <p:cNvSpPr txBox="1"/>
            <p:nvPr/>
          </p:nvSpPr>
          <p:spPr>
            <a:xfrm>
              <a:off x="2207262" y="4949724"/>
              <a:ext cx="1602738" cy="523220"/>
            </a:xfrm>
            <a:prstGeom prst="rect">
              <a:avLst/>
            </a:prstGeom>
            <a:noFill/>
          </p:spPr>
          <p:txBody>
            <a:bodyPr wrap="square" rtlCol="0">
              <a:spAutoFit/>
            </a:bodyPr>
            <a:lstStyle/>
            <a:p>
              <a:pPr algn="ctr"/>
              <a:r>
                <a:rPr lang="id-ID" sz="2800" dirty="0" smtClean="0">
                  <a:latin typeface="Roboto Lt" pitchFamily="2" charset="0"/>
                  <a:ea typeface="Roboto Lt" pitchFamily="2" charset="0"/>
                </a:rPr>
                <a:t>SQL</a:t>
              </a:r>
              <a:endParaRPr lang="id-ID" sz="2800" dirty="0">
                <a:latin typeface="Roboto Lt" pitchFamily="2" charset="0"/>
                <a:ea typeface="Roboto Lt" pitchFamily="2" charset="0"/>
              </a:endParaRPr>
            </a:p>
          </p:txBody>
        </p:sp>
      </p:grpSp>
      <p:grpSp>
        <p:nvGrpSpPr>
          <p:cNvPr id="15" name="Group 14"/>
          <p:cNvGrpSpPr/>
          <p:nvPr/>
        </p:nvGrpSpPr>
        <p:grpSpPr>
          <a:xfrm>
            <a:off x="8227062" y="2995569"/>
            <a:ext cx="1602738" cy="2332232"/>
            <a:chOff x="8227062" y="3140712"/>
            <a:chExt cx="1602738" cy="2332232"/>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7062" y="3140712"/>
              <a:ext cx="1602738" cy="1602738"/>
            </a:xfrm>
            <a:prstGeom prst="rect">
              <a:avLst/>
            </a:prstGeom>
          </p:spPr>
        </p:pic>
        <p:sp>
          <p:nvSpPr>
            <p:cNvPr id="14" name="TextBox 13"/>
            <p:cNvSpPr txBox="1"/>
            <p:nvPr/>
          </p:nvSpPr>
          <p:spPr>
            <a:xfrm>
              <a:off x="8227062" y="4949724"/>
              <a:ext cx="1602738" cy="523220"/>
            </a:xfrm>
            <a:prstGeom prst="rect">
              <a:avLst/>
            </a:prstGeom>
            <a:noFill/>
          </p:spPr>
          <p:txBody>
            <a:bodyPr wrap="square" rtlCol="0">
              <a:spAutoFit/>
            </a:bodyPr>
            <a:lstStyle/>
            <a:p>
              <a:pPr algn="ctr"/>
              <a:r>
                <a:rPr lang="id-ID" sz="2800" dirty="0" smtClean="0">
                  <a:latin typeface="Roboto Lt" pitchFamily="2" charset="0"/>
                  <a:ea typeface="Roboto Lt" pitchFamily="2" charset="0"/>
                </a:rPr>
                <a:t>NoSQL</a:t>
              </a:r>
              <a:endParaRPr lang="id-ID" sz="2800" dirty="0">
                <a:latin typeface="Roboto Lt" pitchFamily="2" charset="0"/>
                <a:ea typeface="Roboto Lt" pitchFamily="2" charset="0"/>
              </a:endParaRPr>
            </a:p>
          </p:txBody>
        </p:sp>
      </p:grpSp>
      <p:grpSp>
        <p:nvGrpSpPr>
          <p:cNvPr id="9" name="Group 8"/>
          <p:cNvGrpSpPr/>
          <p:nvPr/>
        </p:nvGrpSpPr>
        <p:grpSpPr>
          <a:xfrm>
            <a:off x="5513615" y="1027906"/>
            <a:ext cx="1106714" cy="1717315"/>
            <a:chOff x="5499639" y="1228831"/>
            <a:chExt cx="1106714" cy="1717315"/>
          </a:xfrm>
        </p:grpSpPr>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99639" y="1228831"/>
              <a:ext cx="1106714" cy="1717315"/>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3473" y="1855537"/>
              <a:ext cx="379663" cy="379663"/>
            </a:xfrm>
            <a:prstGeom prst="rect">
              <a:avLst/>
            </a:prstGeom>
          </p:spPr>
        </p:pic>
      </p:grpSp>
      <p:cxnSp>
        <p:nvCxnSpPr>
          <p:cNvPr id="16" name="Straight Connector 15"/>
          <p:cNvCxnSpPr/>
          <p:nvPr/>
        </p:nvCxnSpPr>
        <p:spPr>
          <a:xfrm flipH="1">
            <a:off x="3876676" y="2995569"/>
            <a:ext cx="2219324" cy="8131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0" idx="1"/>
          </p:cNvCxnSpPr>
          <p:nvPr/>
        </p:nvCxnSpPr>
        <p:spPr>
          <a:xfrm>
            <a:off x="6062663" y="2995569"/>
            <a:ext cx="2164399" cy="80136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21206" y="1260524"/>
            <a:ext cx="1602738" cy="830997"/>
          </a:xfrm>
          <a:prstGeom prst="rect">
            <a:avLst/>
          </a:prstGeom>
          <a:noFill/>
        </p:spPr>
        <p:txBody>
          <a:bodyPr wrap="square" rtlCol="0">
            <a:spAutoFit/>
          </a:bodyPr>
          <a:lstStyle/>
          <a:p>
            <a:r>
              <a:rPr lang="id-ID" sz="2400" dirty="0" smtClean="0">
                <a:latin typeface="Roboto Lt" pitchFamily="2" charset="0"/>
                <a:ea typeface="Roboto Lt" pitchFamily="2" charset="0"/>
              </a:rPr>
              <a:t>Data Adapter</a:t>
            </a:r>
            <a:endParaRPr lang="id-ID" sz="2400" dirty="0">
              <a:latin typeface="Roboto Lt" pitchFamily="2" charset="0"/>
              <a:ea typeface="Roboto Lt" pitchFamily="2" charset="0"/>
            </a:endParaRPr>
          </a:p>
        </p:txBody>
      </p:sp>
    </p:spTree>
    <p:extLst>
      <p:ext uri="{BB962C8B-B14F-4D97-AF65-F5344CB8AC3E}">
        <p14:creationId xmlns:p14="http://schemas.microsoft.com/office/powerpoint/2010/main" val="4293855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Rumusan Masalah	</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a:xfrm>
            <a:off x="838200" y="1825625"/>
            <a:ext cx="9810135" cy="2185936"/>
          </a:xfrm>
        </p:spPr>
        <p:txBody>
          <a:bodyPr/>
          <a:lstStyle/>
          <a:p>
            <a:pPr marL="514350" lvl="0" indent="-514350">
              <a:buFont typeface="+mj-lt"/>
              <a:buAutoNum type="arabicPeriod"/>
            </a:pPr>
            <a:r>
              <a:rPr lang="id-ID" dirty="0">
                <a:latin typeface="Roboto Lt" pitchFamily="2" charset="0"/>
                <a:ea typeface="Roboto Lt" pitchFamily="2" charset="0"/>
              </a:rPr>
              <a:t>Bagaimana mengimplementasikan data adapter untuk mensinkronisasikan RDB dan </a:t>
            </a:r>
            <a:r>
              <a:rPr lang="id-ID" dirty="0" smtClean="0">
                <a:latin typeface="Roboto Lt" pitchFamily="2" charset="0"/>
                <a:ea typeface="Roboto Lt" pitchFamily="2" charset="0"/>
              </a:rPr>
              <a:t>NoSQL?</a:t>
            </a:r>
          </a:p>
          <a:p>
            <a:pPr marL="514350" lvl="0" indent="-514350">
              <a:buFont typeface="+mj-lt"/>
              <a:buAutoNum type="arabicPeriod"/>
            </a:pPr>
            <a:r>
              <a:rPr lang="id-ID" dirty="0" smtClean="0">
                <a:latin typeface="Roboto Lt" pitchFamily="2" charset="0"/>
                <a:ea typeface="Roboto Lt" pitchFamily="2" charset="0"/>
              </a:rPr>
              <a:t>Bagaimana </a:t>
            </a:r>
            <a:r>
              <a:rPr lang="id-ID" dirty="0">
                <a:latin typeface="Roboto Lt" pitchFamily="2" charset="0"/>
                <a:ea typeface="Roboto Lt" pitchFamily="2" charset="0"/>
              </a:rPr>
              <a:t>hasil implementasi data adapter dalam sinkronisasi basis data RDB dan NoSQL?</a:t>
            </a:r>
          </a:p>
        </p:txBody>
      </p:sp>
    </p:spTree>
    <p:extLst>
      <p:ext uri="{BB962C8B-B14F-4D97-AF65-F5344CB8AC3E}">
        <p14:creationId xmlns:p14="http://schemas.microsoft.com/office/powerpoint/2010/main" val="1673390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Tujuan dan Manfaat</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a:xfrm>
            <a:off x="838200" y="1825625"/>
            <a:ext cx="10515600" cy="2893859"/>
          </a:xfrm>
        </p:spPr>
        <p:txBody>
          <a:bodyPr/>
          <a:lstStyle/>
          <a:p>
            <a:pPr marL="514350" indent="-514350">
              <a:buFont typeface="+mj-lt"/>
              <a:buAutoNum type="arabicPeriod"/>
            </a:pPr>
            <a:r>
              <a:rPr lang="id-ID" dirty="0">
                <a:latin typeface="Roboto Lt" pitchFamily="2" charset="0"/>
                <a:ea typeface="Roboto Lt" pitchFamily="2" charset="0"/>
                <a:cs typeface="Segoe UI" panose="020B0502040204020203" pitchFamily="34" charset="0"/>
              </a:rPr>
              <a:t>Tujuan Tugas Akhir ini adalah </a:t>
            </a:r>
            <a:r>
              <a:rPr lang="en-GB" dirty="0" err="1">
                <a:latin typeface="Roboto Lt" pitchFamily="2" charset="0"/>
                <a:ea typeface="Roboto Lt" pitchFamily="2" charset="0"/>
                <a:cs typeface="Segoe UI" panose="020B0502040204020203" pitchFamily="34" charset="0"/>
              </a:rPr>
              <a:t>mengimplementasikan</a:t>
            </a:r>
            <a:r>
              <a:rPr lang="en-GB" dirty="0">
                <a:latin typeface="Roboto Lt" pitchFamily="2" charset="0"/>
                <a:ea typeface="Roboto Lt" pitchFamily="2" charset="0"/>
                <a:cs typeface="Segoe UI" panose="020B0502040204020203" pitchFamily="34" charset="0"/>
              </a:rPr>
              <a:t> </a:t>
            </a:r>
            <a:r>
              <a:rPr lang="en-GB" dirty="0" err="1">
                <a:latin typeface="Roboto Lt" pitchFamily="2" charset="0"/>
                <a:ea typeface="Roboto Lt" pitchFamily="2" charset="0"/>
                <a:cs typeface="Segoe UI" panose="020B0502040204020203" pitchFamily="34" charset="0"/>
              </a:rPr>
              <a:t>mekanisme</a:t>
            </a:r>
            <a:r>
              <a:rPr lang="en-GB" dirty="0">
                <a:latin typeface="Roboto Lt" pitchFamily="2" charset="0"/>
                <a:ea typeface="Roboto Lt" pitchFamily="2" charset="0"/>
                <a:cs typeface="Segoe UI" panose="020B0502040204020203" pitchFamily="34" charset="0"/>
              </a:rPr>
              <a:t> data adapter </a:t>
            </a:r>
            <a:r>
              <a:rPr lang="en-GB" dirty="0" err="1">
                <a:latin typeface="Roboto Lt" pitchFamily="2" charset="0"/>
                <a:ea typeface="Roboto Lt" pitchFamily="2" charset="0"/>
                <a:cs typeface="Segoe UI" panose="020B0502040204020203" pitchFamily="34" charset="0"/>
              </a:rPr>
              <a:t>dalam</a:t>
            </a:r>
            <a:r>
              <a:rPr lang="en-GB" dirty="0">
                <a:latin typeface="Roboto Lt" pitchFamily="2" charset="0"/>
                <a:ea typeface="Roboto Lt" pitchFamily="2" charset="0"/>
                <a:cs typeface="Segoe UI" panose="020B0502040204020203" pitchFamily="34" charset="0"/>
              </a:rPr>
              <a:t> </a:t>
            </a:r>
            <a:r>
              <a:rPr lang="en-GB" dirty="0" err="1">
                <a:latin typeface="Roboto Lt" pitchFamily="2" charset="0"/>
                <a:ea typeface="Roboto Lt" pitchFamily="2" charset="0"/>
                <a:cs typeface="Segoe UI" panose="020B0502040204020203" pitchFamily="34" charset="0"/>
              </a:rPr>
              <a:t>sinkronisasi</a:t>
            </a:r>
            <a:r>
              <a:rPr lang="en-GB" dirty="0">
                <a:latin typeface="Roboto Lt" pitchFamily="2" charset="0"/>
                <a:ea typeface="Roboto Lt" pitchFamily="2" charset="0"/>
                <a:cs typeface="Segoe UI" panose="020B0502040204020203" pitchFamily="34" charset="0"/>
              </a:rPr>
              <a:t> basis data RDB </a:t>
            </a:r>
            <a:r>
              <a:rPr lang="en-GB" dirty="0" err="1">
                <a:latin typeface="Roboto Lt" pitchFamily="2" charset="0"/>
                <a:ea typeface="Roboto Lt" pitchFamily="2" charset="0"/>
                <a:cs typeface="Segoe UI" panose="020B0502040204020203" pitchFamily="34" charset="0"/>
              </a:rPr>
              <a:t>dan</a:t>
            </a:r>
            <a:r>
              <a:rPr lang="en-GB" dirty="0">
                <a:latin typeface="Roboto Lt" pitchFamily="2" charset="0"/>
                <a:ea typeface="Roboto Lt" pitchFamily="2" charset="0"/>
                <a:cs typeface="Segoe UI" panose="020B0502040204020203" pitchFamily="34" charset="0"/>
              </a:rPr>
              <a:t> </a:t>
            </a:r>
            <a:r>
              <a:rPr lang="en-GB" dirty="0" err="1">
                <a:latin typeface="Roboto Lt" pitchFamily="2" charset="0"/>
                <a:ea typeface="Roboto Lt" pitchFamily="2" charset="0"/>
                <a:cs typeface="Segoe UI" panose="020B0502040204020203" pitchFamily="34" charset="0"/>
              </a:rPr>
              <a:t>NoSQL</a:t>
            </a:r>
            <a:r>
              <a:rPr lang="id-ID" dirty="0" smtClean="0">
                <a:latin typeface="Roboto Lt" pitchFamily="2" charset="0"/>
                <a:ea typeface="Roboto Lt" pitchFamily="2" charset="0"/>
                <a:cs typeface="Segoe UI" panose="020B0502040204020203" pitchFamily="34" charset="0"/>
              </a:rPr>
              <a:t>.</a:t>
            </a:r>
          </a:p>
          <a:p>
            <a:pPr marL="514350" indent="-514350">
              <a:buFont typeface="+mj-lt"/>
              <a:buAutoNum type="arabicPeriod"/>
            </a:pPr>
            <a:r>
              <a:rPr lang="id-ID" dirty="0" smtClean="0">
                <a:latin typeface="Roboto Lt" pitchFamily="2" charset="0"/>
                <a:ea typeface="Roboto Lt" pitchFamily="2" charset="0"/>
                <a:cs typeface="Segoe UI" panose="020B0502040204020203" pitchFamily="34" charset="0"/>
              </a:rPr>
              <a:t>Tugas </a:t>
            </a:r>
            <a:r>
              <a:rPr lang="id-ID" dirty="0">
                <a:latin typeface="Roboto Lt" pitchFamily="2" charset="0"/>
                <a:ea typeface="Roboto Lt" pitchFamily="2" charset="0"/>
                <a:cs typeface="Segoe UI" panose="020B0502040204020203" pitchFamily="34" charset="0"/>
              </a:rPr>
              <a:t>Akhir </a:t>
            </a:r>
            <a:r>
              <a:rPr lang="id-ID" dirty="0" smtClean="0">
                <a:latin typeface="Roboto Lt" pitchFamily="2" charset="0"/>
                <a:ea typeface="Roboto Lt" pitchFamily="2" charset="0"/>
                <a:cs typeface="Segoe UI" panose="020B0502040204020203" pitchFamily="34" charset="0"/>
              </a:rPr>
              <a:t>ini </a:t>
            </a:r>
            <a:r>
              <a:rPr lang="id-ID" dirty="0">
                <a:latin typeface="Roboto Lt" pitchFamily="2" charset="0"/>
                <a:ea typeface="Roboto Lt" pitchFamily="2" charset="0"/>
                <a:cs typeface="Segoe UI" panose="020B0502040204020203" pitchFamily="34" charset="0"/>
              </a:rPr>
              <a:t>dapat mensinkronisasikan basis data RDB dengan NoSQL dengan </a:t>
            </a:r>
            <a:r>
              <a:rPr lang="id-ID" dirty="0" smtClean="0">
                <a:latin typeface="Roboto Lt" pitchFamily="2" charset="0"/>
                <a:ea typeface="Roboto Lt" pitchFamily="2" charset="0"/>
                <a:cs typeface="Segoe UI" panose="020B0502040204020203" pitchFamily="34" charset="0"/>
              </a:rPr>
              <a:t>menggunakan data </a:t>
            </a:r>
            <a:r>
              <a:rPr lang="id-ID" i="1" dirty="0" smtClean="0">
                <a:latin typeface="Roboto Lt" pitchFamily="2" charset="0"/>
                <a:ea typeface="Roboto Lt" pitchFamily="2" charset="0"/>
                <a:cs typeface="Segoe UI" panose="020B0502040204020203" pitchFamily="34" charset="0"/>
              </a:rPr>
              <a:t>adapter</a:t>
            </a:r>
            <a:r>
              <a:rPr lang="id-ID" dirty="0" smtClean="0">
                <a:latin typeface="Roboto Lt" pitchFamily="2" charset="0"/>
                <a:ea typeface="Roboto Lt" pitchFamily="2" charset="0"/>
                <a:cs typeface="Segoe UI" panose="020B0502040204020203" pitchFamily="34" charset="0"/>
              </a:rPr>
              <a:t>.</a:t>
            </a:r>
            <a:endParaRPr lang="id-ID" dirty="0">
              <a:latin typeface="Roboto Lt" pitchFamily="2" charset="0"/>
              <a:ea typeface="Roboto Lt" pitchFamily="2" charset="0"/>
              <a:cs typeface="Segoe UI" panose="020B0502040204020203" pitchFamily="34" charset="0"/>
            </a:endParaRPr>
          </a:p>
          <a:p>
            <a:endParaRPr lang="id-ID" dirty="0">
              <a:latin typeface="Roboto Lt" pitchFamily="2" charset="0"/>
              <a:ea typeface="Roboto Lt" pitchFamily="2" charset="0"/>
              <a:cs typeface="Segoe UI" panose="020B0502040204020203" pitchFamily="34" charset="0"/>
            </a:endParaRPr>
          </a:p>
        </p:txBody>
      </p:sp>
    </p:spTree>
    <p:extLst>
      <p:ext uri="{BB962C8B-B14F-4D97-AF65-F5344CB8AC3E}">
        <p14:creationId xmlns:p14="http://schemas.microsoft.com/office/powerpoint/2010/main" val="1109417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70C0"/>
                </a:solidFill>
                <a:latin typeface="Bebas Neue" panose="020B0606020202050201" pitchFamily="34" charset="0"/>
              </a:rPr>
              <a:t>Batasan Masalah</a:t>
            </a:r>
            <a:endParaRPr lang="id-ID" dirty="0">
              <a:solidFill>
                <a:srgbClr val="0070C0"/>
              </a:solidFill>
              <a:latin typeface="Bebas Neue" panose="020B0606020202050201" pitchFamily="34" charset="0"/>
            </a:endParaRPr>
          </a:p>
        </p:txBody>
      </p:sp>
      <p:sp>
        <p:nvSpPr>
          <p:cNvPr id="3" name="Content Placeholder 2"/>
          <p:cNvSpPr>
            <a:spLocks noGrp="1"/>
          </p:cNvSpPr>
          <p:nvPr>
            <p:ph idx="1"/>
          </p:nvPr>
        </p:nvSpPr>
        <p:spPr/>
        <p:txBody>
          <a:bodyPr>
            <a:normAutofit/>
          </a:bodyPr>
          <a:lstStyle/>
          <a:p>
            <a:pPr marL="554038" lvl="1" indent="-514350">
              <a:buFont typeface="+mj-lt"/>
              <a:buAutoNum type="arabicPeriod"/>
            </a:pPr>
            <a:r>
              <a:rPr lang="id-ID" sz="2800" dirty="0" smtClean="0">
                <a:latin typeface="Roboto Lt" pitchFamily="2" charset="0"/>
                <a:ea typeface="Roboto Lt" pitchFamily="2" charset="0"/>
              </a:rPr>
              <a:t>Jumlah server </a:t>
            </a:r>
            <a:r>
              <a:rPr lang="id-ID" sz="2800" dirty="0">
                <a:latin typeface="Roboto Lt" pitchFamily="2" charset="0"/>
                <a:ea typeface="Roboto Lt" pitchFamily="2" charset="0"/>
              </a:rPr>
              <a:t>yang digunakan untuk sistem data adapter adalah </a:t>
            </a:r>
            <a:r>
              <a:rPr lang="id-ID" sz="2800" dirty="0" smtClean="0">
                <a:latin typeface="Roboto Lt" pitchFamily="2" charset="0"/>
                <a:ea typeface="Roboto Lt" pitchFamily="2" charset="0"/>
              </a:rPr>
              <a:t>tiga </a:t>
            </a:r>
            <a:r>
              <a:rPr lang="id-ID" sz="2800" dirty="0">
                <a:latin typeface="Roboto Lt" pitchFamily="2" charset="0"/>
                <a:ea typeface="Roboto Lt" pitchFamily="2" charset="0"/>
              </a:rPr>
              <a:t>komputer, masing-masing untuk basis data SQL, basis data NoSQL dan Data </a:t>
            </a:r>
            <a:r>
              <a:rPr lang="id-ID" sz="2800" dirty="0" smtClean="0">
                <a:latin typeface="Roboto Lt" pitchFamily="2" charset="0"/>
                <a:ea typeface="Roboto Lt" pitchFamily="2" charset="0"/>
              </a:rPr>
              <a:t>Adapter.</a:t>
            </a:r>
          </a:p>
          <a:p>
            <a:pPr marL="554038" lvl="1" indent="-514350">
              <a:buFont typeface="+mj-lt"/>
              <a:buAutoNum type="arabicPeriod"/>
            </a:pPr>
            <a:r>
              <a:rPr lang="id-ID" sz="2800" dirty="0" smtClean="0">
                <a:latin typeface="Roboto Lt" pitchFamily="2" charset="0"/>
                <a:ea typeface="Roboto Lt" pitchFamily="2" charset="0"/>
              </a:rPr>
              <a:t>Mekanisme </a:t>
            </a:r>
            <a:r>
              <a:rPr lang="id-ID" sz="2800" dirty="0">
                <a:latin typeface="Roboto Lt" pitchFamily="2" charset="0"/>
                <a:ea typeface="Roboto Lt" pitchFamily="2" charset="0"/>
              </a:rPr>
              <a:t>yang digunakan adalah menggunakan konsep data </a:t>
            </a:r>
            <a:r>
              <a:rPr lang="id-ID" sz="2800" dirty="0" smtClean="0">
                <a:latin typeface="Roboto Lt" pitchFamily="2" charset="0"/>
                <a:ea typeface="Roboto Lt" pitchFamily="2" charset="0"/>
              </a:rPr>
              <a:t>adapter</a:t>
            </a:r>
          </a:p>
          <a:p>
            <a:pPr marL="554038" lvl="1" indent="-514350">
              <a:buFont typeface="+mj-lt"/>
              <a:buAutoNum type="arabicPeriod"/>
            </a:pPr>
            <a:r>
              <a:rPr lang="id-ID" sz="2800" dirty="0" smtClean="0">
                <a:latin typeface="Roboto Lt" pitchFamily="2" charset="0"/>
                <a:ea typeface="Roboto Lt" pitchFamily="2" charset="0"/>
              </a:rPr>
              <a:t>Perangkat lunak yang digunakan adalah </a:t>
            </a:r>
            <a:r>
              <a:rPr lang="id-ID" sz="2800" dirty="0">
                <a:latin typeface="Roboto Lt" pitchFamily="2" charset="0"/>
                <a:ea typeface="Roboto Lt" pitchFamily="2" charset="0"/>
              </a:rPr>
              <a:t>MySQL sebagai basis data </a:t>
            </a:r>
            <a:r>
              <a:rPr lang="id-ID" sz="2800" dirty="0" smtClean="0">
                <a:latin typeface="Roboto Lt" pitchFamily="2" charset="0"/>
                <a:ea typeface="Roboto Lt" pitchFamily="2" charset="0"/>
              </a:rPr>
              <a:t>SQL, Apache </a:t>
            </a:r>
            <a:r>
              <a:rPr lang="id-ID" sz="2800" dirty="0">
                <a:latin typeface="Roboto Lt" pitchFamily="2" charset="0"/>
                <a:ea typeface="Roboto Lt" pitchFamily="2" charset="0"/>
              </a:rPr>
              <a:t>HBase sebagai basis data </a:t>
            </a:r>
            <a:r>
              <a:rPr lang="id-ID" sz="2800" dirty="0" smtClean="0">
                <a:latin typeface="Roboto Lt" pitchFamily="2" charset="0"/>
                <a:ea typeface="Roboto Lt" pitchFamily="2" charset="0"/>
              </a:rPr>
              <a:t>NoSQL dan Apache Phoenix sebagai translator.</a:t>
            </a:r>
            <a:endParaRPr lang="id-ID" sz="2800" dirty="0">
              <a:latin typeface="Roboto Lt" pitchFamily="2" charset="0"/>
              <a:ea typeface="Roboto Lt" pitchFamily="2" charset="0"/>
            </a:endParaRPr>
          </a:p>
        </p:txBody>
      </p:sp>
    </p:spTree>
    <p:extLst>
      <p:ext uri="{BB962C8B-B14F-4D97-AF65-F5344CB8AC3E}">
        <p14:creationId xmlns:p14="http://schemas.microsoft.com/office/powerpoint/2010/main" val="1278855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4376</TotalTime>
  <Words>971</Words>
  <Application>Microsoft Office PowerPoint</Application>
  <PresentationFormat>Widescreen</PresentationFormat>
  <Paragraphs>231</Paragraphs>
  <Slides>31</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Bebas Neue</vt:lpstr>
      <vt:lpstr>Calibri</vt:lpstr>
      <vt:lpstr>Calibri Light</vt:lpstr>
      <vt:lpstr>Ebrima</vt:lpstr>
      <vt:lpstr>Roboto</vt:lpstr>
      <vt:lpstr>Roboto Bk</vt:lpstr>
      <vt:lpstr>Roboto Lt</vt:lpstr>
      <vt:lpstr>Segoe UI</vt:lpstr>
      <vt:lpstr>Times New Roman</vt:lpstr>
      <vt:lpstr>Wingdings</vt:lpstr>
      <vt:lpstr>Office Theme</vt:lpstr>
      <vt:lpstr>SINKRONISASI BASIS DATA SQL DENGAN BASIS DATA NOSQL MENGGUNAKAN DATA ADAPTER DENGAN PENDEKATAN QUERY DIRECT ACCESS </vt:lpstr>
      <vt:lpstr>Pendahuluan </vt:lpstr>
      <vt:lpstr>Latar Belakang</vt:lpstr>
      <vt:lpstr>Latar Belakang</vt:lpstr>
      <vt:lpstr>Latar Belakang</vt:lpstr>
      <vt:lpstr>Latar Belakang</vt:lpstr>
      <vt:lpstr>Rumusan Masalah </vt:lpstr>
      <vt:lpstr>Tujuan dan Manfaat</vt:lpstr>
      <vt:lpstr>Batasan Masalah</vt:lpstr>
      <vt:lpstr>Landasan teori</vt:lpstr>
      <vt:lpstr>SQL</vt:lpstr>
      <vt:lpstr>NoSQL</vt:lpstr>
      <vt:lpstr>Data adapter</vt:lpstr>
      <vt:lpstr>Desain &amp; implementasi</vt:lpstr>
      <vt:lpstr>PowerPoint Presentation</vt:lpstr>
      <vt:lpstr>DESAIN SISTEM</vt:lpstr>
      <vt:lpstr>Analisis dan Perancangan</vt:lpstr>
      <vt:lpstr>Implementasi &amp; uji coba</vt:lpstr>
      <vt:lpstr>IMPLEMENTASI</vt:lpstr>
      <vt:lpstr>Skenario Uji Coba</vt:lpstr>
      <vt:lpstr>Skenario Uji Coba</vt:lpstr>
      <vt:lpstr>HASIL UJI COBA</vt:lpstr>
      <vt:lpstr>HASIL UJI COBA</vt:lpstr>
      <vt:lpstr>HASIL UJI COBA</vt:lpstr>
      <vt:lpstr>HASIL UJI COBA</vt:lpstr>
      <vt:lpstr>HASIL UJI COBA</vt:lpstr>
      <vt:lpstr>HASIL UJI COBA</vt:lpstr>
      <vt:lpstr>Kesimpulan &amp; saran</vt:lpstr>
      <vt:lpstr>Kesimpulan</vt:lpstr>
      <vt:lpstr>saran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SINKRONISASI BASIS DATA SQL DENGAN BASIS DATA NOSQL MENGGUNAKAN DATA ADAPTER DENGAN PENDEKATAN QUERY DIRECT ACCESS</dc:title>
  <dc:creator>ASUS</dc:creator>
  <cp:lastModifiedBy>ASUS</cp:lastModifiedBy>
  <cp:revision>66</cp:revision>
  <dcterms:created xsi:type="dcterms:W3CDTF">2017-06-07T00:48:03Z</dcterms:created>
  <dcterms:modified xsi:type="dcterms:W3CDTF">2017-06-10T01:47:27Z</dcterms:modified>
</cp:coreProperties>
</file>