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5200" y="1644651"/>
            <a:ext cx="9048749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95200" y="3035301"/>
            <a:ext cx="9050867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8370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5200" y="1644651"/>
            <a:ext cx="9048749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95200" y="3035301"/>
            <a:ext cx="9050867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3295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77DA2C-426D-42A8-A0C1-922E5965E4C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6166D-595B-424C-A383-EDA99CC9AF5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443869" y="500043"/>
            <a:ext cx="10367171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443850" y="1226814"/>
            <a:ext cx="10367191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15" name="Afbeelding 14" descr="UT powerpoint sheet small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03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77DA2C-426D-42A8-A0C1-922E5965E4C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6166D-595B-424C-A383-EDA99CC9AF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443869" y="500043"/>
            <a:ext cx="10367171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443850" y="1226814"/>
            <a:ext cx="10367191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9" name="Afbeelding 8" descr="UT powerpoint sheet small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0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77DA2C-426D-42A8-A0C1-922E5965E4C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6166D-595B-424C-A383-EDA99CC9AF5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443869" y="500043"/>
            <a:ext cx="10367171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443850" y="1226814"/>
            <a:ext cx="10367191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9" name="Picture 2" descr="E:\Project\Universiteit Twente\Huisstijlimplementatie 2009 - ICT\Werkdocumenten\09 Producten\092 Powerpoint - vernieuwd\Powerpoint - vernieuwd 100325\UT powerpoint sheet small 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4291"/>
            <a:ext cx="1293284" cy="6894513"/>
          </a:xfrm>
          <a:prstGeom prst="rect">
            <a:avLst/>
          </a:prstGeom>
          <a:noFill/>
        </p:spPr>
      </p:pic>
      <p:pic>
        <p:nvPicPr>
          <p:cNvPr id="10" name="Picture 3" descr="E:\Project\Universiteit Twente\Huisstijlimplementatie 2009 - ICT\Werkdocumenten\09 Producten\092 Powerpoint - vernieuwd\Powerpoint - vernieuwd 100325\UT powerpoint sheet small 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14291"/>
            <a:ext cx="1293284" cy="6894513"/>
          </a:xfrm>
          <a:prstGeom prst="rect">
            <a:avLst/>
          </a:prstGeom>
          <a:noFill/>
        </p:spPr>
      </p:pic>
      <p:pic>
        <p:nvPicPr>
          <p:cNvPr id="12" name="Picture 4" descr="E:\Project\Universiteit Twente\Huisstijlimplementatie 2009 - ICT\Werkdocumenten\09 Producten\092 Powerpoint - vernieuwd\Powerpoint - vernieuwd 100325\UT powerpoint sheet small 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214291"/>
            <a:ext cx="1293284" cy="6894513"/>
          </a:xfrm>
          <a:prstGeom prst="rect">
            <a:avLst/>
          </a:prstGeom>
          <a:noFill/>
        </p:spPr>
      </p:pic>
      <p:pic>
        <p:nvPicPr>
          <p:cNvPr id="15" name="Picture 5" descr="E:\Project\Universiteit Twente\Huisstijlimplementatie 2009 - ICT\Werkdocumenten\09 Producten\092 Powerpoint - vernieuwd\Powerpoint - vernieuwd 100325\UT powerpoint sheet small 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0"/>
            <a:ext cx="1293284" cy="6894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395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77DA2C-426D-42A8-A0C1-922E5965E4C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6166D-595B-424C-A383-EDA99CC9AF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443869" y="500043"/>
            <a:ext cx="10367171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443850" y="1226814"/>
            <a:ext cx="10367191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9" name="Afbeelding 8" descr="UT powerpoint sheet small 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77DA2C-426D-42A8-A0C1-922E5965E4C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6166D-595B-424C-A383-EDA99CC9AF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443869" y="500043"/>
            <a:ext cx="10367171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0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443850" y="1226814"/>
            <a:ext cx="10367191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19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77DA2C-426D-42A8-A0C1-922E5965E4C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6166D-595B-424C-A383-EDA99CC9AF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443869" y="500043"/>
            <a:ext cx="10367171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8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443850" y="1226814"/>
            <a:ext cx="10367191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29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77DA2C-426D-42A8-A0C1-922E5965E4C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6166D-595B-424C-A383-EDA99CC9AF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443869" y="500043"/>
            <a:ext cx="10367171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1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443850" y="1226814"/>
            <a:ext cx="10367191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690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1428717" y="1643050"/>
            <a:ext cx="10763283" cy="4000528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77DA2C-426D-42A8-A0C1-922E5965E4C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6166D-595B-424C-A383-EDA99CC9AF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1443869" y="500043"/>
            <a:ext cx="10367171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443850" y="1226814"/>
            <a:ext cx="10367191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20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1428717" y="1643050"/>
            <a:ext cx="6062400" cy="4415508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6"/>
          </p:nvPr>
        </p:nvSpPr>
        <p:spPr>
          <a:xfrm>
            <a:off x="7560000" y="1713600"/>
            <a:ext cx="4252800" cy="4323600"/>
          </a:xfrm>
        </p:spPr>
        <p:txBody>
          <a:bodyPr/>
          <a:lstStyle>
            <a:lvl1pPr marL="0" indent="0"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77DA2C-426D-42A8-A0C1-922E5965E4C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6166D-595B-424C-A383-EDA99CC9AF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1443869" y="500043"/>
            <a:ext cx="10367171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443850" y="1226814"/>
            <a:ext cx="10367191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809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77DA2C-426D-42A8-A0C1-922E5965E4C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6166D-595B-424C-A383-EDA99CC9AF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4"/>
          </p:nvPr>
        </p:nvSpPr>
        <p:spPr>
          <a:xfrm>
            <a:off x="1428717" y="1641599"/>
            <a:ext cx="10763283" cy="39996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349501" y="1636713"/>
            <a:ext cx="984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 noProof="0" dirty="0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443869" y="500043"/>
            <a:ext cx="10367171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443850" y="1226814"/>
            <a:ext cx="10367191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849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5200" y="1644651"/>
            <a:ext cx="9048749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95200" y="3035301"/>
            <a:ext cx="9050867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8319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5200" y="1644651"/>
            <a:ext cx="9048749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95200" y="3035301"/>
            <a:ext cx="9050867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4952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:\Universiteit Twente\Verkenningsfase 2008\Information Technology\Specifications\Logoset Universiteit Twente\04-07-09 Universiteit Twente Logoset ENG NL\Universiteit Twente Logoset ENG NL\RGB\WMF\UT_Logo_Black_EN.WMF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256885" y="6333198"/>
            <a:ext cx="2692800" cy="40199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0000" y="2051051"/>
            <a:ext cx="104016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</a:t>
            </a:r>
            <a:r>
              <a:rPr lang="en-US" noProof="0" dirty="0" err="1" smtClean="0"/>
              <a:t>om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opmaakprofielen</a:t>
            </a:r>
            <a:r>
              <a:rPr lang="en-US" noProof="0" dirty="0" smtClean="0"/>
              <a:t> van de </a:t>
            </a:r>
            <a:r>
              <a:rPr lang="en-US" noProof="0" dirty="0" err="1" smtClean="0"/>
              <a:t>modeltekst</a:t>
            </a:r>
            <a:r>
              <a:rPr lang="en-US" noProof="0" dirty="0" smtClean="0"/>
              <a:t>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</a:t>
            </a:r>
            <a:r>
              <a:rPr lang="en-US" noProof="0" dirty="0" err="1" smtClean="0"/>
              <a:t>bewerken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Tweede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Vijfde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96501" y="6402388"/>
            <a:ext cx="12488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AF77DA2C-426D-42A8-A0C1-922E5965E4C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20167" y="6402388"/>
            <a:ext cx="53763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45334" y="6400800"/>
            <a:ext cx="4995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EEA6166D-595B-424C-A383-EDA99CC9AF5D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1440000" y="1636713"/>
            <a:ext cx="1076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33213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9pPr>
    </p:titleStyle>
    <p:bodyStyle>
      <a:lvl1pPr marL="255588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809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801688" indent="-2381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1077913" indent="-2508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13446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5pPr>
      <a:lvl6pPr marL="18018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6pPr>
      <a:lvl7pPr marL="22590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7pPr>
      <a:lvl8pPr marL="27162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8pPr>
      <a:lvl9pPr marL="31734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Metamodeling of behavior-driven development support for software development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Aaqib saeed (1651854)</a:t>
            </a:r>
          </a:p>
          <a:p>
            <a:r>
              <a:rPr lang="en-US" smtClean="0"/>
              <a:t>Muhammad arif Wicaksana (1507850)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93" y="2143125"/>
            <a:ext cx="5010504" cy="3092904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Simplified </a:t>
            </a:r>
            <a:r>
              <a:rPr lang="en-US" smtClean="0"/>
              <a:t>programming language</a:t>
            </a:r>
            <a:r>
              <a:rPr lang="en-US" smtClean="0"/>
              <a:t>: </a:t>
            </a:r>
            <a:r>
              <a:rPr lang="en-US" smtClean="0"/>
              <a:t>simple program</a:t>
            </a:r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523085" y="3447261"/>
            <a:ext cx="978408" cy="4846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45" y="2143125"/>
            <a:ext cx="49911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5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-0.24336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7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389" y="2302608"/>
            <a:ext cx="5010504" cy="3092904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Simplified </a:t>
            </a:r>
            <a:r>
              <a:rPr lang="en-US" smtClean="0"/>
              <a:t>programming language</a:t>
            </a:r>
            <a:r>
              <a:rPr lang="en-US" smtClean="0"/>
              <a:t>: </a:t>
            </a:r>
            <a:r>
              <a:rPr lang="en-US" smtClean="0"/>
              <a:t>simple program</a:t>
            </a:r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523085" y="3447261"/>
            <a:ext cx="978408" cy="4846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89" y="2239335"/>
            <a:ext cx="49911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From the example, it can be seen that our metamodel is sufficient at this point to represent the essence of BDD and the simplified </a:t>
            </a:r>
            <a:r>
              <a:rPr lang="en-US" smtClean="0"/>
              <a:t>programming language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  <a:p>
            <a:r>
              <a:rPr lang="en-US"/>
              <a:t>Metamodel of BDD and Simplified </a:t>
            </a:r>
            <a:r>
              <a:rPr lang="en-US" smtClean="0"/>
              <a:t>Programming Language</a:t>
            </a:r>
            <a:endParaRPr lang="en-US" smtClean="0"/>
          </a:p>
          <a:p>
            <a:r>
              <a:rPr lang="en-US" smtClean="0"/>
              <a:t>Alternatives</a:t>
            </a:r>
          </a:p>
          <a:p>
            <a:r>
              <a:rPr lang="en-US" smtClean="0"/>
              <a:t>Examples</a:t>
            </a:r>
          </a:p>
          <a:p>
            <a:r>
              <a:rPr lang="en-US" smtClean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0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BDD is software </a:t>
            </a:r>
            <a:r>
              <a:rPr lang="en-US"/>
              <a:t>development process which uses stories </a:t>
            </a:r>
            <a:r>
              <a:rPr lang="en-US" smtClean="0"/>
              <a:t>from users </a:t>
            </a:r>
            <a:r>
              <a:rPr lang="en-US"/>
              <a:t>as the base of the </a:t>
            </a:r>
            <a:r>
              <a:rPr lang="en-US" smtClean="0"/>
              <a:t>development</a:t>
            </a:r>
          </a:p>
          <a:p>
            <a:r>
              <a:rPr lang="en-US"/>
              <a:t>A story is a descriptive narration explaining about </a:t>
            </a:r>
            <a:r>
              <a:rPr lang="en-US" smtClean="0"/>
              <a:t>the desired </a:t>
            </a:r>
            <a:r>
              <a:rPr lang="en-US"/>
              <a:t>behavior of the software being developed for certain </a:t>
            </a:r>
            <a:r>
              <a:rPr lang="en-US" smtClean="0"/>
              <a:t>scenarios</a:t>
            </a:r>
          </a:p>
          <a:p>
            <a:r>
              <a:rPr lang="en-US" smtClean="0"/>
              <a:t>Advantage: to minimize communication barrier between technical people and users through the use of natural language for gathering requirements</a:t>
            </a:r>
            <a:endParaRPr lang="en-US" smtClean="0"/>
          </a:p>
          <a:p>
            <a:r>
              <a:rPr lang="en-US"/>
              <a:t>From </a:t>
            </a:r>
            <a:r>
              <a:rPr lang="en-US" smtClean="0"/>
              <a:t>user’s stories</a:t>
            </a:r>
            <a:r>
              <a:rPr lang="en-US"/>
              <a:t>, the tools will generate relevant source code in a certain programming </a:t>
            </a:r>
            <a:r>
              <a:rPr lang="en-US" smtClean="0"/>
              <a:t>language</a:t>
            </a:r>
          </a:p>
          <a:p>
            <a:r>
              <a:rPr lang="en-US"/>
              <a:t>Java is preferred as the target programming language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Introduction	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Behavior driven development (BDD)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Introduction	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Bdd example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731" y="2720747"/>
            <a:ext cx="5097258" cy="263502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80731" y="3494314"/>
            <a:ext cx="891269" cy="1861456"/>
          </a:xfrm>
          <a:prstGeom prst="rect">
            <a:avLst/>
          </a:prstGeom>
          <a:solidFill>
            <a:schemeClr val="accent1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9595" y="3494314"/>
            <a:ext cx="641267" cy="377042"/>
          </a:xfrm>
          <a:prstGeom prst="rect">
            <a:avLst/>
          </a:prstGeom>
          <a:solidFill>
            <a:schemeClr val="accent1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21335" y="3849737"/>
            <a:ext cx="641267" cy="377042"/>
          </a:xfrm>
          <a:prstGeom prst="rect">
            <a:avLst/>
          </a:prstGeom>
          <a:solidFill>
            <a:schemeClr val="accent1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85287" y="4156516"/>
            <a:ext cx="641267" cy="377042"/>
          </a:xfrm>
          <a:prstGeom prst="rect">
            <a:avLst/>
          </a:prstGeom>
          <a:solidFill>
            <a:schemeClr val="accent1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92585" y="4533558"/>
            <a:ext cx="641267" cy="377042"/>
          </a:xfrm>
          <a:prstGeom prst="rect">
            <a:avLst/>
          </a:prstGeom>
          <a:solidFill>
            <a:schemeClr val="accent1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85286" y="4891018"/>
            <a:ext cx="641267" cy="377042"/>
          </a:xfrm>
          <a:prstGeom prst="rect">
            <a:avLst/>
          </a:prstGeom>
          <a:solidFill>
            <a:schemeClr val="accent1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4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metamodel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Metamodel of bdd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243" y="1369689"/>
            <a:ext cx="7768796" cy="55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3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Metamodel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Metamodel of simplified </a:t>
            </a:r>
            <a:r>
              <a:rPr lang="en-US" smtClean="0"/>
              <a:t>programming language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65" y="1512564"/>
            <a:ext cx="5711287" cy="524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model </a:t>
            </a:r>
            <a:r>
              <a:rPr lang="en-US"/>
              <a:t>the sentence as attribute of </a:t>
            </a:r>
            <a:r>
              <a:rPr lang="en-US" smtClean="0"/>
              <a:t>‘When’, ‘Given’, </a:t>
            </a:r>
            <a:r>
              <a:rPr lang="en-US"/>
              <a:t>and </a:t>
            </a:r>
            <a:r>
              <a:rPr lang="en-US" smtClean="0"/>
              <a:t>‘Then’ classes</a:t>
            </a:r>
          </a:p>
          <a:p>
            <a:r>
              <a:rPr lang="en-US" smtClean="0"/>
              <a:t>Problem: </a:t>
            </a:r>
          </a:p>
          <a:p>
            <a:pPr lvl="1"/>
            <a:r>
              <a:rPr lang="en-US"/>
              <a:t>each sentence itself contains structure, which would be easier to describe as a dedicated classes</a:t>
            </a:r>
          </a:p>
          <a:p>
            <a:pPr lvl="1"/>
            <a:r>
              <a:rPr lang="en-US"/>
              <a:t>because When, Given, and Then classes may have many sentences in it. Therefore, it is more appropriate to define sentence as a dedicated class, as our metamodel </a:t>
            </a:r>
            <a:r>
              <a:rPr lang="en-US" smtClean="0"/>
              <a:t>suggests</a:t>
            </a:r>
          </a:p>
          <a:p>
            <a:r>
              <a:rPr lang="en-US" smtClean="0"/>
              <a:t>It is easier </a:t>
            </a:r>
            <a:r>
              <a:rPr lang="en-US"/>
              <a:t>to translate the structure of </a:t>
            </a:r>
            <a:r>
              <a:rPr lang="en-US" smtClean="0"/>
              <a:t>the story </a:t>
            </a:r>
            <a:r>
              <a:rPr lang="en-US"/>
              <a:t>into source code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smtClean="0"/>
          </a:p>
          <a:p>
            <a:pPr marL="257175" lvl="1" indent="0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alternatives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Alternative 1: putting sentence as an attribute of directive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4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make operator </a:t>
            </a:r>
            <a:r>
              <a:rPr lang="en-US" smtClean="0"/>
              <a:t>‘and’ </a:t>
            </a:r>
            <a:r>
              <a:rPr lang="en-US"/>
              <a:t>as child of the sentence </a:t>
            </a:r>
            <a:r>
              <a:rPr lang="en-US" smtClean="0"/>
              <a:t>class</a:t>
            </a:r>
            <a:endParaRPr lang="en-US"/>
          </a:p>
          <a:p>
            <a:r>
              <a:rPr lang="en-US"/>
              <a:t>we found </a:t>
            </a:r>
            <a:r>
              <a:rPr lang="en-US" smtClean="0"/>
              <a:t>out later </a:t>
            </a:r>
            <a:r>
              <a:rPr lang="en-US"/>
              <a:t>that in the generated plugin, the placement of child nodes are arranged alphabetically </a:t>
            </a:r>
            <a:r>
              <a:rPr lang="en-US" smtClean="0"/>
              <a:t>by Eclipse</a:t>
            </a:r>
            <a:r>
              <a:rPr lang="en-US"/>
              <a:t>. This nature makes ‘and’ operator to not be put between sentences, hence making </a:t>
            </a:r>
            <a:r>
              <a:rPr lang="en-US" smtClean="0"/>
              <a:t>it difficult </a:t>
            </a:r>
            <a:r>
              <a:rPr lang="en-US"/>
              <a:t>to parse each sentence </a:t>
            </a:r>
            <a:r>
              <a:rPr lang="en-US" smtClean="0"/>
              <a:t>later</a:t>
            </a:r>
          </a:p>
          <a:p>
            <a:r>
              <a:rPr lang="en-US"/>
              <a:t>Therefore, the separation of sentences in each </a:t>
            </a:r>
            <a:r>
              <a:rPr lang="en-US" smtClean="0"/>
              <a:t>directive through </a:t>
            </a:r>
            <a:r>
              <a:rPr lang="en-US"/>
              <a:t>the use of operator ‘and’ is better to be implemented in application logic </a:t>
            </a:r>
            <a:r>
              <a:rPr lang="en-US" smtClean="0"/>
              <a:t>during translation </a:t>
            </a:r>
            <a:r>
              <a:rPr lang="en-US"/>
              <a:t>into source code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alternatives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Alternative 2: defining ‘and’ operator as child class of ‘sentence’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3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Story: account holder withdraws cash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384" y="2601795"/>
            <a:ext cx="6276975" cy="224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16" y="1863498"/>
            <a:ext cx="4162425" cy="43719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825343" y="3483429"/>
            <a:ext cx="978408" cy="4846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96296E-6 L -0.24597 0.002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UT_EN">
  <a:themeElements>
    <a:clrScheme name="UT_wi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4B233"/>
      </a:accent1>
      <a:accent2>
        <a:srgbClr val="CF0072"/>
      </a:accent2>
      <a:accent3>
        <a:srgbClr val="FED100"/>
      </a:accent3>
      <a:accent4>
        <a:srgbClr val="0098C3"/>
      </a:accent4>
      <a:accent5>
        <a:srgbClr val="DC0C30"/>
      </a:accent5>
      <a:accent6>
        <a:srgbClr val="006A4D"/>
      </a:accent6>
      <a:hlink>
        <a:srgbClr val="4F2D7F"/>
      </a:hlink>
      <a:folHlink>
        <a:srgbClr val="887B1B"/>
      </a:folHlink>
    </a:clrScheme>
    <a:fontScheme name="Standaardontwer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CA440"/>
        </a:accent1>
        <a:accent2>
          <a:srgbClr val="FFD600"/>
        </a:accent2>
        <a:accent3>
          <a:srgbClr val="FFFFFF"/>
        </a:accent3>
        <a:accent4>
          <a:srgbClr val="000000"/>
        </a:accent4>
        <a:accent5>
          <a:srgbClr val="B5CFAF"/>
        </a:accent5>
        <a:accent6>
          <a:srgbClr val="E7C200"/>
        </a:accent6>
        <a:hlink>
          <a:srgbClr val="C40079"/>
        </a:hlink>
        <a:folHlink>
          <a:srgbClr val="0098A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UT_EN</Template>
  <TotalTime>181</TotalTime>
  <Words>375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Narrow</vt:lpstr>
      <vt:lpstr>Wingdings</vt:lpstr>
      <vt:lpstr>UT_EN</vt:lpstr>
      <vt:lpstr>Metamodeling of behavior-driven development support for software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Metamodeling of behavior-driven development support for software development</dc:title>
  <dc:creator>Muhammad Arif Wicaksana</dc:creator>
  <cp:lastModifiedBy>Muhammad Arif Wicaksana</cp:lastModifiedBy>
  <cp:revision>42</cp:revision>
  <dcterms:created xsi:type="dcterms:W3CDTF">2015-09-29T09:01:04Z</dcterms:created>
  <dcterms:modified xsi:type="dcterms:W3CDTF">2015-10-05T12:56:47Z</dcterms:modified>
</cp:coreProperties>
</file>