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66"/>
  </p:notesMasterIdLst>
  <p:handoutMasterIdLst>
    <p:handoutMasterId r:id="rId67"/>
  </p:handoutMasterIdLst>
  <p:sldIdLst>
    <p:sldId id="256" r:id="rId2"/>
    <p:sldId id="313" r:id="rId3"/>
    <p:sldId id="257" r:id="rId4"/>
    <p:sldId id="283" r:id="rId5"/>
    <p:sldId id="258" r:id="rId6"/>
    <p:sldId id="295" r:id="rId7"/>
    <p:sldId id="259" r:id="rId8"/>
    <p:sldId id="271" r:id="rId9"/>
    <p:sldId id="288" r:id="rId10"/>
    <p:sldId id="272" r:id="rId11"/>
    <p:sldId id="273" r:id="rId12"/>
    <p:sldId id="274" r:id="rId13"/>
    <p:sldId id="275" r:id="rId14"/>
    <p:sldId id="276" r:id="rId15"/>
    <p:sldId id="284" r:id="rId16"/>
    <p:sldId id="285" r:id="rId17"/>
    <p:sldId id="286" r:id="rId18"/>
    <p:sldId id="277" r:id="rId19"/>
    <p:sldId id="279" r:id="rId20"/>
    <p:sldId id="280" r:id="rId21"/>
    <p:sldId id="281" r:id="rId22"/>
    <p:sldId id="278" r:id="rId23"/>
    <p:sldId id="282" r:id="rId24"/>
    <p:sldId id="260" r:id="rId25"/>
    <p:sldId id="261" r:id="rId26"/>
    <p:sldId id="262" r:id="rId27"/>
    <p:sldId id="263" r:id="rId28"/>
    <p:sldId id="264" r:id="rId29"/>
    <p:sldId id="265" r:id="rId30"/>
    <p:sldId id="266" r:id="rId31"/>
    <p:sldId id="267" r:id="rId32"/>
    <p:sldId id="268" r:id="rId33"/>
    <p:sldId id="269" r:id="rId34"/>
    <p:sldId id="270" r:id="rId35"/>
    <p:sldId id="296" r:id="rId36"/>
    <p:sldId id="297" r:id="rId37"/>
    <p:sldId id="303" r:id="rId38"/>
    <p:sldId id="301" r:id="rId39"/>
    <p:sldId id="302" r:id="rId40"/>
    <p:sldId id="300" r:id="rId41"/>
    <p:sldId id="304" r:id="rId42"/>
    <p:sldId id="299" r:id="rId43"/>
    <p:sldId id="305" r:id="rId44"/>
    <p:sldId id="306" r:id="rId45"/>
    <p:sldId id="293" r:id="rId46"/>
    <p:sldId id="292" r:id="rId47"/>
    <p:sldId id="294" r:id="rId48"/>
    <p:sldId id="287" r:id="rId49"/>
    <p:sldId id="290" r:id="rId50"/>
    <p:sldId id="291" r:id="rId51"/>
    <p:sldId id="307" r:id="rId52"/>
    <p:sldId id="308" r:id="rId53"/>
    <p:sldId id="309" r:id="rId54"/>
    <p:sldId id="310" r:id="rId55"/>
    <p:sldId id="311" r:id="rId56"/>
    <p:sldId id="317" r:id="rId57"/>
    <p:sldId id="312" r:id="rId58"/>
    <p:sldId id="318" r:id="rId59"/>
    <p:sldId id="320" r:id="rId60"/>
    <p:sldId id="321" r:id="rId61"/>
    <p:sldId id="315" r:id="rId62"/>
    <p:sldId id="314" r:id="rId63"/>
    <p:sldId id="316" r:id="rId64"/>
    <p:sldId id="319" r:id="rId6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012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3968" y="-6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2196F2-7E54-415D-9F2F-D0DD192292A9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73EA4-38CA-4D2A-8998-EF908D345B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9674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1906E-7720-408F-9FA4-C88C0E791A02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9680D6-239C-4970-A2EE-D15F0B1BE8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0479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B383-8B2D-4C2A-BE2D-FDD0B45D0C07}" type="datetime1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2983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38926-420C-45E2-8AA6-9733A453374C}" type="datetime1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3381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46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3A921-144C-4682-9BA8-D1BDB9083A9D}" type="datetime1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1560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26C99-515D-46AD-8C03-E732670A9A45}" type="datetime1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04DD-FE81-416A-94D2-54E5A99DF8B7}" type="datetime1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89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D93A-89C1-4B3F-84B0-F75635F5D95B}" type="datetime1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7725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752B-2ECC-4649-A367-1C27B577136F}" type="datetime1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6603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41A3-EFF6-4592-BC55-127C0547D0CD}" type="datetime1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8351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0BF78-AE7C-4265-A246-A4E1A09E08AC}" type="datetime1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3103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CC98-3FA3-4372-97AB-5160DEEC3E87}" type="datetime1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70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FB383-8B2D-4C2A-BE2D-FDD0B45D0C07}" type="datetime1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7699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as4g2m" TargetMode="External"/><Relationship Id="rId2" Type="http://schemas.openxmlformats.org/officeDocument/2006/relationships/hyperlink" Target="https://goo.gl/EGWo9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oo.gl/0v66Mc" TargetMode="External"/><Relationship Id="rId4" Type="http://schemas.openxmlformats.org/officeDocument/2006/relationships/hyperlink" Target="https://goo.gl/42tiAt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flink.apache.org/downloads.html#binaries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ci.apache.org/projects/flink/flink-docs-master/api/java/org/apache/flink/api/common/functions/MapFunction.html" TargetMode="Externa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Introduction to </a:t>
            </a:r>
            <a:r>
              <a:rPr lang="en-US" altLang="zh-TW" dirty="0" err="1" smtClean="0"/>
              <a:t>Flink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with its Practices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Speaker: Chun-Yu Wang wicanr2@gmail.com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784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800474"/>
            <a:ext cx="3943350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600" dirty="0">
                <a:solidFill>
                  <a:srgbClr val="775F55"/>
                </a:solidFill>
              </a:rPr>
              <a:t>HDFS – Hadoop Distributed File System</a:t>
            </a:r>
            <a:endParaRPr lang="zh-TW" altLang="en-US" sz="3200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251520" y="1552575"/>
            <a:ext cx="6723115" cy="4495800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HDFS</a:t>
            </a:r>
          </a:p>
          <a:p>
            <a:pPr lvl="1"/>
            <a:r>
              <a:rPr lang="en-US" altLang="zh-TW" dirty="0" err="1" smtClean="0"/>
              <a:t>NameNode</a:t>
            </a:r>
            <a:r>
              <a:rPr lang="en-US" altLang="zh-TW" dirty="0" smtClean="0"/>
              <a:t> </a:t>
            </a:r>
          </a:p>
          <a:p>
            <a:pPr lvl="2"/>
            <a:r>
              <a:rPr lang="en-US" altLang="zh-TW" dirty="0" smtClean="0"/>
              <a:t>Namespace and Block Management</a:t>
            </a:r>
          </a:p>
          <a:p>
            <a:pPr lvl="2"/>
            <a:r>
              <a:rPr lang="en-US" altLang="zh-TW" dirty="0" smtClean="0"/>
              <a:t>Location of the directories, files and blocks</a:t>
            </a:r>
          </a:p>
          <a:p>
            <a:pPr lvl="2"/>
            <a:r>
              <a:rPr lang="en-US" altLang="zh-TW" dirty="0" err="1" smtClean="0"/>
              <a:t>DataNode</a:t>
            </a:r>
            <a:r>
              <a:rPr lang="en-US" altLang="zh-TW" dirty="0" smtClean="0"/>
              <a:t> registration and heart-beats (ping-pong)</a:t>
            </a:r>
          </a:p>
          <a:p>
            <a:pPr lvl="2"/>
            <a:r>
              <a:rPr lang="en-US" altLang="zh-TW" dirty="0" smtClean="0"/>
              <a:t>Replication</a:t>
            </a:r>
          </a:p>
          <a:p>
            <a:pPr lvl="1"/>
            <a:r>
              <a:rPr lang="en-US" altLang="zh-TW" dirty="0" err="1" smtClean="0"/>
              <a:t>DataNode</a:t>
            </a:r>
            <a:r>
              <a:rPr lang="en-US" altLang="zh-TW" dirty="0" smtClean="0"/>
              <a:t> (Block Storage)</a:t>
            </a:r>
          </a:p>
          <a:p>
            <a:pPr lvl="2"/>
            <a:r>
              <a:rPr lang="en-US" altLang="zh-TW" dirty="0" smtClean="0"/>
              <a:t>Store block on local file system</a:t>
            </a:r>
          </a:p>
          <a:p>
            <a:pPr lvl="2"/>
            <a:r>
              <a:rPr lang="en-US" altLang="zh-TW" dirty="0" smtClean="0"/>
              <a:t>Read-write block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3DA0BB7-265A-403C-9275-D587AB510ED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03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HDFS - Federation</a:t>
            </a:r>
            <a:endParaRPr lang="zh-TW" alt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7848872" cy="479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3DA0BB7-265A-403C-9275-D587AB510EDC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39552" y="6309320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 err="1" smtClean="0"/>
              <a:t>Datanodes</a:t>
            </a:r>
            <a:r>
              <a:rPr lang="en-US" altLang="zh-TW" sz="2800" dirty="0" smtClean="0"/>
              <a:t> are shared among multiple </a:t>
            </a:r>
            <a:r>
              <a:rPr lang="en-US" altLang="zh-TW" sz="2800" dirty="0" err="1" smtClean="0"/>
              <a:t>Namenodes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786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HDFS- High Availability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Standby </a:t>
            </a:r>
            <a:r>
              <a:rPr lang="en-US" altLang="zh-TW" dirty="0" err="1" smtClean="0"/>
              <a:t>Namenode</a:t>
            </a:r>
            <a:r>
              <a:rPr lang="en-US" altLang="zh-TW" dirty="0" smtClean="0"/>
              <a:t> can take over work from a Failed </a:t>
            </a:r>
            <a:r>
              <a:rPr lang="en-US" altLang="zh-TW" dirty="0" err="1" smtClean="0"/>
              <a:t>Namenode</a:t>
            </a:r>
            <a:r>
              <a:rPr lang="en-US" altLang="zh-TW" dirty="0"/>
              <a:t> </a:t>
            </a:r>
            <a:r>
              <a:rPr lang="en-US" altLang="zh-TW" dirty="0" smtClean="0"/>
              <a:t>automatically.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3DA0BB7-265A-403C-9275-D587AB510ED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763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Hadoop - YARN</a:t>
            </a:r>
            <a:endParaRPr lang="zh-TW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560" y="1340768"/>
            <a:ext cx="8089420" cy="4941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3DA0BB7-265A-403C-9275-D587AB510ED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332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Hadoop - YARN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Conquer the challenge in Hadoop 1</a:t>
            </a:r>
          </a:p>
          <a:p>
            <a:pPr lvl="1"/>
            <a:r>
              <a:rPr lang="en-US" altLang="zh-TW" dirty="0" smtClean="0"/>
              <a:t>Nonlinear scalability improvement in more than 4000 nodes.</a:t>
            </a:r>
          </a:p>
          <a:p>
            <a:pPr lvl="1"/>
            <a:r>
              <a:rPr lang="en-US" altLang="zh-TW" dirty="0" smtClean="0"/>
              <a:t>Only support Hadoop MapReduce</a:t>
            </a:r>
          </a:p>
          <a:p>
            <a:r>
              <a:rPr lang="en-US" altLang="zh-TW" dirty="0" smtClean="0"/>
              <a:t>YARN</a:t>
            </a:r>
          </a:p>
          <a:p>
            <a:pPr lvl="1"/>
            <a:r>
              <a:rPr lang="en-US" altLang="zh-TW" dirty="0" smtClean="0"/>
              <a:t>A generic application scheduler</a:t>
            </a:r>
          </a:p>
          <a:p>
            <a:pPr lvl="1"/>
            <a:r>
              <a:rPr lang="en-US" altLang="zh-TW" dirty="0" smtClean="0"/>
              <a:t>Separate Hadoop 1 into Computation Layer (MapReduce, Spark, Storm ..) and Storage Layer ( HDFS )</a:t>
            </a:r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NCKU HPDS Lab Chun-Yu Wang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3DA0BB7-265A-403C-9275-D587AB510EDC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605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Hadoop 1 vs Hadoop 2</a:t>
            </a:r>
            <a:endParaRPr lang="zh-TW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96752"/>
            <a:ext cx="7274254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3DA0BB7-265A-403C-9275-D587AB510EDC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095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377486"/>
            <a:ext cx="6894464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YARN Framework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539552" y="1052736"/>
            <a:ext cx="8153400" cy="3456384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mtClean="0"/>
              <a:t>ResourceManager</a:t>
            </a:r>
          </a:p>
          <a:p>
            <a:pPr lvl="1"/>
            <a:r>
              <a:rPr lang="en-US" altLang="zh-TW" smtClean="0"/>
              <a:t>the YARN master process</a:t>
            </a:r>
          </a:p>
          <a:p>
            <a:pPr lvl="1"/>
            <a:r>
              <a:rPr lang="en-US" altLang="zh-TW" smtClean="0"/>
              <a:t>Application scheduler and Resource allocation</a:t>
            </a:r>
          </a:p>
          <a:p>
            <a:pPr lvl="2"/>
            <a:r>
              <a:rPr lang="en-US" altLang="zh-TW" smtClean="0"/>
              <a:t>Pluggable Schedular</a:t>
            </a:r>
          </a:p>
          <a:p>
            <a:r>
              <a:rPr lang="en-US" altLang="zh-TW" smtClean="0"/>
              <a:t>NodeManager</a:t>
            </a:r>
          </a:p>
          <a:p>
            <a:pPr lvl="2"/>
            <a:r>
              <a:rPr lang="en-US" altLang="zh-TW" smtClean="0"/>
              <a:t>Container Maintaince</a:t>
            </a:r>
          </a:p>
          <a:p>
            <a:pPr lvl="3"/>
            <a:r>
              <a:rPr lang="en-US" altLang="zh-TW" smtClean="0"/>
              <a:t>Application Master ( JobManager )</a:t>
            </a:r>
          </a:p>
          <a:p>
            <a:pPr lvl="3"/>
            <a:r>
              <a:rPr lang="en-US" altLang="zh-TW" smtClean="0"/>
              <a:t>Worker ( TaskManager )</a:t>
            </a:r>
          </a:p>
          <a:p>
            <a:pPr lvl="3"/>
            <a:endParaRPr lang="en-US" altLang="zh-TW" smtClean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3DA0BB7-265A-403C-9275-D587AB510EDC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533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YARN – Application interactive</a:t>
            </a:r>
            <a:endParaRPr lang="zh-TW" alt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576" y="1412689"/>
            <a:ext cx="7513922" cy="4824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3DA0BB7-265A-403C-9275-D587AB510EDC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777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Hadoop MapReduce</a:t>
            </a:r>
            <a:endParaRPr lang="zh-TW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96752"/>
            <a:ext cx="6192688" cy="5661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3DA0BB7-265A-403C-9275-D587AB510EDC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588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Hadoop MapReduce Inverted Index</a:t>
            </a:r>
            <a:endParaRPr lang="zh-TW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74750" y="2637631"/>
            <a:ext cx="6794500" cy="245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3DA0BB7-265A-403C-9275-D587AB510EDC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878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Stuff Download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Week1 Slide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2"/>
              </a:rPr>
              <a:t>https</a:t>
            </a:r>
            <a:r>
              <a:rPr lang="en-US" altLang="zh-TW" dirty="0" smtClean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goo.gl/EGWo99</a:t>
            </a:r>
            <a:endParaRPr lang="en-US" altLang="zh-TW" dirty="0" smtClean="0"/>
          </a:p>
          <a:p>
            <a:r>
              <a:rPr lang="en-US" altLang="zh-TW" dirty="0"/>
              <a:t>Week 1 Example Code</a:t>
            </a:r>
          </a:p>
          <a:p>
            <a:pPr lvl="1"/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goo.gl/as4g2m</a:t>
            </a:r>
            <a:endParaRPr lang="en-US" altLang="zh-TW" dirty="0" smtClean="0"/>
          </a:p>
          <a:p>
            <a:r>
              <a:rPr lang="en-US" altLang="zh-TW" dirty="0" smtClean="0"/>
              <a:t>Week2 Slide</a:t>
            </a:r>
          </a:p>
          <a:p>
            <a:pPr lvl="1"/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goo.gl/42tiAt</a:t>
            </a:r>
            <a:endParaRPr lang="en-US" altLang="zh-TW" dirty="0" smtClean="0"/>
          </a:p>
          <a:p>
            <a:r>
              <a:rPr lang="en-US" altLang="zh-TW" dirty="0" smtClean="0"/>
              <a:t>Week2 Example Code</a:t>
            </a:r>
          </a:p>
          <a:p>
            <a:pPr lvl="1"/>
            <a:r>
              <a:rPr lang="en-US" altLang="zh-TW" dirty="0">
                <a:hlinkClick r:id="rId5"/>
              </a:rPr>
              <a:t>https://</a:t>
            </a:r>
            <a:r>
              <a:rPr lang="en-US" altLang="zh-TW" dirty="0" smtClean="0">
                <a:hlinkClick r:id="rId5"/>
              </a:rPr>
              <a:t>goo.gl/0v66Mc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4300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53400" cy="608112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Inverted Index Map Part</a:t>
            </a:r>
            <a:endParaRPr lang="zh-TW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9678" y="980728"/>
            <a:ext cx="6754690" cy="565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3DA0BB7-265A-403C-9275-D587AB510EDC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150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Inverted Reduce Part</a:t>
            </a:r>
            <a:endParaRPr lang="zh-TW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2992" y="1268760"/>
            <a:ext cx="7743423" cy="5023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3DA0BB7-265A-403C-9275-D587AB510EDC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440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Hadoop Ecosystem</a:t>
            </a:r>
            <a:endParaRPr lang="zh-TW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9013" y="1600200"/>
            <a:ext cx="688597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NCKU HPDS Lab Chun-Yu Wang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3DA0BB7-265A-403C-9275-D587AB510EDC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194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Apache </a:t>
            </a:r>
            <a:r>
              <a:rPr lang="en-US" altLang="zh-TW" dirty="0" err="1" smtClean="0"/>
              <a:t>Flink</a:t>
            </a:r>
            <a:endParaRPr lang="zh-TW" altLang="en-US" dirty="0"/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158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Flink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Stream and Batch data processing platform</a:t>
            </a:r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NCKU HPDS Lab Chun-Yu Wang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3DA0BB7-265A-403C-9275-D587AB510EDC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pic>
        <p:nvPicPr>
          <p:cNvPr id="10" name="內容版面配置區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7" y="2348880"/>
            <a:ext cx="6584131" cy="3894838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7627738" y="587438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 smtClean="0"/>
              <a:t>Flink</a:t>
            </a:r>
            <a:r>
              <a:rPr lang="en-US" altLang="zh-TW" dirty="0" smtClean="0"/>
              <a:t> Stack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345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Flink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err="1" smtClean="0"/>
              <a:t>Flink’s</a:t>
            </a:r>
            <a:r>
              <a:rPr lang="en-US" altLang="zh-TW" dirty="0" smtClean="0"/>
              <a:t> </a:t>
            </a:r>
            <a:r>
              <a:rPr lang="en-US" altLang="zh-TW" dirty="0"/>
              <a:t>core </a:t>
            </a:r>
            <a:endParaRPr lang="en-US" altLang="zh-TW" dirty="0" smtClean="0"/>
          </a:p>
          <a:p>
            <a:pPr lvl="1"/>
            <a:r>
              <a:rPr lang="en-US" altLang="zh-TW" dirty="0"/>
              <a:t>S</a:t>
            </a:r>
            <a:r>
              <a:rPr lang="en-US" altLang="zh-TW" dirty="0" smtClean="0"/>
              <a:t>treaming </a:t>
            </a:r>
            <a:r>
              <a:rPr lang="en-US" altLang="zh-TW" dirty="0"/>
              <a:t>dataflow engine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distribution ( move streams between two operators  )</a:t>
            </a:r>
          </a:p>
          <a:p>
            <a:pPr lvl="1"/>
            <a:r>
              <a:rPr lang="en-US" altLang="zh-TW" dirty="0" smtClean="0"/>
              <a:t>Communication ( Client-Master-Worker )</a:t>
            </a:r>
          </a:p>
          <a:p>
            <a:pPr lvl="1"/>
            <a:r>
              <a:rPr lang="en-US" altLang="zh-TW" dirty="0" smtClean="0"/>
              <a:t>fault tolerance</a:t>
            </a:r>
          </a:p>
          <a:p>
            <a:pPr lvl="1"/>
            <a:r>
              <a:rPr lang="en-US" altLang="zh-TW" dirty="0" smtClean="0"/>
              <a:t>batch </a:t>
            </a:r>
            <a:r>
              <a:rPr lang="en-US" altLang="zh-TW" dirty="0"/>
              <a:t>processing 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Based on </a:t>
            </a:r>
            <a:r>
              <a:rPr lang="en-US" altLang="zh-TW" dirty="0"/>
              <a:t>top of the streaming engine, overlaying native iteration support, managed memory, and program optimization.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3DA0BB7-265A-403C-9275-D587AB510EDC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376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753498"/>
            <a:ext cx="4896544" cy="2030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08112"/>
          </a:xfrm>
        </p:spPr>
        <p:txBody>
          <a:bodyPr>
            <a:normAutofit fontScale="90000"/>
          </a:bodyPr>
          <a:lstStyle/>
          <a:p>
            <a:r>
              <a:rPr lang="en-US" altLang="zh-TW" dirty="0" err="1"/>
              <a:t>Flink</a:t>
            </a:r>
            <a:r>
              <a:rPr lang="en-US" altLang="zh-TW" dirty="0"/>
              <a:t> programs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11560" y="1484784"/>
            <a:ext cx="8153400" cy="3240360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/>
              <a:t>Programs </a:t>
            </a:r>
          </a:p>
          <a:p>
            <a:pPr lvl="1"/>
            <a:r>
              <a:rPr lang="en-US" altLang="zh-TW" dirty="0" smtClean="0"/>
              <a:t>a </a:t>
            </a:r>
            <a:r>
              <a:rPr lang="en-US" altLang="zh-TW" dirty="0"/>
              <a:t>streaming dataflow consists of streams and transformation operators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streams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- </a:t>
            </a:r>
            <a:r>
              <a:rPr lang="en-US" altLang="zh-TW" dirty="0"/>
              <a:t>an intermediate result</a:t>
            </a:r>
            <a:endParaRPr lang="en-US" altLang="zh-TW" dirty="0" smtClean="0"/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transformations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- </a:t>
            </a:r>
            <a:r>
              <a:rPr lang="en-US" altLang="zh-TW" dirty="0"/>
              <a:t> an </a:t>
            </a:r>
            <a:r>
              <a:rPr lang="en-US" altLang="zh-TW" dirty="0" smtClean="0"/>
              <a:t>operation on one or multiple streams</a:t>
            </a:r>
          </a:p>
          <a:p>
            <a:pPr lvl="1"/>
            <a:r>
              <a:rPr lang="en-US" altLang="zh-TW" dirty="0"/>
              <a:t>inherently parallel and distributed.</a:t>
            </a:r>
            <a:endParaRPr lang="en-US" altLang="zh-TW" dirty="0" smtClean="0"/>
          </a:p>
          <a:p>
            <a:r>
              <a:rPr lang="en-US" altLang="zh-TW" dirty="0" smtClean="0"/>
              <a:t>Dataflow</a:t>
            </a:r>
          </a:p>
          <a:p>
            <a:pPr lvl="1"/>
            <a:r>
              <a:rPr lang="en-US" altLang="zh-TW" dirty="0" smtClean="0"/>
              <a:t>Start with one or more </a:t>
            </a:r>
            <a:r>
              <a:rPr lang="en-US" altLang="zh-TW" b="1" dirty="0" smtClean="0"/>
              <a:t>sources</a:t>
            </a:r>
          </a:p>
          <a:p>
            <a:pPr lvl="1"/>
            <a:r>
              <a:rPr lang="en-US" altLang="zh-TW" dirty="0" smtClean="0"/>
              <a:t>Ends in one or more </a:t>
            </a:r>
            <a:r>
              <a:rPr lang="en-US" altLang="zh-TW" b="1" dirty="0" smtClean="0"/>
              <a:t>sinks</a:t>
            </a:r>
            <a:endParaRPr lang="en-US" altLang="zh-TW" b="1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3DA0BB7-265A-403C-9275-D587AB510EDC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221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-99392"/>
            <a:ext cx="8153400" cy="536104"/>
          </a:xfrm>
        </p:spPr>
        <p:txBody>
          <a:bodyPr>
            <a:normAutofit fontScale="90000"/>
          </a:bodyPr>
          <a:lstStyle/>
          <a:p>
            <a:r>
              <a:rPr lang="en-US" altLang="zh-TW" dirty="0" err="1" smtClean="0"/>
              <a:t>Flink</a:t>
            </a:r>
            <a:r>
              <a:rPr lang="en-US" altLang="zh-TW" dirty="0" smtClean="0"/>
              <a:t> Program</a:t>
            </a:r>
            <a:endParaRPr lang="zh-TW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58526" y="1600200"/>
            <a:ext cx="582694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3DA0BB7-265A-403C-9275-D587AB510EDC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210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Flink</a:t>
            </a:r>
            <a:r>
              <a:rPr lang="en-US" altLang="zh-TW" dirty="0" smtClean="0"/>
              <a:t> – partition and operator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i="1" dirty="0"/>
              <a:t>Streams</a:t>
            </a:r>
            <a:r>
              <a:rPr lang="en-US" altLang="zh-TW" dirty="0"/>
              <a:t> 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split </a:t>
            </a:r>
            <a:r>
              <a:rPr lang="en-US" altLang="zh-TW" dirty="0"/>
              <a:t>into </a:t>
            </a:r>
            <a:r>
              <a:rPr lang="en-US" altLang="zh-TW" b="1" dirty="0" smtClean="0"/>
              <a:t>stream partitions</a:t>
            </a:r>
            <a:endParaRPr lang="en-US" altLang="zh-TW" dirty="0" smtClean="0"/>
          </a:p>
          <a:p>
            <a:r>
              <a:rPr lang="en-US" altLang="zh-TW" i="1" dirty="0" smtClean="0"/>
              <a:t>Transformation</a:t>
            </a:r>
            <a:r>
              <a:rPr lang="en-US" altLang="zh-TW" dirty="0"/>
              <a:t> 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split </a:t>
            </a:r>
            <a:r>
              <a:rPr lang="en-US" altLang="zh-TW" dirty="0"/>
              <a:t>into </a:t>
            </a:r>
            <a:r>
              <a:rPr lang="en-US" altLang="zh-TW" b="1" dirty="0"/>
              <a:t>operator </a:t>
            </a:r>
            <a:r>
              <a:rPr lang="en-US" altLang="zh-TW" b="1" dirty="0" smtClean="0"/>
              <a:t>subtasks to process stream partitions</a:t>
            </a:r>
            <a:r>
              <a:rPr lang="en-US" altLang="zh-TW" dirty="0" smtClean="0"/>
              <a:t>.</a:t>
            </a:r>
          </a:p>
          <a:p>
            <a:pPr lvl="2"/>
            <a:r>
              <a:rPr lang="en-US" altLang="zh-TW" dirty="0" smtClean="0"/>
              <a:t>execute independently, in different threads and on different machine and containers</a:t>
            </a:r>
          </a:p>
          <a:p>
            <a:pPr lvl="2"/>
            <a:r>
              <a:rPr lang="en-US" altLang="zh-TW" dirty="0" smtClean="0"/>
              <a:t>Operator </a:t>
            </a:r>
            <a:r>
              <a:rPr lang="en-US" altLang="zh-TW" b="1" dirty="0"/>
              <a:t>parallelism</a:t>
            </a:r>
            <a:r>
              <a:rPr lang="en-US" altLang="zh-TW" dirty="0"/>
              <a:t> </a:t>
            </a:r>
            <a:r>
              <a:rPr lang="en-US" altLang="zh-TW" dirty="0" smtClean="0"/>
              <a:t>is different.</a:t>
            </a:r>
          </a:p>
          <a:p>
            <a:pPr lvl="2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3DA0BB7-265A-403C-9275-D587AB510EDC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228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Flink</a:t>
            </a:r>
            <a:r>
              <a:rPr lang="en-US" altLang="zh-TW" dirty="0"/>
              <a:t> – partition and operator</a:t>
            </a:r>
            <a:endParaRPr lang="zh-TW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22400" y="1761331"/>
            <a:ext cx="6299200" cy="420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3DA0BB7-265A-403C-9275-D587AB510EDC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215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Hadoop </a:t>
            </a:r>
          </a:p>
          <a:p>
            <a:pPr lvl="1"/>
            <a:r>
              <a:rPr lang="en-US" altLang="zh-TW" dirty="0" smtClean="0"/>
              <a:t>HDFS</a:t>
            </a:r>
          </a:p>
          <a:p>
            <a:pPr lvl="1"/>
            <a:r>
              <a:rPr lang="en-US" altLang="zh-TW" dirty="0" smtClean="0"/>
              <a:t>YARN</a:t>
            </a:r>
          </a:p>
          <a:p>
            <a:r>
              <a:rPr lang="en-US" altLang="zh-TW" dirty="0" err="1" smtClean="0"/>
              <a:t>Flink</a:t>
            </a:r>
            <a:endParaRPr lang="en-US" altLang="zh-TW" dirty="0" smtClean="0"/>
          </a:p>
          <a:p>
            <a:r>
              <a:rPr lang="en-US" altLang="zh-TW" dirty="0" smtClean="0"/>
              <a:t>Lambda Architecture</a:t>
            </a:r>
          </a:p>
          <a:p>
            <a:r>
              <a:rPr lang="en-US" altLang="zh-TW" dirty="0" err="1" smtClean="0"/>
              <a:t>Flink</a:t>
            </a:r>
            <a:r>
              <a:rPr lang="en-US" altLang="zh-TW" dirty="0" smtClean="0"/>
              <a:t> Practice</a:t>
            </a:r>
          </a:p>
          <a:p>
            <a:pPr lvl="1"/>
            <a:r>
              <a:rPr lang="zh-TW" altLang="en-US" dirty="0" smtClean="0"/>
              <a:t>設定執行環境</a:t>
            </a:r>
            <a:r>
              <a:rPr lang="en-US" altLang="zh-TW" dirty="0" smtClean="0"/>
              <a:t>, </a:t>
            </a:r>
            <a:r>
              <a:rPr lang="zh-TW" altLang="en-US" dirty="0" smtClean="0"/>
              <a:t>執行範例 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Flink</a:t>
            </a:r>
            <a:r>
              <a:rPr lang="en-US" altLang="zh-TW" dirty="0" smtClean="0"/>
              <a:t> </a:t>
            </a:r>
            <a:r>
              <a:rPr lang="zh-TW" altLang="en-US" dirty="0" smtClean="0"/>
              <a:t>範例教學</a:t>
            </a:r>
            <a:r>
              <a:rPr lang="en-US" altLang="zh-TW" dirty="0" smtClean="0"/>
              <a:t>, </a:t>
            </a:r>
            <a:r>
              <a:rPr lang="zh-TW" altLang="en-US" dirty="0" smtClean="0"/>
              <a:t>實際編譯程式執行</a:t>
            </a:r>
            <a:endParaRPr lang="en-US" altLang="zh-TW" dirty="0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329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Flink</a:t>
            </a:r>
            <a:r>
              <a:rPr lang="en-US" altLang="zh-TW" dirty="0" smtClean="0"/>
              <a:t>- Data Distribution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539552" y="1484784"/>
            <a:ext cx="8153400" cy="1588012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dirty="0"/>
              <a:t>Streams can transport data between two </a:t>
            </a:r>
            <a:r>
              <a:rPr lang="en-US" altLang="zh-TW" dirty="0" smtClean="0"/>
              <a:t>operators</a:t>
            </a:r>
          </a:p>
          <a:p>
            <a:pPr lvl="1"/>
            <a:r>
              <a:rPr lang="en-US" altLang="zh-TW" i="1" dirty="0"/>
              <a:t>one-to-one</a:t>
            </a:r>
            <a:r>
              <a:rPr lang="en-US" altLang="zh-TW" dirty="0"/>
              <a:t> </a:t>
            </a:r>
            <a:r>
              <a:rPr lang="en-US" altLang="zh-TW" dirty="0" smtClean="0"/>
              <a:t>or forwarding</a:t>
            </a:r>
          </a:p>
          <a:p>
            <a:pPr lvl="1"/>
            <a:r>
              <a:rPr lang="en-US" altLang="zh-TW" i="1" dirty="0"/>
              <a:t>redistributing</a:t>
            </a:r>
            <a:r>
              <a:rPr lang="en-US" altLang="zh-TW" dirty="0"/>
              <a:t> 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3DA0BB7-265A-403C-9275-D587AB510EDC}" type="slidenum">
              <a:rPr lang="zh-TW" altLang="en-US" smtClean="0"/>
              <a:t>30</a:t>
            </a:fld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095422"/>
            <a:ext cx="2769322" cy="2831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1291145" y="5909136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One-to-one</a:t>
            </a:r>
          </a:p>
          <a:p>
            <a:pPr algn="ctr"/>
            <a:r>
              <a:rPr lang="en-US" altLang="zh-TW" dirty="0" smtClean="0"/>
              <a:t>Total ordered</a:t>
            </a:r>
            <a:endParaRPr lang="zh-TW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902815"/>
            <a:ext cx="2861737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5318792" y="5909135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Redistributing</a:t>
            </a:r>
          </a:p>
          <a:p>
            <a:pPr algn="ctr"/>
            <a:r>
              <a:rPr lang="en-US" altLang="zh-TW" dirty="0" smtClean="0"/>
              <a:t>partial ordered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143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Flink</a:t>
            </a:r>
            <a:r>
              <a:rPr lang="en-US" altLang="zh-TW" dirty="0" smtClean="0"/>
              <a:t> - </a:t>
            </a:r>
            <a:r>
              <a:rPr lang="en-US" altLang="zh-TW" dirty="0"/>
              <a:t>Tasks &amp; Operator </a:t>
            </a:r>
            <a:r>
              <a:rPr lang="en-US" altLang="zh-TW" dirty="0" smtClean="0"/>
              <a:t>Chains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Flink</a:t>
            </a:r>
            <a:r>
              <a:rPr lang="en-US" altLang="zh-TW" dirty="0"/>
              <a:t> </a:t>
            </a:r>
            <a:r>
              <a:rPr lang="en-US" altLang="zh-TW" i="1" dirty="0"/>
              <a:t>chains</a:t>
            </a:r>
            <a:r>
              <a:rPr lang="en-US" altLang="zh-TW" dirty="0"/>
              <a:t> </a:t>
            </a:r>
            <a:r>
              <a:rPr lang="en-US" altLang="zh-TW" b="1" dirty="0">
                <a:solidFill>
                  <a:srgbClr val="FF0000"/>
                </a:solidFill>
              </a:rPr>
              <a:t>operator subtasks</a:t>
            </a:r>
            <a:r>
              <a:rPr lang="en-US" altLang="zh-TW" dirty="0"/>
              <a:t> together into </a:t>
            </a:r>
            <a:r>
              <a:rPr lang="en-US" altLang="zh-TW" b="1" i="1" dirty="0" smtClean="0">
                <a:solidFill>
                  <a:srgbClr val="FF0000"/>
                </a:solidFill>
              </a:rPr>
              <a:t>tasks</a:t>
            </a:r>
            <a:r>
              <a:rPr lang="en-US" altLang="zh-TW" dirty="0"/>
              <a:t> </a:t>
            </a:r>
            <a:r>
              <a:rPr lang="en-US" altLang="zh-TW" dirty="0" smtClean="0"/>
              <a:t>in distribution execution.</a:t>
            </a:r>
          </a:p>
          <a:p>
            <a:r>
              <a:rPr lang="en-US" altLang="zh-TW" dirty="0" smtClean="0"/>
              <a:t>Task</a:t>
            </a:r>
          </a:p>
          <a:p>
            <a:pPr lvl="1"/>
            <a:r>
              <a:rPr lang="en-US" altLang="zh-TW" dirty="0" smtClean="0"/>
              <a:t>One thread per task</a:t>
            </a:r>
          </a:p>
          <a:p>
            <a:pPr lvl="1"/>
            <a:r>
              <a:rPr lang="en-US" altLang="zh-TW" dirty="0" smtClean="0"/>
              <a:t>Operator subtasks chain</a:t>
            </a:r>
          </a:p>
          <a:p>
            <a:pPr lvl="1"/>
            <a:r>
              <a:rPr lang="en-US" altLang="zh-TW" dirty="0" smtClean="0"/>
              <a:t>Reduce overhead in context switching</a:t>
            </a:r>
          </a:p>
          <a:p>
            <a:pPr lvl="1"/>
            <a:r>
              <a:rPr lang="en-US" altLang="zh-TW" dirty="0" smtClean="0"/>
              <a:t>Chaining can be configured through APIs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3DA0BB7-265A-403C-9275-D587AB510EDC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638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Flink</a:t>
            </a:r>
            <a:r>
              <a:rPr lang="en-US" altLang="zh-TW" dirty="0"/>
              <a:t> - Tasks &amp; Operator Chains</a:t>
            </a:r>
            <a:endParaRPr lang="zh-TW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1819" y="1600200"/>
            <a:ext cx="660036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3DA0BB7-265A-403C-9275-D587AB510EDC}" type="slidenum">
              <a:rPr lang="zh-TW" altLang="en-US" smtClean="0"/>
              <a:t>32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419872" y="3186554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smtClean="0"/>
              <a:t>Total 5 tasks in this program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9161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Flink</a:t>
            </a:r>
            <a:r>
              <a:rPr lang="en-US" altLang="zh-TW" dirty="0" smtClean="0"/>
              <a:t> - </a:t>
            </a:r>
            <a:r>
              <a:rPr lang="en-US" altLang="zh-TW" dirty="0"/>
              <a:t>Distributed </a:t>
            </a:r>
            <a:r>
              <a:rPr lang="en-US" altLang="zh-TW" dirty="0" smtClean="0"/>
              <a:t>Execution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539552" y="1124744"/>
            <a:ext cx="8153400" cy="5472608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Master-Worker-Client</a:t>
            </a:r>
          </a:p>
          <a:p>
            <a:pPr lvl="1"/>
            <a:r>
              <a:rPr lang="en-US" altLang="zh-TW" sz="2800" b="1" dirty="0" smtClean="0">
                <a:solidFill>
                  <a:srgbClr val="FF0000"/>
                </a:solidFill>
              </a:rPr>
              <a:t>Client</a:t>
            </a:r>
          </a:p>
          <a:p>
            <a:pPr lvl="2"/>
            <a:r>
              <a:rPr lang="en-US" altLang="zh-TW" sz="2400" dirty="0" smtClean="0"/>
              <a:t>Submit program ( dataflow ) to the master.</a:t>
            </a:r>
          </a:p>
          <a:p>
            <a:pPr lvl="1"/>
            <a:r>
              <a:rPr lang="en-US" altLang="zh-TW" sz="2800" b="1" dirty="0" smtClean="0">
                <a:solidFill>
                  <a:srgbClr val="FF0000"/>
                </a:solidFill>
              </a:rPr>
              <a:t>Master</a:t>
            </a:r>
            <a:r>
              <a:rPr lang="en-US" altLang="zh-TW" sz="2800" dirty="0" smtClean="0">
                <a:solidFill>
                  <a:srgbClr val="FF0000"/>
                </a:solidFill>
              </a:rPr>
              <a:t> </a:t>
            </a:r>
            <a:r>
              <a:rPr lang="en-US" altLang="zh-TW" sz="2800" dirty="0" smtClean="0"/>
              <a:t>processes ( </a:t>
            </a:r>
            <a:r>
              <a:rPr lang="en-US" altLang="zh-TW" sz="2800" dirty="0" err="1" smtClean="0"/>
              <a:t>JobManagers</a:t>
            </a:r>
            <a:r>
              <a:rPr lang="en-US" altLang="zh-TW" sz="2800" dirty="0" smtClean="0"/>
              <a:t> )</a:t>
            </a:r>
          </a:p>
          <a:p>
            <a:pPr lvl="2"/>
            <a:r>
              <a:rPr lang="en-US" altLang="zh-TW" sz="2400" dirty="0" smtClean="0"/>
              <a:t>Schedule tasks, checkpoints, recovery failure ( failover )</a:t>
            </a:r>
          </a:p>
          <a:p>
            <a:pPr lvl="2"/>
            <a:r>
              <a:rPr lang="en-US" altLang="zh-TW" sz="2400" dirty="0" smtClean="0"/>
              <a:t>At least one Leader Master</a:t>
            </a:r>
            <a:endParaRPr lang="en-US" altLang="zh-TW" sz="2400" dirty="0"/>
          </a:p>
          <a:p>
            <a:pPr lvl="2"/>
            <a:r>
              <a:rPr lang="en-US" altLang="zh-TW" sz="2400" dirty="0" smtClean="0"/>
              <a:t>Multiple Standby Masters (options)</a:t>
            </a:r>
          </a:p>
          <a:p>
            <a:pPr lvl="1"/>
            <a:r>
              <a:rPr lang="en-US" altLang="zh-TW" sz="2800" b="1" dirty="0" smtClean="0">
                <a:solidFill>
                  <a:srgbClr val="FF0000"/>
                </a:solidFill>
              </a:rPr>
              <a:t>Worker</a:t>
            </a:r>
            <a:r>
              <a:rPr lang="en-US" altLang="zh-TW" sz="2800" dirty="0" smtClean="0">
                <a:solidFill>
                  <a:srgbClr val="FF0000"/>
                </a:solidFill>
              </a:rPr>
              <a:t> </a:t>
            </a:r>
            <a:r>
              <a:rPr lang="en-US" altLang="zh-TW" sz="2800" dirty="0" smtClean="0"/>
              <a:t>processes ( </a:t>
            </a:r>
            <a:r>
              <a:rPr lang="en-US" altLang="zh-TW" sz="2800" dirty="0" err="1" smtClean="0"/>
              <a:t>TaskManagers</a:t>
            </a:r>
            <a:r>
              <a:rPr lang="en-US" altLang="zh-TW" sz="2800" dirty="0" smtClean="0"/>
              <a:t> )</a:t>
            </a:r>
          </a:p>
          <a:p>
            <a:pPr lvl="2"/>
            <a:r>
              <a:rPr lang="en-US" altLang="zh-TW" sz="2400" dirty="0" smtClean="0"/>
              <a:t>Execute tasks</a:t>
            </a:r>
          </a:p>
          <a:p>
            <a:pPr lvl="2"/>
            <a:r>
              <a:rPr lang="en-US" altLang="zh-TW" sz="2400" dirty="0" smtClean="0"/>
              <a:t>Buffer and Exchange data stream</a:t>
            </a:r>
          </a:p>
          <a:p>
            <a:pPr lvl="2"/>
            <a:r>
              <a:rPr lang="en-US" altLang="zh-TW" sz="2400" dirty="0" smtClean="0"/>
              <a:t>At least one worker</a:t>
            </a:r>
          </a:p>
          <a:p>
            <a:pPr lvl="1"/>
            <a:r>
              <a:rPr lang="en-US" altLang="zh-TW" sz="2800" dirty="0"/>
              <a:t>Workers connect to masters, announcing themselves as available, and get work assigned.</a:t>
            </a:r>
            <a:endParaRPr lang="en-US" altLang="zh-TW" sz="2800" dirty="0" smtClean="0"/>
          </a:p>
          <a:p>
            <a:pPr lvl="2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3DA0BB7-265A-403C-9275-D587AB510EDC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093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altLang="zh-TW" dirty="0" err="1"/>
              <a:t>Flink</a:t>
            </a:r>
            <a:r>
              <a:rPr lang="en-US" altLang="zh-TW" dirty="0"/>
              <a:t> - Distributed Execution</a:t>
            </a:r>
            <a:endParaRPr lang="zh-TW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6673" y="1196752"/>
            <a:ext cx="7625378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3DA0BB7-265A-403C-9275-D587AB510EDC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237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Apache </a:t>
            </a:r>
            <a:r>
              <a:rPr lang="en-US" altLang="zh-TW" dirty="0" err="1" smtClean="0"/>
              <a:t>Flink</a:t>
            </a:r>
            <a:r>
              <a:rPr lang="en-US" altLang="zh-TW" dirty="0" smtClean="0"/>
              <a:t> Fault-Tolerance</a:t>
            </a:r>
            <a:endParaRPr lang="zh-TW" altLang="en-US" dirty="0"/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623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Apache </a:t>
            </a:r>
            <a:r>
              <a:rPr lang="en-US" altLang="zh-TW" dirty="0" err="1"/>
              <a:t>Flink</a:t>
            </a:r>
            <a:r>
              <a:rPr lang="en-US" altLang="zh-TW" dirty="0"/>
              <a:t> Fault-Tolerance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TW" dirty="0"/>
              <a:t>F</a:t>
            </a:r>
            <a:r>
              <a:rPr lang="en-US" altLang="zh-TW" dirty="0" smtClean="0"/>
              <a:t>ault Tolerance in </a:t>
            </a:r>
            <a:r>
              <a:rPr lang="en-US" altLang="zh-TW" dirty="0" err="1" smtClean="0"/>
              <a:t>Flink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Recover the state of application in failure</a:t>
            </a:r>
          </a:p>
          <a:p>
            <a:pPr lvl="1"/>
            <a:r>
              <a:rPr lang="en-US" altLang="zh-TW" dirty="0" smtClean="0"/>
              <a:t>Ensure record will be guaranteed processed </a:t>
            </a:r>
            <a:r>
              <a:rPr lang="en-US" altLang="zh-TW" b="1" dirty="0" smtClean="0">
                <a:solidFill>
                  <a:srgbClr val="FF0000"/>
                </a:solidFill>
              </a:rPr>
              <a:t>exactly once</a:t>
            </a:r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or </a:t>
            </a:r>
            <a:r>
              <a:rPr lang="en-US" altLang="zh-TW" b="1" dirty="0" smtClean="0">
                <a:solidFill>
                  <a:srgbClr val="FF0000"/>
                </a:solidFill>
              </a:rPr>
              <a:t>at least once</a:t>
            </a:r>
          </a:p>
          <a:p>
            <a:pPr lvl="1"/>
            <a:r>
              <a:rPr lang="en-US" altLang="zh-TW" dirty="0" smtClean="0"/>
              <a:t>Store </a:t>
            </a:r>
            <a:r>
              <a:rPr lang="en-US" altLang="zh-TW" b="1" dirty="0" smtClean="0">
                <a:solidFill>
                  <a:srgbClr val="FF0000"/>
                </a:solidFill>
              </a:rPr>
              <a:t>data flow </a:t>
            </a:r>
            <a:r>
              <a:rPr lang="en-US" altLang="zh-TW" b="1" dirty="0">
                <a:solidFill>
                  <a:srgbClr val="FF0000"/>
                </a:solidFill>
              </a:rPr>
              <a:t>snapshot</a:t>
            </a:r>
            <a:r>
              <a:rPr lang="en-US" altLang="zh-TW" b="1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and </a:t>
            </a:r>
            <a:r>
              <a:rPr lang="en-US" altLang="zh-TW" b="1" dirty="0" smtClean="0">
                <a:solidFill>
                  <a:srgbClr val="FF0000"/>
                </a:solidFill>
              </a:rPr>
              <a:t>Operator state </a:t>
            </a:r>
            <a:r>
              <a:rPr lang="en-US" altLang="zh-TW" dirty="0" smtClean="0"/>
              <a:t>in HDFS or configurable place </a:t>
            </a:r>
            <a:r>
              <a:rPr lang="en-US" altLang="zh-TW" b="1" dirty="0" smtClean="0">
                <a:solidFill>
                  <a:srgbClr val="00B050"/>
                </a:solidFill>
              </a:rPr>
              <a:t>(snapshot store)</a:t>
            </a:r>
          </a:p>
          <a:p>
            <a:r>
              <a:rPr lang="en-US" altLang="zh-TW" dirty="0" smtClean="0"/>
              <a:t>When program failure</a:t>
            </a:r>
          </a:p>
          <a:p>
            <a:pPr lvl="1"/>
            <a:r>
              <a:rPr lang="en-US" altLang="zh-TW" dirty="0" smtClean="0"/>
              <a:t>Stop distributed streaming flow</a:t>
            </a:r>
          </a:p>
          <a:p>
            <a:pPr lvl="1"/>
            <a:r>
              <a:rPr lang="en-US" altLang="zh-TW" dirty="0" smtClean="0"/>
              <a:t>Restart the operators from the latest state, reset the input streams to the latest snapshot.</a:t>
            </a:r>
          </a:p>
          <a:p>
            <a:pPr lvl="1"/>
            <a:r>
              <a:rPr lang="en-US" altLang="zh-TW" dirty="0"/>
              <a:t>Only records </a:t>
            </a:r>
            <a:r>
              <a:rPr lang="en-US" altLang="zh-TW" b="1" dirty="0">
                <a:solidFill>
                  <a:srgbClr val="00B050"/>
                </a:solidFill>
              </a:rPr>
              <a:t>after </a:t>
            </a:r>
            <a:r>
              <a:rPr lang="en-US" altLang="zh-TW" b="1" dirty="0" smtClean="0">
                <a:solidFill>
                  <a:srgbClr val="00B050"/>
                </a:solidFill>
              </a:rPr>
              <a:t>checkpoints(snapshot) </a:t>
            </a:r>
            <a:r>
              <a:rPr lang="en-US" altLang="zh-TW" dirty="0"/>
              <a:t>will be restarted</a:t>
            </a:r>
          </a:p>
          <a:p>
            <a:pPr lvl="1"/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3DA0BB7-265A-403C-9275-D587AB510EDC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371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Apache </a:t>
            </a:r>
            <a:r>
              <a:rPr lang="en-US" altLang="zh-TW" dirty="0" err="1"/>
              <a:t>Flink</a:t>
            </a:r>
            <a:r>
              <a:rPr lang="en-US" altLang="zh-TW" dirty="0"/>
              <a:t> Fault-Tolerance</a:t>
            </a:r>
            <a:endParaRPr lang="zh-TW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00808"/>
            <a:ext cx="605935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NCKU HPDS Lab Chun-Yu Wang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3DA0BB7-265A-403C-9275-D587AB510EDC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249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Snapshot Cuts</a:t>
            </a:r>
            <a:endParaRPr lang="zh-TW" alt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67" y="1454056"/>
            <a:ext cx="8221430" cy="3334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3DA0BB7-265A-403C-9275-D587AB510EDC}" type="slidenum">
              <a:rPr lang="zh-TW" altLang="en-US" smtClean="0"/>
              <a:t>38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11560" y="4293097"/>
            <a:ext cx="7992888" cy="2520279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/>
            </a:lvl1pPr>
            <a:lvl2pPr marL="640080" lvl="1" indent="-274320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/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/>
            </a:lvl3pPr>
            <a:lvl4pPr indent="-228600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/>
            </a:lvl4pPr>
            <a:lvl5pPr indent="-22860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/>
            </a:lvl5pPr>
            <a:lvl6pPr marL="2103120" indent="-228600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baseline="0"/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baseline="0"/>
            </a:lvl7pPr>
            <a:lvl8pPr marL="2651760" indent="-228600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baseline="0"/>
            </a:lvl8pPr>
            <a:lvl9pPr marL="2926080" indent="-228600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baseline="0"/>
            </a:lvl9pPr>
          </a:lstStyle>
          <a:p>
            <a:r>
              <a:rPr lang="en-US" altLang="zh-TW" dirty="0" smtClean="0"/>
              <a:t>Cuts as Snapshot</a:t>
            </a:r>
          </a:p>
          <a:p>
            <a:pPr lvl="1"/>
            <a:r>
              <a:rPr lang="en-US" altLang="zh-TW" dirty="0" smtClean="0"/>
              <a:t>Inconsistent cuts C1</a:t>
            </a:r>
          </a:p>
          <a:p>
            <a:pPr lvl="2"/>
            <a:r>
              <a:rPr lang="en-US" altLang="zh-TW" dirty="0" smtClean="0"/>
              <a:t>m1 send from future. C1+ is consistent</a:t>
            </a:r>
          </a:p>
          <a:p>
            <a:pPr lvl="1"/>
            <a:r>
              <a:rPr lang="en-US" altLang="zh-TW" dirty="0" smtClean="0"/>
              <a:t>Consistent cuts C2  </a:t>
            </a:r>
          </a:p>
          <a:p>
            <a:pPr lvl="2"/>
            <a:r>
              <a:rPr lang="en-US" altLang="zh-TW" dirty="0" smtClean="0"/>
              <a:t>Every message received in the PAST of the cut, was sent in the PAST of the cut</a:t>
            </a:r>
            <a:endParaRPr lang="en-US" altLang="zh-TW" dirty="0"/>
          </a:p>
          <a:p>
            <a:endParaRPr lang="zh-TW" altLang="en-US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4716016" y="1817199"/>
            <a:ext cx="216024" cy="2736305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4391980" y="147633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C1+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7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204864"/>
            <a:ext cx="4139952" cy="3991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Flink</a:t>
            </a:r>
            <a:r>
              <a:rPr lang="en-US" altLang="zh-TW" dirty="0" smtClean="0"/>
              <a:t> - Checkpoints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12648" y="1600200"/>
            <a:ext cx="4864326" cy="44958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Checkpoints consist of</a:t>
            </a:r>
          </a:p>
          <a:p>
            <a:pPr lvl="1"/>
            <a:r>
              <a:rPr lang="en-US" altLang="zh-TW" dirty="0" smtClean="0"/>
              <a:t>Distributed Snapshot for Data Stream</a:t>
            </a:r>
          </a:p>
          <a:p>
            <a:pPr lvl="1"/>
            <a:r>
              <a:rPr lang="en-US" altLang="zh-TW" dirty="0" smtClean="0"/>
              <a:t>Operator State</a:t>
            </a:r>
          </a:p>
          <a:p>
            <a:pPr lvl="1"/>
            <a:r>
              <a:rPr lang="en-US" altLang="zh-TW" dirty="0" err="1" smtClean="0"/>
              <a:t>Chandy-Lamport</a:t>
            </a:r>
            <a:r>
              <a:rPr lang="en-US" altLang="zh-TW" dirty="0" smtClean="0"/>
              <a:t> </a:t>
            </a:r>
            <a:r>
              <a:rPr lang="en-US" altLang="zh-TW" dirty="0"/>
              <a:t>algorithm </a:t>
            </a:r>
            <a:r>
              <a:rPr lang="en-US" altLang="zh-TW" dirty="0" smtClean="0"/>
              <a:t>( 1985 )</a:t>
            </a:r>
          </a:p>
          <a:p>
            <a:pPr lvl="1"/>
            <a:r>
              <a:rPr lang="en-US" altLang="zh-TW" dirty="0" smtClean="0"/>
              <a:t>Asynchronous barrier snapshot</a:t>
            </a:r>
          </a:p>
          <a:p>
            <a:r>
              <a:rPr lang="en-US" altLang="zh-TW" dirty="0" smtClean="0"/>
              <a:t>Operators</a:t>
            </a:r>
          </a:p>
          <a:p>
            <a:pPr lvl="1"/>
            <a:r>
              <a:rPr lang="en-US" altLang="zh-TW" dirty="0" err="1" smtClean="0"/>
              <a:t>Stateful</a:t>
            </a:r>
            <a:r>
              <a:rPr lang="en-US" altLang="zh-TW" dirty="0" smtClean="0"/>
              <a:t> Operations </a:t>
            </a:r>
          </a:p>
          <a:p>
            <a:pPr lvl="2"/>
            <a:r>
              <a:rPr lang="en-US" altLang="zh-TW" dirty="0" smtClean="0"/>
              <a:t>Record processed events  key/value pairs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3DA0BB7-265A-403C-9275-D587AB510EDC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721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Hadoop and its sub-systems</a:t>
            </a:r>
            <a:endParaRPr lang="zh-TW" altLang="en-US" dirty="0"/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836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Chandy-Lamport</a:t>
            </a:r>
            <a:r>
              <a:rPr lang="en-US" altLang="zh-TW" dirty="0"/>
              <a:t> algorithm</a:t>
            </a:r>
            <a:endParaRPr lang="zh-TW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21917"/>
            <a:ext cx="6696744" cy="4694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NCKU HPDS Lab Chun-Yu Wang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3DA0BB7-265A-403C-9275-D587AB510EDC}" type="slidenum">
              <a:rPr lang="zh-TW" altLang="en-US" smtClean="0"/>
              <a:t>40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624228" y="3465004"/>
            <a:ext cx="93610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8" name="直線單箭頭接點 7"/>
          <p:cNvCxnSpPr>
            <a:endCxn id="6" idx="1"/>
          </p:cNvCxnSpPr>
          <p:nvPr/>
        </p:nvCxnSpPr>
        <p:spPr>
          <a:xfrm>
            <a:off x="5652120" y="3717032"/>
            <a:ext cx="97210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6" idx="3"/>
          </p:cNvCxnSpPr>
          <p:nvPr/>
        </p:nvCxnSpPr>
        <p:spPr>
          <a:xfrm>
            <a:off x="7560332" y="3717032"/>
            <a:ext cx="111612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5814138" y="3465004"/>
            <a:ext cx="162018" cy="18002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7668344" y="3465004"/>
            <a:ext cx="162018" cy="18002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7943002" y="3466070"/>
            <a:ext cx="162018" cy="18002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</a:t>
            </a:r>
            <a:endParaRPr lang="zh-TW" altLang="en-US" dirty="0"/>
          </a:p>
        </p:txBody>
      </p:sp>
      <p:sp>
        <p:nvSpPr>
          <p:cNvPr id="15" name="橢圓 14"/>
          <p:cNvSpPr/>
          <p:nvPr/>
        </p:nvSpPr>
        <p:spPr>
          <a:xfrm>
            <a:off x="6138174" y="3466070"/>
            <a:ext cx="216024" cy="181086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線單箭頭接點 18"/>
          <p:cNvCxnSpPr>
            <a:endCxn id="15" idx="0"/>
          </p:cNvCxnSpPr>
          <p:nvPr/>
        </p:nvCxnSpPr>
        <p:spPr>
          <a:xfrm flipH="1">
            <a:off x="6246186" y="3212976"/>
            <a:ext cx="108012" cy="2530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6316742" y="2818673"/>
            <a:ext cx="1588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Marker 2</a:t>
            </a:r>
            <a:endParaRPr lang="zh-TW" altLang="en-US" dirty="0"/>
          </a:p>
        </p:txBody>
      </p:sp>
      <p:cxnSp>
        <p:nvCxnSpPr>
          <p:cNvPr id="22" name="直線單箭頭接點 21"/>
          <p:cNvCxnSpPr>
            <a:endCxn id="17" idx="4"/>
          </p:cNvCxnSpPr>
          <p:nvPr/>
        </p:nvCxnSpPr>
        <p:spPr>
          <a:xfrm flipV="1">
            <a:off x="8024011" y="3646090"/>
            <a:ext cx="0" cy="502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7546958" y="4190462"/>
            <a:ext cx="111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Marker 1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895147" y="4574829"/>
            <a:ext cx="3195355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Snapshot 1 : Start from Marker1, End before Marker 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019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Flink</a:t>
            </a:r>
            <a:r>
              <a:rPr lang="en-US" altLang="zh-TW" dirty="0" smtClean="0"/>
              <a:t> Barrier</a:t>
            </a:r>
            <a:endParaRPr lang="zh-TW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0808"/>
            <a:ext cx="7433590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3DA0BB7-265A-403C-9275-D587AB510EDC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345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Asynchronous barrier </a:t>
            </a:r>
            <a:r>
              <a:rPr lang="en-US" altLang="zh-TW" dirty="0" smtClean="0"/>
              <a:t>snapshot</a:t>
            </a:r>
            <a:endParaRPr lang="zh-TW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088" y="1196752"/>
            <a:ext cx="7132320" cy="2399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NCKU HPDS Lab Chun-Yu Wang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3DA0BB7-265A-403C-9275-D587AB510EDC}" type="slidenum">
              <a:rPr lang="zh-TW" altLang="en-US" smtClean="0"/>
              <a:t>42</a:t>
            </a:fld>
            <a:endParaRPr lang="zh-TW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497169"/>
            <a:ext cx="7056784" cy="225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732402"/>
            <a:ext cx="42386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944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Flink</a:t>
            </a:r>
            <a:r>
              <a:rPr lang="en-US" altLang="zh-TW" dirty="0" smtClean="0"/>
              <a:t> Checkpoint Example</a:t>
            </a:r>
            <a:endParaRPr lang="zh-TW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68721" y="1600200"/>
            <a:ext cx="640655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3DA0BB7-265A-403C-9275-D587AB510EDC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866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Flink</a:t>
            </a:r>
            <a:r>
              <a:rPr lang="en-US" altLang="zh-TW" dirty="0"/>
              <a:t> Checkpoint Example</a:t>
            </a:r>
            <a:endParaRPr lang="zh-TW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17650" y="1627981"/>
            <a:ext cx="6108700" cy="447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NCKU HPDS Lab Chun-Yu Wang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3DA0BB7-265A-403C-9275-D587AB510EDC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106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Lambda Architecture</a:t>
            </a:r>
            <a:endParaRPr lang="zh-TW" altLang="en-US" dirty="0"/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029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Lambda Architecture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11560" y="1340768"/>
            <a:ext cx="8153400" cy="5328592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i="1" dirty="0" smtClean="0"/>
              <a:t>How to acquire data, in petabytes,  </a:t>
            </a:r>
            <a:r>
              <a:rPr lang="en-US" altLang="zh-TW" i="1" dirty="0"/>
              <a:t>in the past up to the </a:t>
            </a:r>
            <a:r>
              <a:rPr lang="en-US" altLang="zh-TW" i="1" dirty="0" smtClean="0"/>
              <a:t>present?</a:t>
            </a:r>
          </a:p>
          <a:p>
            <a:pPr lvl="1"/>
            <a:r>
              <a:rPr lang="en-US" altLang="zh-TW" dirty="0"/>
              <a:t>query = </a:t>
            </a:r>
            <a:r>
              <a:rPr lang="en-US" altLang="zh-TW" dirty="0" smtClean="0"/>
              <a:t>function(all data)</a:t>
            </a:r>
          </a:p>
          <a:p>
            <a:r>
              <a:rPr lang="en-US" altLang="zh-TW" dirty="0" smtClean="0"/>
              <a:t>Lambda Architecture</a:t>
            </a:r>
          </a:p>
          <a:p>
            <a:pPr lvl="1"/>
            <a:r>
              <a:rPr lang="en-US" altLang="zh-TW" dirty="0"/>
              <a:t>A general-purpose approach to implementing an arbitrary function on an arbitrary dataset and having the function return its results with </a:t>
            </a:r>
            <a:r>
              <a:rPr lang="en-US" altLang="zh-TW" b="1" dirty="0">
                <a:solidFill>
                  <a:srgbClr val="FF0000"/>
                </a:solidFill>
              </a:rPr>
              <a:t>low latency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/>
              <a:t>There’s no single tool that provides a complete solution. Instead, you have to use a variety of tools and techniques to build a complete Big Data system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Batch view</a:t>
            </a:r>
          </a:p>
          <a:p>
            <a:pPr lvl="2"/>
            <a:r>
              <a:rPr lang="en-US" altLang="zh-TW" dirty="0"/>
              <a:t>precomputed query </a:t>
            </a:r>
            <a:r>
              <a:rPr lang="en-US" altLang="zh-TW" dirty="0" smtClean="0"/>
              <a:t>function, ex: sum, total count</a:t>
            </a:r>
          </a:p>
          <a:p>
            <a:pPr lvl="1"/>
            <a:r>
              <a:rPr lang="en-US" altLang="zh-TW" dirty="0" err="1" smtClean="0"/>
              <a:t>Realtime</a:t>
            </a:r>
            <a:r>
              <a:rPr lang="en-US" altLang="zh-TW" dirty="0" smtClean="0"/>
              <a:t> view</a:t>
            </a:r>
          </a:p>
          <a:p>
            <a:pPr lvl="2"/>
            <a:r>
              <a:rPr lang="en-US" altLang="zh-TW" dirty="0" smtClean="0"/>
              <a:t>Partial result come from new data, instead of </a:t>
            </a:r>
            <a:r>
              <a:rPr lang="en-US" altLang="zh-TW" dirty="0" err="1" smtClean="0"/>
              <a:t>recomputation</a:t>
            </a:r>
            <a:r>
              <a:rPr lang="en-US" altLang="zh-TW" dirty="0" smtClean="0"/>
              <a:t> all dataset.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3DA0BB7-265A-403C-9275-D587AB510EDC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545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Lambda </a:t>
            </a:r>
            <a:r>
              <a:rPr lang="en-US" altLang="zh-TW" dirty="0" smtClean="0"/>
              <a:t>Architecture as equation</a:t>
            </a:r>
            <a:endParaRPr lang="zh-TW" alt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76872"/>
            <a:ext cx="7998726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3DA0BB7-265A-403C-9275-D587AB510EDC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760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Lambda Architecture</a:t>
            </a:r>
            <a:endParaRPr lang="zh-TW" altLang="en-US" dirty="0"/>
          </a:p>
        </p:txBody>
      </p:sp>
      <p:pic>
        <p:nvPicPr>
          <p:cNvPr id="1331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6642491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NCKU HPDS Lab Chun-Yu Wang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3DA0BB7-265A-403C-9275-D587AB510EDC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40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Lambda – Batch View</a:t>
            </a:r>
            <a:endParaRPr lang="zh-TW" alt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365104"/>
            <a:ext cx="641985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3DA0BB7-265A-403C-9275-D587AB510EDC}" type="slidenum">
              <a:rPr lang="zh-TW" altLang="en-US" smtClean="0"/>
              <a:t>49</a:t>
            </a:fld>
            <a:endParaRPr lang="zh-TW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12776"/>
            <a:ext cx="5236337" cy="2972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367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 to Hadoop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Data grows day-by-day, its volume had outgrown, and is impossible to store and process in a single host.</a:t>
            </a:r>
          </a:p>
          <a:p>
            <a:r>
              <a:rPr lang="en-US" altLang="zh-TW" dirty="0" smtClean="0"/>
              <a:t>Big Data 5V</a:t>
            </a:r>
          </a:p>
          <a:p>
            <a:pPr lvl="1"/>
            <a:r>
              <a:rPr lang="en-US" altLang="zh-TW" dirty="0"/>
              <a:t>Volume</a:t>
            </a:r>
            <a:r>
              <a:rPr lang="zh-TW" altLang="en-US" dirty="0"/>
              <a:t>、</a:t>
            </a:r>
            <a:r>
              <a:rPr lang="en-US" altLang="zh-TW" dirty="0"/>
              <a:t>Velocity</a:t>
            </a:r>
            <a:r>
              <a:rPr lang="zh-TW" altLang="en-US" dirty="0"/>
              <a:t>、</a:t>
            </a:r>
            <a:r>
              <a:rPr lang="en-US" altLang="zh-TW" dirty="0"/>
              <a:t>Variety</a:t>
            </a:r>
            <a:r>
              <a:rPr lang="zh-TW" altLang="en-US" dirty="0"/>
              <a:t>、</a:t>
            </a:r>
            <a:r>
              <a:rPr lang="en-US" altLang="zh-TW" dirty="0"/>
              <a:t>Veracity</a:t>
            </a:r>
            <a:r>
              <a:rPr lang="zh-TW" altLang="en-US" dirty="0"/>
              <a:t>、</a:t>
            </a:r>
            <a:r>
              <a:rPr lang="en-US" altLang="zh-TW" dirty="0"/>
              <a:t>Value</a:t>
            </a:r>
            <a:endParaRPr lang="en-US" altLang="zh-TW" dirty="0" smtClean="0"/>
          </a:p>
          <a:p>
            <a:r>
              <a:rPr lang="en-US" altLang="zh-TW" dirty="0" smtClean="0"/>
              <a:t>Hadoop</a:t>
            </a:r>
          </a:p>
          <a:p>
            <a:pPr lvl="1"/>
            <a:r>
              <a:rPr lang="en-US" altLang="zh-TW" dirty="0" smtClean="0"/>
              <a:t>Distributed System</a:t>
            </a:r>
          </a:p>
          <a:p>
            <a:pPr lvl="2"/>
            <a:r>
              <a:rPr lang="en-US" altLang="zh-TW" dirty="0" smtClean="0"/>
              <a:t>Distributed Filesystem</a:t>
            </a:r>
          </a:p>
          <a:p>
            <a:pPr lvl="2"/>
            <a:r>
              <a:rPr lang="en-US" altLang="zh-TW" dirty="0" smtClean="0"/>
              <a:t>Date Processing-MapReduce</a:t>
            </a:r>
          </a:p>
          <a:p>
            <a:pPr lvl="2"/>
            <a:r>
              <a:rPr lang="en-US" altLang="zh-TW" dirty="0" smtClean="0"/>
              <a:t>Master-slaves architecture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584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Realtime</a:t>
            </a:r>
            <a:r>
              <a:rPr lang="en-US" altLang="zh-TW" dirty="0" smtClean="0"/>
              <a:t> View</a:t>
            </a:r>
            <a:endParaRPr lang="zh-TW" alt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04864"/>
            <a:ext cx="8236379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3DA0BB7-265A-403C-9275-D587AB510EDC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45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Flink</a:t>
            </a:r>
            <a:r>
              <a:rPr lang="en-US" altLang="zh-TW" dirty="0" smtClean="0"/>
              <a:t> Practices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Prerequisities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Java 1.8 or Higher</a:t>
            </a:r>
          </a:p>
          <a:p>
            <a:pPr lvl="1"/>
            <a:r>
              <a:rPr lang="en-US" altLang="zh-TW" dirty="0" err="1" smtClean="0"/>
              <a:t>Flink</a:t>
            </a:r>
            <a:r>
              <a:rPr lang="en-US" altLang="zh-TW" dirty="0" smtClean="0"/>
              <a:t> 1.2</a:t>
            </a:r>
          </a:p>
          <a:p>
            <a:r>
              <a:rPr lang="en-US" altLang="zh-TW" dirty="0" err="1" smtClean="0"/>
              <a:t>Flink</a:t>
            </a:r>
            <a:r>
              <a:rPr lang="en-US" altLang="zh-TW" dirty="0" smtClean="0"/>
              <a:t> on Windows</a:t>
            </a:r>
          </a:p>
          <a:p>
            <a:pPr lvl="1"/>
            <a:r>
              <a:rPr lang="en-US" altLang="zh-TW" dirty="0" err="1" smtClean="0"/>
              <a:t>WordCount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LineCount</a:t>
            </a:r>
            <a:endParaRPr lang="en-US" altLang="zh-TW" dirty="0" smtClean="0"/>
          </a:p>
          <a:p>
            <a:pPr lvl="1"/>
            <a:r>
              <a:rPr lang="en-US" altLang="zh-TW" smtClean="0"/>
              <a:t>PageRank</a:t>
            </a:r>
            <a:endParaRPr lang="en-US" altLang="zh-TW" dirty="0" smtClean="0"/>
          </a:p>
          <a:p>
            <a:r>
              <a:rPr lang="en-US" altLang="zh-TW" dirty="0" smtClean="0"/>
              <a:t>Maven </a:t>
            </a:r>
            <a:r>
              <a:rPr lang="en-US" altLang="zh-TW" dirty="0" smtClean="0"/>
              <a:t>on Windows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292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710510"/>
            <a:ext cx="6253212" cy="306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Flink</a:t>
            </a:r>
            <a:r>
              <a:rPr lang="en-US" altLang="zh-TW" dirty="0" smtClean="0"/>
              <a:t> Practices </a:t>
            </a:r>
            <a:r>
              <a:rPr lang="en-US" altLang="zh-TW" dirty="0" err="1" smtClean="0"/>
              <a:t>Prequisities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Install Java 1.8 or Higher</a:t>
            </a:r>
          </a:p>
          <a:p>
            <a:r>
              <a:rPr lang="en-US" altLang="zh-TW" dirty="0" smtClean="0"/>
              <a:t>Install </a:t>
            </a:r>
            <a:r>
              <a:rPr lang="en-US" altLang="zh-TW" dirty="0" err="1" smtClean="0"/>
              <a:t>Flink</a:t>
            </a:r>
            <a:r>
              <a:rPr lang="en-US" altLang="zh-TW" dirty="0" smtClean="0"/>
              <a:t> 1.2 </a:t>
            </a:r>
          </a:p>
          <a:p>
            <a:pPr lvl="1"/>
            <a:r>
              <a:rPr lang="en-US" altLang="zh-TW" dirty="0"/>
              <a:t>Go to </a:t>
            </a:r>
            <a:r>
              <a:rPr lang="en-US" altLang="zh-TW" sz="2400" dirty="0">
                <a:hlinkClick r:id="rId3"/>
              </a:rPr>
              <a:t>https://</a:t>
            </a:r>
            <a:r>
              <a:rPr lang="en-US" altLang="zh-TW" sz="2400" dirty="0" smtClean="0">
                <a:hlinkClick r:id="rId3"/>
              </a:rPr>
              <a:t>flink.apache.org/downloads.html#binaries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Download </a:t>
            </a:r>
            <a:r>
              <a:rPr lang="en-US" altLang="zh-TW" sz="2400" dirty="0" err="1" smtClean="0"/>
              <a:t>Flink</a:t>
            </a:r>
            <a:r>
              <a:rPr lang="en-US" altLang="zh-TW" sz="2400" dirty="0" smtClean="0"/>
              <a:t> 1.2 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410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852936"/>
            <a:ext cx="5904656" cy="3845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Flink</a:t>
            </a:r>
            <a:r>
              <a:rPr lang="en-US" altLang="zh-TW" dirty="0" smtClean="0"/>
              <a:t> Startup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bin\start-local.bat</a:t>
            </a:r>
          </a:p>
          <a:p>
            <a:r>
              <a:rPr lang="en-US" altLang="zh-TW" dirty="0" smtClean="0"/>
              <a:t>http://localhost:8081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69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Flink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Wordcount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altLang="zh-TW" dirty="0" smtClean="0"/>
              <a:t>Run default </a:t>
            </a:r>
            <a:r>
              <a:rPr lang="en-US" altLang="zh-TW" dirty="0" err="1" smtClean="0"/>
              <a:t>WordCount</a:t>
            </a:r>
            <a:r>
              <a:rPr lang="en-US" altLang="zh-TW" dirty="0" smtClean="0"/>
              <a:t> Example</a:t>
            </a:r>
          </a:p>
          <a:p>
            <a:pPr lvl="1">
              <a:spcAft>
                <a:spcPts val="600"/>
              </a:spcAft>
            </a:pPr>
            <a:r>
              <a:rPr lang="en-US" altLang="zh-TW" dirty="0" smtClean="0"/>
              <a:t>bin\flink.bat run examples\WordCount.jar</a:t>
            </a:r>
          </a:p>
          <a:p>
            <a:pPr>
              <a:spcAft>
                <a:spcPts val="600"/>
              </a:spcAft>
            </a:pPr>
            <a:r>
              <a:rPr lang="en-US" altLang="zh-TW" dirty="0" err="1" smtClean="0"/>
              <a:t>WordCount</a:t>
            </a:r>
            <a:r>
              <a:rPr lang="en-US" altLang="zh-TW" dirty="0" smtClean="0"/>
              <a:t> with </a:t>
            </a:r>
            <a:r>
              <a:rPr lang="en-US" altLang="zh-TW" dirty="0" err="1" smtClean="0"/>
              <a:t>specifiy</a:t>
            </a:r>
            <a:r>
              <a:rPr lang="en-US" altLang="zh-TW" dirty="0" smtClean="0"/>
              <a:t> input</a:t>
            </a:r>
          </a:p>
          <a:p>
            <a:pPr lvl="1">
              <a:spcAft>
                <a:spcPts val="600"/>
              </a:spcAft>
            </a:pPr>
            <a:r>
              <a:rPr lang="en-US" altLang="zh-TW" dirty="0" smtClean="0"/>
              <a:t>bin\flink.bat run examples\WordCount.jar --input d:\wc-test.txt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48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000" dirty="0" smtClean="0"/>
              <a:t>Using Maven to initiate </a:t>
            </a:r>
            <a:r>
              <a:rPr lang="en-US" altLang="zh-TW" sz="4000" dirty="0" err="1" smtClean="0"/>
              <a:t>Flink</a:t>
            </a:r>
            <a:r>
              <a:rPr lang="en-US" altLang="zh-TW" sz="4000" dirty="0" smtClean="0"/>
              <a:t> Project</a:t>
            </a:r>
            <a:endParaRPr lang="zh-TW" altLang="en-US" sz="40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55</a:t>
            </a:fld>
            <a:endParaRPr lang="zh-TW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0"/>
            <a:ext cx="7388366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683568" y="314096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mvn.cmd package (compile empty project)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535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US" altLang="zh-TW" dirty="0" err="1" smtClean="0"/>
              <a:t>Flink</a:t>
            </a:r>
            <a:r>
              <a:rPr lang="en-US" altLang="zh-TW" dirty="0" smtClean="0"/>
              <a:t> Main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112568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600"/>
              </a:spcBef>
            </a:pPr>
            <a:r>
              <a:rPr lang="en-US" altLang="zh-TW" b="1" i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</a:t>
            </a:r>
          </a:p>
          <a:p>
            <a:pPr lvl="1">
              <a:spcBef>
                <a:spcPts val="600"/>
              </a:spcBef>
            </a:pPr>
            <a:r>
              <a:rPr lang="en-US" altLang="zh-TW" dirty="0" err="1"/>
              <a:t>org.apache.flink.api.java.ExecutionEnvironment</a:t>
            </a:r>
            <a:r>
              <a:rPr lang="en-US" altLang="zh-TW" dirty="0" smtClean="0"/>
              <a:t>;</a:t>
            </a:r>
          </a:p>
          <a:p>
            <a:pPr lvl="1">
              <a:spcBef>
                <a:spcPts val="600"/>
              </a:spcBef>
            </a:pPr>
            <a:r>
              <a:rPr lang="en-US" altLang="zh-TW" dirty="0" err="1" smtClean="0"/>
              <a:t>org.apache.flink.api.java.DataSet</a:t>
            </a:r>
            <a:r>
              <a:rPr lang="en-US" altLang="zh-TW" dirty="0" smtClean="0"/>
              <a:t>;</a:t>
            </a:r>
          </a:p>
          <a:p>
            <a:pPr lvl="1">
              <a:spcBef>
                <a:spcPts val="600"/>
              </a:spcBef>
            </a:pPr>
            <a:endParaRPr lang="en-US" altLang="zh-TW" dirty="0" smtClean="0"/>
          </a:p>
          <a:p>
            <a:pPr>
              <a:spcBef>
                <a:spcPts val="600"/>
              </a:spcBef>
            </a:pPr>
            <a:r>
              <a:rPr lang="en-US" altLang="zh-TW" dirty="0" smtClean="0"/>
              <a:t>Construct </a:t>
            </a:r>
            <a:r>
              <a:rPr lang="en-US" altLang="zh-TW" dirty="0" err="1" smtClean="0"/>
              <a:t>Flink</a:t>
            </a:r>
            <a:r>
              <a:rPr lang="en-US" altLang="zh-TW" dirty="0" smtClean="0"/>
              <a:t> Execution </a:t>
            </a:r>
            <a:r>
              <a:rPr lang="en-US" altLang="zh-TW" dirty="0" err="1" smtClean="0"/>
              <a:t>Env</a:t>
            </a:r>
            <a:endParaRPr lang="en-US" altLang="zh-TW" dirty="0" smtClean="0"/>
          </a:p>
          <a:p>
            <a:pPr lvl="1">
              <a:spcBef>
                <a:spcPts val="600"/>
              </a:spcBef>
            </a:pPr>
            <a:r>
              <a:rPr lang="en-US" altLang="zh-TW" sz="1900" b="1" dirty="0" smtClean="0">
                <a:solidFill>
                  <a:srgbClr val="0070C0"/>
                </a:solidFill>
              </a:rPr>
              <a:t>final </a:t>
            </a:r>
            <a:r>
              <a:rPr lang="en-US" altLang="zh-TW" sz="1900" b="1" dirty="0" err="1">
                <a:solidFill>
                  <a:srgbClr val="0070C0"/>
                </a:solidFill>
              </a:rPr>
              <a:t>ExecutionEnvironment</a:t>
            </a:r>
            <a:r>
              <a:rPr lang="en-US" altLang="zh-TW" sz="1900" b="1" dirty="0">
                <a:solidFill>
                  <a:srgbClr val="0070C0"/>
                </a:solidFill>
              </a:rPr>
              <a:t> </a:t>
            </a:r>
            <a:r>
              <a:rPr lang="en-US" altLang="zh-TW" sz="1900" b="1" dirty="0" err="1">
                <a:solidFill>
                  <a:srgbClr val="0070C0"/>
                </a:solidFill>
              </a:rPr>
              <a:t>env</a:t>
            </a:r>
            <a:r>
              <a:rPr lang="en-US" altLang="zh-TW" sz="1900" b="1" dirty="0">
                <a:solidFill>
                  <a:srgbClr val="0070C0"/>
                </a:solidFill>
              </a:rPr>
              <a:t> = </a:t>
            </a:r>
            <a:r>
              <a:rPr lang="en-US" altLang="zh-TW" sz="1900" b="1" dirty="0" err="1">
                <a:solidFill>
                  <a:srgbClr val="0070C0"/>
                </a:solidFill>
              </a:rPr>
              <a:t>ExecutionEnvironment.getExecutionEnvironment</a:t>
            </a:r>
            <a:r>
              <a:rPr lang="en-US" altLang="zh-TW" sz="1900" b="1" dirty="0" smtClean="0">
                <a:solidFill>
                  <a:srgbClr val="0070C0"/>
                </a:solidFill>
              </a:rPr>
              <a:t>();</a:t>
            </a:r>
          </a:p>
          <a:p>
            <a:pPr lvl="2">
              <a:spcBef>
                <a:spcPts val="600"/>
              </a:spcBef>
            </a:pPr>
            <a:r>
              <a:rPr lang="en-US" altLang="zh-TW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</a:t>
            </a:r>
          </a:p>
          <a:p>
            <a:pPr lvl="3">
              <a:spcBef>
                <a:spcPts val="600"/>
              </a:spcBef>
            </a:pPr>
            <a:r>
              <a:rPr lang="en-US" altLang="zh-TW" dirty="0" err="1" smtClean="0"/>
              <a:t>readTextFile</a:t>
            </a:r>
            <a:endParaRPr lang="en-US" altLang="zh-TW" dirty="0" smtClean="0"/>
          </a:p>
          <a:p>
            <a:pPr lvl="3">
              <a:spcBef>
                <a:spcPts val="600"/>
              </a:spcBef>
            </a:pPr>
            <a:r>
              <a:rPr lang="en-US" altLang="zh-TW" dirty="0" err="1" smtClean="0"/>
              <a:t>generateSequence</a:t>
            </a:r>
            <a:endParaRPr lang="en-US" altLang="zh-TW" dirty="0" smtClean="0"/>
          </a:p>
          <a:p>
            <a:pPr lvl="3">
              <a:spcBef>
                <a:spcPts val="600"/>
              </a:spcBef>
            </a:pPr>
            <a:r>
              <a:rPr lang="en-US" altLang="zh-TW" dirty="0" err="1" smtClean="0"/>
              <a:t>readCsvFile</a:t>
            </a:r>
            <a:endParaRPr lang="en-US" altLang="zh-TW" dirty="0" smtClean="0"/>
          </a:p>
          <a:p>
            <a:pPr lvl="2">
              <a:spcBef>
                <a:spcPts val="600"/>
              </a:spcBef>
            </a:pPr>
            <a:r>
              <a:rPr lang="en-US" altLang="zh-TW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</a:t>
            </a:r>
          </a:p>
          <a:p>
            <a:pPr lvl="3">
              <a:spcBef>
                <a:spcPts val="600"/>
              </a:spcBef>
            </a:pPr>
            <a:r>
              <a:rPr lang="en-US" altLang="zh-TW" dirty="0" err="1" smtClean="0"/>
              <a:t>writeAsText</a:t>
            </a:r>
            <a:endParaRPr lang="en-US" altLang="zh-TW" dirty="0" smtClean="0"/>
          </a:p>
          <a:p>
            <a:pPr lvl="3">
              <a:spcBef>
                <a:spcPts val="600"/>
              </a:spcBef>
            </a:pPr>
            <a:endParaRPr lang="en-US" altLang="zh-TW" dirty="0" smtClean="0"/>
          </a:p>
          <a:p>
            <a:pPr>
              <a:spcBef>
                <a:spcPts val="600"/>
              </a:spcBef>
            </a:pPr>
            <a:r>
              <a:rPr lang="en-US" altLang="zh-TW" b="1" i="1" dirty="0" err="1" smtClean="0">
                <a:solidFill>
                  <a:schemeClr val="accent3">
                    <a:lumMod val="75000"/>
                  </a:schemeClr>
                </a:solidFill>
              </a:rPr>
              <a:t>DataSet</a:t>
            </a:r>
            <a:r>
              <a:rPr lang="en-US" altLang="zh-TW" b="1" i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  <a:p>
            <a:pPr lvl="1">
              <a:spcBef>
                <a:spcPts val="600"/>
              </a:spcBef>
            </a:pPr>
            <a:r>
              <a:rPr lang="en-US" altLang="zh-TW" dirty="0" smtClean="0"/>
              <a:t>An abstract class to hold batch data in </a:t>
            </a:r>
            <a:r>
              <a:rPr lang="en-US" altLang="zh-TW" dirty="0" err="1" smtClean="0"/>
              <a:t>flink</a:t>
            </a:r>
            <a:r>
              <a:rPr lang="en-US" altLang="zh-TW" dirty="0" smtClean="0"/>
              <a:t> cluster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zh-TW" dirty="0" err="1" smtClean="0"/>
              <a:t>Flink</a:t>
            </a:r>
            <a:r>
              <a:rPr lang="en-US" altLang="zh-TW" dirty="0" smtClean="0"/>
              <a:t> Example 1 to 1000 sum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57</a:t>
            </a:fld>
            <a:endParaRPr lang="zh-TW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44" y="851502"/>
            <a:ext cx="8136904" cy="598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460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Line Count in </a:t>
            </a:r>
            <a:r>
              <a:rPr lang="en-US" altLang="zh-TW" dirty="0" err="1" smtClean="0"/>
              <a:t>Flink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58</a:t>
            </a:fld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971600" y="1772816"/>
            <a:ext cx="2448272" cy="4680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dirty="0" smtClean="0"/>
              <a:t>Main()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2771800" y="2276872"/>
            <a:ext cx="3456384" cy="5598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getExecutionEnvironment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2771800" y="3005336"/>
            <a:ext cx="1944216" cy="26559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err="1" smtClean="0"/>
              <a:t>readTextFile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4067944" y="3573016"/>
            <a:ext cx="1584176" cy="55984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map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4067944" y="4252454"/>
            <a:ext cx="1584176" cy="55984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reduce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4067944" y="4964700"/>
            <a:ext cx="1584176" cy="55984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Collect / print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868144" y="3668273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Line </a:t>
            </a:r>
            <a:r>
              <a:rPr lang="en-US" altLang="zh-TW" dirty="0" smtClean="0">
                <a:sym typeface="Wingdings" panose="05000000000000000000" pitchFamily="2" charset="2"/>
              </a:rPr>
              <a:t> 1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871639" y="4347711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 + 1 + ….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883146" y="5059957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Final 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708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dirty="0" err="1" smtClean="0"/>
              <a:t>Flink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MapFunction</a:t>
            </a:r>
            <a:r>
              <a:rPr lang="en-US" altLang="zh-TW" sz="3200" dirty="0" smtClean="0"/>
              <a:t> and </a:t>
            </a:r>
            <a:r>
              <a:rPr lang="en-US" altLang="zh-TW" sz="3200" dirty="0" err="1" smtClean="0"/>
              <a:t>ReduceFunction</a:t>
            </a:r>
            <a:r>
              <a:rPr lang="en-US" altLang="zh-TW" sz="3200" dirty="0" smtClean="0"/>
              <a:t> Classes</a:t>
            </a:r>
            <a:endParaRPr lang="zh-TW" altLang="en-US" sz="32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59</a:t>
            </a:fld>
            <a:endParaRPr lang="zh-TW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44824"/>
            <a:ext cx="8608486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線單箭頭接點 6"/>
          <p:cNvCxnSpPr/>
          <p:nvPr/>
        </p:nvCxnSpPr>
        <p:spPr>
          <a:xfrm>
            <a:off x="6084168" y="2132856"/>
            <a:ext cx="72008" cy="1296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7443936" y="2179629"/>
            <a:ext cx="224408" cy="132137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6876256" y="350100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Generic Types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148064" y="3436229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Interface 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241630" y="341970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implementation </a:t>
            </a:r>
            <a:endParaRPr lang="zh-TW" altLang="en-US" dirty="0"/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2375756" y="2406381"/>
            <a:ext cx="108012" cy="10226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288032" y="1487901"/>
            <a:ext cx="8388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MapFunction</a:t>
            </a:r>
            <a:r>
              <a:rPr lang="en-US" altLang="zh-TW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is a </a:t>
            </a:r>
            <a:r>
              <a:rPr lang="en-US" altLang="zh-TW" b="1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flink</a:t>
            </a:r>
            <a:r>
              <a:rPr lang="en-US" altLang="zh-TW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defined interface for map transformation</a:t>
            </a:r>
            <a:endParaRPr lang="zh-TW" altLang="en-US" b="1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941168"/>
            <a:ext cx="8217379" cy="87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直線單箭頭接點 25"/>
          <p:cNvCxnSpPr/>
          <p:nvPr/>
        </p:nvCxnSpPr>
        <p:spPr>
          <a:xfrm flipH="1" flipV="1">
            <a:off x="2627784" y="3805562"/>
            <a:ext cx="144016" cy="14236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H="1" flipV="1">
            <a:off x="6120172" y="3776136"/>
            <a:ext cx="324036" cy="1237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endCxn id="11" idx="2"/>
          </p:cNvCxnSpPr>
          <p:nvPr/>
        </p:nvCxnSpPr>
        <p:spPr>
          <a:xfrm flipH="1" flipV="1">
            <a:off x="7812360" y="3870340"/>
            <a:ext cx="72008" cy="11428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1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5480304"/>
            <a:ext cx="1828800" cy="137769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Big Data 5V Concept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40768"/>
            <a:ext cx="8153400" cy="4139536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3923928" y="6169152"/>
            <a:ext cx="1872208" cy="4282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Value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216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 Definition In Document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60</a:t>
            </a:fld>
            <a:endParaRPr lang="zh-TW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8760862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323528" y="5157192"/>
            <a:ext cx="84249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ci.apache.org/projects/flink/flink-docs-master/api/java/org/apache/flink/api/common/functions/MapFunction.html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688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692696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PageRank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Measure the importance of a Web Page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61</a:t>
            </a:fld>
            <a:endParaRPr lang="zh-TW" altLang="en-US"/>
          </a:p>
        </p:txBody>
      </p:sp>
      <p:pic>
        <p:nvPicPr>
          <p:cNvPr id="8" name="Picture 2" descr="https://upload.wikimedia.org/wikipedia/commons/thumb/f/fb/PageRanks-Example.svg/400px-PageRanks-Exampl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420888"/>
            <a:ext cx="5328592" cy="428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91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PageRank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b="0" dirty="0" smtClean="0"/>
                  <a:t>Simplified Version </a:t>
                </a:r>
                <a:endParaRPr lang="en-US" altLang="zh-TW" b="0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)∈</m:t>
                        </m:r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𝐸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Complete Version</a:t>
                </a:r>
                <a:r>
                  <a:rPr lang="en-US" altLang="zh-TW" dirty="0"/>
                  <a:t> </a:t>
                </a:r>
                <a:endParaRPr lang="en-US" altLang="zh-TW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1−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i="1">
                            <a:latin typeface="Cambria Math"/>
                          </a:rPr>
                          <m:t>(</m:t>
                        </m:r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r>
                          <a:rPr lang="en-US" altLang="zh-TW" i="1">
                            <a:latin typeface="Cambria Math"/>
                          </a:rPr>
                          <m:t>𝑗</m:t>
                        </m:r>
                        <m:r>
                          <a:rPr lang="en-US" altLang="zh-TW" i="1">
                            <a:latin typeface="Cambria Math"/>
                          </a:rPr>
                          <m:t>)∈</m:t>
                        </m:r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𝐸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TW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D is dumper factor(</a:t>
                </a:r>
                <a:r>
                  <a:rPr lang="zh-TW" altLang="en-US" dirty="0" smtClean="0"/>
                  <a:t>阻塞因子</a:t>
                </a:r>
                <a:r>
                  <a:rPr lang="en-US" altLang="zh-TW" dirty="0" smtClean="0"/>
                  <a:t>)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62</a:t>
            </a:fld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300192" y="2132856"/>
            <a:ext cx="576064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5977477" y="3356992"/>
            <a:ext cx="576064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7308304" y="3356992"/>
            <a:ext cx="576064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060504" y="1196752"/>
            <a:ext cx="2471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Graph  G = { N, E 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N is Node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E is Edge Set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6" idx="3"/>
            <a:endCxn id="7" idx="0"/>
          </p:cNvCxnSpPr>
          <p:nvPr/>
        </p:nvCxnSpPr>
        <p:spPr>
          <a:xfrm flipH="1">
            <a:off x="6265509" y="2686020"/>
            <a:ext cx="119046" cy="6709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7" idx="6"/>
            <a:endCxn id="8" idx="2"/>
          </p:cNvCxnSpPr>
          <p:nvPr/>
        </p:nvCxnSpPr>
        <p:spPr>
          <a:xfrm>
            <a:off x="6553541" y="3681028"/>
            <a:ext cx="7547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8" idx="0"/>
            <a:endCxn id="6" idx="6"/>
          </p:cNvCxnSpPr>
          <p:nvPr/>
        </p:nvCxnSpPr>
        <p:spPr>
          <a:xfrm flipH="1" flipV="1">
            <a:off x="6876256" y="2456892"/>
            <a:ext cx="720080" cy="900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8" idx="1"/>
            <a:endCxn id="7" idx="7"/>
          </p:cNvCxnSpPr>
          <p:nvPr/>
        </p:nvCxnSpPr>
        <p:spPr>
          <a:xfrm flipH="1">
            <a:off x="6469178" y="3451900"/>
            <a:ext cx="9234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75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PageRank on </a:t>
            </a:r>
            <a:r>
              <a:rPr lang="en-US" altLang="zh-TW" dirty="0" err="1" smtClean="0"/>
              <a:t>Flink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bin\</a:t>
            </a:r>
            <a:r>
              <a:rPr lang="en-US" altLang="zh-TW" dirty="0" err="1" smtClean="0"/>
              <a:t>flink</a:t>
            </a:r>
            <a:r>
              <a:rPr lang="en-US" altLang="zh-TW" dirty="0"/>
              <a:t> </a:t>
            </a:r>
            <a:r>
              <a:rPr lang="en-US" altLang="zh-TW" dirty="0" smtClean="0"/>
              <a:t>run examples\batch\PageRank.jar</a:t>
            </a:r>
          </a:p>
          <a:p>
            <a:pPr lvl="1"/>
            <a:r>
              <a:rPr lang="en-US" altLang="zh-TW" dirty="0" smtClean="0"/>
              <a:t>--pages ( Page IDs, the nodes of a Graph )</a:t>
            </a:r>
          </a:p>
          <a:p>
            <a:pPr lvl="1"/>
            <a:r>
              <a:rPr lang="en-US" altLang="zh-TW" dirty="0" smtClean="0"/>
              <a:t>--links ( Links, the edges of a Graph )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429000"/>
            <a:ext cx="5365464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14761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Build PageRank By Yourself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4441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861048"/>
            <a:ext cx="7512050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 to Hadoop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Hadoop</a:t>
            </a:r>
          </a:p>
          <a:p>
            <a:pPr lvl="1"/>
            <a:r>
              <a:rPr lang="en-US" altLang="zh-TW" dirty="0" smtClean="0"/>
              <a:t>Fix </a:t>
            </a:r>
            <a:r>
              <a:rPr lang="en-US" altLang="zh-TW" dirty="0" err="1" smtClean="0"/>
              <a:t>Nutch</a:t>
            </a:r>
            <a:r>
              <a:rPr lang="en-US" altLang="zh-TW" dirty="0" smtClean="0"/>
              <a:t> Scalability issue</a:t>
            </a:r>
          </a:p>
          <a:p>
            <a:pPr lvl="1"/>
            <a:r>
              <a:rPr lang="en-US" altLang="zh-TW" dirty="0" smtClean="0"/>
              <a:t>Idea come from Google’s Paper MapReduce</a:t>
            </a:r>
          </a:p>
          <a:p>
            <a:pPr lvl="2"/>
            <a:r>
              <a:rPr lang="en-US" altLang="zh-TW" sz="2000" dirty="0"/>
              <a:t>MapReduce: Simplified Data Processing on Large </a:t>
            </a:r>
            <a:r>
              <a:rPr lang="en-US" altLang="zh-TW" sz="2000" dirty="0" smtClean="0"/>
              <a:t>Clusters 2004</a:t>
            </a: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043608" y="5927871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/>
              <a:t>Master-Slaves Architecture 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0742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780928"/>
            <a:ext cx="6336704" cy="3889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0"/>
            <a:ext cx="8153400" cy="990600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HDFS – Hadoop Distributed File System</a:t>
            </a:r>
            <a:endParaRPr lang="zh-TW" altLang="en-US" sz="360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539552" y="836712"/>
            <a:ext cx="8153400" cy="2520280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HDFS</a:t>
            </a:r>
          </a:p>
          <a:p>
            <a:pPr lvl="1"/>
            <a:r>
              <a:rPr lang="en-US" altLang="zh-TW" dirty="0" smtClean="0"/>
              <a:t>Storage Component in Hadoop </a:t>
            </a:r>
          </a:p>
          <a:p>
            <a:pPr lvl="1"/>
            <a:r>
              <a:rPr lang="en-US" altLang="zh-TW" dirty="0" smtClean="0"/>
              <a:t>Come from Google File System (GFS)</a:t>
            </a:r>
          </a:p>
          <a:p>
            <a:pPr lvl="1"/>
            <a:r>
              <a:rPr lang="en-US" altLang="zh-TW" dirty="0" smtClean="0"/>
              <a:t>Data replication</a:t>
            </a:r>
          </a:p>
          <a:p>
            <a:pPr lvl="1"/>
            <a:r>
              <a:rPr lang="en-US" altLang="zh-TW" dirty="0" smtClean="0"/>
              <a:t>Fault </a:t>
            </a:r>
            <a:r>
              <a:rPr lang="en-US" altLang="zh-TW" dirty="0" err="1" smtClean="0"/>
              <a:t>Toleraance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0" y="5085184"/>
            <a:ext cx="4211960" cy="98488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/>
            </a:lvl1pPr>
            <a:lvl2pPr marL="640080" lvl="1" indent="-274320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/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/>
            </a:lvl3pPr>
            <a:lvl4pPr indent="-228600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/>
            </a:lvl4pPr>
            <a:lvl5pPr indent="-22860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/>
            </a:lvl5pPr>
            <a:lvl6pPr marL="2103120" indent="-228600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baseline="0"/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baseline="0"/>
            </a:lvl7pPr>
            <a:lvl8pPr marL="2651760" indent="-228600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baseline="0"/>
            </a:lvl8pPr>
            <a:lvl9pPr marL="2926080" indent="-228600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baseline="0"/>
            </a:lvl9pPr>
          </a:lstStyle>
          <a:p>
            <a:pPr lvl="1"/>
            <a:r>
              <a:rPr lang="en-US" altLang="zh-TW" dirty="0" err="1" smtClean="0"/>
              <a:t>NameNode</a:t>
            </a:r>
            <a:r>
              <a:rPr lang="en-US" altLang="zh-TW" dirty="0" smtClean="0"/>
              <a:t> ( Metadata )</a:t>
            </a:r>
          </a:p>
          <a:p>
            <a:pPr lvl="1"/>
            <a:r>
              <a:rPr lang="en-US" altLang="zh-TW" dirty="0" err="1" smtClean="0"/>
              <a:t>DataNode</a:t>
            </a:r>
            <a:r>
              <a:rPr lang="en-US" altLang="zh-TW" dirty="0" smtClean="0"/>
              <a:t> ( Block/ Split 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23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HDFS Client communication</a:t>
            </a:r>
            <a:endParaRPr lang="zh-TW" alt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9525" y="2329656"/>
            <a:ext cx="6584950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932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649</TotalTime>
  <Words>1210</Words>
  <Application>Microsoft Office PowerPoint</Application>
  <PresentationFormat>如螢幕大小 (4:3)</PresentationFormat>
  <Paragraphs>348</Paragraphs>
  <Slides>64</Slides>
  <Notes>0</Notes>
  <HiddenSlides>6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64</vt:i4>
      </vt:variant>
    </vt:vector>
  </HeadingPairs>
  <TitlesOfParts>
    <vt:vector size="65" baseType="lpstr">
      <vt:lpstr>Office 佈景主題</vt:lpstr>
      <vt:lpstr>Introduction to Flink with its Practices</vt:lpstr>
      <vt:lpstr>Stuff Download</vt:lpstr>
      <vt:lpstr>Outline</vt:lpstr>
      <vt:lpstr>Hadoop and its sub-systems</vt:lpstr>
      <vt:lpstr>Introduction to Hadoop</vt:lpstr>
      <vt:lpstr>Big Data 5V Concept</vt:lpstr>
      <vt:lpstr>Introduction to Hadoop</vt:lpstr>
      <vt:lpstr>HDFS – Hadoop Distributed File System</vt:lpstr>
      <vt:lpstr>HDFS Client communication</vt:lpstr>
      <vt:lpstr>HDFS – Hadoop Distributed File System</vt:lpstr>
      <vt:lpstr>HDFS - Federation</vt:lpstr>
      <vt:lpstr>HDFS- High Availability</vt:lpstr>
      <vt:lpstr>Hadoop - YARN</vt:lpstr>
      <vt:lpstr>Hadoop - YARN</vt:lpstr>
      <vt:lpstr>Hadoop 1 vs Hadoop 2</vt:lpstr>
      <vt:lpstr>YARN Framework</vt:lpstr>
      <vt:lpstr>YARN – Application interactive</vt:lpstr>
      <vt:lpstr>Hadoop MapReduce</vt:lpstr>
      <vt:lpstr>Hadoop MapReduce Inverted Index</vt:lpstr>
      <vt:lpstr>Inverted Index Map Part</vt:lpstr>
      <vt:lpstr>Inverted Reduce Part</vt:lpstr>
      <vt:lpstr>Hadoop Ecosystem</vt:lpstr>
      <vt:lpstr>Apache Flink</vt:lpstr>
      <vt:lpstr>Flink</vt:lpstr>
      <vt:lpstr>Flink</vt:lpstr>
      <vt:lpstr>Flink programs</vt:lpstr>
      <vt:lpstr>Flink Program</vt:lpstr>
      <vt:lpstr>Flink – partition and operator</vt:lpstr>
      <vt:lpstr>Flink – partition and operator</vt:lpstr>
      <vt:lpstr>Flink- Data Distribution</vt:lpstr>
      <vt:lpstr>Flink - Tasks &amp; Operator Chains</vt:lpstr>
      <vt:lpstr>Flink - Tasks &amp; Operator Chains</vt:lpstr>
      <vt:lpstr>Flink - Distributed Execution</vt:lpstr>
      <vt:lpstr>Flink - Distributed Execution</vt:lpstr>
      <vt:lpstr>Apache Flink Fault-Tolerance</vt:lpstr>
      <vt:lpstr>Apache Flink Fault-Tolerance</vt:lpstr>
      <vt:lpstr>Apache Flink Fault-Tolerance</vt:lpstr>
      <vt:lpstr>Snapshot Cuts</vt:lpstr>
      <vt:lpstr>Flink - Checkpoints</vt:lpstr>
      <vt:lpstr>Chandy-Lamport algorithm</vt:lpstr>
      <vt:lpstr>Flink Barrier</vt:lpstr>
      <vt:lpstr>Asynchronous barrier snapshot</vt:lpstr>
      <vt:lpstr>Flink Checkpoint Example</vt:lpstr>
      <vt:lpstr>Flink Checkpoint Example</vt:lpstr>
      <vt:lpstr>Lambda Architecture</vt:lpstr>
      <vt:lpstr>Lambda Architecture</vt:lpstr>
      <vt:lpstr>Lambda Architecture as equation</vt:lpstr>
      <vt:lpstr>Lambda Architecture</vt:lpstr>
      <vt:lpstr>Lambda – Batch View</vt:lpstr>
      <vt:lpstr>Realtime View</vt:lpstr>
      <vt:lpstr>Flink Practices</vt:lpstr>
      <vt:lpstr>Flink Practices Prequisities</vt:lpstr>
      <vt:lpstr>Flink Startup</vt:lpstr>
      <vt:lpstr>Flink Wordcount</vt:lpstr>
      <vt:lpstr>Using Maven to initiate Flink Project</vt:lpstr>
      <vt:lpstr>Flink Main</vt:lpstr>
      <vt:lpstr>Flink Example 1 to 1000 sum</vt:lpstr>
      <vt:lpstr>Line Count in Flink</vt:lpstr>
      <vt:lpstr>Flink MapFunction and ReduceFunction Classes</vt:lpstr>
      <vt:lpstr>Class Definition In Document</vt:lpstr>
      <vt:lpstr>PageRank</vt:lpstr>
      <vt:lpstr>PageRank</vt:lpstr>
      <vt:lpstr>PageRank on Flink</vt:lpstr>
      <vt:lpstr>Build PageRank By Yourself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in Practice</dc:title>
  <dc:creator>原來是個胖仔</dc:creator>
  <cp:lastModifiedBy>anr2</cp:lastModifiedBy>
  <cp:revision>177</cp:revision>
  <dcterms:created xsi:type="dcterms:W3CDTF">2016-10-01T15:35:41Z</dcterms:created>
  <dcterms:modified xsi:type="dcterms:W3CDTF">2017-05-02T19:39:44Z</dcterms:modified>
</cp:coreProperties>
</file>