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3" r:id="rId3"/>
    <p:sldId id="257" r:id="rId4"/>
    <p:sldId id="283" r:id="rId5"/>
    <p:sldId id="258" r:id="rId6"/>
    <p:sldId id="295" r:id="rId7"/>
    <p:sldId id="259" r:id="rId8"/>
    <p:sldId id="271" r:id="rId9"/>
    <p:sldId id="288" r:id="rId10"/>
    <p:sldId id="272" r:id="rId11"/>
    <p:sldId id="273" r:id="rId12"/>
    <p:sldId id="274" r:id="rId13"/>
    <p:sldId id="275" r:id="rId14"/>
    <p:sldId id="276" r:id="rId15"/>
    <p:sldId id="284" r:id="rId16"/>
    <p:sldId id="285" r:id="rId17"/>
    <p:sldId id="286" r:id="rId18"/>
    <p:sldId id="277" r:id="rId19"/>
    <p:sldId id="279" r:id="rId20"/>
    <p:sldId id="280" r:id="rId21"/>
    <p:sldId id="281" r:id="rId22"/>
    <p:sldId id="278" r:id="rId23"/>
    <p:sldId id="282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96" r:id="rId36"/>
    <p:sldId id="297" r:id="rId37"/>
    <p:sldId id="303" r:id="rId38"/>
    <p:sldId id="301" r:id="rId39"/>
    <p:sldId id="302" r:id="rId40"/>
    <p:sldId id="300" r:id="rId41"/>
    <p:sldId id="304" r:id="rId42"/>
    <p:sldId id="299" r:id="rId43"/>
    <p:sldId id="305" r:id="rId44"/>
    <p:sldId id="306" r:id="rId45"/>
    <p:sldId id="293" r:id="rId46"/>
    <p:sldId id="292" r:id="rId47"/>
    <p:sldId id="294" r:id="rId48"/>
    <p:sldId id="287" r:id="rId49"/>
    <p:sldId id="290" r:id="rId50"/>
    <p:sldId id="291" r:id="rId51"/>
    <p:sldId id="307" r:id="rId52"/>
    <p:sldId id="308" r:id="rId53"/>
    <p:sldId id="309" r:id="rId54"/>
    <p:sldId id="310" r:id="rId55"/>
    <p:sldId id="311" r:id="rId56"/>
    <p:sldId id="312" r:id="rId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7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968" y="-6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196F2-7E54-415D-9F2F-D0DD192292A9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3EA4-38CA-4D2A-8998-EF908D345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674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1906E-7720-408F-9FA4-C88C0E791A02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680D6-239C-4970-A2EE-D15F0B1BE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47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B383-8B2D-4C2A-BE2D-FDD0B45D0C07}" type="datetime1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8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8926-420C-45E2-8AA6-9733A453374C}" type="datetime1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38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6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A921-144C-4682-9BA8-D1BDB9083A9D}" type="datetime1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56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6C99-515D-46AD-8C03-E732670A9A45}" type="datetime1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04DD-FE81-416A-94D2-54E5A99DF8B7}" type="datetime1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9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93A-89C1-4B3F-84B0-F75635F5D95B}" type="datetime1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72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752B-2ECC-4649-A367-1C27B577136F}" type="datetime1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60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41A3-EFF6-4592-BC55-127C0547D0CD}" type="datetime1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5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BF78-AE7C-4265-A246-A4E1A09E08AC}" type="datetime1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10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CC98-3FA3-4372-97AB-5160DEEC3E87}" type="datetime1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7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B383-8B2D-4C2A-BE2D-FDD0B45D0C07}" type="datetime1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69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flink.apache.org/downloads.html#binarie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r>
              <a:rPr lang="en-US" altLang="zh-TW" dirty="0" err="1" smtClean="0"/>
              <a:t>Flink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with its Practices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Chun-Yu Wang wicanr2@gmail.com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8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00474"/>
            <a:ext cx="39433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solidFill>
                  <a:srgbClr val="775F55"/>
                </a:solidFill>
              </a:rPr>
              <a:t>HDFS – Hadoop Distributed File System</a:t>
            </a:r>
            <a:endParaRPr lang="zh-TW" altLang="en-US" sz="32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251520" y="1552575"/>
            <a:ext cx="6723115" cy="44958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HDFS</a:t>
            </a:r>
          </a:p>
          <a:p>
            <a:pPr lvl="1"/>
            <a:r>
              <a:rPr lang="en-US" altLang="zh-TW" dirty="0" err="1" smtClean="0"/>
              <a:t>NameNode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 smtClean="0"/>
              <a:t>Namespace and Block Management</a:t>
            </a:r>
          </a:p>
          <a:p>
            <a:pPr lvl="2"/>
            <a:r>
              <a:rPr lang="en-US" altLang="zh-TW" dirty="0" smtClean="0"/>
              <a:t>Location of the directories, files and blocks</a:t>
            </a:r>
          </a:p>
          <a:p>
            <a:pPr lvl="2"/>
            <a:r>
              <a:rPr lang="en-US" altLang="zh-TW" dirty="0" err="1" smtClean="0"/>
              <a:t>DataNode</a:t>
            </a:r>
            <a:r>
              <a:rPr lang="en-US" altLang="zh-TW" dirty="0" smtClean="0"/>
              <a:t> registration and heart-beats (ping-pong)</a:t>
            </a:r>
          </a:p>
          <a:p>
            <a:pPr lvl="2"/>
            <a:r>
              <a:rPr lang="en-US" altLang="zh-TW" dirty="0" smtClean="0"/>
              <a:t>Replication</a:t>
            </a:r>
          </a:p>
          <a:p>
            <a:pPr lvl="1"/>
            <a:r>
              <a:rPr lang="en-US" altLang="zh-TW" dirty="0" err="1" smtClean="0"/>
              <a:t>DataNode</a:t>
            </a:r>
            <a:r>
              <a:rPr lang="en-US" altLang="zh-TW" dirty="0" smtClean="0"/>
              <a:t> (Block Storage)</a:t>
            </a:r>
          </a:p>
          <a:p>
            <a:pPr lvl="2"/>
            <a:r>
              <a:rPr lang="en-US" altLang="zh-TW" dirty="0" smtClean="0"/>
              <a:t>Store block on local file system</a:t>
            </a:r>
          </a:p>
          <a:p>
            <a:pPr lvl="2"/>
            <a:r>
              <a:rPr lang="en-US" altLang="zh-TW" dirty="0" smtClean="0"/>
              <a:t>Read-write block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0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HDFS - Federation</a:t>
            </a:r>
            <a:endParaRPr lang="zh-TW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848872" cy="479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9552" y="630932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 smtClean="0"/>
              <a:t>Datanodes</a:t>
            </a:r>
            <a:r>
              <a:rPr lang="en-US" altLang="zh-TW" sz="2800" dirty="0" smtClean="0"/>
              <a:t> are shared among multiple </a:t>
            </a:r>
            <a:r>
              <a:rPr lang="en-US" altLang="zh-TW" sz="2800" dirty="0" err="1" smtClean="0"/>
              <a:t>Namenodes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8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HDFS- High Availability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Standby </a:t>
            </a:r>
            <a:r>
              <a:rPr lang="en-US" altLang="zh-TW" dirty="0" err="1" smtClean="0"/>
              <a:t>Namenode</a:t>
            </a:r>
            <a:r>
              <a:rPr lang="en-US" altLang="zh-TW" dirty="0" smtClean="0"/>
              <a:t> can take over work from a Failed </a:t>
            </a:r>
            <a:r>
              <a:rPr lang="en-US" altLang="zh-TW" dirty="0" err="1" smtClean="0"/>
              <a:t>Namenode</a:t>
            </a:r>
            <a:r>
              <a:rPr lang="en-US" altLang="zh-TW" dirty="0"/>
              <a:t> </a:t>
            </a:r>
            <a:r>
              <a:rPr lang="en-US" altLang="zh-TW" dirty="0" smtClean="0"/>
              <a:t>automatically.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6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- YARN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340768"/>
            <a:ext cx="8089420" cy="494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3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Hadoop - YARN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Conquer the challenge in Hadoop 1</a:t>
            </a:r>
          </a:p>
          <a:p>
            <a:pPr lvl="1"/>
            <a:r>
              <a:rPr lang="en-US" altLang="zh-TW" dirty="0" smtClean="0"/>
              <a:t>Nonlinear scalability improvement in more than 4000 nodes.</a:t>
            </a:r>
          </a:p>
          <a:p>
            <a:pPr lvl="1"/>
            <a:r>
              <a:rPr lang="en-US" altLang="zh-TW" dirty="0" smtClean="0"/>
              <a:t>Only support Hadoop MapReduce</a:t>
            </a:r>
          </a:p>
          <a:p>
            <a:r>
              <a:rPr lang="en-US" altLang="zh-TW" dirty="0" smtClean="0"/>
              <a:t>YARN</a:t>
            </a:r>
          </a:p>
          <a:p>
            <a:pPr lvl="1"/>
            <a:r>
              <a:rPr lang="en-US" altLang="zh-TW" dirty="0" smtClean="0"/>
              <a:t>A generic application scheduler</a:t>
            </a:r>
          </a:p>
          <a:p>
            <a:pPr lvl="1"/>
            <a:r>
              <a:rPr lang="en-US" altLang="zh-TW" dirty="0" smtClean="0"/>
              <a:t>Separate Hadoop 1 into Computation Layer (MapReduce, Spark, Storm ..) and Storage Layer ( HDFS )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1 vs Hadoop 2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27425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9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77486"/>
            <a:ext cx="689446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YARN Framework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552" y="1052736"/>
            <a:ext cx="8153400" cy="34563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mtClean="0"/>
              <a:t>ResourceManager</a:t>
            </a:r>
          </a:p>
          <a:p>
            <a:pPr lvl="1"/>
            <a:r>
              <a:rPr lang="en-US" altLang="zh-TW" smtClean="0"/>
              <a:t>the YARN master process</a:t>
            </a:r>
          </a:p>
          <a:p>
            <a:pPr lvl="1"/>
            <a:r>
              <a:rPr lang="en-US" altLang="zh-TW" smtClean="0"/>
              <a:t>Application scheduler and Resource allocation</a:t>
            </a:r>
          </a:p>
          <a:p>
            <a:pPr lvl="2"/>
            <a:r>
              <a:rPr lang="en-US" altLang="zh-TW" smtClean="0"/>
              <a:t>Pluggable Schedular</a:t>
            </a:r>
          </a:p>
          <a:p>
            <a:r>
              <a:rPr lang="en-US" altLang="zh-TW" smtClean="0"/>
              <a:t>NodeManager</a:t>
            </a:r>
          </a:p>
          <a:p>
            <a:pPr lvl="2"/>
            <a:r>
              <a:rPr lang="en-US" altLang="zh-TW" smtClean="0"/>
              <a:t>Container Maintaince</a:t>
            </a:r>
          </a:p>
          <a:p>
            <a:pPr lvl="3"/>
            <a:r>
              <a:rPr lang="en-US" altLang="zh-TW" smtClean="0"/>
              <a:t>Application Master ( JobManager )</a:t>
            </a:r>
          </a:p>
          <a:p>
            <a:pPr lvl="3"/>
            <a:r>
              <a:rPr lang="en-US" altLang="zh-TW" smtClean="0"/>
              <a:t>Worker ( TaskManager )</a:t>
            </a:r>
          </a:p>
          <a:p>
            <a:pPr lvl="3"/>
            <a:endParaRPr lang="en-US" altLang="zh-TW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3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 – Application interactive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12689"/>
            <a:ext cx="7513922" cy="482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7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MapReduce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192688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MapReduce Inverted Index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4750" y="2637631"/>
            <a:ext cx="67945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7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Stuff Download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Slides</a:t>
            </a:r>
          </a:p>
          <a:p>
            <a:pPr lvl="1"/>
            <a:r>
              <a:rPr lang="en-US" altLang="zh-TW" dirty="0"/>
              <a:t>https</a:t>
            </a:r>
            <a:r>
              <a:rPr lang="en-US" altLang="zh-TW" dirty="0" smtClean="0"/>
              <a:t>://goo.gl/EGWo99</a:t>
            </a:r>
          </a:p>
          <a:p>
            <a:r>
              <a:rPr lang="en-US" altLang="zh-TW" dirty="0" smtClean="0"/>
              <a:t>Example Code</a:t>
            </a:r>
          </a:p>
          <a:p>
            <a:pPr lvl="1"/>
            <a:r>
              <a:rPr lang="en-US" altLang="zh-TW" dirty="0"/>
              <a:t>https://goo.gl/as4g2m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300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3400" cy="6081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Inverted Index Map Part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678" y="980728"/>
            <a:ext cx="6754690" cy="56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5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Inverted Reduce Part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992" y="1268760"/>
            <a:ext cx="7743423" cy="502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4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Ecosystem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013" y="1600200"/>
            <a:ext cx="68859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9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Apache </a:t>
            </a:r>
            <a:r>
              <a:rPr lang="en-US" altLang="zh-TW" dirty="0" err="1" smtClean="0"/>
              <a:t>Flink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5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Stream and Batch data processing platform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" name="內容版面配置區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348880"/>
            <a:ext cx="6584131" cy="38948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627738" y="58743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Flink</a:t>
            </a:r>
            <a:r>
              <a:rPr lang="en-US" altLang="zh-TW" dirty="0" smtClean="0"/>
              <a:t> Stack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4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Flink’s</a:t>
            </a:r>
            <a:r>
              <a:rPr lang="en-US" altLang="zh-TW" dirty="0" smtClean="0"/>
              <a:t> </a:t>
            </a:r>
            <a:r>
              <a:rPr lang="en-US" altLang="zh-TW" dirty="0"/>
              <a:t>core </a:t>
            </a:r>
            <a:endParaRPr lang="en-US" altLang="zh-TW" dirty="0" smtClean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treaming </a:t>
            </a:r>
            <a:r>
              <a:rPr lang="en-US" altLang="zh-TW" dirty="0"/>
              <a:t>dataflow engine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distribution ( move streams between two operators  )</a:t>
            </a:r>
          </a:p>
          <a:p>
            <a:pPr lvl="1"/>
            <a:r>
              <a:rPr lang="en-US" altLang="zh-TW" dirty="0" smtClean="0"/>
              <a:t>Communication ( Client-Master-Worker )</a:t>
            </a:r>
          </a:p>
          <a:p>
            <a:pPr lvl="1"/>
            <a:r>
              <a:rPr lang="en-US" altLang="zh-TW" dirty="0" smtClean="0"/>
              <a:t>fault tolerance</a:t>
            </a:r>
          </a:p>
          <a:p>
            <a:pPr lvl="1"/>
            <a:r>
              <a:rPr lang="en-US" altLang="zh-TW" dirty="0" smtClean="0"/>
              <a:t>batch </a:t>
            </a:r>
            <a:r>
              <a:rPr lang="en-US" altLang="zh-TW" dirty="0"/>
              <a:t>processing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Based on </a:t>
            </a:r>
            <a:r>
              <a:rPr lang="en-US" altLang="zh-TW" dirty="0"/>
              <a:t>top of the streaming engine, overlaying native iteration support, managed memory, and program optimization.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7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53498"/>
            <a:ext cx="4896544" cy="203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08112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Flink</a:t>
            </a:r>
            <a:r>
              <a:rPr lang="en-US" altLang="zh-TW" dirty="0"/>
              <a:t> programs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1484784"/>
            <a:ext cx="8153400" cy="32403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Programs 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streaming dataflow consists of streams and transformation operators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streams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an intermediate result</a:t>
            </a:r>
            <a:endParaRPr lang="en-US" altLang="zh-TW" dirty="0" smtClean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transformations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 an </a:t>
            </a:r>
            <a:r>
              <a:rPr lang="en-US" altLang="zh-TW" dirty="0" smtClean="0"/>
              <a:t>operation on one or multiple streams</a:t>
            </a:r>
          </a:p>
          <a:p>
            <a:pPr lvl="1"/>
            <a:r>
              <a:rPr lang="en-US" altLang="zh-TW" dirty="0"/>
              <a:t>inherently parallel and distributed.</a:t>
            </a:r>
            <a:endParaRPr lang="en-US" altLang="zh-TW" dirty="0" smtClean="0"/>
          </a:p>
          <a:p>
            <a:r>
              <a:rPr lang="en-US" altLang="zh-TW" dirty="0" smtClean="0"/>
              <a:t>Dataflow</a:t>
            </a:r>
          </a:p>
          <a:p>
            <a:pPr lvl="1"/>
            <a:r>
              <a:rPr lang="en-US" altLang="zh-TW" dirty="0" smtClean="0"/>
              <a:t>Start with one or more </a:t>
            </a:r>
            <a:r>
              <a:rPr lang="en-US" altLang="zh-TW" b="1" dirty="0" smtClean="0"/>
              <a:t>sources</a:t>
            </a:r>
          </a:p>
          <a:p>
            <a:pPr lvl="1"/>
            <a:r>
              <a:rPr lang="en-US" altLang="zh-TW" dirty="0" smtClean="0"/>
              <a:t>Ends in one or more </a:t>
            </a:r>
            <a:r>
              <a:rPr lang="en-US" altLang="zh-TW" b="1" dirty="0" smtClean="0"/>
              <a:t>sinks</a:t>
            </a:r>
            <a:endParaRPr lang="en-US" altLang="zh-TW" b="1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2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8153400" cy="536104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Program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8526" y="1600200"/>
            <a:ext cx="5826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1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– partition and operator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Streams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split </a:t>
            </a:r>
            <a:r>
              <a:rPr lang="en-US" altLang="zh-TW" dirty="0"/>
              <a:t>into </a:t>
            </a:r>
            <a:r>
              <a:rPr lang="en-US" altLang="zh-TW" b="1" dirty="0" smtClean="0"/>
              <a:t>stream partitions</a:t>
            </a:r>
            <a:endParaRPr lang="en-US" altLang="zh-TW" dirty="0" smtClean="0"/>
          </a:p>
          <a:p>
            <a:r>
              <a:rPr lang="en-US" altLang="zh-TW" i="1" dirty="0" smtClean="0"/>
              <a:t>Transformation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split </a:t>
            </a:r>
            <a:r>
              <a:rPr lang="en-US" altLang="zh-TW" dirty="0"/>
              <a:t>into </a:t>
            </a:r>
            <a:r>
              <a:rPr lang="en-US" altLang="zh-TW" b="1" dirty="0"/>
              <a:t>operator </a:t>
            </a:r>
            <a:r>
              <a:rPr lang="en-US" altLang="zh-TW" b="1" dirty="0" smtClean="0"/>
              <a:t>subtasks to process stream partitions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execute independently, in different threads and on different machine and containers</a:t>
            </a:r>
          </a:p>
          <a:p>
            <a:pPr lvl="2"/>
            <a:r>
              <a:rPr lang="en-US" altLang="zh-TW" dirty="0" smtClean="0"/>
              <a:t>Operator </a:t>
            </a:r>
            <a:r>
              <a:rPr lang="en-US" altLang="zh-TW" b="1" dirty="0"/>
              <a:t>parallelism</a:t>
            </a:r>
            <a:r>
              <a:rPr lang="en-US" altLang="zh-TW" dirty="0"/>
              <a:t> </a:t>
            </a:r>
            <a:r>
              <a:rPr lang="en-US" altLang="zh-TW" dirty="0" smtClean="0"/>
              <a:t>is different.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2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Flink</a:t>
            </a:r>
            <a:r>
              <a:rPr lang="en-US" altLang="zh-TW" dirty="0"/>
              <a:t> – partition and operator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2400" y="1761331"/>
            <a:ext cx="62992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Hadoop </a:t>
            </a:r>
          </a:p>
          <a:p>
            <a:pPr lvl="1"/>
            <a:r>
              <a:rPr lang="en-US" altLang="zh-TW" dirty="0" smtClean="0"/>
              <a:t>HDFS</a:t>
            </a:r>
          </a:p>
          <a:p>
            <a:pPr lvl="1"/>
            <a:r>
              <a:rPr lang="en-US" altLang="zh-TW" dirty="0" smtClean="0"/>
              <a:t>YARN</a:t>
            </a:r>
          </a:p>
          <a:p>
            <a:r>
              <a:rPr lang="en-US" altLang="zh-TW" dirty="0" err="1" smtClean="0"/>
              <a:t>Flink</a:t>
            </a:r>
            <a:endParaRPr lang="en-US" altLang="zh-TW" dirty="0" smtClean="0"/>
          </a:p>
          <a:p>
            <a:r>
              <a:rPr lang="en-US" altLang="zh-TW" dirty="0" smtClean="0"/>
              <a:t>Lambda Architecture</a:t>
            </a:r>
          </a:p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Practice</a:t>
            </a:r>
          </a:p>
          <a:p>
            <a:pPr lvl="1"/>
            <a:r>
              <a:rPr lang="zh-TW" altLang="en-US" dirty="0" smtClean="0"/>
              <a:t>設定執行環境</a:t>
            </a:r>
            <a:r>
              <a:rPr lang="en-US" altLang="zh-TW" dirty="0" smtClean="0"/>
              <a:t>, </a:t>
            </a:r>
            <a:r>
              <a:rPr lang="zh-TW" altLang="en-US" dirty="0" smtClean="0"/>
              <a:t>執行範例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Flink</a:t>
            </a:r>
            <a:r>
              <a:rPr lang="en-US" altLang="zh-TW" dirty="0" smtClean="0"/>
              <a:t> </a:t>
            </a:r>
            <a:r>
              <a:rPr lang="zh-TW" altLang="en-US" dirty="0" smtClean="0"/>
              <a:t>範例教學</a:t>
            </a:r>
            <a:r>
              <a:rPr lang="en-US" altLang="zh-TW" dirty="0" smtClean="0"/>
              <a:t>, </a:t>
            </a:r>
            <a:r>
              <a:rPr lang="zh-TW" altLang="en-US" dirty="0" smtClean="0"/>
              <a:t>實際編譯程式執行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2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- Data Distribution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552" y="1484784"/>
            <a:ext cx="8153400" cy="15880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Streams can transport data between two </a:t>
            </a:r>
            <a:r>
              <a:rPr lang="en-US" altLang="zh-TW" dirty="0" smtClean="0"/>
              <a:t>operators</a:t>
            </a:r>
          </a:p>
          <a:p>
            <a:pPr lvl="1"/>
            <a:r>
              <a:rPr lang="en-US" altLang="zh-TW" i="1" dirty="0"/>
              <a:t>one-to-one</a:t>
            </a:r>
            <a:r>
              <a:rPr lang="en-US" altLang="zh-TW" dirty="0"/>
              <a:t> </a:t>
            </a:r>
            <a:r>
              <a:rPr lang="en-US" altLang="zh-TW" dirty="0" smtClean="0"/>
              <a:t>or forwarding</a:t>
            </a:r>
          </a:p>
          <a:p>
            <a:pPr lvl="1"/>
            <a:r>
              <a:rPr lang="en-US" altLang="zh-TW" i="1" dirty="0"/>
              <a:t>redistributing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95422"/>
            <a:ext cx="2769322" cy="283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291145" y="590913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One-to-one</a:t>
            </a:r>
          </a:p>
          <a:p>
            <a:pPr algn="ctr"/>
            <a:r>
              <a:rPr lang="en-US" altLang="zh-TW" dirty="0" smtClean="0"/>
              <a:t>Total ordered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02815"/>
            <a:ext cx="286173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18792" y="590913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Redistributing</a:t>
            </a:r>
          </a:p>
          <a:p>
            <a:pPr algn="ctr"/>
            <a:r>
              <a:rPr lang="en-US" altLang="zh-TW" dirty="0" smtClean="0"/>
              <a:t>partial ordered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4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- </a:t>
            </a:r>
            <a:r>
              <a:rPr lang="en-US" altLang="zh-TW" dirty="0"/>
              <a:t>Tasks &amp; Operator </a:t>
            </a:r>
            <a:r>
              <a:rPr lang="en-US" altLang="zh-TW" dirty="0" smtClean="0"/>
              <a:t>Chains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/>
              <a:t> </a:t>
            </a:r>
            <a:r>
              <a:rPr lang="en-US" altLang="zh-TW" i="1" dirty="0"/>
              <a:t>chains</a:t>
            </a:r>
            <a:r>
              <a:rPr lang="en-US" altLang="zh-TW" dirty="0"/>
              <a:t> </a:t>
            </a:r>
            <a:r>
              <a:rPr lang="en-US" altLang="zh-TW" b="1" dirty="0">
                <a:solidFill>
                  <a:srgbClr val="FF0000"/>
                </a:solidFill>
              </a:rPr>
              <a:t>operator subtasks</a:t>
            </a:r>
            <a:r>
              <a:rPr lang="en-US" altLang="zh-TW" dirty="0"/>
              <a:t> together into </a:t>
            </a:r>
            <a:r>
              <a:rPr lang="en-US" altLang="zh-TW" b="1" i="1" dirty="0" smtClean="0">
                <a:solidFill>
                  <a:srgbClr val="FF0000"/>
                </a:solidFill>
              </a:rPr>
              <a:t>tasks</a:t>
            </a:r>
            <a:r>
              <a:rPr lang="en-US" altLang="zh-TW" dirty="0"/>
              <a:t> </a:t>
            </a:r>
            <a:r>
              <a:rPr lang="en-US" altLang="zh-TW" dirty="0" smtClean="0"/>
              <a:t>in distribution execution.</a:t>
            </a:r>
          </a:p>
          <a:p>
            <a:r>
              <a:rPr lang="en-US" altLang="zh-TW" dirty="0" smtClean="0"/>
              <a:t>Task</a:t>
            </a:r>
          </a:p>
          <a:p>
            <a:pPr lvl="1"/>
            <a:r>
              <a:rPr lang="en-US" altLang="zh-TW" dirty="0" smtClean="0"/>
              <a:t>One thread per task</a:t>
            </a:r>
          </a:p>
          <a:p>
            <a:pPr lvl="1"/>
            <a:r>
              <a:rPr lang="en-US" altLang="zh-TW" dirty="0" smtClean="0"/>
              <a:t>Operator subtasks chain</a:t>
            </a:r>
          </a:p>
          <a:p>
            <a:pPr lvl="1"/>
            <a:r>
              <a:rPr lang="en-US" altLang="zh-TW" dirty="0" smtClean="0"/>
              <a:t>Reduce overhead in context switching</a:t>
            </a:r>
          </a:p>
          <a:p>
            <a:pPr lvl="1"/>
            <a:r>
              <a:rPr lang="en-US" altLang="zh-TW" dirty="0" smtClean="0"/>
              <a:t>Chaining can be configured through APIs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3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Flink</a:t>
            </a:r>
            <a:r>
              <a:rPr lang="en-US" altLang="zh-TW" dirty="0"/>
              <a:t> - Tasks &amp; Operator Chains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819" y="1600200"/>
            <a:ext cx="66003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19872" y="318655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Total 5 tasks in this program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916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- </a:t>
            </a:r>
            <a:r>
              <a:rPr lang="en-US" altLang="zh-TW" dirty="0"/>
              <a:t>Distributed </a:t>
            </a:r>
            <a:r>
              <a:rPr lang="en-US" altLang="zh-TW" dirty="0" smtClean="0"/>
              <a:t>Execution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552" y="1124744"/>
            <a:ext cx="8153400" cy="54726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Master-Worker-Client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Client</a:t>
            </a:r>
          </a:p>
          <a:p>
            <a:pPr lvl="2"/>
            <a:r>
              <a:rPr lang="en-US" altLang="zh-TW" sz="2400" dirty="0" smtClean="0"/>
              <a:t>Submit program ( dataflow ) to the master.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Master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processes ( </a:t>
            </a:r>
            <a:r>
              <a:rPr lang="en-US" altLang="zh-TW" sz="2800" dirty="0" err="1" smtClean="0"/>
              <a:t>JobManagers</a:t>
            </a:r>
            <a:r>
              <a:rPr lang="en-US" altLang="zh-TW" sz="2800" dirty="0" smtClean="0"/>
              <a:t> )</a:t>
            </a:r>
          </a:p>
          <a:p>
            <a:pPr lvl="2"/>
            <a:r>
              <a:rPr lang="en-US" altLang="zh-TW" sz="2400" dirty="0" smtClean="0"/>
              <a:t>Schedule tasks, checkpoints, recovery failure ( failover )</a:t>
            </a:r>
          </a:p>
          <a:p>
            <a:pPr lvl="2"/>
            <a:r>
              <a:rPr lang="en-US" altLang="zh-TW" sz="2400" dirty="0" smtClean="0"/>
              <a:t>At least one Leader Master</a:t>
            </a:r>
            <a:endParaRPr lang="en-US" altLang="zh-TW" sz="2400" dirty="0"/>
          </a:p>
          <a:p>
            <a:pPr lvl="2"/>
            <a:r>
              <a:rPr lang="en-US" altLang="zh-TW" sz="2400" dirty="0" smtClean="0"/>
              <a:t>Multiple Standby Masters (options)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Worker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processes ( </a:t>
            </a:r>
            <a:r>
              <a:rPr lang="en-US" altLang="zh-TW" sz="2800" dirty="0" err="1" smtClean="0"/>
              <a:t>TaskManagers</a:t>
            </a:r>
            <a:r>
              <a:rPr lang="en-US" altLang="zh-TW" sz="2800" dirty="0" smtClean="0"/>
              <a:t> )</a:t>
            </a:r>
          </a:p>
          <a:p>
            <a:pPr lvl="2"/>
            <a:r>
              <a:rPr lang="en-US" altLang="zh-TW" sz="2400" dirty="0" smtClean="0"/>
              <a:t>Execute tasks</a:t>
            </a:r>
          </a:p>
          <a:p>
            <a:pPr lvl="2"/>
            <a:r>
              <a:rPr lang="en-US" altLang="zh-TW" sz="2400" dirty="0" smtClean="0"/>
              <a:t>Buffer and Exchange data stream</a:t>
            </a:r>
          </a:p>
          <a:p>
            <a:pPr lvl="2"/>
            <a:r>
              <a:rPr lang="en-US" altLang="zh-TW" sz="2400" dirty="0" smtClean="0"/>
              <a:t>At least one worker</a:t>
            </a:r>
          </a:p>
          <a:p>
            <a:pPr lvl="1"/>
            <a:r>
              <a:rPr lang="en-US" altLang="zh-TW" sz="2800" dirty="0"/>
              <a:t>Workers connect to masters, announcing themselves as available, and get work assigned.</a:t>
            </a:r>
            <a:endParaRPr lang="en-US" altLang="zh-TW" sz="2800" dirty="0" smtClean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9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dirty="0" err="1"/>
              <a:t>Flink</a:t>
            </a:r>
            <a:r>
              <a:rPr lang="en-US" altLang="zh-TW" dirty="0"/>
              <a:t> - Distributed Execution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673" y="1196752"/>
            <a:ext cx="762537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3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</a:t>
            </a:r>
            <a:r>
              <a:rPr lang="en-US" altLang="zh-TW" dirty="0" err="1" smtClean="0"/>
              <a:t>Flink</a:t>
            </a:r>
            <a:r>
              <a:rPr lang="en-US" altLang="zh-TW" dirty="0" smtClean="0"/>
              <a:t> Fault-Tolerance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Apache </a:t>
            </a:r>
            <a:r>
              <a:rPr lang="en-US" altLang="zh-TW" dirty="0" err="1"/>
              <a:t>Flink</a:t>
            </a:r>
            <a:r>
              <a:rPr lang="en-US" altLang="zh-TW" dirty="0"/>
              <a:t> Fault-Tolerance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ault Tolerance in </a:t>
            </a:r>
            <a:r>
              <a:rPr lang="en-US" altLang="zh-TW" dirty="0" err="1" smtClean="0"/>
              <a:t>Flink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Recover the state of application in failure</a:t>
            </a:r>
          </a:p>
          <a:p>
            <a:pPr lvl="1"/>
            <a:r>
              <a:rPr lang="en-US" altLang="zh-TW" dirty="0" smtClean="0"/>
              <a:t>Ensure record will be guaranteed processed </a:t>
            </a:r>
            <a:r>
              <a:rPr lang="en-US" altLang="zh-TW" b="1" dirty="0" smtClean="0">
                <a:solidFill>
                  <a:srgbClr val="FF0000"/>
                </a:solidFill>
              </a:rPr>
              <a:t>exactly once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or </a:t>
            </a:r>
            <a:r>
              <a:rPr lang="en-US" altLang="zh-TW" b="1" dirty="0" smtClean="0">
                <a:solidFill>
                  <a:srgbClr val="FF0000"/>
                </a:solidFill>
              </a:rPr>
              <a:t>at least once</a:t>
            </a:r>
          </a:p>
          <a:p>
            <a:pPr lvl="1"/>
            <a:r>
              <a:rPr lang="en-US" altLang="zh-TW" dirty="0" smtClean="0"/>
              <a:t>Store </a:t>
            </a:r>
            <a:r>
              <a:rPr lang="en-US" altLang="zh-TW" b="1" dirty="0" smtClean="0">
                <a:solidFill>
                  <a:srgbClr val="FF0000"/>
                </a:solidFill>
              </a:rPr>
              <a:t>data flow </a:t>
            </a:r>
            <a:r>
              <a:rPr lang="en-US" altLang="zh-TW" b="1" dirty="0">
                <a:solidFill>
                  <a:srgbClr val="FF0000"/>
                </a:solidFill>
              </a:rPr>
              <a:t>snapshot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and </a:t>
            </a:r>
            <a:r>
              <a:rPr lang="en-US" altLang="zh-TW" b="1" dirty="0" smtClean="0">
                <a:solidFill>
                  <a:srgbClr val="FF0000"/>
                </a:solidFill>
              </a:rPr>
              <a:t>Operator state </a:t>
            </a:r>
            <a:r>
              <a:rPr lang="en-US" altLang="zh-TW" dirty="0" smtClean="0"/>
              <a:t>in HDFS or configurable place </a:t>
            </a:r>
            <a:r>
              <a:rPr lang="en-US" altLang="zh-TW" b="1" dirty="0" smtClean="0">
                <a:solidFill>
                  <a:srgbClr val="00B050"/>
                </a:solidFill>
              </a:rPr>
              <a:t>(snapshot store)</a:t>
            </a:r>
          </a:p>
          <a:p>
            <a:r>
              <a:rPr lang="en-US" altLang="zh-TW" dirty="0" smtClean="0"/>
              <a:t>When program failure</a:t>
            </a:r>
          </a:p>
          <a:p>
            <a:pPr lvl="1"/>
            <a:r>
              <a:rPr lang="en-US" altLang="zh-TW" dirty="0" smtClean="0"/>
              <a:t>Stop distributed streaming flow</a:t>
            </a:r>
          </a:p>
          <a:p>
            <a:pPr lvl="1"/>
            <a:r>
              <a:rPr lang="en-US" altLang="zh-TW" dirty="0" smtClean="0"/>
              <a:t>Restart the operators from the latest state, reset the input streams to the latest snapshot.</a:t>
            </a:r>
          </a:p>
          <a:p>
            <a:pPr lvl="1"/>
            <a:r>
              <a:rPr lang="en-US" altLang="zh-TW" dirty="0"/>
              <a:t>Only records </a:t>
            </a:r>
            <a:r>
              <a:rPr lang="en-US" altLang="zh-TW" b="1" dirty="0">
                <a:solidFill>
                  <a:srgbClr val="00B050"/>
                </a:solidFill>
              </a:rPr>
              <a:t>after </a:t>
            </a:r>
            <a:r>
              <a:rPr lang="en-US" altLang="zh-TW" b="1" dirty="0" smtClean="0">
                <a:solidFill>
                  <a:srgbClr val="00B050"/>
                </a:solidFill>
              </a:rPr>
              <a:t>checkpoints(snapshot) </a:t>
            </a:r>
            <a:r>
              <a:rPr lang="en-US" altLang="zh-TW" dirty="0"/>
              <a:t>will be restarted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Apache </a:t>
            </a:r>
            <a:r>
              <a:rPr lang="en-US" altLang="zh-TW" dirty="0" err="1"/>
              <a:t>Flink</a:t>
            </a:r>
            <a:r>
              <a:rPr lang="en-US" altLang="zh-TW" dirty="0"/>
              <a:t> Fault-Tolerance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605935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4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Snapshot Cuts</a:t>
            </a:r>
            <a:endParaRPr lang="zh-TW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7" y="1454056"/>
            <a:ext cx="8221430" cy="333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1560" y="4293097"/>
            <a:ext cx="7992888" cy="252027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/>
            </a:lvl1pPr>
            <a:lvl2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r>
              <a:rPr lang="en-US" altLang="zh-TW" dirty="0" smtClean="0"/>
              <a:t>Cuts as Snapshot</a:t>
            </a:r>
          </a:p>
          <a:p>
            <a:pPr lvl="1"/>
            <a:r>
              <a:rPr lang="en-US" altLang="zh-TW" dirty="0" smtClean="0"/>
              <a:t>Inconsistent cuts C1</a:t>
            </a:r>
          </a:p>
          <a:p>
            <a:pPr lvl="2"/>
            <a:r>
              <a:rPr lang="en-US" altLang="zh-TW" dirty="0" smtClean="0"/>
              <a:t>m1 send from future. C1+ is consistent</a:t>
            </a:r>
          </a:p>
          <a:p>
            <a:pPr lvl="1"/>
            <a:r>
              <a:rPr lang="en-US" altLang="zh-TW" dirty="0" smtClean="0"/>
              <a:t>Consistent cuts C2  </a:t>
            </a:r>
          </a:p>
          <a:p>
            <a:pPr lvl="2"/>
            <a:r>
              <a:rPr lang="en-US" altLang="zh-TW" dirty="0" smtClean="0"/>
              <a:t>Every message received in the PAST of the cut, was sent in the PAST of the cut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4716016" y="1817199"/>
            <a:ext cx="216024" cy="2736305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391980" y="14763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C1+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04864"/>
            <a:ext cx="4139952" cy="399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- Checkpoints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2648" y="1600200"/>
            <a:ext cx="4864326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Checkpoints consist of</a:t>
            </a:r>
          </a:p>
          <a:p>
            <a:pPr lvl="1"/>
            <a:r>
              <a:rPr lang="en-US" altLang="zh-TW" dirty="0" smtClean="0"/>
              <a:t>Distributed Snapshot for Data Stream</a:t>
            </a:r>
          </a:p>
          <a:p>
            <a:pPr lvl="1"/>
            <a:r>
              <a:rPr lang="en-US" altLang="zh-TW" dirty="0" smtClean="0"/>
              <a:t>Operator State</a:t>
            </a:r>
          </a:p>
          <a:p>
            <a:pPr lvl="1"/>
            <a:r>
              <a:rPr lang="en-US" altLang="zh-TW" dirty="0" err="1" smtClean="0"/>
              <a:t>Chandy-Lamport</a:t>
            </a:r>
            <a:r>
              <a:rPr lang="en-US" altLang="zh-TW" dirty="0" smtClean="0"/>
              <a:t> </a:t>
            </a:r>
            <a:r>
              <a:rPr lang="en-US" altLang="zh-TW" dirty="0"/>
              <a:t>algorithm </a:t>
            </a:r>
            <a:r>
              <a:rPr lang="en-US" altLang="zh-TW" dirty="0" smtClean="0"/>
              <a:t>( 1985 )</a:t>
            </a:r>
          </a:p>
          <a:p>
            <a:pPr lvl="1"/>
            <a:r>
              <a:rPr lang="en-US" altLang="zh-TW" dirty="0" smtClean="0"/>
              <a:t>Asynchronous barrier snapshot</a:t>
            </a:r>
          </a:p>
          <a:p>
            <a:r>
              <a:rPr lang="en-US" altLang="zh-TW" dirty="0" smtClean="0"/>
              <a:t>Operators</a:t>
            </a:r>
          </a:p>
          <a:p>
            <a:pPr lvl="1"/>
            <a:r>
              <a:rPr lang="en-US" altLang="zh-TW" dirty="0" err="1" smtClean="0"/>
              <a:t>Stateful</a:t>
            </a:r>
            <a:r>
              <a:rPr lang="en-US" altLang="zh-TW" dirty="0" smtClean="0"/>
              <a:t> Operations </a:t>
            </a:r>
          </a:p>
          <a:p>
            <a:pPr lvl="2"/>
            <a:r>
              <a:rPr lang="en-US" altLang="zh-TW" dirty="0" smtClean="0"/>
              <a:t>Record processed events  key/value pairs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and its sub-systems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Chandy-Lamport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917"/>
            <a:ext cx="6696744" cy="469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24228" y="3465004"/>
            <a:ext cx="93610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" name="直線單箭頭接點 7"/>
          <p:cNvCxnSpPr>
            <a:endCxn id="6" idx="1"/>
          </p:cNvCxnSpPr>
          <p:nvPr/>
        </p:nvCxnSpPr>
        <p:spPr>
          <a:xfrm>
            <a:off x="5652120" y="3717032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3"/>
          </p:cNvCxnSpPr>
          <p:nvPr/>
        </p:nvCxnSpPr>
        <p:spPr>
          <a:xfrm>
            <a:off x="7560332" y="3717032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5814138" y="3465004"/>
            <a:ext cx="162018" cy="1800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668344" y="3465004"/>
            <a:ext cx="162018" cy="1800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943002" y="3466070"/>
            <a:ext cx="162018" cy="1800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6138174" y="3466070"/>
            <a:ext cx="216024" cy="18108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endCxn id="15" idx="0"/>
          </p:cNvCxnSpPr>
          <p:nvPr/>
        </p:nvCxnSpPr>
        <p:spPr>
          <a:xfrm flipH="1">
            <a:off x="6246186" y="3212976"/>
            <a:ext cx="108012" cy="25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316742" y="2818673"/>
            <a:ext cx="158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Marker 2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endCxn id="17" idx="4"/>
          </p:cNvCxnSpPr>
          <p:nvPr/>
        </p:nvCxnSpPr>
        <p:spPr>
          <a:xfrm flipV="1">
            <a:off x="8024011" y="3646090"/>
            <a:ext cx="0" cy="502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546958" y="4190462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Marker 1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895147" y="4574829"/>
            <a:ext cx="319535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Snapshot 1 : Start from Marker1, End before Marker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01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Barrier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43359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4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Asynchronous barrier </a:t>
            </a:r>
            <a:r>
              <a:rPr lang="en-US" altLang="zh-TW" dirty="0" smtClean="0"/>
              <a:t>snapshot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88" y="1196752"/>
            <a:ext cx="7132320" cy="239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97169"/>
            <a:ext cx="7056784" cy="225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732402"/>
            <a:ext cx="42386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4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Checkpoint Example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8721" y="1600200"/>
            <a:ext cx="640655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6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Flink</a:t>
            </a:r>
            <a:r>
              <a:rPr lang="en-US" altLang="zh-TW" dirty="0"/>
              <a:t> Checkpoint Example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650" y="1627981"/>
            <a:ext cx="61087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0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 Architecture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2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 Architecture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1340768"/>
            <a:ext cx="8153400" cy="532859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i="1" dirty="0" smtClean="0"/>
              <a:t>How to acquire data, in petabytes,  </a:t>
            </a:r>
            <a:r>
              <a:rPr lang="en-US" altLang="zh-TW" i="1" dirty="0"/>
              <a:t>in the past up to the </a:t>
            </a:r>
            <a:r>
              <a:rPr lang="en-US" altLang="zh-TW" i="1" dirty="0" smtClean="0"/>
              <a:t>present?</a:t>
            </a:r>
          </a:p>
          <a:p>
            <a:pPr lvl="1"/>
            <a:r>
              <a:rPr lang="en-US" altLang="zh-TW" dirty="0"/>
              <a:t>query = </a:t>
            </a:r>
            <a:r>
              <a:rPr lang="en-US" altLang="zh-TW" dirty="0" smtClean="0"/>
              <a:t>function(all data)</a:t>
            </a:r>
          </a:p>
          <a:p>
            <a:r>
              <a:rPr lang="en-US" altLang="zh-TW" dirty="0" smtClean="0"/>
              <a:t>Lambda Architecture</a:t>
            </a:r>
          </a:p>
          <a:p>
            <a:pPr lvl="1"/>
            <a:r>
              <a:rPr lang="en-US" altLang="zh-TW" dirty="0"/>
              <a:t>A general-purpose approach to implementing an arbitrary function on an arbitrary dataset and having the function return its results with </a:t>
            </a:r>
            <a:r>
              <a:rPr lang="en-US" altLang="zh-TW" b="1" dirty="0">
                <a:solidFill>
                  <a:srgbClr val="FF0000"/>
                </a:solidFill>
              </a:rPr>
              <a:t>low latency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There’s no single tool that provides a complete solution. Instead, you have to use a variety of tools and techniques to build a complete Big Data system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Batch view</a:t>
            </a:r>
          </a:p>
          <a:p>
            <a:pPr lvl="2"/>
            <a:r>
              <a:rPr lang="en-US" altLang="zh-TW" dirty="0"/>
              <a:t>precomputed query </a:t>
            </a:r>
            <a:r>
              <a:rPr lang="en-US" altLang="zh-TW" dirty="0" smtClean="0"/>
              <a:t>function, ex: sum, total count</a:t>
            </a:r>
          </a:p>
          <a:p>
            <a:pPr lvl="1"/>
            <a:r>
              <a:rPr lang="en-US" altLang="zh-TW" dirty="0" err="1" smtClean="0"/>
              <a:t>Realtime</a:t>
            </a:r>
            <a:r>
              <a:rPr lang="en-US" altLang="zh-TW" dirty="0" smtClean="0"/>
              <a:t> view</a:t>
            </a:r>
          </a:p>
          <a:p>
            <a:pPr lvl="2"/>
            <a:r>
              <a:rPr lang="en-US" altLang="zh-TW" dirty="0" smtClean="0"/>
              <a:t>Partial result come from new data, instead of </a:t>
            </a:r>
            <a:r>
              <a:rPr lang="en-US" altLang="zh-TW" dirty="0" err="1" smtClean="0"/>
              <a:t>recomputation</a:t>
            </a:r>
            <a:r>
              <a:rPr lang="en-US" altLang="zh-TW" dirty="0" smtClean="0"/>
              <a:t> all dataset.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4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Lambda </a:t>
            </a:r>
            <a:r>
              <a:rPr lang="en-US" altLang="zh-TW" dirty="0" smtClean="0"/>
              <a:t>Architecture as equation</a:t>
            </a:r>
            <a:endParaRPr lang="zh-TW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99872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60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 Architecture</a:t>
            </a:r>
            <a:endParaRPr lang="zh-TW" altLang="en-US" dirty="0"/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64249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NCKU HPDS Lab Chun-Yu Wang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 – Batch View</a:t>
            </a:r>
            <a:endParaRPr lang="zh-TW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65104"/>
            <a:ext cx="64198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236337" cy="297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67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Hadoop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Data grows day-by-day, its volume had outgrown, and is impossible to store and process in a single host.</a:t>
            </a:r>
          </a:p>
          <a:p>
            <a:r>
              <a:rPr lang="en-US" altLang="zh-TW" dirty="0" smtClean="0"/>
              <a:t>Big Data 5V</a:t>
            </a:r>
          </a:p>
          <a:p>
            <a:pPr lvl="1"/>
            <a:r>
              <a:rPr lang="en-US" altLang="zh-TW" dirty="0"/>
              <a:t>Volume</a:t>
            </a:r>
            <a:r>
              <a:rPr lang="zh-TW" altLang="en-US" dirty="0"/>
              <a:t>、</a:t>
            </a:r>
            <a:r>
              <a:rPr lang="en-US" altLang="zh-TW" dirty="0"/>
              <a:t>Velocity</a:t>
            </a:r>
            <a:r>
              <a:rPr lang="zh-TW" altLang="en-US" dirty="0"/>
              <a:t>、</a:t>
            </a:r>
            <a:r>
              <a:rPr lang="en-US" altLang="zh-TW" dirty="0"/>
              <a:t>Variety</a:t>
            </a:r>
            <a:r>
              <a:rPr lang="zh-TW" altLang="en-US" dirty="0"/>
              <a:t>、</a:t>
            </a:r>
            <a:r>
              <a:rPr lang="en-US" altLang="zh-TW" dirty="0"/>
              <a:t>Veracity</a:t>
            </a:r>
            <a:r>
              <a:rPr lang="zh-TW" altLang="en-US" dirty="0"/>
              <a:t>、</a:t>
            </a:r>
            <a:r>
              <a:rPr lang="en-US" altLang="zh-TW" dirty="0"/>
              <a:t>Value</a:t>
            </a:r>
            <a:endParaRPr lang="en-US" altLang="zh-TW" dirty="0" smtClean="0"/>
          </a:p>
          <a:p>
            <a:r>
              <a:rPr lang="en-US" altLang="zh-TW" dirty="0" smtClean="0"/>
              <a:t>Hadoop</a:t>
            </a:r>
          </a:p>
          <a:p>
            <a:pPr lvl="1"/>
            <a:r>
              <a:rPr lang="en-US" altLang="zh-TW" dirty="0" smtClean="0"/>
              <a:t>Distributed System</a:t>
            </a:r>
          </a:p>
          <a:p>
            <a:pPr lvl="2"/>
            <a:r>
              <a:rPr lang="en-US" altLang="zh-TW" dirty="0" smtClean="0"/>
              <a:t>Distributed Filesystem</a:t>
            </a:r>
          </a:p>
          <a:p>
            <a:pPr lvl="2"/>
            <a:r>
              <a:rPr lang="en-US" altLang="zh-TW" dirty="0" smtClean="0"/>
              <a:t>Date Processing-MapReduce</a:t>
            </a:r>
          </a:p>
          <a:p>
            <a:pPr lvl="2"/>
            <a:r>
              <a:rPr lang="en-US" altLang="zh-TW" dirty="0" smtClean="0"/>
              <a:t>Master-slaves architecture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8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Realtime</a:t>
            </a:r>
            <a:r>
              <a:rPr lang="en-US" altLang="zh-TW" dirty="0" smtClean="0"/>
              <a:t> View</a:t>
            </a:r>
            <a:endParaRPr lang="zh-TW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23637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Practices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Prerequisities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1.8 or Higher</a:t>
            </a:r>
          </a:p>
          <a:p>
            <a:pPr lvl="1"/>
            <a:r>
              <a:rPr lang="en-US" altLang="zh-TW" dirty="0" err="1" smtClean="0"/>
              <a:t>Flink</a:t>
            </a:r>
            <a:r>
              <a:rPr lang="en-US" altLang="zh-TW" dirty="0" smtClean="0"/>
              <a:t> 1.2</a:t>
            </a:r>
          </a:p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on Windows</a:t>
            </a:r>
          </a:p>
          <a:p>
            <a:pPr lvl="1"/>
            <a:r>
              <a:rPr lang="en-US" altLang="zh-TW" dirty="0" err="1" smtClean="0"/>
              <a:t>WordCount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Flink</a:t>
            </a:r>
            <a:r>
              <a:rPr lang="en-US" altLang="zh-TW" dirty="0" smtClean="0"/>
              <a:t> with </a:t>
            </a:r>
            <a:r>
              <a:rPr lang="en-US" altLang="zh-TW" dirty="0" err="1" smtClean="0"/>
              <a:t>Nodejs</a:t>
            </a:r>
            <a:endParaRPr lang="en-US" altLang="zh-TW" dirty="0" smtClean="0"/>
          </a:p>
          <a:p>
            <a:r>
              <a:rPr lang="en-US" altLang="zh-TW" dirty="0" smtClean="0"/>
              <a:t>Maven on Windows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9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0510"/>
            <a:ext cx="6253212" cy="306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Practices </a:t>
            </a:r>
            <a:r>
              <a:rPr lang="en-US" altLang="zh-TW" dirty="0" err="1" smtClean="0"/>
              <a:t>Prequisities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 Java 1.8 or Higher</a:t>
            </a:r>
          </a:p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Flink</a:t>
            </a:r>
            <a:r>
              <a:rPr lang="en-US" altLang="zh-TW" dirty="0" smtClean="0"/>
              <a:t> 1.2 </a:t>
            </a:r>
          </a:p>
          <a:p>
            <a:pPr lvl="1"/>
            <a:r>
              <a:rPr lang="en-US" altLang="zh-TW" dirty="0"/>
              <a:t>Go to </a:t>
            </a:r>
            <a:r>
              <a:rPr lang="en-US" altLang="zh-TW" sz="2400" dirty="0">
                <a:hlinkClick r:id="rId3"/>
              </a:rPr>
              <a:t>https://</a:t>
            </a:r>
            <a:r>
              <a:rPr lang="en-US" altLang="zh-TW" sz="2400" dirty="0" smtClean="0">
                <a:hlinkClick r:id="rId3"/>
              </a:rPr>
              <a:t>flink.apache.org/downloads.html#binaries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Download </a:t>
            </a:r>
            <a:r>
              <a:rPr lang="en-US" altLang="zh-TW" sz="2400" dirty="0" err="1" smtClean="0"/>
              <a:t>Flink</a:t>
            </a:r>
            <a:r>
              <a:rPr lang="en-US" altLang="zh-TW" sz="2400" dirty="0" smtClean="0"/>
              <a:t> 1.2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1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904656" cy="384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Startup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bin\start-local.bat</a:t>
            </a:r>
          </a:p>
          <a:p>
            <a:r>
              <a:rPr lang="en-US" altLang="zh-TW" dirty="0" smtClean="0"/>
              <a:t>http://localhost:8081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Wordcount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dirty="0" smtClean="0"/>
              <a:t>Run default </a:t>
            </a:r>
            <a:r>
              <a:rPr lang="en-US" altLang="zh-TW" dirty="0" err="1" smtClean="0"/>
              <a:t>WordCount</a:t>
            </a:r>
            <a:r>
              <a:rPr lang="en-US" altLang="zh-TW" dirty="0" smtClean="0"/>
              <a:t> Example</a:t>
            </a:r>
          </a:p>
          <a:p>
            <a:pPr lvl="1">
              <a:spcAft>
                <a:spcPts val="600"/>
              </a:spcAft>
            </a:pPr>
            <a:r>
              <a:rPr lang="en-US" altLang="zh-TW" dirty="0" smtClean="0"/>
              <a:t>bin\flink.bat run examples\WordCount.jar</a:t>
            </a:r>
          </a:p>
          <a:p>
            <a:pPr>
              <a:spcAft>
                <a:spcPts val="600"/>
              </a:spcAft>
            </a:pPr>
            <a:r>
              <a:rPr lang="en-US" altLang="zh-TW" dirty="0" err="1" smtClean="0"/>
              <a:t>WordCount</a:t>
            </a:r>
            <a:r>
              <a:rPr lang="en-US" altLang="zh-TW" dirty="0" smtClean="0"/>
              <a:t> with </a:t>
            </a:r>
            <a:r>
              <a:rPr lang="en-US" altLang="zh-TW" dirty="0" err="1" smtClean="0"/>
              <a:t>specifiy</a:t>
            </a:r>
            <a:r>
              <a:rPr lang="en-US" altLang="zh-TW" dirty="0" smtClean="0"/>
              <a:t> input</a:t>
            </a:r>
          </a:p>
          <a:p>
            <a:pPr lvl="1">
              <a:spcAft>
                <a:spcPts val="600"/>
              </a:spcAft>
            </a:pPr>
            <a:r>
              <a:rPr lang="en-US" altLang="zh-TW" dirty="0" smtClean="0"/>
              <a:t>bin\flink.bat run examples\WordCount.jar --input d:\wc-test.txt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4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Using Maven to initiate </a:t>
            </a:r>
            <a:r>
              <a:rPr lang="en-US" altLang="zh-TW" sz="4000" dirty="0" err="1" smtClean="0"/>
              <a:t>Flink</a:t>
            </a:r>
            <a:r>
              <a:rPr lang="en-US" altLang="zh-TW" sz="4000" dirty="0" smtClean="0"/>
              <a:t> Project</a:t>
            </a:r>
            <a:endParaRPr lang="zh-TW" altLang="en-US" sz="4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38836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83568" y="31409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mvn.cmd package (compile empty project)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53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Flink</a:t>
            </a:r>
            <a:r>
              <a:rPr lang="en-US" altLang="zh-TW" dirty="0" smtClean="0"/>
              <a:t> Example 1 to 1000 sum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44" y="851502"/>
            <a:ext cx="8136904" cy="598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6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480304"/>
            <a:ext cx="1828800" cy="13776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 Data 5V Concept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153400" cy="413953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923928" y="6169152"/>
            <a:ext cx="1872208" cy="428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Value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1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751205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Hadoop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Hadoop</a:t>
            </a:r>
          </a:p>
          <a:p>
            <a:pPr lvl="1"/>
            <a:r>
              <a:rPr lang="en-US" altLang="zh-TW" dirty="0" smtClean="0"/>
              <a:t>Fix </a:t>
            </a:r>
            <a:r>
              <a:rPr lang="en-US" altLang="zh-TW" dirty="0" err="1" smtClean="0"/>
              <a:t>Nutch</a:t>
            </a:r>
            <a:r>
              <a:rPr lang="en-US" altLang="zh-TW" dirty="0" smtClean="0"/>
              <a:t> Scalability issue</a:t>
            </a:r>
          </a:p>
          <a:p>
            <a:pPr lvl="1"/>
            <a:r>
              <a:rPr lang="en-US" altLang="zh-TW" dirty="0" smtClean="0"/>
              <a:t>Idea come from Google’s Paper MapReduce</a:t>
            </a:r>
          </a:p>
          <a:p>
            <a:pPr lvl="2"/>
            <a:r>
              <a:rPr lang="en-US" altLang="zh-TW" sz="2000" dirty="0"/>
              <a:t>MapReduce: Simplified Data Processing on Large </a:t>
            </a:r>
            <a:r>
              <a:rPr lang="en-US" altLang="zh-TW" sz="2000" dirty="0" smtClean="0"/>
              <a:t>Clusters 2004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43608" y="5927871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Master-Slaves Architecture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74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0928"/>
            <a:ext cx="6336704" cy="388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HDFS – Hadoop Distributed File System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552" y="836712"/>
            <a:ext cx="8153400" cy="252028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HDFS</a:t>
            </a:r>
          </a:p>
          <a:p>
            <a:pPr lvl="1"/>
            <a:r>
              <a:rPr lang="en-US" altLang="zh-TW" dirty="0" smtClean="0"/>
              <a:t>Storage Component in Hadoop </a:t>
            </a:r>
          </a:p>
          <a:p>
            <a:pPr lvl="1"/>
            <a:r>
              <a:rPr lang="en-US" altLang="zh-TW" dirty="0" smtClean="0"/>
              <a:t>Come from Google File System (GFS)</a:t>
            </a:r>
          </a:p>
          <a:p>
            <a:pPr lvl="1"/>
            <a:r>
              <a:rPr lang="en-US" altLang="zh-TW" dirty="0" smtClean="0"/>
              <a:t>Data replication</a:t>
            </a:r>
          </a:p>
          <a:p>
            <a:pPr lvl="1"/>
            <a:r>
              <a:rPr lang="en-US" altLang="zh-TW" dirty="0" smtClean="0"/>
              <a:t>Fault </a:t>
            </a:r>
            <a:r>
              <a:rPr lang="en-US" altLang="zh-TW" dirty="0" err="1" smtClean="0"/>
              <a:t>Toleraance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0" y="5085184"/>
            <a:ext cx="4211960" cy="9848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/>
            </a:lvl1pPr>
            <a:lvl2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pPr lvl="1"/>
            <a:r>
              <a:rPr lang="en-US" altLang="zh-TW" dirty="0" err="1" smtClean="0"/>
              <a:t>NameNode</a:t>
            </a:r>
            <a:r>
              <a:rPr lang="en-US" altLang="zh-TW" dirty="0" smtClean="0"/>
              <a:t> ( Metadata )</a:t>
            </a:r>
          </a:p>
          <a:p>
            <a:pPr lvl="1"/>
            <a:r>
              <a:rPr lang="en-US" altLang="zh-TW" dirty="0" err="1" smtClean="0"/>
              <a:t>DataNode</a:t>
            </a:r>
            <a:r>
              <a:rPr lang="en-US" altLang="zh-TW" dirty="0" smtClean="0"/>
              <a:t> ( Block/ Split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2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HDFS Client communication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9525" y="2329656"/>
            <a:ext cx="6584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3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987</Words>
  <Application>Microsoft Office PowerPoint</Application>
  <PresentationFormat>如螢幕大小 (4:3)</PresentationFormat>
  <Paragraphs>283</Paragraphs>
  <Slides>56</Slides>
  <Notes>0</Notes>
  <HiddenSlides>6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57" baseType="lpstr">
      <vt:lpstr>Office 佈景主題</vt:lpstr>
      <vt:lpstr>Introduction to Flink with its Practices</vt:lpstr>
      <vt:lpstr>Stuff Download</vt:lpstr>
      <vt:lpstr>Outline</vt:lpstr>
      <vt:lpstr>Hadoop and its sub-systems</vt:lpstr>
      <vt:lpstr>Introduction to Hadoop</vt:lpstr>
      <vt:lpstr>Big Data 5V Concept</vt:lpstr>
      <vt:lpstr>Introduction to Hadoop</vt:lpstr>
      <vt:lpstr>HDFS – Hadoop Distributed File System</vt:lpstr>
      <vt:lpstr>HDFS Client communication</vt:lpstr>
      <vt:lpstr>HDFS – Hadoop Distributed File System</vt:lpstr>
      <vt:lpstr>HDFS - Federation</vt:lpstr>
      <vt:lpstr>HDFS- High Availability</vt:lpstr>
      <vt:lpstr>Hadoop - YARN</vt:lpstr>
      <vt:lpstr>Hadoop - YARN</vt:lpstr>
      <vt:lpstr>Hadoop 1 vs Hadoop 2</vt:lpstr>
      <vt:lpstr>YARN Framework</vt:lpstr>
      <vt:lpstr>YARN – Application interactive</vt:lpstr>
      <vt:lpstr>Hadoop MapReduce</vt:lpstr>
      <vt:lpstr>Hadoop MapReduce Inverted Index</vt:lpstr>
      <vt:lpstr>Inverted Index Map Part</vt:lpstr>
      <vt:lpstr>Inverted Reduce Part</vt:lpstr>
      <vt:lpstr>Hadoop Ecosystem</vt:lpstr>
      <vt:lpstr>Apache Flink</vt:lpstr>
      <vt:lpstr>Flink</vt:lpstr>
      <vt:lpstr>Flink</vt:lpstr>
      <vt:lpstr>Flink programs</vt:lpstr>
      <vt:lpstr>Flink Program</vt:lpstr>
      <vt:lpstr>Flink – partition and operator</vt:lpstr>
      <vt:lpstr>Flink – partition and operator</vt:lpstr>
      <vt:lpstr>Flink- Data Distribution</vt:lpstr>
      <vt:lpstr>Flink - Tasks &amp; Operator Chains</vt:lpstr>
      <vt:lpstr>Flink - Tasks &amp; Operator Chains</vt:lpstr>
      <vt:lpstr>Flink - Distributed Execution</vt:lpstr>
      <vt:lpstr>Flink - Distributed Execution</vt:lpstr>
      <vt:lpstr>Apache Flink Fault-Tolerance</vt:lpstr>
      <vt:lpstr>Apache Flink Fault-Tolerance</vt:lpstr>
      <vt:lpstr>Apache Flink Fault-Tolerance</vt:lpstr>
      <vt:lpstr>Snapshot Cuts</vt:lpstr>
      <vt:lpstr>Flink - Checkpoints</vt:lpstr>
      <vt:lpstr>Chandy-Lamport algorithm</vt:lpstr>
      <vt:lpstr>Flink Barrier</vt:lpstr>
      <vt:lpstr>Asynchronous barrier snapshot</vt:lpstr>
      <vt:lpstr>Flink Checkpoint Example</vt:lpstr>
      <vt:lpstr>Flink Checkpoint Example</vt:lpstr>
      <vt:lpstr>Lambda Architecture</vt:lpstr>
      <vt:lpstr>Lambda Architecture</vt:lpstr>
      <vt:lpstr>Lambda Architecture as equation</vt:lpstr>
      <vt:lpstr>Lambda Architecture</vt:lpstr>
      <vt:lpstr>Lambda – Batch View</vt:lpstr>
      <vt:lpstr>Realtime View</vt:lpstr>
      <vt:lpstr>Flink Practices</vt:lpstr>
      <vt:lpstr>Flink Practices Prequisities</vt:lpstr>
      <vt:lpstr>Flink Startup</vt:lpstr>
      <vt:lpstr>Flink Wordcount</vt:lpstr>
      <vt:lpstr>Using Maven to initiate Flink Project</vt:lpstr>
      <vt:lpstr>Flink Example 1 to 1000 sum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 Practice</dc:title>
  <dc:creator>原來是個胖仔</dc:creator>
  <cp:lastModifiedBy>anr2</cp:lastModifiedBy>
  <cp:revision>158</cp:revision>
  <dcterms:created xsi:type="dcterms:W3CDTF">2016-10-01T15:35:41Z</dcterms:created>
  <dcterms:modified xsi:type="dcterms:W3CDTF">2017-04-18T23:35:21Z</dcterms:modified>
</cp:coreProperties>
</file>