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3" r:id="rId6"/>
    <p:sldId id="272" r:id="rId7"/>
    <p:sldId id="270" r:id="rId8"/>
    <p:sldId id="266" r:id="rId9"/>
    <p:sldId id="268" r:id="rId10"/>
    <p:sldId id="269" r:id="rId11"/>
    <p:sldId id="274" r:id="rId12"/>
    <p:sldId id="260" r:id="rId13"/>
    <p:sldId id="261" r:id="rId14"/>
    <p:sldId id="262" r:id="rId15"/>
    <p:sldId id="259" r:id="rId16"/>
  </p:sldIdLst>
  <p:sldSz cx="9144000" cy="5143500" type="screen16x9"/>
  <p:notesSz cx="9144000" cy="6858000"/>
  <p:embeddedFontLst>
    <p:embeddedFont>
      <p:font typeface="맑은 고딕" pitchFamily="50" charset="-127"/>
      <p:regular r:id="rId17"/>
      <p:bold r:id="rId18"/>
    </p:embeddedFont>
    <p:embeddedFont>
      <p:font typeface="HY나무B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>
      <p:cViewPr>
        <p:scale>
          <a:sx n="75" d="100"/>
          <a:sy n="75" d="100"/>
        </p:scale>
        <p:origin x="-318" y="-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6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3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8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5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2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0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2017-08-27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ECF5-33E9-43A9-ABCE-03B749F54DB3}" type="datetimeFigureOut">
              <a:rPr lang="ko-KR" altLang="en-US" smtClean="0"/>
              <a:t>2017-08-27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3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[자바]이수영폴더\이수영 2차 프로젝트\메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2" y="0"/>
            <a:ext cx="914864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38233" y="675531"/>
            <a:ext cx="2664296" cy="3100928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2875" y="1755706"/>
            <a:ext cx="266429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예약 택시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2875" y="2280444"/>
            <a:ext cx="2664297" cy="507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9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더조은컴퓨터학원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프로젝트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-</a:t>
            </a:r>
            <a:r>
              <a:rPr lang="en-US" altLang="ko-KR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2</a:t>
            </a:r>
            <a:r>
              <a:rPr lang="ko-KR" altLang="en-US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차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이수영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4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" y="1936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91232"/>
              </p:ext>
            </p:extLst>
          </p:nvPr>
        </p:nvGraphicFramePr>
        <p:xfrm>
          <a:off x="1187624" y="843558"/>
          <a:ext cx="6480546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46"/>
                <a:gridCol w="386225"/>
                <a:gridCol w="751670"/>
                <a:gridCol w="543507"/>
                <a:gridCol w="653988"/>
                <a:gridCol w="1183722"/>
                <a:gridCol w="122144"/>
                <a:gridCol w="423990"/>
                <a:gridCol w="228356"/>
                <a:gridCol w="561894"/>
                <a:gridCol w="936104"/>
              </a:tblGrid>
              <a:tr h="5836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시스템 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TAXI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테이블목록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NO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2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테이블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reservation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0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NO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칼럼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칼럼 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TYPE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길이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NULL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비고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50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1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r_idx</a:t>
                      </a:r>
                      <a:endParaRPr lang="en-US" altLang="ko-KR" sz="1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약속 번호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INTEGER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10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HY나무B" pitchFamily="18" charset="-127"/>
                          <a:ea typeface="HY나무B" pitchFamily="18" charset="-127"/>
                        </a:rPr>
                        <a:t>Not null</a:t>
                      </a:r>
                      <a:endParaRPr lang="ko-KR" altLang="en-US" sz="120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2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user_no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회원 번호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VARCHAR</a:t>
                      </a:r>
                      <a:endParaRPr lang="ko-KR" altLang="en-US" sz="1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10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null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3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r_date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약속 날짜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VARCHAR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50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Not null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4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r_time</a:t>
                      </a:r>
                      <a:endParaRPr lang="ko-KR" altLang="en-US" sz="1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약속 시간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VARCHAR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Not null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5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r_start_place</a:t>
                      </a:r>
                      <a:endParaRPr lang="ko-KR" altLang="en-US" sz="1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약속 출발 장소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VARCHAR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30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HY나무B" pitchFamily="18" charset="-127"/>
                          <a:ea typeface="HY나무B" pitchFamily="18" charset="-127"/>
                        </a:rPr>
                        <a:t>Not null</a:t>
                      </a:r>
                      <a:endParaRPr lang="ko-KR" altLang="en-US" sz="120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6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r_arrival_place</a:t>
                      </a:r>
                      <a:endParaRPr lang="ko-KR" altLang="en-US" sz="1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약속 도착 장소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VARCHAR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30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Not null</a:t>
                      </a:r>
                      <a:endParaRPr lang="ko-KR" altLang="en-US" sz="1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7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r_ck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약속 체크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VARCHAR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2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Not null</a:t>
                      </a:r>
                      <a:endParaRPr lang="ko-KR" altLang="en-US" sz="1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8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d_user_no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드라이버 회원 번호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VARCHAR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2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null</a:t>
                      </a:r>
                      <a:endParaRPr lang="ko-KR" altLang="en-US" sz="1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18" name="직사각형 17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프로그램시나리오 </a:t>
                </a:r>
                <a:endPara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02</a:t>
                </a:r>
              </a:p>
            </p:txBody>
          </p:sp>
        </p:grpSp>
      </p:grpSp>
      <p:cxnSp>
        <p:nvCxnSpPr>
          <p:cNvPr id="22" name="직선 연결선 21"/>
          <p:cNvCxnSpPr/>
          <p:nvPr/>
        </p:nvCxnSpPr>
        <p:spPr>
          <a:xfrm>
            <a:off x="823477" y="214584"/>
            <a:ext cx="0" cy="1588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.websites.hibu.com/5a30f6dc44e7459dae5cbce5ce01a284/dms3rep/multi/desktop/home-hero2-880-510-880x5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97"/>
            <a:ext cx="9144000" cy="511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0" y="-1538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29" name="직사각형 28"/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25666" y="418281"/>
              <a:ext cx="21600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03</a:t>
              </a:r>
            </a:p>
            <a:p>
              <a:pPr algn="ctr"/>
              <a:r>
                <a:rPr lang="ko-KR" altLang="en-US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프로그램</a:t>
              </a:r>
              <a:endPara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  <a:p>
              <a:pPr algn="ctr"/>
              <a:r>
                <a:rPr lang="ko-KR" altLang="en-US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매뉴얼</a:t>
              </a:r>
              <a:endPara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6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00366"/>
              </p:ext>
            </p:extLst>
          </p:nvPr>
        </p:nvGraphicFramePr>
        <p:xfrm>
          <a:off x="4526765" y="4117218"/>
          <a:ext cx="2926659" cy="72809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26659"/>
              </a:tblGrid>
              <a:tr h="364046">
                <a:tc>
                  <a:txBody>
                    <a:bodyPr/>
                    <a:lstStyle/>
                    <a:p>
                      <a:pPr marL="0" marR="0" indent="0" algn="l" defTabSz="11077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cafe24 hosting</a:t>
                      </a:r>
                      <a:endParaRPr lang="ko-KR" altLang="en-US" sz="1000" b="0" dirty="0"/>
                    </a:p>
                  </a:txBody>
                  <a:tcPr/>
                </a:tc>
              </a:tr>
              <a:tr h="364046">
                <a:tc>
                  <a:txBody>
                    <a:bodyPr/>
                    <a:lstStyle/>
                    <a:p>
                      <a:r>
                        <a:rPr lang="en-US" altLang="ko-KR" sz="1500" b="1" dirty="0" smtClean="0"/>
                        <a:t>MySQL</a:t>
                      </a:r>
                      <a:r>
                        <a:rPr lang="en-US" altLang="ko-KR" sz="1500" b="1" baseline="0" dirty="0" smtClean="0"/>
                        <a:t> </a:t>
                      </a:r>
                      <a:r>
                        <a:rPr lang="en-US" altLang="ko-KR" sz="1500" b="0" baseline="0" dirty="0" smtClean="0"/>
                        <a:t>v</a:t>
                      </a:r>
                      <a:r>
                        <a:rPr lang="en-US" altLang="ko-KR" sz="1200" b="0" dirty="0" smtClean="0"/>
                        <a:t>5.5.56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18540"/>
              </p:ext>
            </p:extLst>
          </p:nvPr>
        </p:nvGraphicFramePr>
        <p:xfrm>
          <a:off x="1762720" y="672852"/>
          <a:ext cx="2584025" cy="72809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84025"/>
              </a:tblGrid>
              <a:tr h="364046">
                <a:tc>
                  <a:txBody>
                    <a:bodyPr/>
                    <a:lstStyle/>
                    <a:p>
                      <a:pPr marL="0" marR="0" indent="0" algn="l" defTabSz="11077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/>
                        <a:t>Windows</a:t>
                      </a:r>
                      <a:r>
                        <a:rPr lang="en-US" altLang="ko-KR" sz="1500" b="1" baseline="0" dirty="0" smtClean="0"/>
                        <a:t> 10 </a:t>
                      </a:r>
                      <a:r>
                        <a:rPr lang="en-US" altLang="ko-KR" sz="1000" b="0" dirty="0" smtClean="0"/>
                        <a:t>Pro</a:t>
                      </a:r>
                      <a:r>
                        <a:rPr lang="en-US" altLang="ko-KR" sz="1000" b="0" baseline="0" dirty="0" smtClean="0"/>
                        <a:t> Insider Preview</a:t>
                      </a:r>
                      <a:endParaRPr lang="ko-KR" altLang="en-US" sz="1000" b="0" dirty="0"/>
                    </a:p>
                  </a:txBody>
                  <a:tcPr>
                    <a:lnT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46">
                <a:tc>
                  <a:txBody>
                    <a:bodyPr/>
                    <a:lstStyle/>
                    <a:p>
                      <a:pPr marL="0" marR="0" indent="0" algn="l" defTabSz="11077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/>
                        <a:t>JAVA </a:t>
                      </a:r>
                      <a:r>
                        <a:rPr lang="en-US" altLang="ko-KR" sz="1000" b="0" dirty="0" smtClean="0"/>
                        <a:t>jre1.8.0_45</a:t>
                      </a:r>
                      <a:endParaRPr lang="ko-KR" altLang="en-US" sz="1000" b="0" dirty="0"/>
                    </a:p>
                  </a:txBody>
                  <a:tcPr>
                    <a:lnT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357627" y="672852"/>
            <a:ext cx="4169138" cy="3808411"/>
            <a:chOff x="357627" y="672852"/>
            <a:chExt cx="4169138" cy="3808411"/>
          </a:xfrm>
        </p:grpSpPr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27" y="672852"/>
              <a:ext cx="1219200" cy="1219200"/>
            </a:xfrm>
            <a:prstGeom prst="rect">
              <a:avLst/>
            </a:prstGeom>
          </p:spPr>
        </p:pic>
        <p:cxnSp>
          <p:nvCxnSpPr>
            <p:cNvPr id="96" name="꺾인 연결선 95"/>
            <p:cNvCxnSpPr>
              <a:stCxn id="99" idx="2"/>
              <a:endCxn id="93" idx="1"/>
            </p:cNvCxnSpPr>
            <p:nvPr/>
          </p:nvCxnSpPr>
          <p:spPr>
            <a:xfrm rot="16200000" flipH="1">
              <a:off x="1682724" y="1637222"/>
              <a:ext cx="2166795" cy="3521287"/>
            </a:xfrm>
            <a:prstGeom prst="bentConnector2">
              <a:avLst/>
            </a:prstGeom>
            <a:ln w="28575"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59682" y="1914359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00B050"/>
                  </a:solidFill>
                  <a:latin typeface="HY나무B" pitchFamily="18" charset="-127"/>
                  <a:ea typeface="HY나무B" pitchFamily="18" charset="-127"/>
                </a:rPr>
                <a:t>Client</a:t>
              </a:r>
              <a:endParaRPr lang="ko-KR" altLang="en-US" sz="2000" dirty="0">
                <a:solidFill>
                  <a:srgbClr val="00B050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346745" y="1036898"/>
            <a:ext cx="4595691" cy="4138369"/>
            <a:chOff x="4346745" y="1036898"/>
            <a:chExt cx="4595691" cy="4138369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3236" y="3651870"/>
              <a:ext cx="1219200" cy="1219200"/>
            </a:xfrm>
            <a:prstGeom prst="rect">
              <a:avLst/>
            </a:prstGeom>
          </p:spPr>
        </p:pic>
        <p:cxnSp>
          <p:nvCxnSpPr>
            <p:cNvPr id="98" name="꺾인 연결선 97"/>
            <p:cNvCxnSpPr>
              <a:stCxn id="97" idx="0"/>
              <a:endCxn id="94" idx="3"/>
            </p:cNvCxnSpPr>
            <p:nvPr/>
          </p:nvCxnSpPr>
          <p:spPr>
            <a:xfrm rot="16200000" flipV="1">
              <a:off x="5032305" y="351338"/>
              <a:ext cx="2614972" cy="3986091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7894254" y="4775157"/>
              <a:ext cx="8771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0000"/>
                  </a:solidFill>
                  <a:latin typeface="HY나무B" pitchFamily="18" charset="-127"/>
                  <a:ea typeface="HY나무B" pitchFamily="18" charset="-127"/>
                </a:rPr>
                <a:t>Server</a:t>
              </a:r>
              <a:endParaRPr lang="ko-KR" altLang="en-US" sz="2000" dirty="0">
                <a:solidFill>
                  <a:srgbClr val="FF0000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773258"/>
              </p:ext>
            </p:extLst>
          </p:nvPr>
        </p:nvGraphicFramePr>
        <p:xfrm>
          <a:off x="3564919" y="1797665"/>
          <a:ext cx="3141323" cy="1600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141323"/>
              </a:tblGrid>
              <a:tr h="293681">
                <a:tc>
                  <a:txBody>
                    <a:bodyPr/>
                    <a:lstStyle/>
                    <a:p>
                      <a:pPr marL="0" marR="0" indent="0" algn="l" defTabSz="11077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/>
                        <a:t>Windows</a:t>
                      </a:r>
                      <a:r>
                        <a:rPr lang="en-US" altLang="ko-KR" sz="1500" b="1" baseline="0" dirty="0" smtClean="0"/>
                        <a:t> 10 </a:t>
                      </a:r>
                      <a:r>
                        <a:rPr lang="en-US" altLang="ko-KR" sz="1000" b="0" dirty="0" smtClean="0"/>
                        <a:t>Pro</a:t>
                      </a:r>
                      <a:r>
                        <a:rPr lang="en-US" altLang="ko-KR" sz="1000" b="0" baseline="0" dirty="0" smtClean="0"/>
                        <a:t> Insider Preview</a:t>
                      </a:r>
                      <a:endParaRPr lang="ko-KR" altLang="en-US" sz="1000" b="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15">
                <a:tc>
                  <a:txBody>
                    <a:bodyPr/>
                    <a:lstStyle/>
                    <a:p>
                      <a:pPr marL="0" marR="0" indent="0" algn="l" defTabSz="11077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/>
                        <a:t>JAVA</a:t>
                      </a:r>
                      <a:r>
                        <a:rPr lang="en-US" altLang="ko-KR" sz="1500" b="1" baseline="0" dirty="0" smtClean="0"/>
                        <a:t> </a:t>
                      </a:r>
                      <a:r>
                        <a:rPr lang="en-US" altLang="ko-KR" sz="1000" b="0" dirty="0" smtClean="0"/>
                        <a:t>jdk1.8.0_45</a:t>
                      </a:r>
                      <a:endParaRPr lang="ko-KR" altLang="en-US" sz="1000" b="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20000"/>
                      </a:srgbClr>
                    </a:solidFill>
                  </a:tcPr>
                </a:tc>
              </a:tr>
              <a:tr h="310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/>
                        <a:t>Eclipse</a:t>
                      </a:r>
                      <a:r>
                        <a:rPr lang="en-US" altLang="ko-KR" sz="1500" b="1" baseline="0" dirty="0" smtClean="0"/>
                        <a:t> </a:t>
                      </a:r>
                      <a:r>
                        <a:rPr lang="en-US" altLang="ko-KR" sz="1000" b="0" baseline="0" dirty="0" smtClean="0"/>
                        <a:t>neon3</a:t>
                      </a:r>
                      <a:endParaRPr lang="ko-KR" altLang="en-US" sz="1000" b="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baseline="0" dirty="0" err="1" smtClean="0"/>
                        <a:t>HeidiSQL</a:t>
                      </a:r>
                      <a:r>
                        <a:rPr lang="en-US" altLang="ko-KR" sz="1500" b="1" baseline="0" dirty="0" smtClean="0"/>
                        <a:t> </a:t>
                      </a:r>
                      <a:endParaRPr lang="ko-KR" altLang="en-US" sz="1000" b="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20000"/>
                      </a:srgbClr>
                    </a:solidFill>
                  </a:tcPr>
                </a:tc>
              </a:tr>
              <a:tr h="265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 smtClean="0"/>
                        <a:t>eXERD</a:t>
                      </a:r>
                      <a:r>
                        <a:rPr lang="en-US" altLang="ko-KR" sz="1500" b="1" baseline="0" dirty="0" smtClean="0"/>
                        <a:t> </a:t>
                      </a:r>
                      <a:r>
                        <a:rPr lang="en-US" altLang="ko-KR" sz="1000" b="0" baseline="0" dirty="0" smtClean="0"/>
                        <a:t>v2.x Evaluation</a:t>
                      </a:r>
                      <a:endParaRPr lang="ko-KR" altLang="en-US" sz="1000" b="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3" name="그림 1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767" y="1895224"/>
            <a:ext cx="1219200" cy="1219200"/>
          </a:xfrm>
          <a:prstGeom prst="rect">
            <a:avLst/>
          </a:prstGeom>
        </p:spPr>
      </p:pic>
      <p:grpSp>
        <p:nvGrpSpPr>
          <p:cNvPr id="106" name="그룹 105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107" name="직사각형 106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프로그램 매뉴</a:t>
                </a:r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얼</a:t>
                </a:r>
                <a:r>
                  <a:rPr lang="ko-KR" altLang="en-US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 </a:t>
                </a:r>
                <a:endPara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03</a:t>
                </a:r>
              </a:p>
            </p:txBody>
          </p:sp>
        </p:grpSp>
      </p:grpSp>
      <p:cxnSp>
        <p:nvCxnSpPr>
          <p:cNvPr id="111" name="직선 연결선 110"/>
          <p:cNvCxnSpPr/>
          <p:nvPr/>
        </p:nvCxnSpPr>
        <p:spPr>
          <a:xfrm>
            <a:off x="823477" y="214584"/>
            <a:ext cx="0" cy="1588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82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오른쪽 화살표 30"/>
          <p:cNvSpPr/>
          <p:nvPr/>
        </p:nvSpPr>
        <p:spPr>
          <a:xfrm>
            <a:off x="988272" y="2984977"/>
            <a:ext cx="4896544" cy="58477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005180" y="2103868"/>
            <a:ext cx="2302686" cy="2302684"/>
            <a:chOff x="5990666" y="2030794"/>
            <a:chExt cx="2302686" cy="2302684"/>
          </a:xfrm>
        </p:grpSpPr>
        <p:sp>
          <p:nvSpPr>
            <p:cNvPr id="33" name="도넛 32"/>
            <p:cNvSpPr/>
            <p:nvPr/>
          </p:nvSpPr>
          <p:spPr>
            <a:xfrm>
              <a:off x="5990666" y="2030794"/>
              <a:ext cx="2302686" cy="2302684"/>
            </a:xfrm>
            <a:prstGeom prst="donut">
              <a:avLst>
                <a:gd name="adj" fmla="val 12504"/>
              </a:avLst>
            </a:prstGeom>
            <a:gradFill>
              <a:gsLst>
                <a:gs pos="0">
                  <a:srgbClr val="00B050"/>
                </a:gs>
                <a:gs pos="100000">
                  <a:srgbClr val="92D050"/>
                </a:gs>
              </a:gsLst>
              <a:lin ang="5400000" scaled="0"/>
            </a:gradFill>
            <a:ln>
              <a:noFill/>
            </a:ln>
            <a:effectLst>
              <a:outerShdw blurRad="203200" dir="18900000" sy="23000" kx="-1200000" algn="b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43104" y="2911903"/>
              <a:ext cx="1963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B050"/>
                  </a:solidFill>
                  <a:latin typeface="HY나무B" pitchFamily="18" charset="-127"/>
                  <a:ea typeface="HY나무B" pitchFamily="18" charset="-127"/>
                </a:rPr>
                <a:t>약</a:t>
              </a:r>
              <a:r>
                <a: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B050"/>
                  </a:solidFill>
                  <a:latin typeface="HY나무B" pitchFamily="18" charset="-127"/>
                  <a:ea typeface="HY나무B" pitchFamily="18" charset="-127"/>
                </a:rPr>
                <a:t>속</a:t>
              </a:r>
              <a:r>
                <a:rPr lang="ko-KR" altLang="en-US" sz="3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B050"/>
                  </a:solidFill>
                  <a:latin typeface="HY나무B" pitchFamily="18" charset="-127"/>
                  <a:ea typeface="HY나무B" pitchFamily="18" charset="-127"/>
                </a:rPr>
                <a:t> 완료</a:t>
              </a:r>
              <a:endPara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724576" y="2561337"/>
            <a:ext cx="1387748" cy="1387746"/>
            <a:chOff x="3710062" y="2488263"/>
            <a:chExt cx="1387748" cy="1387746"/>
          </a:xfrm>
        </p:grpSpPr>
        <p:sp>
          <p:nvSpPr>
            <p:cNvPr id="36" name="타원 35"/>
            <p:cNvSpPr/>
            <p:nvPr/>
          </p:nvSpPr>
          <p:spPr>
            <a:xfrm>
              <a:off x="3834798" y="2625209"/>
              <a:ext cx="1134330" cy="1134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3710062" y="2488263"/>
              <a:ext cx="1387748" cy="1387746"/>
            </a:xfrm>
            <a:prstGeom prst="donut">
              <a:avLst>
                <a:gd name="adj" fmla="val 12504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38744" y="2822882"/>
              <a:ext cx="1183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HY나무B" pitchFamily="18" charset="-127"/>
                  <a:ea typeface="HY나무B" pitchFamily="18" charset="-127"/>
                </a:rPr>
                <a:t>약속</a:t>
              </a:r>
              <a:endPara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HY나무B" pitchFamily="18" charset="-127"/>
                <a:ea typeface="HY나무B" pitchFamily="18" charset="-127"/>
              </a:endParaRPr>
            </a:p>
            <a:p>
              <a:pPr algn="ctr"/>
              <a:r>
                <a:rPr lang="ko-KR" altLang="en-US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HY나무B" pitchFamily="18" charset="-127"/>
                  <a:ea typeface="HY나무B" pitchFamily="18" charset="-127"/>
                </a:rPr>
                <a:t>확</a:t>
              </a: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HY나무B" pitchFamily="18" charset="-127"/>
                  <a:ea typeface="HY나무B" pitchFamily="18" charset="-127"/>
                </a:rPr>
                <a:t>인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140400" y="2561337"/>
            <a:ext cx="1387748" cy="1387746"/>
            <a:chOff x="2125886" y="2488263"/>
            <a:chExt cx="1387748" cy="1387746"/>
          </a:xfrm>
        </p:grpSpPr>
        <p:sp>
          <p:nvSpPr>
            <p:cNvPr id="40" name="타원 39"/>
            <p:cNvSpPr/>
            <p:nvPr/>
          </p:nvSpPr>
          <p:spPr>
            <a:xfrm>
              <a:off x="2252595" y="2637125"/>
              <a:ext cx="1134330" cy="1134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41" name="도넛 40"/>
            <p:cNvSpPr/>
            <p:nvPr/>
          </p:nvSpPr>
          <p:spPr>
            <a:xfrm>
              <a:off x="2125886" y="2488263"/>
              <a:ext cx="1387748" cy="1387746"/>
            </a:xfrm>
            <a:prstGeom prst="donut">
              <a:avLst>
                <a:gd name="adj" fmla="val 1250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54568" y="2822882"/>
              <a:ext cx="1183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약속</a:t>
              </a:r>
              <a:endPara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  <a:p>
              <a:pPr algn="ctr"/>
              <a:r>
                <a:rPr lang="ko-KR" altLang="en-US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정</a:t>
              </a: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보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56224" y="2561337"/>
            <a:ext cx="1387748" cy="1387746"/>
            <a:chOff x="541710" y="2488263"/>
            <a:chExt cx="1387748" cy="1387746"/>
          </a:xfrm>
        </p:grpSpPr>
        <p:sp>
          <p:nvSpPr>
            <p:cNvPr id="44" name="타원 43"/>
            <p:cNvSpPr/>
            <p:nvPr/>
          </p:nvSpPr>
          <p:spPr>
            <a:xfrm>
              <a:off x="670392" y="2586182"/>
              <a:ext cx="1134330" cy="1134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45" name="도넛 44"/>
            <p:cNvSpPr/>
            <p:nvPr/>
          </p:nvSpPr>
          <p:spPr>
            <a:xfrm>
              <a:off x="541710" y="2488263"/>
              <a:ext cx="1387748" cy="1387746"/>
            </a:xfrm>
            <a:prstGeom prst="donut">
              <a:avLst>
                <a:gd name="adj" fmla="val 1250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0392" y="2992319"/>
              <a:ext cx="11835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로그</a:t>
              </a: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인</a:t>
              </a:r>
            </a:p>
          </p:txBody>
        </p: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24" y="813797"/>
            <a:ext cx="1219200" cy="12192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502855" y="1366117"/>
            <a:ext cx="32298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HY나무B" pitchFamily="18" charset="-127"/>
                <a:ea typeface="HY나무B" pitchFamily="18" charset="-127"/>
              </a:rPr>
              <a:t>사용자 매뉴얼</a:t>
            </a:r>
            <a:endParaRPr lang="ko-KR" altLang="en-US" sz="27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050"/>
              </a:solidFill>
              <a:latin typeface="HY나무B" pitchFamily="18" charset="-127"/>
              <a:ea typeface="HY나무B" pitchFamily="18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847074" y="1942181"/>
            <a:ext cx="259758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67" name="직사각형 66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프로그램 매뉴</a:t>
                </a:r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얼</a:t>
                </a:r>
                <a:r>
                  <a:rPr lang="ko-KR" altLang="en-US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 </a:t>
                </a:r>
                <a:endPara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03</a:t>
                </a:r>
              </a:p>
            </p:txBody>
          </p:sp>
        </p:grpSp>
      </p:grpSp>
      <p:cxnSp>
        <p:nvCxnSpPr>
          <p:cNvPr id="71" name="직선 연결선 70"/>
          <p:cNvCxnSpPr/>
          <p:nvPr/>
        </p:nvCxnSpPr>
        <p:spPr>
          <a:xfrm>
            <a:off x="823477" y="214584"/>
            <a:ext cx="0" cy="1588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5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861220" y="1220341"/>
            <a:ext cx="32298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HY나무B" pitchFamily="18" charset="-127"/>
                <a:ea typeface="HY나무B" pitchFamily="18" charset="-127"/>
              </a:rPr>
              <a:t>보완하고 </a:t>
            </a:r>
            <a:r>
              <a:rPr lang="ko-KR" altLang="en-US" sz="27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HY나무B" pitchFamily="18" charset="-127"/>
                <a:ea typeface="HY나무B" pitchFamily="18" charset="-127"/>
              </a:rPr>
              <a:t>싶은점</a:t>
            </a:r>
            <a:endParaRPr lang="ko-KR" altLang="en-US" sz="27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050"/>
              </a:solidFill>
              <a:latin typeface="HY나무B" pitchFamily="18" charset="-127"/>
              <a:ea typeface="HY나무B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205439" y="1796405"/>
            <a:ext cx="259758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42" y="668021"/>
            <a:ext cx="1219200" cy="1219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93154" y="2059285"/>
            <a:ext cx="7790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구글</a:t>
            </a:r>
            <a:r>
              <a:rPr lang="ko-KR" altLang="en-US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 </a:t>
            </a:r>
            <a:r>
              <a:rPr lang="en-US" altLang="ko-KR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API</a:t>
            </a:r>
            <a:r>
              <a:rPr lang="ko-KR" altLang="en-US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를 연동하여 지도 </a:t>
            </a:r>
            <a:r>
              <a:rPr lang="ko-KR" altLang="en-US" sz="27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기능넣기</a:t>
            </a:r>
            <a:endParaRPr lang="ko-KR" altLang="en-US" sz="27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154" y="2969311"/>
            <a:ext cx="7790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HY나무B" pitchFamily="18" charset="-127"/>
                <a:ea typeface="HY나무B" pitchFamily="18" charset="-127"/>
              </a:rPr>
              <a:t>예약을 받게 된다면 </a:t>
            </a:r>
            <a:r>
              <a:rPr lang="ko-KR" altLang="en-US" sz="27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HY나무B" pitchFamily="18" charset="-127"/>
                <a:ea typeface="HY나무B" pitchFamily="18" charset="-127"/>
              </a:rPr>
              <a:t>카톡으로</a:t>
            </a:r>
            <a:r>
              <a:rPr lang="ko-KR" altLang="en-US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27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HY나무B" pitchFamily="18" charset="-127"/>
                <a:ea typeface="HY나무B" pitchFamily="18" charset="-127"/>
              </a:rPr>
              <a:t>보내주기</a:t>
            </a:r>
            <a:endParaRPr lang="ko-KR" altLang="en-US" sz="27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54" y="3827884"/>
            <a:ext cx="7790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나무B" pitchFamily="18" charset="-127"/>
                <a:ea typeface="HY나무B" pitchFamily="18" charset="-127"/>
              </a:rPr>
              <a:t>마일리지</a:t>
            </a:r>
            <a:r>
              <a:rPr lang="ko-KR" altLang="en-US" sz="27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나무B" pitchFamily="18" charset="-127"/>
                <a:ea typeface="HY나무B" pitchFamily="18" charset="-127"/>
              </a:rPr>
              <a:t> 시스템</a:t>
            </a:r>
            <a:endParaRPr lang="ko-KR" altLang="en-US" sz="27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6328826" y="2059285"/>
            <a:ext cx="6120680" cy="2539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327417" y="2313200"/>
            <a:ext cx="6120680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-6354818" y="2969311"/>
            <a:ext cx="6120680" cy="2539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301425" y="3223226"/>
            <a:ext cx="6120680" cy="253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-6354818" y="3827884"/>
            <a:ext cx="6120680" cy="253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301425" y="4081799"/>
            <a:ext cx="6120680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49" name="직사각형 48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프로그램 매뉴</a:t>
                </a:r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얼</a:t>
                </a:r>
                <a:r>
                  <a:rPr lang="ko-KR" altLang="en-US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 </a:t>
                </a:r>
                <a:endPara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03</a:t>
                </a:r>
              </a:p>
            </p:txBody>
          </p:sp>
        </p:grpSp>
      </p:grpSp>
      <p:cxnSp>
        <p:nvCxnSpPr>
          <p:cNvPr id="53" name="직선 연결선 52"/>
          <p:cNvCxnSpPr/>
          <p:nvPr/>
        </p:nvCxnSpPr>
        <p:spPr>
          <a:xfrm>
            <a:off x="823477" y="214584"/>
            <a:ext cx="0" cy="1588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5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7195E-6 -3.35329E-6 L 1.96618 -3.35329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09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476E-6 5.55112E-17 L -1.99877 5.55112E-1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9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7195E-6 -3.35329E-6 L 1.96618 -3.3532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09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476E-6 5.55112E-17 L -1.99877 5.55112E-1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947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7195E-6 -3.35329E-6 L 1.96618 -3.35329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09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476E-6 5.55112E-17 L -1.99877 5.55112E-1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947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29" grpId="1"/>
      <p:bldP spid="30" grpId="0"/>
      <p:bldP spid="30" grpId="1"/>
      <p:bldP spid="31" grpId="0"/>
      <p:bldP spid="31" grpId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[자바]이수영폴더\이수영 2차 프로젝트\메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2" y="0"/>
            <a:ext cx="914864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10" name="직사각형 9"/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25666" y="726057"/>
              <a:ext cx="216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thank you</a:t>
              </a:r>
            </a:p>
            <a:p>
              <a:pPr algn="ctr"/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for watching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6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basel.com/extension/portal-basel/var/storage/images/media/bibliothek/basel-bilder/0_fotolia/taxi-basel/52668-1-ger-DE/Taxi-Basel_front_magnif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860032" y="0"/>
            <a:ext cx="4283968" cy="51435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60033" y="0"/>
            <a:ext cx="4303846" cy="9782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0032" y="-17653"/>
            <a:ext cx="4303847" cy="9959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4800" b="1" dirty="0" smtClean="0">
                <a:ln w="127000">
                  <a:solidFill>
                    <a:schemeClr val="tx1">
                      <a:alpha val="0"/>
                    </a:schemeClr>
                  </a:solidFill>
                </a:ln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88900" dist="25400" dir="2700000" algn="tl" rotWithShape="0">
                    <a:prstClr val="black">
                      <a:alpha val="30000"/>
                    </a:prstClr>
                  </a:outerShdw>
                </a:effectLst>
                <a:latin typeface="HY나무B" pitchFamily="18" charset="-127"/>
                <a:ea typeface="HY나무B" pitchFamily="18" charset="-127"/>
              </a:rPr>
              <a:t>Index</a:t>
            </a:r>
            <a:endParaRPr lang="ko-KR" altLang="en-US" sz="4800" b="1" dirty="0">
              <a:ln w="127000">
                <a:solidFill>
                  <a:schemeClr val="tx1">
                    <a:alpha val="0"/>
                  </a:schemeClr>
                </a:solidFill>
              </a:ln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99000">
                    <a:schemeClr val="bg1">
                      <a:lumMod val="85000"/>
                    </a:schemeClr>
                  </a:gs>
                </a:gsLst>
                <a:lin ang="5400000" scaled="0"/>
              </a:gradFill>
              <a:effectLst>
                <a:outerShdw blurRad="88900" dist="25400" dir="2700000" algn="tl" rotWithShape="0">
                  <a:prstClr val="black">
                    <a:alpha val="30000"/>
                  </a:prstClr>
                </a:outerShdw>
              </a:effectLst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04048" y="1590060"/>
            <a:ext cx="3635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1. 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약속택시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04048" y="2548003"/>
            <a:ext cx="3635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2. 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프로그램 시나리오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04048" y="3507292"/>
            <a:ext cx="3635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3. 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프로그램 매뉴얼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3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.websites.hibu.com/5a30f6dc44e7459dae5cbce5ce01a284/dms3rep/multi/desktop/home-hero2-880-510-880x5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97"/>
            <a:ext cx="9144000" cy="511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0" y="-1538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29" name="직사각형 28"/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25666" y="418281"/>
              <a:ext cx="2160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01</a:t>
              </a:r>
            </a:p>
            <a:p>
              <a:pPr algn="ctr"/>
              <a:r>
                <a:rPr lang="ko-KR" altLang="en-US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약속택시</a:t>
              </a:r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86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32" name="직사각형 31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약속택시</a:t>
                </a:r>
                <a:r>
                  <a:rPr lang="en-US" altLang="ko-KR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?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01</a:t>
                </a:r>
              </a:p>
            </p:txBody>
          </p:sp>
        </p:grpSp>
      </p:grpSp>
      <p:cxnSp>
        <p:nvCxnSpPr>
          <p:cNvPr id="36" name="직선 연결선 35"/>
          <p:cNvCxnSpPr/>
          <p:nvPr/>
        </p:nvCxnSpPr>
        <p:spPr>
          <a:xfrm>
            <a:off x="823477" y="214584"/>
            <a:ext cx="0" cy="1588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Taxi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Taxi free icon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Taxi free icon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7" name="Picture 7" descr="C:\Users\GoAll\Desktop\tax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11" y="1419622"/>
            <a:ext cx="2351494" cy="2351494"/>
          </a:xfrm>
          <a:prstGeom prst="rect">
            <a:avLst/>
          </a:prstGeom>
          <a:noFill/>
          <a:ln w="50800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131130" y="1626394"/>
            <a:ext cx="474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00"/>
              </a:spcBef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모든 지역에서 택시 예약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96498" y="937662"/>
            <a:ext cx="3229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HY나무B" pitchFamily="18" charset="-127"/>
                <a:ea typeface="HY나무B" pitchFamily="18" charset="-127"/>
              </a:rPr>
              <a:t>약속택시 소개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050"/>
              </a:solidFill>
              <a:latin typeface="HY나무B" pitchFamily="18" charset="-127"/>
              <a:ea typeface="HY나무B" pitchFamily="18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4440717" y="1513726"/>
            <a:ext cx="259758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8" descr="C:\Users\GoAll\Desktop\calend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00" y="3962567"/>
            <a:ext cx="841432" cy="84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Magnifying glass premium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382" y="3962567"/>
            <a:ext cx="824729" cy="82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Kakao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3" y="3888668"/>
            <a:ext cx="898627" cy="89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131130" y="2088059"/>
            <a:ext cx="4746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00"/>
              </a:spcBef>
              <a:buFont typeface="Arial" pitchFamily="34" charset="0"/>
              <a:buChar char="•"/>
            </a:pP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택시기사들은 원하는 출발지역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도착지역 검색 가능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31130" y="2881878"/>
            <a:ext cx="4746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00"/>
              </a:spcBef>
              <a:buFont typeface="Arial" pitchFamily="34" charset="0"/>
              <a:buChar char="•"/>
            </a:pP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기억하기 쉽게 내 </a:t>
            </a:r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카톡으로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예약 안내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34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2565" y="1938050"/>
            <a:ext cx="1219200" cy="12192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67" y="1988043"/>
            <a:ext cx="1219200" cy="121920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848790" y="1126797"/>
            <a:ext cx="5976664" cy="1171292"/>
            <a:chOff x="4043527" y="1938050"/>
            <a:chExt cx="6759322" cy="1171292"/>
          </a:xfrm>
        </p:grpSpPr>
        <p:sp>
          <p:nvSpPr>
            <p:cNvPr id="24" name="TextBox 23"/>
            <p:cNvSpPr txBox="1"/>
            <p:nvPr/>
          </p:nvSpPr>
          <p:spPr>
            <a:xfrm>
              <a:off x="4043527" y="1938050"/>
              <a:ext cx="4644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HY나무B" pitchFamily="18" charset="-127"/>
                  <a:ea typeface="HY나무B" pitchFamily="18" charset="-127"/>
                </a:rPr>
                <a:t>불편한적이 있었나요</a:t>
              </a:r>
              <a:r>
                <a:rPr lang="en-US" altLang="ko-KR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HY나무B" pitchFamily="18" charset="-127"/>
                  <a:ea typeface="HY나무B" pitchFamily="18" charset="-127"/>
                </a:rPr>
                <a:t>?</a:t>
              </a:r>
              <a:endPara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78113" y="2437363"/>
              <a:ext cx="6624736" cy="671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200"/>
                </a:spcBef>
                <a:buFont typeface="Arial" pitchFamily="34" charset="0"/>
                <a:buChar char="•"/>
              </a:pPr>
              <a:r>
                <a:rPr lang="ko-KR" altLang="en-US" sz="1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콜택시를 불러도 바로 안 올 때</a:t>
              </a:r>
              <a:endParaRPr lang="en-US" altLang="ko-KR" sz="1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  <a:p>
              <a:pPr marL="285750" indent="-285750">
                <a:spcBef>
                  <a:spcPts val="200"/>
                </a:spcBef>
                <a:buFont typeface="Arial" pitchFamily="34" charset="0"/>
                <a:buChar char="•"/>
              </a:pP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택시기사들은 장거리를 </a:t>
              </a:r>
              <a:r>
                <a:rPr lang="ko-KR" altLang="en-US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원할때</a:t>
              </a:r>
              <a:endParaRPr lang="en-US" altLang="ko-KR" sz="1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32765" y="2684023"/>
            <a:ext cx="460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HY나무B" pitchFamily="18" charset="-127"/>
                <a:ea typeface="HY나무B" pitchFamily="18" charset="-127"/>
              </a:rPr>
              <a:t>그렇다면 필요합니다</a:t>
            </a:r>
            <a:r>
              <a:rPr lang="en-US" altLang="ko-KR" sz="28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sz="28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050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92805" y="3157251"/>
            <a:ext cx="5832648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00"/>
              </a:spcBef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언제든 택시와 장소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시간을 약속하세요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marL="285750" indent="-285750">
              <a:spcBef>
                <a:spcPts val="200"/>
              </a:spcBef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택시기사들은 장거리약속을 </a:t>
            </a:r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잡아보세요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  <a:endParaRPr lang="en-US" altLang="ko-KR" sz="1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30" name="직사각형 29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약속택시</a:t>
                </a:r>
                <a:r>
                  <a:rPr lang="en-US" altLang="ko-KR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?</a:t>
                </a: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01</a:t>
                </a:r>
              </a:p>
            </p:txBody>
          </p:sp>
        </p:grpSp>
      </p:grpSp>
      <p:cxnSp>
        <p:nvCxnSpPr>
          <p:cNvPr id="40" name="직선 연결선 39"/>
          <p:cNvCxnSpPr/>
          <p:nvPr/>
        </p:nvCxnSpPr>
        <p:spPr>
          <a:xfrm>
            <a:off x="823477" y="214584"/>
            <a:ext cx="0" cy="1588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2" descr="Taxi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AutoShape 4" descr="Taxi free icon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AutoShape 6" descr="Taxi free icon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0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.websites.hibu.com/5a30f6dc44e7459dae5cbce5ce01a284/dms3rep/multi/desktop/home-hero2-880-510-880x5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97"/>
            <a:ext cx="9144000" cy="511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0" y="-1538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29" name="직사각형 28"/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25666" y="418281"/>
              <a:ext cx="21600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02</a:t>
              </a:r>
            </a:p>
            <a:p>
              <a:pPr algn="ctr"/>
              <a:r>
                <a:rPr lang="ko-KR" altLang="en-US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프로그램</a:t>
              </a:r>
              <a:endPara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  <a:p>
              <a:pPr algn="ctr"/>
              <a:r>
                <a:rPr lang="ko-KR" altLang="en-US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시나리오</a:t>
              </a:r>
              <a:endPara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4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" y="1936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51520" y="0"/>
            <a:ext cx="3096344" cy="586384"/>
            <a:chOff x="251520" y="0"/>
            <a:chExt cx="3096344" cy="586384"/>
          </a:xfrm>
        </p:grpSpPr>
        <p:sp>
          <p:nvSpPr>
            <p:cNvPr id="14" name="직사각형 13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23528" y="1609"/>
              <a:ext cx="2701677" cy="584775"/>
              <a:chOff x="323528" y="47775"/>
              <a:chExt cx="2701677" cy="584775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864965" y="47775"/>
                <a:ext cx="216024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프로그램시나리오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endParaRPr>
              </a:p>
              <a:p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벤</a:t>
                </a:r>
                <a:r>
                  <a:rPr lang="ko-KR" altLang="en-US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치마킹 </a:t>
                </a:r>
                <a:endPara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02</a:t>
                </a:r>
              </a:p>
            </p:txBody>
          </p:sp>
        </p:grpSp>
      </p:grpSp>
      <p:pic>
        <p:nvPicPr>
          <p:cNvPr id="2050" name="Picture 2" descr="kakao taxi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91630"/>
            <a:ext cx="5928807" cy="297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akao taxi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234" y="277763"/>
            <a:ext cx="2523552" cy="455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2037813">
            <a:off x="8321155" y="278998"/>
            <a:ext cx="689320" cy="227472"/>
          </a:xfrm>
          <a:prstGeom prst="rect">
            <a:avLst/>
          </a:prstGeom>
          <a:solidFill>
            <a:schemeClr val="bg2">
              <a:lumMod val="90000"/>
              <a:alpha val="6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9776165">
            <a:off x="6238355" y="333304"/>
            <a:ext cx="689320" cy="227472"/>
          </a:xfrm>
          <a:prstGeom prst="rect">
            <a:avLst/>
          </a:prstGeom>
          <a:solidFill>
            <a:schemeClr val="bg2">
              <a:lumMod val="90000"/>
              <a:alpha val="6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7454663">
            <a:off x="5595556" y="3608992"/>
            <a:ext cx="689320" cy="227472"/>
          </a:xfrm>
          <a:prstGeom prst="rect">
            <a:avLst/>
          </a:prstGeom>
          <a:solidFill>
            <a:schemeClr val="bg2">
              <a:lumMod val="90000"/>
              <a:alpha val="6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3919904">
            <a:off x="2067036" y="3674121"/>
            <a:ext cx="689320" cy="227472"/>
          </a:xfrm>
          <a:prstGeom prst="rect">
            <a:avLst/>
          </a:prstGeom>
          <a:solidFill>
            <a:schemeClr val="bg2">
              <a:lumMod val="90000"/>
              <a:alpha val="6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7700740">
            <a:off x="5058792" y="1954343"/>
            <a:ext cx="689320" cy="227472"/>
          </a:xfrm>
          <a:prstGeom prst="rect">
            <a:avLst/>
          </a:prstGeom>
          <a:solidFill>
            <a:schemeClr val="bg2">
              <a:lumMod val="90000"/>
              <a:alpha val="6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3807" y="825226"/>
            <a:ext cx="42794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KaKao</a:t>
            </a:r>
            <a:r>
              <a:rPr lang="en-US" altLang="ko-KR" sz="3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 Taxi </a:t>
            </a:r>
          </a:p>
          <a:p>
            <a:pPr algn="ctr"/>
            <a:r>
              <a:rPr lang="ko-KR" altLang="en-US" sz="3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이용해 보셨나요</a:t>
            </a:r>
            <a:r>
              <a:rPr lang="en-US" altLang="ko-KR" sz="3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3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23477" y="214584"/>
            <a:ext cx="0" cy="1588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" y="1936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44" y="1564783"/>
            <a:ext cx="73152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27" name="직사각형 26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프로그램시나리오 </a:t>
                </a:r>
                <a:endPara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02</a:t>
                </a:r>
              </a:p>
            </p:txBody>
          </p:sp>
        </p:grpSp>
      </p:grpSp>
      <p:cxnSp>
        <p:nvCxnSpPr>
          <p:cNvPr id="31" name="직선 연결선 30"/>
          <p:cNvCxnSpPr/>
          <p:nvPr/>
        </p:nvCxnSpPr>
        <p:spPr>
          <a:xfrm>
            <a:off x="823477" y="214584"/>
            <a:ext cx="0" cy="1588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0512" y="771550"/>
            <a:ext cx="4279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물리적 </a:t>
            </a:r>
            <a:r>
              <a:rPr lang="en-US" altLang="ko-KR" sz="3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Y나무B" pitchFamily="18" charset="-127"/>
                <a:ea typeface="HY나무B" pitchFamily="18" charset="-127"/>
              </a:rPr>
              <a:t>ERD</a:t>
            </a:r>
            <a:endParaRPr lang="ko-KR" altLang="en-US" sz="3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1027" name="Picture 3" descr="C:\Users\GoAll\Desktop\fol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805993"/>
            <a:ext cx="588963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42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" y="1936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48282"/>
              </p:ext>
            </p:extLst>
          </p:nvPr>
        </p:nvGraphicFramePr>
        <p:xfrm>
          <a:off x="1187624" y="843558"/>
          <a:ext cx="6480546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46"/>
                <a:gridCol w="386225"/>
                <a:gridCol w="751670"/>
                <a:gridCol w="543507"/>
                <a:gridCol w="653988"/>
                <a:gridCol w="1183722"/>
                <a:gridCol w="122144"/>
                <a:gridCol w="423990"/>
                <a:gridCol w="228356"/>
                <a:gridCol w="561894"/>
                <a:gridCol w="936104"/>
              </a:tblGrid>
              <a:tr h="5299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시스템 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TAXI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테이블목록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NO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HY나무B" pitchFamily="18" charset="-127"/>
                          <a:ea typeface="HY나무B" pitchFamily="18" charset="-127"/>
                        </a:rPr>
                        <a:t>1</a:t>
                      </a:r>
                      <a:endParaRPr lang="ko-KR" altLang="en-US" sz="120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테이블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USER2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NO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칼럼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칼럼 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TYPE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길이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NULL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비고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74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1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user_no</a:t>
                      </a:r>
                      <a:endParaRPr lang="en-US" altLang="ko-KR" sz="1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회원 번호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INTEGER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HY나무B" pitchFamily="18" charset="-127"/>
                          <a:ea typeface="HY나무B" pitchFamily="18" charset="-127"/>
                        </a:rPr>
                        <a:t>10</a:t>
                      </a:r>
                      <a:endParaRPr lang="ko-KR" altLang="en-US" sz="120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HY나무B" pitchFamily="18" charset="-127"/>
                          <a:ea typeface="HY나무B" pitchFamily="18" charset="-127"/>
                        </a:rPr>
                        <a:t>Not null</a:t>
                      </a:r>
                      <a:endParaRPr lang="ko-KR" altLang="en-US" sz="120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2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user_id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회원 아이디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VARCHAR</a:t>
                      </a:r>
                      <a:endParaRPr lang="ko-KR" altLang="en-US" sz="1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10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HY나무B" pitchFamily="18" charset="-127"/>
                          <a:ea typeface="HY나무B" pitchFamily="18" charset="-127"/>
                        </a:rPr>
                        <a:t>Not null</a:t>
                      </a:r>
                      <a:endParaRPr lang="ko-KR" altLang="en-US" sz="120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3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user_pw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회원</a:t>
                      </a:r>
                      <a:r>
                        <a:rPr lang="ko-KR" altLang="en-US" sz="12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비밀번호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VARCHAR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15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Not null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4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user_pw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회원</a:t>
                      </a:r>
                      <a:r>
                        <a:rPr lang="ko-KR" altLang="en-US" sz="12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비밀번호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VARCHAR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15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Not null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5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user_email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회원 </a:t>
                      </a:r>
                      <a:r>
                        <a:rPr lang="ko-KR" altLang="en-US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이메일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VARCHAR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40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HY나무B" pitchFamily="18" charset="-127"/>
                          <a:ea typeface="HY나무B" pitchFamily="18" charset="-127"/>
                        </a:rPr>
                        <a:t>Not null</a:t>
                      </a:r>
                      <a:endParaRPr lang="ko-KR" altLang="en-US" sz="120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6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user_gender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회원 성별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VARCHAR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20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Not null</a:t>
                      </a:r>
                      <a:endParaRPr lang="ko-KR" altLang="en-US" sz="1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7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user_carnum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회원 차량번호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VARCHAR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10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null</a:t>
                      </a:r>
                      <a:endParaRPr lang="ko-KR" altLang="en-US" sz="1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8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user_check_kakao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회원 카카오 체크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VARCHAR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12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null</a:t>
                      </a:r>
                      <a:endParaRPr lang="ko-KR" altLang="en-US" sz="1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9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user_refresh_token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회원 카카오 토큰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VARCHAR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10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null</a:t>
                      </a:r>
                      <a:endParaRPr lang="ko-KR" altLang="en-US" sz="1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10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HY나무B" pitchFamily="18" charset="-127"/>
                          <a:ea typeface="HY나무B" pitchFamily="18" charset="-127"/>
                        </a:rPr>
                        <a:t>user_lv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나무B" pitchFamily="18" charset="-127"/>
                          <a:ea typeface="HY나무B" pitchFamily="18" charset="-127"/>
                        </a:rPr>
                        <a:t>회원 레벨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INTEGER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2</a:t>
                      </a:r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HY나무B" pitchFamily="18" charset="-127"/>
                          <a:ea typeface="HY나무B" pitchFamily="18" charset="-127"/>
                        </a:rPr>
                        <a:t>Not null</a:t>
                      </a:r>
                      <a:endParaRPr lang="ko-KR" altLang="en-US" sz="1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18" name="직사각형 17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프로그램시나리오 </a:t>
                </a:r>
                <a:endPara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02</a:t>
                </a:r>
              </a:p>
            </p:txBody>
          </p:sp>
        </p:grpSp>
      </p:grpSp>
      <p:cxnSp>
        <p:nvCxnSpPr>
          <p:cNvPr id="22" name="직선 연결선 21"/>
          <p:cNvCxnSpPr/>
          <p:nvPr/>
        </p:nvCxnSpPr>
        <p:spPr>
          <a:xfrm>
            <a:off x="823477" y="214584"/>
            <a:ext cx="0" cy="1588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338</Words>
  <Application>Microsoft Office PowerPoint</Application>
  <PresentationFormat>화면 슬라이드 쇼(16:9)</PresentationFormat>
  <Paragraphs>211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Arial</vt:lpstr>
      <vt:lpstr>맑은 고딕</vt:lpstr>
      <vt:lpstr>a고딕18</vt:lpstr>
      <vt:lpstr>Adobe 고딕 Std B</vt:lpstr>
      <vt:lpstr>HY나무B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Yu Jeong</dc:creator>
  <cp:lastModifiedBy>GoAll</cp:lastModifiedBy>
  <cp:revision>58</cp:revision>
  <dcterms:created xsi:type="dcterms:W3CDTF">2017-06-01T00:33:53Z</dcterms:created>
  <dcterms:modified xsi:type="dcterms:W3CDTF">2017-08-27T14:27:31Z</dcterms:modified>
</cp:coreProperties>
</file>