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329" r:id="rId4"/>
    <p:sldId id="316" r:id="rId5"/>
    <p:sldId id="331" r:id="rId6"/>
    <p:sldId id="318" r:id="rId7"/>
    <p:sldId id="332" r:id="rId8"/>
    <p:sldId id="320" r:id="rId9"/>
    <p:sldId id="333" r:id="rId10"/>
    <p:sldId id="289" r:id="rId11"/>
    <p:sldId id="287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132F"/>
    <a:srgbClr val="00B0F0"/>
    <a:srgbClr val="E9EDF4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85714" autoAdjust="0"/>
  </p:normalViewPr>
  <p:slideViewPr>
    <p:cSldViewPr>
      <p:cViewPr varScale="1">
        <p:scale>
          <a:sx n="80" d="100"/>
          <a:sy n="80" d="100"/>
        </p:scale>
        <p:origin x="64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B8D8B-74CE-444D-9298-D2E0ADBE52DF}" type="datetimeFigureOut">
              <a:rPr lang="zh-CN" altLang="en-US" smtClean="0"/>
              <a:t>2015-12-24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690CC-AFCD-40D0-A464-1468F725D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141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690CC-AFCD-40D0-A464-1468F725D20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533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0AB47-E650-4C32-96A6-8272DC5A6C95}" type="datetimeFigureOut">
              <a:rPr lang="zh-CN" altLang="en-US"/>
              <a:pPr>
                <a:defRPr/>
              </a:pPr>
              <a:t>2015-12-24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E62B7-B77A-4576-940D-420D3C85CD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45EB2-E5CF-45DE-A170-4EF1B19E4317}" type="datetimeFigureOut">
              <a:rPr lang="zh-CN" altLang="en-US"/>
              <a:pPr>
                <a:defRPr/>
              </a:pPr>
              <a:t>2015-12-24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33ED5-E08F-4073-8B02-55EC758351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BF054-EF12-446B-97EF-48E157B4CBD1}" type="datetimeFigureOut">
              <a:rPr lang="zh-CN" altLang="en-US"/>
              <a:pPr>
                <a:defRPr/>
              </a:pPr>
              <a:t>2015-12-24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15FF4A-8345-4739-B94B-26D835FA0E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E7113-3736-4E48-8742-0074C8D3E12D}" type="datetimeFigureOut">
              <a:rPr lang="zh-CN" altLang="en-US"/>
              <a:pPr>
                <a:defRPr/>
              </a:pPr>
              <a:t>2015-12-24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EB119-078B-4AC1-8BAC-4E2C1306C2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A9B2D6-D0D8-444F-890C-F5C235163B70}" type="datetimeFigureOut">
              <a:rPr lang="zh-CN" altLang="en-US"/>
              <a:pPr>
                <a:defRPr/>
              </a:pPr>
              <a:t>2015-12-24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1FE60F-CD51-43BF-A193-CA4277920D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6E594-F6FD-4AF9-B6B2-A10DDE8C273D}" type="datetimeFigureOut">
              <a:rPr lang="zh-CN" altLang="en-US"/>
              <a:pPr>
                <a:defRPr/>
              </a:pPr>
              <a:t>2015-12-24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3CE6F-4382-4E7A-B78A-32A61CFE69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2EB9F-0545-4115-A3F7-4B76F71713B5}" type="datetimeFigureOut">
              <a:rPr lang="zh-CN" altLang="en-US"/>
              <a:pPr>
                <a:defRPr/>
              </a:pPr>
              <a:t>2015-12-24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273C36-C903-44EE-A969-A792CDF0E0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FB301D-7EC6-4A66-99E2-9B7771991CBE}" type="datetimeFigureOut">
              <a:rPr lang="zh-CN" altLang="en-US"/>
              <a:pPr>
                <a:defRPr/>
              </a:pPr>
              <a:t>2015-12-24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DEC4C-C2CA-439C-9B34-FA2D2986A2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27E57-37C7-47B1-92E5-A3FCC790FC11}" type="datetimeFigureOut">
              <a:rPr lang="zh-CN" altLang="en-US"/>
              <a:pPr>
                <a:defRPr/>
              </a:pPr>
              <a:t>2015-12-24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DBF7F0-2E08-49E3-9915-64100B93CF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4A208-7E46-4897-92F5-A58A662CF4E6}" type="datetimeFigureOut">
              <a:rPr lang="zh-CN" altLang="en-US"/>
              <a:pPr>
                <a:defRPr/>
              </a:pPr>
              <a:t>2015-12-24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9763D-06A8-463E-9E1A-796C0FAFAA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CA7304-2E7D-4BEB-875D-86D95001AAEC}" type="datetimeFigureOut">
              <a:rPr lang="zh-CN" altLang="en-US"/>
              <a:pPr>
                <a:defRPr/>
              </a:pPr>
              <a:t>2015-12-24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930CE6-D62A-4639-B6A1-CA2D26F653D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7" descr="曲别针-红-内页.jpg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71438" y="60325"/>
            <a:ext cx="8229600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92868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6D45A52-6F4C-40F0-AA06-89A8E8A22D38}" type="datetimeFigureOut">
              <a:rPr lang="zh-CN" altLang="en-US"/>
              <a:pPr>
                <a:defRPr/>
              </a:pPr>
              <a:t>2015-12-24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CF8434C-11F2-46BE-B8FA-3807B671B1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方案对比</a:t>
            </a:r>
            <a:endParaRPr lang="en-US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317705"/>
              </p:ext>
            </p:extLst>
          </p:nvPr>
        </p:nvGraphicFramePr>
        <p:xfrm>
          <a:off x="539552" y="1991906"/>
          <a:ext cx="8136903" cy="41733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5393"/>
                <a:gridCol w="2155448"/>
                <a:gridCol w="2238031"/>
                <a:gridCol w="2238031"/>
              </a:tblGrid>
              <a:tr h="57299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581" marR="7581" marT="7581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移动端配置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VPN</a:t>
                      </a:r>
                    </a:p>
                  </a:txBody>
                  <a:tcPr marL="7581" marR="7581" marT="7581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安装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VPN 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81" marR="7581" marT="7581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代码级集成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81" marR="7581" marT="7581" marB="0" anchor="ctr">
                    <a:solidFill>
                      <a:srgbClr val="00B0F0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开发过程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581" marR="7581" marT="7581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66675" indent="-66675" algn="ctr"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简单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581" marR="7581" marT="7581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简单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581" marR="7581" marT="7581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复杂</a:t>
                      </a:r>
                      <a:endParaRPr lang="en-US" altLang="zh-CN" sz="1200" kern="1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581" marR="7581" marT="7581" marB="0" anchor="ctr"/>
                </a:tc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应用范围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581" marR="7581" marT="7581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支持所有</a:t>
                      </a:r>
                      <a:r>
                        <a:rPr lang="en-US" altLang="zh-CN" sz="12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APP</a:t>
                      </a:r>
                      <a:r>
                        <a:rPr lang="zh-CN" altLang="en-US" sz="12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及浏览器</a:t>
                      </a:r>
                      <a:endParaRPr lang="en-US" altLang="zh-CN" sz="1200" kern="1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581" marR="7581" marT="7581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支持所有</a:t>
                      </a:r>
                      <a:r>
                        <a:rPr lang="en-US" altLang="zh-CN" sz="12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APP</a:t>
                      </a:r>
                      <a:r>
                        <a:rPr lang="zh-CN" altLang="en-US" sz="12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及浏览器</a:t>
                      </a:r>
                      <a:endParaRPr lang="en-US" altLang="zh-CN" sz="1200" kern="1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581" marR="7581" marT="7581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仅支持</a:t>
                      </a:r>
                      <a:r>
                        <a:rPr lang="en-US" altLang="zh-CN" sz="12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OA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581" marR="7581" marT="7581" marB="0" anchor="ctr">
                    <a:solidFill>
                      <a:srgbClr val="E9EDF4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安全性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581" marR="7581" marT="7581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高</a:t>
                      </a:r>
                      <a:endParaRPr lang="zh-CN" alt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581" marR="7581" marT="7581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髙</a:t>
                      </a:r>
                      <a:endParaRPr lang="zh-CN" alt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581" marR="7581" marT="7581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高</a:t>
                      </a:r>
                      <a:endParaRPr lang="zh-CN" altLang="zh-CN" sz="1200" kern="1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581" marR="7581" marT="7581" marB="0" anchor="ctr">
                    <a:solidFill>
                      <a:srgbClr val="E9EDF4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升级维护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581" marR="7581" marT="7581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简单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581" marR="7581" marT="7581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简单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581" marR="7581" marT="7581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复杂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581" marR="7581" marT="7581" marB="0" anchor="ctr">
                    <a:solidFill>
                      <a:srgbClr val="E9EDF4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易用性</a:t>
                      </a:r>
                      <a:endParaRPr lang="zh-CN" altLang="zh-CN" sz="1400" kern="1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581" marR="7581" marT="7581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一般</a:t>
                      </a:r>
                      <a:endParaRPr lang="zh-CN" altLang="zh-CN" sz="1200" kern="1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581" marR="7581" marT="7581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一般</a:t>
                      </a:r>
                      <a:endParaRPr lang="zh-CN" altLang="zh-CN" sz="1200" kern="1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581" marR="7581" marT="7581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简单</a:t>
                      </a:r>
                      <a:endParaRPr lang="zh-CN" altLang="zh-CN" sz="1200" kern="1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581" marR="7581" marT="7581" marB="0" anchor="ctr">
                    <a:solidFill>
                      <a:srgbClr val="E9EDF4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耦合度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581" marR="7581" marT="7581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低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581" marR="7581" marT="7581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低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581" marR="7581" marT="7581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高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581" marR="7581" marT="7581" marB="0" anchor="ctr"/>
                </a:tc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问题排查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581" marR="7581" marT="7581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简单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581" marR="7581" marT="7581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简单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581" marR="7581" marT="7581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复杂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581" marR="7581" marT="7581" marB="0" anchor="ctr"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67544" y="1268760"/>
            <a:ext cx="757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我们对以上三种方案进行了比较分析</a:t>
            </a:r>
            <a:r>
              <a:rPr lang="zh-CN" altLang="en-US" dirty="0" smtClean="0"/>
              <a:t>，综合考虑，推荐方案二</a:t>
            </a:r>
            <a:r>
              <a:rPr lang="zh-CN" altLang="en-US" dirty="0" smtClean="0"/>
              <a:t>或方案一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557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31840" y="2924944"/>
            <a:ext cx="3024336" cy="582613"/>
          </a:xfrm>
        </p:spPr>
        <p:txBody>
          <a:bodyPr/>
          <a:lstStyle/>
          <a:p>
            <a:r>
              <a:rPr lang="en-US" altLang="zh-CN" sz="6000" i="1" dirty="0" smtClean="0">
                <a:solidFill>
                  <a:schemeClr val="tx1"/>
                </a:solidFill>
              </a:rPr>
              <a:t>Thanks</a:t>
            </a:r>
            <a:r>
              <a:rPr lang="zh-CN" altLang="en-US" sz="6000" i="1" dirty="0" smtClean="0">
                <a:solidFill>
                  <a:schemeClr val="tx1"/>
                </a:solidFill>
              </a:rPr>
              <a:t>！</a:t>
            </a:r>
            <a:endParaRPr lang="zh-CN" altLang="en-US" sz="6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76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6"/>
          <p:cNvSpPr txBox="1">
            <a:spLocks noChangeArrowheads="1"/>
          </p:cNvSpPr>
          <p:nvPr/>
        </p:nvSpPr>
        <p:spPr bwMode="auto">
          <a:xfrm>
            <a:off x="467544" y="3212976"/>
            <a:ext cx="806489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国都证券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OA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VPN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解决方案</a:t>
            </a:r>
            <a:endParaRPr lang="en-US" altLang="zh-CN" sz="3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00192" y="5589240"/>
            <a:ext cx="253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平台产品研发中心</a:t>
            </a:r>
            <a:endParaRPr lang="en-US" altLang="zh-CN" dirty="0" smtClean="0"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3264" y="991270"/>
            <a:ext cx="6851104" cy="452596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一、帐号形式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VPN</a:t>
            </a:r>
          </a:p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方案二、安装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VPN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方案三、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代码级集成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各方案比较分析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67544" y="1052736"/>
            <a:ext cx="360040" cy="360040"/>
          </a:xfrm>
          <a:prstGeom prst="ellipse">
            <a:avLst/>
          </a:prstGeom>
          <a:solidFill>
            <a:srgbClr val="D8132F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73195" y="1642554"/>
            <a:ext cx="360040" cy="360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D8132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62921" y="2252054"/>
            <a:ext cx="360040" cy="360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D8132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62921" y="2859664"/>
            <a:ext cx="360040" cy="360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D8132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69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方案一</a:t>
            </a:r>
            <a:r>
              <a:rPr lang="zh-CN" altLang="en-US" dirty="0" smtClean="0"/>
              <a:t>、</a:t>
            </a:r>
            <a:r>
              <a:rPr lang="zh-CN" altLang="en-US" dirty="0" smtClean="0"/>
              <a:t>帐</a:t>
            </a:r>
            <a:r>
              <a:rPr lang="zh-CN" altLang="en-US" dirty="0" smtClean="0"/>
              <a:t>号</a:t>
            </a:r>
            <a:r>
              <a:rPr lang="zh-CN" altLang="en-US" dirty="0"/>
              <a:t>形式</a:t>
            </a:r>
            <a:r>
              <a:rPr lang="en-US" altLang="zh-CN" dirty="0"/>
              <a:t>VPN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9214">
            <a:off x="6672343" y="1890768"/>
            <a:ext cx="2069996" cy="3681834"/>
          </a:xfrm>
        </p:spPr>
      </p:pic>
      <p:sp>
        <p:nvSpPr>
          <p:cNvPr id="3" name="文本框 2"/>
          <p:cNvSpPr txBox="1"/>
          <p:nvPr/>
        </p:nvSpPr>
        <p:spPr>
          <a:xfrm>
            <a:off x="395536" y="1087576"/>
            <a:ext cx="57606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描述：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zh-CN" dirty="0"/>
              <a:t>首次打开移动</a:t>
            </a:r>
            <a:r>
              <a:rPr lang="zh-CN" altLang="zh-CN" dirty="0" smtClean="0"/>
              <a:t>办公</a:t>
            </a:r>
            <a:r>
              <a:rPr lang="en-US" altLang="zh-CN" dirty="0" smtClean="0"/>
              <a:t>APP</a:t>
            </a:r>
            <a:r>
              <a:rPr lang="zh-CN" altLang="zh-CN" dirty="0" smtClean="0"/>
              <a:t>时</a:t>
            </a:r>
            <a:r>
              <a:rPr lang="zh-CN" altLang="zh-CN" dirty="0"/>
              <a:t>，系统会自动下载</a:t>
            </a:r>
            <a:r>
              <a:rPr lang="en-US" altLang="zh-CN" dirty="0"/>
              <a:t>VPN</a:t>
            </a:r>
            <a:r>
              <a:rPr lang="zh-CN" altLang="zh-CN" dirty="0"/>
              <a:t>描述文件。</a:t>
            </a:r>
            <a:r>
              <a:rPr lang="zh-CN" altLang="zh-CN" dirty="0" smtClean="0"/>
              <a:t>用户在</a:t>
            </a:r>
            <a:r>
              <a:rPr lang="zh-CN" altLang="en-US" dirty="0" smtClean="0"/>
              <a:t>移动</a:t>
            </a:r>
            <a:r>
              <a:rPr lang="zh-CN" altLang="zh-CN" dirty="0" smtClean="0"/>
              <a:t>设备</a:t>
            </a:r>
            <a:r>
              <a:rPr lang="zh-CN" altLang="zh-CN" dirty="0"/>
              <a:t>设置</a:t>
            </a:r>
            <a:r>
              <a:rPr lang="zh-CN" altLang="zh-CN" dirty="0" smtClean="0"/>
              <a:t>中将</a:t>
            </a:r>
            <a:r>
              <a:rPr lang="zh-CN" altLang="zh-CN" dirty="0"/>
              <a:t>文件设为信任，以后</a:t>
            </a:r>
            <a:r>
              <a:rPr lang="zh-CN" altLang="zh-CN" dirty="0" smtClean="0"/>
              <a:t>使用</a:t>
            </a:r>
            <a:r>
              <a:rPr lang="zh-CN" altLang="zh-CN" dirty="0"/>
              <a:t>移动办公</a:t>
            </a:r>
            <a:r>
              <a:rPr lang="en-US" altLang="zh-CN" dirty="0"/>
              <a:t>APP</a:t>
            </a:r>
            <a:r>
              <a:rPr lang="zh-CN" altLang="zh-CN" dirty="0" smtClean="0"/>
              <a:t>时系统</a:t>
            </a:r>
            <a:r>
              <a:rPr lang="zh-CN" altLang="en-US" dirty="0" smtClean="0"/>
              <a:t>可以</a:t>
            </a:r>
            <a:r>
              <a:rPr lang="zh-CN" altLang="zh-CN" dirty="0" smtClean="0"/>
              <a:t>自动</a:t>
            </a:r>
            <a:r>
              <a:rPr lang="zh-CN" altLang="zh-CN" dirty="0"/>
              <a:t>连接到</a:t>
            </a:r>
            <a:r>
              <a:rPr lang="en-US" altLang="zh-CN" dirty="0"/>
              <a:t>VPN</a:t>
            </a:r>
            <a:r>
              <a:rPr lang="zh-CN" altLang="zh-CN" dirty="0"/>
              <a:t>，建立</a:t>
            </a:r>
            <a:r>
              <a:rPr lang="en-US" altLang="zh-CN" dirty="0"/>
              <a:t>VPN</a:t>
            </a:r>
            <a:r>
              <a:rPr lang="zh-CN" altLang="zh-CN" dirty="0"/>
              <a:t>隧道，进行安全的访问移动办公系统。</a:t>
            </a:r>
          </a:p>
        </p:txBody>
      </p:sp>
      <p:sp>
        <p:nvSpPr>
          <p:cNvPr id="5" name="矩形 4"/>
          <p:cNvSpPr/>
          <p:nvPr/>
        </p:nvSpPr>
        <p:spPr>
          <a:xfrm>
            <a:off x="395536" y="2780928"/>
            <a:ext cx="57606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优点：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首次</a:t>
            </a:r>
            <a:r>
              <a:rPr lang="zh-CN" altLang="en-US" dirty="0" smtClean="0"/>
              <a:t>需配置，后续使用简单方便</a:t>
            </a:r>
            <a:r>
              <a:rPr lang="zh-CN" altLang="en-US" dirty="0" smtClean="0"/>
              <a:t>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在IOS系统和Android系统</a:t>
            </a:r>
            <a:r>
              <a:rPr lang="zh-CN" altLang="en-US" dirty="0" smtClean="0"/>
              <a:t>上支持多种</a:t>
            </a:r>
            <a:r>
              <a:rPr lang="zh-CN" altLang="en-US" dirty="0" smtClean="0"/>
              <a:t>协议，通用和扩展性好。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VPN</a:t>
            </a:r>
            <a:r>
              <a:rPr lang="zh-CN" altLang="en-US" dirty="0" smtClean="0"/>
              <a:t>和移动办公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升级不影响。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可同时支持</a:t>
            </a:r>
            <a:r>
              <a:rPr lang="zh-CN" altLang="en-US" dirty="0"/>
              <a:t>其它需要使用</a:t>
            </a:r>
            <a:r>
              <a:rPr lang="en-US" altLang="zh-CN" dirty="0"/>
              <a:t>VPN</a:t>
            </a:r>
            <a:r>
              <a:rPr lang="zh-CN" altLang="en-US" dirty="0"/>
              <a:t>的</a:t>
            </a:r>
            <a:r>
              <a:rPr lang="en-US" altLang="zh-CN" dirty="0" smtClean="0"/>
              <a:t>APP</a:t>
            </a:r>
            <a:r>
              <a:rPr lang="zh-CN" altLang="en-US" dirty="0" smtClean="0"/>
              <a:t>与浏览器。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395536" y="4953942"/>
            <a:ext cx="57606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注意点：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客户首次登录</a:t>
            </a:r>
            <a:r>
              <a:rPr lang="zh-CN" altLang="zh-CN" dirty="0"/>
              <a:t>移动办公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，需要在移动设备设置中手动将</a:t>
            </a:r>
            <a:r>
              <a:rPr lang="en-US" altLang="zh-CN" dirty="0" smtClean="0"/>
              <a:t>VPN</a:t>
            </a:r>
            <a:r>
              <a:rPr lang="zh-CN" altLang="en-US" dirty="0" smtClean="0"/>
              <a:t>描述文件添加为信任。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6097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3264" y="991270"/>
            <a:ext cx="6851104" cy="4525962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、帐号形式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VPN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方案二、安装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VPN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方案三、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代码级集成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各方案比较分析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73195" y="2286354"/>
            <a:ext cx="360040" cy="360040"/>
          </a:xfrm>
          <a:prstGeom prst="ellipse">
            <a:avLst/>
          </a:prstGeom>
          <a:solidFill>
            <a:srgbClr val="D8132F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73195" y="1642554"/>
            <a:ext cx="360040" cy="360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D8132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62921" y="2859664"/>
            <a:ext cx="360040" cy="360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D8132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73195" y="3467274"/>
            <a:ext cx="360040" cy="360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D8132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29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方案二、安装</a:t>
            </a:r>
            <a:r>
              <a:rPr lang="en-US" altLang="zh-CN" dirty="0"/>
              <a:t>VPN </a:t>
            </a:r>
            <a:r>
              <a:rPr lang="zh-CN" altLang="en-US" dirty="0" smtClean="0"/>
              <a:t>软件</a:t>
            </a:r>
            <a:endParaRPr lang="en-US" altLang="zh-CN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3355">
            <a:off x="6240706" y="1363855"/>
            <a:ext cx="2510562" cy="4465454"/>
          </a:xfrm>
        </p:spPr>
      </p:pic>
      <p:sp>
        <p:nvSpPr>
          <p:cNvPr id="5" name="文本框 4"/>
          <p:cNvSpPr txBox="1"/>
          <p:nvPr/>
        </p:nvSpPr>
        <p:spPr>
          <a:xfrm>
            <a:off x="395536" y="2824574"/>
            <a:ext cx="54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优点：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首次</a:t>
            </a:r>
            <a:r>
              <a:rPr lang="zh-CN" altLang="en-US" dirty="0" smtClean="0"/>
              <a:t>需</a:t>
            </a:r>
            <a:r>
              <a:rPr lang="zh-CN" altLang="en-US" dirty="0"/>
              <a:t>安装</a:t>
            </a:r>
            <a:r>
              <a:rPr lang="zh-CN" altLang="en-US" dirty="0" smtClean="0"/>
              <a:t>，</a:t>
            </a:r>
            <a:r>
              <a:rPr lang="zh-CN" altLang="en-US" dirty="0"/>
              <a:t>后续使用简单</a:t>
            </a:r>
            <a:r>
              <a:rPr lang="zh-CN" altLang="en-US" dirty="0" smtClean="0"/>
              <a:t>方便</a:t>
            </a:r>
            <a:r>
              <a:rPr lang="zh-CN" altLang="en-US" dirty="0" smtClean="0"/>
              <a:t>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可以</a:t>
            </a:r>
            <a:r>
              <a:rPr lang="zh-CN" altLang="en-US" dirty="0"/>
              <a:t>同时支持其它需要使用</a:t>
            </a:r>
            <a:r>
              <a:rPr lang="en-US" altLang="zh-CN" dirty="0"/>
              <a:t>VPN</a:t>
            </a:r>
            <a:r>
              <a:rPr lang="zh-CN" altLang="en-US" dirty="0"/>
              <a:t>的</a:t>
            </a:r>
            <a:r>
              <a:rPr lang="en-US" altLang="zh-CN" dirty="0"/>
              <a:t>APP</a:t>
            </a:r>
            <a:r>
              <a:rPr lang="zh-CN" altLang="en-US" dirty="0"/>
              <a:t>及浏览器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395536" y="1162581"/>
            <a:ext cx="5400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描述：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在移动设备安装VPN软件后，客户使用移动办公</a:t>
            </a:r>
            <a:r>
              <a:rPr lang="en-US" altLang="zh-CN" dirty="0" smtClean="0"/>
              <a:t>APP</a:t>
            </a:r>
            <a:r>
              <a:rPr lang="zh-CN" altLang="en-US" dirty="0" smtClean="0"/>
              <a:t>时，系统会自动打开</a:t>
            </a:r>
            <a:r>
              <a:rPr lang="en-US" altLang="zh-CN" dirty="0" smtClean="0"/>
              <a:t>VPN</a:t>
            </a:r>
            <a:r>
              <a:rPr lang="zh-CN" altLang="en-US" dirty="0" smtClean="0"/>
              <a:t>软件以改变</a:t>
            </a:r>
            <a:r>
              <a:rPr lang="zh-CN" altLang="en-US" dirty="0"/>
              <a:t>网络</a:t>
            </a:r>
            <a:r>
              <a:rPr lang="zh-CN" altLang="en-US" dirty="0" smtClean="0"/>
              <a:t>环境，安全访问移动办公系统。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01721" y="4209568"/>
            <a:ext cx="5394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注意点：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需要</a:t>
            </a:r>
            <a:r>
              <a:rPr lang="zh-CN" altLang="en-US" dirty="0" smtClean="0"/>
              <a:t>下载安装</a:t>
            </a:r>
            <a:r>
              <a:rPr lang="en-US" altLang="zh-CN" dirty="0" smtClean="0"/>
              <a:t>VPN</a:t>
            </a:r>
            <a:r>
              <a:rPr lang="zh-CN" altLang="en-US" dirty="0" smtClean="0"/>
              <a:t>软件</a:t>
            </a:r>
            <a:r>
              <a:rPr lang="zh-CN" altLang="en-US" dirty="0" smtClean="0"/>
              <a:t>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VPN</a:t>
            </a:r>
            <a:r>
              <a:rPr lang="zh-CN" altLang="en-US" dirty="0" smtClean="0"/>
              <a:t>软件更新后，</a:t>
            </a:r>
            <a:r>
              <a:rPr lang="zh-CN" altLang="en-US" dirty="0" smtClean="0"/>
              <a:t>需要跟随升级。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792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3264" y="991270"/>
            <a:ext cx="6851104" cy="4525962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、帐号形式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VPN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方案二、安装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VPN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方案三、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代码级集成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各方案比较分析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73195" y="2857774"/>
            <a:ext cx="360040" cy="360040"/>
          </a:xfrm>
          <a:prstGeom prst="ellipse">
            <a:avLst/>
          </a:prstGeom>
          <a:solidFill>
            <a:srgbClr val="D8132F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73195" y="1642554"/>
            <a:ext cx="360040" cy="360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D8132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62921" y="2252054"/>
            <a:ext cx="360040" cy="360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D8132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73195" y="3467274"/>
            <a:ext cx="360040" cy="360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D8132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38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方案三、代码集成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3402" y="980728"/>
            <a:ext cx="5626968" cy="93610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800" b="1" dirty="0" smtClean="0">
                <a:solidFill>
                  <a:srgbClr val="FF0000"/>
                </a:solidFill>
              </a:rPr>
              <a:t>描述：</a:t>
            </a:r>
            <a:endParaRPr lang="en-US" altLang="zh-CN" sz="1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1800" dirty="0" smtClean="0"/>
              <a:t>移动办公</a:t>
            </a:r>
            <a:r>
              <a:rPr lang="en-US" altLang="zh-CN" sz="1800" dirty="0" smtClean="0"/>
              <a:t>APP</a:t>
            </a:r>
            <a:r>
              <a:rPr lang="zh-CN" altLang="en-US" sz="1800" dirty="0" smtClean="0"/>
              <a:t>与厂商</a:t>
            </a:r>
            <a:r>
              <a:rPr lang="en-US" altLang="zh-CN" sz="1800" dirty="0" smtClean="0"/>
              <a:t>SDK</a:t>
            </a:r>
            <a:r>
              <a:rPr lang="zh-CN" altLang="en-US" sz="1800" dirty="0" smtClean="0"/>
              <a:t>进行代码集成。安装后首次使用移动办公</a:t>
            </a:r>
            <a:r>
              <a:rPr lang="en-US" altLang="zh-CN" sz="1800" dirty="0" smtClean="0"/>
              <a:t>APP</a:t>
            </a:r>
            <a:r>
              <a:rPr lang="zh-CN" altLang="en-US" sz="1800" dirty="0" smtClean="0"/>
              <a:t>需先输入</a:t>
            </a:r>
            <a:r>
              <a:rPr lang="en-US" altLang="zh-CN" sz="1800" dirty="0"/>
              <a:t>VPN</a:t>
            </a:r>
            <a:r>
              <a:rPr lang="zh-CN" altLang="en-US" sz="1800" dirty="0" smtClean="0"/>
              <a:t>帐号，然后再登录移动办公系统。</a:t>
            </a:r>
            <a:endParaRPr lang="zh-CN" alt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4794">
            <a:off x="6146885" y="1514251"/>
            <a:ext cx="2704594" cy="407427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3402" y="3394434"/>
            <a:ext cx="53389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缺点：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移动办公</a:t>
            </a:r>
            <a:r>
              <a:rPr lang="en-US" altLang="zh-CN" dirty="0" smtClean="0"/>
              <a:t>APP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SDK</a:t>
            </a:r>
            <a:r>
              <a:rPr lang="zh-CN" altLang="en-US" dirty="0" smtClean="0"/>
              <a:t>代码级集成，耦合性高，需要对移动办公代码做侵入性修改，工作量大。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系统出现问题时</a:t>
            </a:r>
            <a:r>
              <a:rPr lang="zh-CN" altLang="en-US" dirty="0" smtClean="0"/>
              <a:t>，</a:t>
            </a:r>
            <a:r>
              <a:rPr lang="zh-CN" altLang="en-US" dirty="0" smtClean="0"/>
              <a:t>分析和定位</a:t>
            </a:r>
            <a:r>
              <a:rPr lang="zh-CN" altLang="en-US" dirty="0" smtClean="0"/>
              <a:t>问题困难。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移动办公</a:t>
            </a:r>
            <a:r>
              <a:rPr lang="en-US" altLang="zh-CN" dirty="0"/>
              <a:t>APP</a:t>
            </a:r>
            <a:r>
              <a:rPr lang="zh-CN" altLang="en-US" dirty="0"/>
              <a:t>升级</a:t>
            </a:r>
            <a:r>
              <a:rPr lang="zh-CN" altLang="en-US" dirty="0" smtClean="0"/>
              <a:t>时需兼容集成代码，代码维护复杂。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VPN</a:t>
            </a:r>
            <a:r>
              <a:rPr lang="zh-CN" altLang="en-US" dirty="0" smtClean="0"/>
              <a:t>升级时，移动</a:t>
            </a:r>
            <a:r>
              <a:rPr lang="zh-CN" altLang="en-US" dirty="0" smtClean="0"/>
              <a:t>办公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可能也要升级</a:t>
            </a:r>
            <a:r>
              <a:rPr lang="en-US" altLang="zh-CN" dirty="0" smtClean="0"/>
              <a:t>,</a:t>
            </a:r>
            <a:r>
              <a:rPr lang="zh-CN" altLang="en-US" dirty="0" smtClean="0"/>
              <a:t>对用户使用带来影响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对集成代码需</a:t>
            </a:r>
            <a:r>
              <a:rPr lang="zh-CN" altLang="en-US" dirty="0" smtClean="0"/>
              <a:t>进行</a:t>
            </a:r>
            <a:r>
              <a:rPr lang="zh-CN" altLang="en-US" dirty="0" smtClean="0"/>
              <a:t>全面完善的</a:t>
            </a:r>
            <a:r>
              <a:rPr lang="zh-CN" altLang="en-US" dirty="0" smtClean="0"/>
              <a:t>测试</a:t>
            </a:r>
            <a:r>
              <a:rPr lang="zh-CN" altLang="en-US" dirty="0"/>
              <a:t>，</a:t>
            </a:r>
            <a:r>
              <a:rPr lang="zh-CN" altLang="en-US" dirty="0" smtClean="0"/>
              <a:t>加大成本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53402" y="2532079"/>
            <a:ext cx="5435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优点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可以</a:t>
            </a:r>
            <a:r>
              <a:rPr lang="zh-CN" altLang="en-US" dirty="0" smtClean="0"/>
              <a:t>直接登录</a:t>
            </a:r>
            <a:r>
              <a:rPr lang="zh-CN" altLang="en-US" dirty="0"/>
              <a:t>移动办公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，用户操作简便。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4045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3264" y="991270"/>
            <a:ext cx="6851104" cy="4525962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、帐号形式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VPN</a:t>
            </a:r>
          </a:p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方案二、安装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VPN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方案三、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代码级集成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各方案比较分析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39552" y="3462742"/>
            <a:ext cx="360040" cy="360040"/>
          </a:xfrm>
          <a:prstGeom prst="ellipse">
            <a:avLst/>
          </a:prstGeom>
          <a:solidFill>
            <a:srgbClr val="D8132F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39552" y="1697715"/>
            <a:ext cx="360040" cy="360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D8132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39552" y="2299284"/>
            <a:ext cx="360040" cy="360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D8132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39552" y="2881013"/>
            <a:ext cx="360040" cy="360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D8132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81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Indi.MobileV5.3解决方案</Template>
  <TotalTime>3506</TotalTime>
  <Words>527</Words>
  <Application>Microsoft Office PowerPoint</Application>
  <PresentationFormat>全屏显示(4:3)</PresentationFormat>
  <Paragraphs>91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华文细黑</vt:lpstr>
      <vt:lpstr>宋体</vt:lpstr>
      <vt:lpstr>微软雅黑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目录</vt:lpstr>
      <vt:lpstr>方案一、帐号形式VPN</vt:lpstr>
      <vt:lpstr>目录</vt:lpstr>
      <vt:lpstr>方案二、安装VPN 软件</vt:lpstr>
      <vt:lpstr>目录</vt:lpstr>
      <vt:lpstr>方案三、代码集成</vt:lpstr>
      <vt:lpstr>目录</vt:lpstr>
      <vt:lpstr>方案对比</vt:lpstr>
      <vt:lpstr>Thanks！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龙芳</dc:creator>
  <cp:lastModifiedBy>龙芳</cp:lastModifiedBy>
  <cp:revision>282</cp:revision>
  <dcterms:created xsi:type="dcterms:W3CDTF">2015-09-13T06:52:10Z</dcterms:created>
  <dcterms:modified xsi:type="dcterms:W3CDTF">2015-12-24T10:44:26Z</dcterms:modified>
</cp:coreProperties>
</file>