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7"/>
  </p:notesMasterIdLst>
  <p:handoutMasterIdLst>
    <p:handoutMasterId r:id="rId48"/>
  </p:handoutMasterIdLst>
  <p:sldIdLst>
    <p:sldId id="584" r:id="rId2"/>
    <p:sldId id="586" r:id="rId3"/>
    <p:sldId id="522" r:id="rId4"/>
    <p:sldId id="587" r:id="rId5"/>
    <p:sldId id="589" r:id="rId6"/>
    <p:sldId id="601" r:id="rId7"/>
    <p:sldId id="623" r:id="rId8"/>
    <p:sldId id="626" r:id="rId9"/>
    <p:sldId id="628" r:id="rId10"/>
    <p:sldId id="625" r:id="rId11"/>
    <p:sldId id="615" r:id="rId12"/>
    <p:sldId id="415" r:id="rId13"/>
    <p:sldId id="544" r:id="rId14"/>
    <p:sldId id="543" r:id="rId15"/>
    <p:sldId id="545" r:id="rId16"/>
    <p:sldId id="616" r:id="rId17"/>
    <p:sldId id="618" r:id="rId18"/>
    <p:sldId id="607" r:id="rId19"/>
    <p:sldId id="608" r:id="rId20"/>
    <p:sldId id="434" r:id="rId21"/>
    <p:sldId id="617" r:id="rId22"/>
    <p:sldId id="619" r:id="rId23"/>
    <p:sldId id="582" r:id="rId24"/>
    <p:sldId id="583" r:id="rId25"/>
    <p:sldId id="609" r:id="rId26"/>
    <p:sldId id="610" r:id="rId27"/>
    <p:sldId id="535" r:id="rId28"/>
    <p:sldId id="546" r:id="rId29"/>
    <p:sldId id="536" r:id="rId30"/>
    <p:sldId id="537" r:id="rId31"/>
    <p:sldId id="539" r:id="rId32"/>
    <p:sldId id="547" r:id="rId33"/>
    <p:sldId id="540" r:id="rId34"/>
    <p:sldId id="436" r:id="rId35"/>
    <p:sldId id="437" r:id="rId36"/>
    <p:sldId id="620" r:id="rId37"/>
    <p:sldId id="454" r:id="rId38"/>
    <p:sldId id="611" r:id="rId39"/>
    <p:sldId id="479" r:id="rId40"/>
    <p:sldId id="621" r:id="rId41"/>
    <p:sldId id="480" r:id="rId42"/>
    <p:sldId id="577" r:id="rId43"/>
    <p:sldId id="612" r:id="rId44"/>
    <p:sldId id="505" r:id="rId45"/>
    <p:sldId id="506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Преговор" id="{5760F4F9-162A-4DBA-AE67-EAB9CB79BC2E}">
          <p14:sldIdLst>
            <p14:sldId id="584"/>
            <p14:sldId id="586"/>
            <p14:sldId id="522"/>
            <p14:sldId id="587"/>
            <p14:sldId id="589"/>
            <p14:sldId id="601"/>
            <p14:sldId id="623"/>
            <p14:sldId id="626"/>
            <p14:sldId id="628"/>
            <p14:sldId id="625"/>
          </p14:sldIdLst>
        </p14:section>
        <p14:section name="While Loop" id="{136C7D10-C027-4CE4-A986-30B982BAEDE7}">
          <p14:sldIdLst>
            <p14:sldId id="615"/>
            <p14:sldId id="415"/>
            <p14:sldId id="544"/>
            <p14:sldId id="543"/>
            <p14:sldId id="545"/>
            <p14:sldId id="616"/>
            <p14:sldId id="618"/>
            <p14:sldId id="607"/>
            <p14:sldId id="608"/>
          </p14:sldIdLst>
        </p14:section>
        <p14:section name="While-цикъл" id="{2000EFC8-9175-4F52-9EA8-C2A817B6D0CC}">
          <p14:sldIdLst>
            <p14:sldId id="434"/>
            <p14:sldId id="617"/>
            <p14:sldId id="619"/>
            <p14:sldId id="582"/>
            <p14:sldId id="583"/>
            <p14:sldId id="609"/>
            <p14:sldId id="610"/>
            <p14:sldId id="535"/>
            <p14:sldId id="546"/>
            <p14:sldId id="536"/>
            <p14:sldId id="537"/>
            <p14:sldId id="539"/>
            <p14:sldId id="547"/>
            <p14:sldId id="540"/>
            <p14:sldId id="436"/>
            <p14:sldId id="437"/>
            <p14:sldId id="620"/>
            <p14:sldId id="454"/>
            <p14:sldId id="611"/>
            <p14:sldId id="479"/>
            <p14:sldId id="621"/>
            <p14:sldId id="480"/>
          </p14:sldIdLst>
        </p14:section>
        <p14:section name="Summary" id="{535CDE6F-5955-4FF3-B25A-8976C309E3BD}">
          <p14:sldIdLst>
            <p14:sldId id="577"/>
            <p14:sldId id="612"/>
            <p14:sldId id="505"/>
            <p14:sldId id="5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18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6984"/>
    <a:srgbClr val="C8993C"/>
    <a:srgbClr val="DBBD80"/>
    <a:srgbClr val="464646"/>
    <a:srgbClr val="F2A4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48" autoAdjust="0"/>
    <p:restoredTop sz="95214" autoAdjust="0"/>
  </p:normalViewPr>
  <p:slideViewPr>
    <p:cSldViewPr showGuides="1">
      <p:cViewPr varScale="1">
        <p:scale>
          <a:sx n="114" d="100"/>
          <a:sy n="114" d="100"/>
        </p:scale>
        <p:origin x="270" y="84"/>
      </p:cViewPr>
      <p:guideLst>
        <p:guide orient="horz" pos="2184"/>
        <p:guide pos="3840"/>
        <p:guide orient="horz" pos="2188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1.5.2020 г.</a:t>
            </a:fld>
            <a:endParaRPr lang="bg-B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5/1/2020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9028C41D-81A1-4377-8FAB-43B60CD5912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641747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479381D-6F7F-46C9-A3E3-7ABFCF0FB92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466986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C2744A8-479B-4CA9-8CD9-A4E5CBB4C82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673198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C1394B9-6136-4085-9B65-B2EB79101C2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98991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FA8EA15-795B-4CB9-9535-D93BE61073B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554081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D83804C-D5E7-4218-8782-FC0CE53F201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98343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8528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CDB3501-A73F-4DD7-8135-77BB98D4DD7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85930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A49C4D6-B067-4925-ABB6-513EAEDF3EA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562416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90F756A0-B289-466F-B2CC-B5386B929A1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858254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DD74FA9-9D90-46DE-B635-6CC167A6F5D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400510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6661029-E24E-4D97-B6D6-CD657DC6EDB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549069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E83FDC0-53A3-49BA-AACF-ECBCD1AC218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225919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D7D4C29-769A-419B-989C-79DB84FF964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338105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15365A2-212C-4FEB-BDF2-507EE251900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307318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6898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D7D4C29-769A-419B-989C-79DB84FF964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338105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C08262D-86D3-4769-8D40-82257EC0D00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279978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6898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 dirty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hyperlink" Target="https://softuni.bg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Index/2407#0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2407#1" TargetMode="Externa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2407#2" TargetMode="Externa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2407#3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2407#4" TargetMode="Externa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Compete/Index/2407#5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Compete/Index/2407#6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Index/2407#7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5" Type="http://schemas.microsoft.com/office/2007/relationships/hdphoto" Target="../media/hdphoto2.wdp"/><Relationship Id="rId4" Type="http://schemas.openxmlformats.org/officeDocument/2006/relationships/image" Target="../media/image3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4.png"/><Relationship Id="rId4" Type="http://schemas.openxmlformats.org/officeDocument/2006/relationships/hyperlink" Target="https://softuni.bg/" TargetMode="Externa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Прости повторения с </a:t>
            </a:r>
            <a:r>
              <a:rPr lang="en-US" dirty="0"/>
              <a:t>While-</a:t>
            </a:r>
            <a:r>
              <a:rPr lang="bg-BG" dirty="0"/>
              <a:t>цикъл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Повторения (цикли)</a:t>
            </a: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19" y="2496258"/>
            <a:ext cx="2212117" cy="551743"/>
          </a:xfrm>
          <a:prstGeom prst="rect">
            <a:avLst/>
          </a:prstGeom>
        </p:spPr>
      </p:pic>
      <p:sp>
        <p:nvSpPr>
          <p:cNvPr id="29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9906000" y="6182778"/>
            <a:ext cx="1842040" cy="351754"/>
          </a:xfrm>
        </p:spPr>
        <p:txBody>
          <a:bodyPr/>
          <a:lstStyle/>
          <a:p>
            <a:r>
              <a:rPr lang="en-US" sz="1800" dirty="0">
                <a:hlinkClick r:id="rId4"/>
              </a:rPr>
              <a:t>https://softuni.bg</a:t>
            </a:r>
            <a:endParaRPr lang="en-US" sz="1800" dirty="0"/>
          </a:p>
        </p:txBody>
      </p:sp>
      <p:sp>
        <p:nvSpPr>
          <p:cNvPr id="30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8643191" y="5916124"/>
            <a:ext cx="2950749" cy="382788"/>
          </a:xfrm>
        </p:spPr>
        <p:txBody>
          <a:bodyPr/>
          <a:lstStyle/>
          <a:p>
            <a:r>
              <a:rPr lang="bg-BG" dirty="0"/>
              <a:t>Софтуерен университет</a:t>
            </a:r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941D5C10-8D10-4D4A-BDC4-202C30EAED2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72561" y="4876928"/>
            <a:ext cx="2950749" cy="506540"/>
          </a:xfrm>
        </p:spPr>
        <p:txBody>
          <a:bodyPr/>
          <a:lstStyle/>
          <a:p>
            <a:r>
              <a:rPr lang="bg-BG" noProof="1"/>
              <a:t>СофтУни</a:t>
            </a:r>
            <a:endParaRPr lang="en-US" noProof="1"/>
          </a:p>
        </p:txBody>
      </p:sp>
      <p:sp>
        <p:nvSpPr>
          <p:cNvPr id="32" name="Text Placeholder 6">
            <a:extLst>
              <a:ext uri="{FF2B5EF4-FFF2-40B4-BE49-F238E27FC236}">
                <a16:creationId xmlns:a16="http://schemas.microsoft.com/office/drawing/2014/main" id="{76A05CC2-FC4D-4504-ABD3-8A2DED65D27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2560" y="5368868"/>
            <a:ext cx="3137440" cy="444536"/>
          </a:xfrm>
        </p:spPr>
        <p:txBody>
          <a:bodyPr/>
          <a:lstStyle/>
          <a:p>
            <a:r>
              <a:rPr lang="bg-BG" noProof="1"/>
              <a:t>Преподавателски</a:t>
            </a:r>
            <a:r>
              <a:rPr lang="bg-BG" dirty="0"/>
              <a:t> екип</a:t>
            </a:r>
            <a:endParaRPr lang="en-US" dirty="0"/>
          </a:p>
        </p:txBody>
      </p:sp>
      <p:pic>
        <p:nvPicPr>
          <p:cNvPr id="12" name="Картина 11">
            <a:extLst>
              <a:ext uri="{FF2B5EF4-FFF2-40B4-BE49-F238E27FC236}">
                <a16:creationId xmlns:a16="http://schemas.microsoft.com/office/drawing/2014/main" id="{DE20277C-9A07-422E-A1D9-AF4BC1224E8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76000" y="2077635"/>
            <a:ext cx="3048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374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39B4BD4-4C46-4EB7-B068-F9C129D41FC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Както от подаден текст можем да прочетем само една буква, така можем да прочетем само един елемент от даден масив.</a:t>
            </a:r>
          </a:p>
          <a:p>
            <a:pPr latinLnBrk="0"/>
            <a:endParaRPr lang="en-US" dirty="0"/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2857500" y="2495550"/>
            <a:ext cx="6477000" cy="2936188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noProof="1">
                <a:latin typeface="Consolas" pitchFamily="49" charset="0"/>
                <a:cs typeface="Consolas" pitchFamily="49" charset="0"/>
              </a:rPr>
              <a:t>function solve(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input</a:t>
            </a:r>
            <a:r>
              <a:rPr lang="en-US" sz="2800" noProof="1">
                <a:latin typeface="Consolas" pitchFamily="49" charset="0"/>
                <a:cs typeface="Consolas" pitchFamily="49" charset="0"/>
              </a:rPr>
              <a:t>){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noProof="1">
                <a:latin typeface="Consolas" pitchFamily="49" charset="0"/>
                <a:cs typeface="Consolas" pitchFamily="49" charset="0"/>
              </a:rPr>
              <a:t>  console.log(input[0]);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noProof="1">
                <a:latin typeface="Consolas" pitchFamily="49" charset="0"/>
                <a:cs typeface="Consolas" pitchFamily="49" charset="0"/>
              </a:rPr>
              <a:t>  console.log(input[1]);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noProof="1">
                <a:latin typeface="Consolas" pitchFamily="49" charset="0"/>
                <a:cs typeface="Consolas" pitchFamily="49" charset="0"/>
              </a:rPr>
              <a:t>  console.log(input[2]);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noProof="1">
                <a:latin typeface="Consolas" pitchFamily="49" charset="0"/>
                <a:cs typeface="Consolas" pitchFamily="49" charset="0"/>
              </a:rPr>
              <a:t>solve(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US" sz="2800" noProof="1">
                <a:latin typeface="Consolas" pitchFamily="49" charset="0"/>
                <a:cs typeface="Consolas" pitchFamily="49" charset="0"/>
              </a:rPr>
              <a:t> "a"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,</a:t>
            </a:r>
            <a:r>
              <a:rPr lang="en-US" sz="2800" noProof="1">
                <a:latin typeface="Consolas" pitchFamily="49" charset="0"/>
                <a:cs typeface="Consolas" pitchFamily="49" charset="0"/>
              </a:rPr>
              <a:t> "b"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,</a:t>
            </a:r>
            <a:r>
              <a:rPr lang="en-US" sz="2800" noProof="1">
                <a:latin typeface="Consolas" pitchFamily="49" charset="0"/>
                <a:cs typeface="Consolas" pitchFamily="49" charset="0"/>
              </a:rPr>
              <a:t> "c"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]</a:t>
            </a:r>
            <a:r>
              <a:rPr lang="en-US" sz="2800" noProof="1"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Масиви – четене от масиви</a:t>
            </a:r>
            <a:endParaRPr lang="en-US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2857500" y="2492412"/>
            <a:ext cx="6477000" cy="2936188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function solve(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input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console.log(input[0]);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console.log(input[1]);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console.log(input[2]);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solve(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"a"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,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"b"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,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"c"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]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952EAB07-D228-4633-8D59-8B12A58E22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11" name="Правоъгълник 10"/>
          <p:cNvSpPr/>
          <p:nvPr/>
        </p:nvSpPr>
        <p:spPr>
          <a:xfrm>
            <a:off x="7740650" y="2994680"/>
            <a:ext cx="7761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//a</a:t>
            </a:r>
            <a:endParaRPr lang="en-US" sz="2800" dirty="0"/>
          </a:p>
        </p:txBody>
      </p:sp>
      <p:sp>
        <p:nvSpPr>
          <p:cNvPr id="12" name="Правоъгълник 11"/>
          <p:cNvSpPr/>
          <p:nvPr/>
        </p:nvSpPr>
        <p:spPr>
          <a:xfrm>
            <a:off x="7740650" y="3439180"/>
            <a:ext cx="7761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//b</a:t>
            </a:r>
            <a:endParaRPr lang="en-US" sz="2800" dirty="0"/>
          </a:p>
        </p:txBody>
      </p:sp>
      <p:sp>
        <p:nvSpPr>
          <p:cNvPr id="13" name="Правоъгълник 12"/>
          <p:cNvSpPr/>
          <p:nvPr/>
        </p:nvSpPr>
        <p:spPr>
          <a:xfrm>
            <a:off x="7740650" y="3883680"/>
            <a:ext cx="7761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//c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77772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DA9AC-DDF4-401D-A66B-A855835E36C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while</a:t>
            </a:r>
            <a:r>
              <a:rPr lang="en-US" dirty="0"/>
              <a:t>-</a:t>
            </a:r>
            <a:r>
              <a:rPr lang="bg-BG" dirty="0"/>
              <a:t>цикъл</a:t>
            </a:r>
          </a:p>
        </p:txBody>
      </p:sp>
      <p:sp>
        <p:nvSpPr>
          <p:cNvPr id="3" name="Текстово поле 2"/>
          <p:cNvSpPr txBox="1"/>
          <p:nvPr/>
        </p:nvSpPr>
        <p:spPr>
          <a:xfrm>
            <a:off x="4788417" y="2057401"/>
            <a:ext cx="2615167" cy="1273719"/>
          </a:xfrm>
          <a:prstGeom prst="rect">
            <a:avLst/>
          </a:prstGeom>
          <a:solidFill>
            <a:schemeClr val="tx1">
              <a:alpha val="15000"/>
            </a:schemeClr>
          </a:solidFill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6600" b="1" dirty="0">
                <a:solidFill>
                  <a:schemeClr val="bg2"/>
                </a:solidFill>
                <a:latin typeface="Consolas" panose="020B0609020204030204" pitchFamily="49" charset="0"/>
              </a:rPr>
              <a:t>while</a:t>
            </a:r>
            <a:endParaRPr lang="bg-BG" sz="6600" b="1" dirty="0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2862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sz="3200" dirty="0"/>
              <a:t>В програмирането често се налага да изпълним блок с команди няколко пъти</a:t>
            </a:r>
          </a:p>
          <a:p>
            <a:pPr lvl="1">
              <a:lnSpc>
                <a:spcPct val="100000"/>
              </a:lnSpc>
            </a:pPr>
            <a:r>
              <a:rPr lang="bg-BG" sz="3200" dirty="0"/>
              <a:t>За целта използваме </a:t>
            </a:r>
            <a:r>
              <a:rPr lang="bg-BG" sz="3000" b="1" dirty="0"/>
              <a:t>цикли</a:t>
            </a:r>
            <a:r>
              <a:rPr lang="bg-BG" sz="3000" dirty="0"/>
              <a:t>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–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while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for</a:t>
            </a:r>
            <a:r>
              <a:rPr lang="bg-BG" sz="3000" dirty="0">
                <a:solidFill>
                  <a:schemeClr val="bg1"/>
                </a:solidFill>
                <a:latin typeface="+mj-lt"/>
              </a:rPr>
              <a:t> </a:t>
            </a:r>
            <a:r>
              <a:rPr lang="bg-BG" sz="3200" dirty="0">
                <a:latin typeface="+mj-lt"/>
              </a:rPr>
              <a:t>и други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Повторения (цикли) – </a:t>
            </a:r>
            <a:r>
              <a:rPr lang="en-US" dirty="0"/>
              <a:t>While-</a:t>
            </a:r>
            <a:r>
              <a:rPr lang="bg-BG" dirty="0"/>
              <a:t>цикъл</a:t>
            </a:r>
            <a:endParaRPr lang="en-US" dirty="0"/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0C744670-C4DD-4E2A-8FF4-25A26D0B838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30" name="Rectangle 5">
            <a:extLst>
              <a:ext uri="{FF2B5EF4-FFF2-40B4-BE49-F238E27FC236}">
                <a16:creationId xmlns:a16="http://schemas.microsoft.com/office/drawing/2014/main" id="{67DA10A1-2499-4E08-9359-AC4D9ECCF1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9498" y="3785673"/>
            <a:ext cx="3211077" cy="161582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pt-BR" sz="3000" b="1" noProof="1">
                <a:latin typeface="Consolas" pitchFamily="49" charset="0"/>
                <a:cs typeface="Consolas" pitchFamily="49" charset="0"/>
              </a:rPr>
              <a:t>...</a:t>
            </a:r>
            <a:r>
              <a:rPr lang="pt-BR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){</a:t>
            </a:r>
            <a:endParaRPr lang="bg-BG" sz="30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bg-BG" sz="30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30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code</a:t>
            </a:r>
            <a:endParaRPr lang="pt-BR" sz="3000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bg-BG" sz="30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AutoShape 7">
            <a:extLst>
              <a:ext uri="{FF2B5EF4-FFF2-40B4-BE49-F238E27FC236}">
                <a16:creationId xmlns:a16="http://schemas.microsoft.com/office/drawing/2014/main" id="{980A91AD-7E95-4632-A399-B83CE2DBB5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5000" y="3040149"/>
            <a:ext cx="1752306" cy="583772"/>
          </a:xfrm>
          <a:prstGeom prst="wedgeRoundRectCallout">
            <a:avLst>
              <a:gd name="adj1" fmla="val -45900"/>
              <a:gd name="adj2" fmla="val 9858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Условие</a:t>
            </a:r>
          </a:p>
        </p:txBody>
      </p:sp>
      <p:sp>
        <p:nvSpPr>
          <p:cNvPr id="32" name="AutoShape 7">
            <a:extLst>
              <a:ext uri="{FF2B5EF4-FFF2-40B4-BE49-F238E27FC236}">
                <a16:creationId xmlns:a16="http://schemas.microsoft.com/office/drawing/2014/main" id="{126A289B-F32F-4902-919A-49F5C80AF6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5000" y="5241337"/>
            <a:ext cx="3337624" cy="1093612"/>
          </a:xfrm>
          <a:prstGeom prst="wedgeRoundRectCallout">
            <a:avLst>
              <a:gd name="adj1" fmla="val -59338"/>
              <a:gd name="adj2" fmla="val -4697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Код за изпълнение </a:t>
            </a:r>
            <a:r>
              <a:rPr lang="en-US" sz="2800" b="1" dirty="0">
                <a:solidFill>
                  <a:schemeClr val="bg2"/>
                </a:solidFill>
              </a:rPr>
              <a:t>(</a:t>
            </a:r>
            <a:r>
              <a:rPr lang="bg-BG" sz="2800" b="1" dirty="0">
                <a:solidFill>
                  <a:schemeClr val="bg2"/>
                </a:solidFill>
              </a:rPr>
              <a:t>повторение</a:t>
            </a:r>
            <a:r>
              <a:rPr lang="en-US" sz="2800" b="1" dirty="0">
                <a:solidFill>
                  <a:schemeClr val="bg2"/>
                </a:solidFill>
              </a:rPr>
              <a:t>)</a:t>
            </a:r>
            <a:endParaRPr lang="bg-BG" sz="2800" b="1" dirty="0">
              <a:solidFill>
                <a:schemeClr val="bg2"/>
              </a:solidFill>
            </a:endParaRPr>
          </a:p>
        </p:txBody>
      </p:sp>
      <p:cxnSp>
        <p:nvCxnSpPr>
          <p:cNvPr id="33" name="Straight Arrow Connector 19">
            <a:extLst>
              <a:ext uri="{FF2B5EF4-FFF2-40B4-BE49-F238E27FC236}">
                <a16:creationId xmlns:a16="http://schemas.microsoft.com/office/drawing/2014/main" id="{599BCC8A-463F-484B-BB57-3846385A15A2}"/>
              </a:ext>
            </a:extLst>
          </p:cNvPr>
          <p:cNvCxnSpPr/>
          <p:nvPr/>
        </p:nvCxnSpPr>
        <p:spPr>
          <a:xfrm>
            <a:off x="9251044" y="2937361"/>
            <a:ext cx="0" cy="50972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lowchart: Decision 20">
            <a:extLst>
              <a:ext uri="{FF2B5EF4-FFF2-40B4-BE49-F238E27FC236}">
                <a16:creationId xmlns:a16="http://schemas.microsoft.com/office/drawing/2014/main" id="{891BCF59-1B17-4F8C-963E-AA871C7B6864}"/>
              </a:ext>
            </a:extLst>
          </p:cNvPr>
          <p:cNvSpPr/>
          <p:nvPr/>
        </p:nvSpPr>
        <p:spPr>
          <a:xfrm>
            <a:off x="8413440" y="3422342"/>
            <a:ext cx="1675208" cy="1328800"/>
          </a:xfrm>
          <a:prstGeom prst="flowChartDecision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35" name="TextBox 21">
            <a:extLst>
              <a:ext uri="{FF2B5EF4-FFF2-40B4-BE49-F238E27FC236}">
                <a16:creationId xmlns:a16="http://schemas.microsoft.com/office/drawing/2014/main" id="{E6658376-FC57-4AE5-A3EF-A768C53C322A}"/>
              </a:ext>
            </a:extLst>
          </p:cNvPr>
          <p:cNvSpPr txBox="1"/>
          <p:nvPr/>
        </p:nvSpPr>
        <p:spPr>
          <a:xfrm>
            <a:off x="8620799" y="3855909"/>
            <a:ext cx="12631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bg-BG" b="1" dirty="0">
                <a:solidFill>
                  <a:schemeClr val="bg2"/>
                </a:solidFill>
              </a:rPr>
              <a:t>условие</a:t>
            </a:r>
            <a:endParaRPr lang="en-US" b="1" dirty="0">
              <a:solidFill>
                <a:schemeClr val="bg2"/>
              </a:solidFill>
            </a:endParaRPr>
          </a:p>
        </p:txBody>
      </p:sp>
      <p:cxnSp>
        <p:nvCxnSpPr>
          <p:cNvPr id="36" name="Straight Arrow Connector 22">
            <a:extLst>
              <a:ext uri="{FF2B5EF4-FFF2-40B4-BE49-F238E27FC236}">
                <a16:creationId xmlns:a16="http://schemas.microsoft.com/office/drawing/2014/main" id="{01131AC7-A4F1-4C74-9E51-B7D24EC245F2}"/>
              </a:ext>
            </a:extLst>
          </p:cNvPr>
          <p:cNvCxnSpPr>
            <a:cxnSpLocks/>
            <a:stCxn id="34" idx="2"/>
          </p:cNvCxnSpPr>
          <p:nvPr/>
        </p:nvCxnSpPr>
        <p:spPr>
          <a:xfrm>
            <a:off x="9251044" y="4751142"/>
            <a:ext cx="0" cy="54618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23">
            <a:extLst>
              <a:ext uri="{FF2B5EF4-FFF2-40B4-BE49-F238E27FC236}">
                <a16:creationId xmlns:a16="http://schemas.microsoft.com/office/drawing/2014/main" id="{2314BC5D-7F94-4A15-BD94-89B26779AB34}"/>
              </a:ext>
            </a:extLst>
          </p:cNvPr>
          <p:cNvSpPr/>
          <p:nvPr/>
        </p:nvSpPr>
        <p:spPr>
          <a:xfrm>
            <a:off x="8413440" y="5286871"/>
            <a:ext cx="1675208" cy="775043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chemeClr val="bg2"/>
              </a:solidFill>
            </a:endParaRPr>
          </a:p>
        </p:txBody>
      </p:sp>
      <p:sp>
        <p:nvSpPr>
          <p:cNvPr id="38" name="TextBox 24">
            <a:extLst>
              <a:ext uri="{FF2B5EF4-FFF2-40B4-BE49-F238E27FC236}">
                <a16:creationId xmlns:a16="http://schemas.microsoft.com/office/drawing/2014/main" id="{7355BA9C-D52F-49AD-9F7B-B7DBB97FC3E7}"/>
              </a:ext>
            </a:extLst>
          </p:cNvPr>
          <p:cNvSpPr txBox="1"/>
          <p:nvPr/>
        </p:nvSpPr>
        <p:spPr>
          <a:xfrm>
            <a:off x="8558346" y="5421461"/>
            <a:ext cx="13880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bg-BG" b="1" dirty="0">
                <a:solidFill>
                  <a:schemeClr val="bg2"/>
                </a:solidFill>
              </a:rPr>
              <a:t>команди</a:t>
            </a:r>
            <a:endParaRPr lang="en-US" b="1" dirty="0">
              <a:solidFill>
                <a:schemeClr val="bg2"/>
              </a:solidFill>
            </a:endParaRPr>
          </a:p>
        </p:txBody>
      </p:sp>
      <p:cxnSp>
        <p:nvCxnSpPr>
          <p:cNvPr id="39" name="Elbow Connector 18">
            <a:extLst>
              <a:ext uri="{FF2B5EF4-FFF2-40B4-BE49-F238E27FC236}">
                <a16:creationId xmlns:a16="http://schemas.microsoft.com/office/drawing/2014/main" id="{7E26E1EE-A63C-4C65-91BB-DEFDF66EAA82}"/>
              </a:ext>
            </a:extLst>
          </p:cNvPr>
          <p:cNvCxnSpPr>
            <a:stCxn id="37" idx="2"/>
            <a:endCxn id="34" idx="1"/>
          </p:cNvCxnSpPr>
          <p:nvPr/>
        </p:nvCxnSpPr>
        <p:spPr>
          <a:xfrm rot="5400000" flipH="1">
            <a:off x="7844656" y="4655526"/>
            <a:ext cx="1975172" cy="837604"/>
          </a:xfrm>
          <a:prstGeom prst="bentConnector4">
            <a:avLst>
              <a:gd name="adj1" fmla="val -18343"/>
              <a:gd name="adj2" fmla="val 167761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19">
            <a:extLst>
              <a:ext uri="{FF2B5EF4-FFF2-40B4-BE49-F238E27FC236}">
                <a16:creationId xmlns:a16="http://schemas.microsoft.com/office/drawing/2014/main" id="{240D410B-90E7-470E-8FFF-D08E1739C19E}"/>
              </a:ext>
            </a:extLst>
          </p:cNvPr>
          <p:cNvCxnSpPr/>
          <p:nvPr/>
        </p:nvCxnSpPr>
        <p:spPr>
          <a:xfrm rot="16200000" flipH="1">
            <a:off x="9180784" y="4917253"/>
            <a:ext cx="2386947" cy="725923"/>
          </a:xfrm>
          <a:prstGeom prst="bentConnector3">
            <a:avLst>
              <a:gd name="adj1" fmla="val 279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27">
            <a:extLst>
              <a:ext uri="{FF2B5EF4-FFF2-40B4-BE49-F238E27FC236}">
                <a16:creationId xmlns:a16="http://schemas.microsoft.com/office/drawing/2014/main" id="{928127E2-8FF2-49A0-B845-CCB1CF291724}"/>
              </a:ext>
            </a:extLst>
          </p:cNvPr>
          <p:cNvSpPr txBox="1"/>
          <p:nvPr/>
        </p:nvSpPr>
        <p:spPr>
          <a:xfrm>
            <a:off x="9341212" y="4721387"/>
            <a:ext cx="723145" cy="3860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b="1" dirty="0"/>
              <a:t>вярно</a:t>
            </a:r>
            <a:endParaRPr lang="en-US" b="1" dirty="0"/>
          </a:p>
        </p:txBody>
      </p:sp>
      <p:sp>
        <p:nvSpPr>
          <p:cNvPr id="42" name="TextBox 28">
            <a:extLst>
              <a:ext uri="{FF2B5EF4-FFF2-40B4-BE49-F238E27FC236}">
                <a16:creationId xmlns:a16="http://schemas.microsoft.com/office/drawing/2014/main" id="{216421DF-B68A-41BB-9B7D-FBD399D66D01}"/>
              </a:ext>
            </a:extLst>
          </p:cNvPr>
          <p:cNvSpPr txBox="1"/>
          <p:nvPr/>
        </p:nvSpPr>
        <p:spPr>
          <a:xfrm>
            <a:off x="10021658" y="3639022"/>
            <a:ext cx="960434" cy="3860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b="1" dirty="0"/>
              <a:t>невярно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55312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  <p:bldP spid="34" grpId="0" animBg="1"/>
      <p:bldP spid="35" grpId="0"/>
      <p:bldP spid="37" grpId="0" animBg="1"/>
      <p:bldP spid="38" grpId="0"/>
      <p:bldP spid="41" grpId="0"/>
      <p:bldP spid="4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Безкраен цикъл </a:t>
            </a:r>
            <a:r>
              <a:rPr lang="en-US" dirty="0"/>
              <a:t>– </a:t>
            </a:r>
            <a:r>
              <a:rPr lang="bg-BG" dirty="0"/>
              <a:t>повтаряне на блок от код безкраен брой </a:t>
            </a:r>
            <a:br>
              <a:rPr lang="en-US" dirty="0"/>
            </a:br>
            <a:r>
              <a:rPr lang="bg-BG" dirty="0"/>
              <a:t>пъти:</a:t>
            </a:r>
          </a:p>
          <a:p>
            <a:endParaRPr lang="bg-BG" dirty="0"/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Безкраен цикъл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99000" y="3442500"/>
            <a:ext cx="6477000" cy="1514261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while 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console.log("Infinite loop");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54158DB7-3609-4DD7-860D-51941D57B35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18" name="AutoShape 7">
            <a:extLst>
              <a:ext uri="{FF2B5EF4-FFF2-40B4-BE49-F238E27FC236}">
                <a16:creationId xmlns:a16="http://schemas.microsoft.com/office/drawing/2014/main" id="{EE3B0792-F83E-44FA-8F7B-F86214C599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5498" y="2394107"/>
            <a:ext cx="3429000" cy="908001"/>
          </a:xfrm>
          <a:prstGeom prst="wedgeRoundRectCallout">
            <a:avLst>
              <a:gd name="adj1" fmla="val -38288"/>
              <a:gd name="adj2" fmla="val 80993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Условието е винаги вярно</a:t>
            </a:r>
          </a:p>
        </p:txBody>
      </p:sp>
      <p:sp>
        <p:nvSpPr>
          <p:cNvPr id="19" name="Flowchart: Decision 7">
            <a:extLst>
              <a:ext uri="{FF2B5EF4-FFF2-40B4-BE49-F238E27FC236}">
                <a16:creationId xmlns:a16="http://schemas.microsoft.com/office/drawing/2014/main" id="{6B71DF7D-8D71-4877-A14B-5AD453E640AA}"/>
              </a:ext>
            </a:extLst>
          </p:cNvPr>
          <p:cNvSpPr/>
          <p:nvPr/>
        </p:nvSpPr>
        <p:spPr>
          <a:xfrm>
            <a:off x="9021001" y="2254923"/>
            <a:ext cx="2099222" cy="1665134"/>
          </a:xfrm>
          <a:prstGeom prst="flowChartDecision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chemeClr val="bg2"/>
              </a:solidFill>
            </a:endParaRPr>
          </a:p>
        </p:txBody>
      </p:sp>
      <p:sp>
        <p:nvSpPr>
          <p:cNvPr id="20" name="TextBox 8">
            <a:extLst>
              <a:ext uri="{FF2B5EF4-FFF2-40B4-BE49-F238E27FC236}">
                <a16:creationId xmlns:a16="http://schemas.microsoft.com/office/drawing/2014/main" id="{E9667911-07F2-4432-9606-23B4890767D0}"/>
              </a:ext>
            </a:extLst>
          </p:cNvPr>
          <p:cNvSpPr txBox="1"/>
          <p:nvPr/>
        </p:nvSpPr>
        <p:spPr>
          <a:xfrm>
            <a:off x="9279171" y="2807388"/>
            <a:ext cx="15828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2400" b="1" dirty="0">
                <a:solidFill>
                  <a:schemeClr val="bg2"/>
                </a:solidFill>
              </a:rPr>
              <a:t>условие</a:t>
            </a:r>
            <a:endParaRPr lang="en-US" sz="2400" b="1" dirty="0">
              <a:solidFill>
                <a:schemeClr val="bg2"/>
              </a:solidFill>
            </a:endParaRPr>
          </a:p>
        </p:txBody>
      </p:sp>
      <p:cxnSp>
        <p:nvCxnSpPr>
          <p:cNvPr id="21" name="Straight Arrow Connector 9">
            <a:extLst>
              <a:ext uri="{FF2B5EF4-FFF2-40B4-BE49-F238E27FC236}">
                <a16:creationId xmlns:a16="http://schemas.microsoft.com/office/drawing/2014/main" id="{40701BDE-DD68-4BEB-BCA3-8957E162A9CE}"/>
              </a:ext>
            </a:extLst>
          </p:cNvPr>
          <p:cNvCxnSpPr>
            <a:cxnSpLocks/>
          </p:cNvCxnSpPr>
          <p:nvPr/>
        </p:nvCxnSpPr>
        <p:spPr>
          <a:xfrm>
            <a:off x="10070612" y="3643245"/>
            <a:ext cx="0" cy="96124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11">
            <a:extLst>
              <a:ext uri="{FF2B5EF4-FFF2-40B4-BE49-F238E27FC236}">
                <a16:creationId xmlns:a16="http://schemas.microsoft.com/office/drawing/2014/main" id="{E6EF7342-5093-4ED6-B974-16E4C7BEA3DC}"/>
              </a:ext>
            </a:extLst>
          </p:cNvPr>
          <p:cNvSpPr/>
          <p:nvPr/>
        </p:nvSpPr>
        <p:spPr>
          <a:xfrm>
            <a:off x="9021001" y="4591385"/>
            <a:ext cx="2099222" cy="971215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chemeClr val="bg2"/>
              </a:solidFill>
            </a:endParaRPr>
          </a:p>
        </p:txBody>
      </p:sp>
      <p:sp>
        <p:nvSpPr>
          <p:cNvPr id="23" name="TextBox 12">
            <a:extLst>
              <a:ext uri="{FF2B5EF4-FFF2-40B4-BE49-F238E27FC236}">
                <a16:creationId xmlns:a16="http://schemas.microsoft.com/office/drawing/2014/main" id="{E6176EFD-A8DB-44C8-AE76-C9A4081EE41F}"/>
              </a:ext>
            </a:extLst>
          </p:cNvPr>
          <p:cNvSpPr txBox="1"/>
          <p:nvPr/>
        </p:nvSpPr>
        <p:spPr>
          <a:xfrm>
            <a:off x="9202584" y="4808643"/>
            <a:ext cx="17394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2400" b="1" dirty="0">
                <a:solidFill>
                  <a:schemeClr val="bg2"/>
                </a:solidFill>
              </a:rPr>
              <a:t>команди</a:t>
            </a:r>
            <a:endParaRPr lang="en-US" sz="2400" b="1" dirty="0">
              <a:solidFill>
                <a:schemeClr val="bg2"/>
              </a:solidFill>
            </a:endParaRPr>
          </a:p>
        </p:txBody>
      </p:sp>
      <p:cxnSp>
        <p:nvCxnSpPr>
          <p:cNvPr id="24" name="Elbow Connector 18">
            <a:extLst>
              <a:ext uri="{FF2B5EF4-FFF2-40B4-BE49-F238E27FC236}">
                <a16:creationId xmlns:a16="http://schemas.microsoft.com/office/drawing/2014/main" id="{928F0EE5-F397-4320-8F12-B101F3FAA311}"/>
              </a:ext>
            </a:extLst>
          </p:cNvPr>
          <p:cNvCxnSpPr>
            <a:cxnSpLocks/>
            <a:stCxn id="22" idx="2"/>
            <a:endCxn id="19" idx="1"/>
          </p:cNvCxnSpPr>
          <p:nvPr/>
        </p:nvCxnSpPr>
        <p:spPr>
          <a:xfrm rot="5400000" flipH="1">
            <a:off x="8308251" y="3800240"/>
            <a:ext cx="2475110" cy="1049611"/>
          </a:xfrm>
          <a:prstGeom prst="bentConnector4">
            <a:avLst>
              <a:gd name="adj1" fmla="val -18343"/>
              <a:gd name="adj2" fmla="val 167761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15">
            <a:extLst>
              <a:ext uri="{FF2B5EF4-FFF2-40B4-BE49-F238E27FC236}">
                <a16:creationId xmlns:a16="http://schemas.microsoft.com/office/drawing/2014/main" id="{FF670ECF-1D83-4802-A6A1-DF9FE967D134}"/>
              </a:ext>
            </a:extLst>
          </p:cNvPr>
          <p:cNvSpPr txBox="1"/>
          <p:nvPr/>
        </p:nvSpPr>
        <p:spPr>
          <a:xfrm>
            <a:off x="10183601" y="3882771"/>
            <a:ext cx="1199596" cy="493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b="1" dirty="0"/>
              <a:t>вярно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61715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8" grpId="0" animBg="1"/>
      <p:bldP spid="19" grpId="0" animBg="1"/>
      <p:bldP spid="20" grpId="0"/>
      <p:bldP spid="22" grpId="0" animBg="1"/>
      <p:bldP spid="23" grpId="0"/>
      <p:bldP spid="2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>
            <a:extLst>
              <a:ext uri="{FF2B5EF4-FFF2-40B4-BE49-F238E27FC236}">
                <a16:creationId xmlns:a16="http://schemas.microsoft.com/office/drawing/2014/main" id="{7535F5F1-9F36-428A-AD1E-5E4D78E7F26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012" y="1600200"/>
            <a:ext cx="2590800" cy="2152371"/>
          </a:xfrm>
          <a:prstGeom prst="rect">
            <a:avLst/>
          </a:prstGeom>
        </p:spPr>
      </p:pic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2D8387E4-709F-4AD8-9562-E0B5367C9866}"/>
              </a:ext>
            </a:extLst>
          </p:cNvPr>
          <p:cNvSpPr txBox="1">
            <a:spLocks/>
          </p:cNvSpPr>
          <p:nvPr/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Autofit/>
          </a:bodyPr>
          <a:lstStyle>
            <a:lvl1pPr marL="0" indent="0" algn="ctr" defTabSz="1218438" rtl="0" eaLnBrk="1" latinLnBrk="0" hangingPunct="1">
              <a:spcBef>
                <a:spcPct val="0"/>
              </a:spcBef>
              <a:buNone/>
              <a:defRPr sz="5396" b="1" kern="1200" baseline="0">
                <a:solidFill>
                  <a:schemeClr val="tx1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bg-BG" dirty="0"/>
              <a:t>Прекъсване чрез оператор </a:t>
            </a:r>
            <a:r>
              <a:rPr lang="en-US" sz="4800" dirty="0">
                <a:latin typeface="Consolas" panose="020B0609020204030204" pitchFamily="49" charset="0"/>
              </a:rPr>
              <a:t>break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1" name="Текстов контейнер 1">
            <a:extLst>
              <a:ext uri="{FF2B5EF4-FFF2-40B4-BE49-F238E27FC236}">
                <a16:creationId xmlns:a16="http://schemas.microsoft.com/office/drawing/2014/main" id="{70FEAB50-925C-4E8F-956D-05F80E71AFE6}"/>
              </a:ext>
            </a:extLst>
          </p:cNvPr>
          <p:cNvSpPr txBox="1">
            <a:spLocks/>
          </p:cNvSpPr>
          <p:nvPr/>
        </p:nvSpPr>
        <p:spPr>
          <a:xfrm>
            <a:off x="614949" y="5490437"/>
            <a:ext cx="10958928" cy="499819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0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dirty="0"/>
              <a:t>Безкрайни цикли</a:t>
            </a:r>
          </a:p>
        </p:txBody>
      </p:sp>
    </p:spTree>
    <p:extLst>
      <p:ext uri="{BB962C8B-B14F-4D97-AF65-F5344CB8AC3E}">
        <p14:creationId xmlns:p14="http://schemas.microsoft.com/office/powerpoint/2010/main" val="1539915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39B4BD4-4C46-4EB7-B068-F9C129D41FC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pPr latinLnBrk="0"/>
            <a:r>
              <a:rPr lang="bg-BG" sz="3500" dirty="0"/>
              <a:t>Оператор </a:t>
            </a:r>
            <a:r>
              <a:rPr lang="en-US" sz="3500" b="1" dirty="0">
                <a:solidFill>
                  <a:schemeClr val="bg1"/>
                </a:solidFill>
                <a:latin typeface="Consolas" panose="020B0609020204030204" pitchFamily="49" charset="0"/>
              </a:rPr>
              <a:t>break</a:t>
            </a:r>
            <a:r>
              <a:rPr lang="en-US" sz="3500" dirty="0">
                <a:solidFill>
                  <a:schemeClr val="bg1"/>
                </a:solidFill>
              </a:rPr>
              <a:t> </a:t>
            </a:r>
            <a:r>
              <a:rPr lang="en-US" sz="3500" dirty="0"/>
              <a:t>– </a:t>
            </a:r>
            <a:r>
              <a:rPr lang="bg-BG" sz="3500" dirty="0"/>
              <a:t>прекъсва цикъла</a:t>
            </a:r>
            <a:endParaRPr lang="en-US" dirty="0"/>
          </a:p>
          <a:p>
            <a:pPr latinLnBrk="0"/>
            <a:r>
              <a:rPr lang="bg-BG" sz="3500" dirty="0"/>
              <a:t>Не може да съществува самостоятелно  извън цикъл</a:t>
            </a:r>
            <a:endParaRPr lang="en-US" sz="3500" dirty="0"/>
          </a:p>
          <a:p>
            <a:pPr latinLnBrk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Прекратяване на цикъл</a:t>
            </a:r>
            <a:endParaRPr lang="en-US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2857500" y="2979000"/>
            <a:ext cx="6477000" cy="291002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(true)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console.log("Infinite loop");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if (…)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5781000" y="4336355"/>
            <a:ext cx="4294496" cy="990600"/>
          </a:xfrm>
          <a:prstGeom prst="wedgeRoundRectCallout">
            <a:avLst>
              <a:gd name="adj1" fmla="val -56889"/>
              <a:gd name="adj2" fmla="val -2946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Условие за прекъсване на цикъла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952EAB07-D228-4633-8D59-8B12A58E22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77772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while-</a:t>
            </a:r>
            <a:r>
              <a:rPr lang="bg-BG" dirty="0">
                <a:latin typeface="Consolas" panose="020B0609020204030204" pitchFamily="49" charset="0"/>
              </a:rPr>
              <a:t>цикъл – пример</a:t>
            </a:r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5956C384-38D5-421E-AFF5-6F314D3E03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5899" y="1836573"/>
            <a:ext cx="6435000" cy="439594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let a = 5;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(true)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  if (a &gt; 10)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break;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  console.log("a = " + a);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  a++;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7A701575-8183-477A-895F-80B5693207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DA80AB80-97C3-419C-B130-36127E2ABF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2735" y="1224000"/>
            <a:ext cx="4358265" cy="1093612"/>
          </a:xfrm>
          <a:prstGeom prst="wedgeRoundRectCallout">
            <a:avLst>
              <a:gd name="adj1" fmla="val -32913"/>
              <a:gd name="adj2" fmla="val 6620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Условие за прекратяване на повторението</a:t>
            </a:r>
          </a:p>
        </p:txBody>
      </p:sp>
      <p:sp>
        <p:nvSpPr>
          <p:cNvPr id="9" name="Arrow: Right 1">
            <a:extLst>
              <a:ext uri="{FF2B5EF4-FFF2-40B4-BE49-F238E27FC236}">
                <a16:creationId xmlns:a16="http://schemas.microsoft.com/office/drawing/2014/main" id="{02637CC6-2911-41D3-B9BB-6D39154E9A2A}"/>
              </a:ext>
            </a:extLst>
          </p:cNvPr>
          <p:cNvSpPr/>
          <p:nvPr/>
        </p:nvSpPr>
        <p:spPr bwMode="auto">
          <a:xfrm>
            <a:off x="7897345" y="3811797"/>
            <a:ext cx="537310" cy="4454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pic>
        <p:nvPicPr>
          <p:cNvPr id="11" name="Picture 5">
            <a:extLst>
              <a:ext uri="{FF2B5EF4-FFF2-40B4-BE49-F238E27FC236}">
                <a16:creationId xmlns:a16="http://schemas.microsoft.com/office/drawing/2014/main" id="{71B5C2B5-37EA-4BB5-80CF-32B315C6D01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rcRect r="60901"/>
          <a:stretch/>
        </p:blipFill>
        <p:spPr>
          <a:xfrm>
            <a:off x="8886000" y="2458901"/>
            <a:ext cx="2190247" cy="3175099"/>
          </a:xfrm>
          <a:prstGeom prst="rect">
            <a:avLst/>
          </a:prstGeom>
          <a:ln>
            <a:solidFill>
              <a:schemeClr val="accent6">
                <a:lumMod val="1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584314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while-</a:t>
            </a:r>
            <a:r>
              <a:rPr lang="bg-BG" dirty="0">
                <a:latin typeface="Consolas" panose="020B0609020204030204" pitchFamily="49" charset="0"/>
              </a:rPr>
              <a:t>цикъл – пример</a:t>
            </a:r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5956C384-38D5-421E-AFF5-6F314D3E03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1575058"/>
            <a:ext cx="8153400" cy="483209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let index = 0;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(true)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pt-BR" sz="2800" b="1" noProof="1">
                <a:latin typeface="Consolas" pitchFamily="49" charset="0"/>
                <a:cs typeface="Consolas" pitchFamily="49" charset="0"/>
              </a:rPr>
              <a:t>let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str </a:t>
            </a:r>
            <a:r>
              <a:rPr lang="pt-BR" sz="2800" b="1" noProof="1">
                <a:latin typeface="Consolas" pitchFamily="49" charset="0"/>
                <a:cs typeface="Consolas" pitchFamily="49" charset="0"/>
              </a:rPr>
              <a:t>= input[index];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latin typeface="Consolas" pitchFamily="49" charset="0"/>
                <a:cs typeface="Consolas" pitchFamily="49" charset="0"/>
              </a:rPr>
              <a:t>  index++;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if (</a:t>
            </a:r>
            <a:r>
              <a:rPr lang="pt-BR" sz="2800" b="1" noProof="1">
                <a:latin typeface="Consolas" pitchFamily="49" charset="0"/>
                <a:cs typeface="Consolas" pitchFamily="49" charset="0"/>
              </a:rPr>
              <a:t>str ===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"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Stop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"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console.log("Infinite loop");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42DA5656-96EF-4369-BFA6-0C2937F053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1000" y="4140200"/>
            <a:ext cx="4358265" cy="1093612"/>
          </a:xfrm>
          <a:prstGeom prst="wedgeRoundRectCallout">
            <a:avLst>
              <a:gd name="adj1" fmla="val -60105"/>
              <a:gd name="adj2" fmla="val -32363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Условие за прекратяване на повторението</a:t>
            </a:r>
          </a:p>
        </p:txBody>
      </p:sp>
      <p:pic>
        <p:nvPicPr>
          <p:cNvPr id="7" name="Картина 6">
            <a:extLst>
              <a:ext uri="{FF2B5EF4-FFF2-40B4-BE49-F238E27FC236}">
                <a16:creationId xmlns:a16="http://schemas.microsoft.com/office/drawing/2014/main" id="{681D1555-33A9-4A04-B17E-594C3063611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736685">
            <a:off x="679771" y="3023832"/>
            <a:ext cx="1837458" cy="1507838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16160BAA-7E13-43CF-B839-84C85D94CD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7615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Напишете функция, която:</a:t>
            </a:r>
          </a:p>
          <a:p>
            <a:pPr lvl="1"/>
            <a:r>
              <a:rPr lang="bg-BG" dirty="0"/>
              <a:t>Получава масив от стрингове</a:t>
            </a:r>
          </a:p>
          <a:p>
            <a:pPr lvl="1"/>
            <a:r>
              <a:rPr lang="bg-BG" dirty="0"/>
              <a:t>Приключва четенето когато получи стринга"</a:t>
            </a:r>
            <a:r>
              <a:rPr lang="en-US" dirty="0"/>
              <a:t>Stop</a:t>
            </a:r>
            <a:r>
              <a:rPr lang="bg-BG" dirty="0"/>
              <a:t>"</a:t>
            </a:r>
          </a:p>
          <a:p>
            <a:r>
              <a:rPr lang="bg-BG" sz="3200" dirty="0"/>
              <a:t>Примерен вход и изход:</a:t>
            </a:r>
          </a:p>
          <a:p>
            <a:pPr lvl="1"/>
            <a:endParaRPr lang="en-US" sz="3000" dirty="0"/>
          </a:p>
          <a:p>
            <a:pPr marL="377887" lvl="1" indent="0">
              <a:buNone/>
            </a:pPr>
            <a:endParaRPr lang="bg-BG" sz="3000" dirty="0">
              <a:solidFill>
                <a:schemeClr val="tx2">
                  <a:lumMod val="75000"/>
                </a:schemeClr>
              </a:solidFill>
            </a:endParaRPr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Четене на текст – условие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3E02DA4-AFEE-472D-A877-2F974B4639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C8E44AD0-A4B8-42A1-85EE-8E8FABD0EA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8936" y="3886201"/>
            <a:ext cx="2176672" cy="264559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Nakov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SoftUni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Sofia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Bulgaria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SomeText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Stop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itchFamily="49" charset="0"/>
              </a:rPr>
              <a:t>AfterStop</a:t>
            </a:r>
          </a:p>
        </p:txBody>
      </p:sp>
      <p:sp>
        <p:nvSpPr>
          <p:cNvPr id="13" name="Right Arrow 11">
            <a:extLst>
              <a:ext uri="{FF2B5EF4-FFF2-40B4-BE49-F238E27FC236}">
                <a16:creationId xmlns:a16="http://schemas.microsoft.com/office/drawing/2014/main" id="{2220038C-D08F-4303-99BC-4EF9CD05E1A9}"/>
              </a:ext>
            </a:extLst>
          </p:cNvPr>
          <p:cNvSpPr/>
          <p:nvPr/>
        </p:nvSpPr>
        <p:spPr>
          <a:xfrm>
            <a:off x="5872152" y="5076556"/>
            <a:ext cx="447696" cy="304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C2128E0E-A4C8-47F5-B20C-A06884F817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6392" y="4258968"/>
            <a:ext cx="2176672" cy="198943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Nakov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SoftUni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Sofia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Bulgaria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SomeText</a:t>
            </a:r>
          </a:p>
        </p:txBody>
      </p:sp>
    </p:spTree>
    <p:extLst>
      <p:ext uri="{BB962C8B-B14F-4D97-AF65-F5344CB8AC3E}">
        <p14:creationId xmlns:p14="http://schemas.microsoft.com/office/powerpoint/2010/main" val="3320758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 animBg="1"/>
      <p:bldP spid="1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Четене на текст – решение</a:t>
            </a:r>
            <a:endParaRPr lang="en-US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022387E3-FA6A-402A-9CE2-FE3E2838D6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1753" y="1438335"/>
            <a:ext cx="7168494" cy="452431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200" b="1" noProof="1">
                <a:latin typeface="Consolas" pitchFamily="49" charset="0"/>
                <a:cs typeface="Consolas" pitchFamily="49" charset="0"/>
              </a:rPr>
              <a:t>let index = 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pt-BR" sz="3200" b="1" noProof="1">
                <a:latin typeface="Consolas" pitchFamily="49" charset="0"/>
                <a:cs typeface="Consolas" pitchFamily="49" charset="0"/>
              </a:rPr>
              <a:t> (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true</a:t>
            </a:r>
            <a:r>
              <a:rPr lang="pt-BR" sz="3200" b="1" noProof="1">
                <a:latin typeface="Consolas" pitchFamily="49" charset="0"/>
                <a:cs typeface="Consolas" pitchFamily="49" charset="0"/>
              </a:rPr>
              <a:t>) </a:t>
            </a:r>
            <a:r>
              <a:rPr lang="pt-BR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  <a:endParaRPr lang="pt-BR" sz="32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200" b="1" noProof="1">
                <a:latin typeface="Consolas" pitchFamily="49" charset="0"/>
                <a:cs typeface="Consolas" pitchFamily="49" charset="0"/>
              </a:rPr>
              <a:t>  let str = input[index];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200" b="1" noProof="1">
                <a:latin typeface="Consolas" pitchFamily="49" charset="0"/>
                <a:cs typeface="Consolas" pitchFamily="49" charset="0"/>
              </a:rPr>
              <a:t>  index++;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200" b="1" noProof="1">
                <a:latin typeface="Consolas" pitchFamily="49" charset="0"/>
                <a:cs typeface="Consolas" pitchFamily="49" charset="0"/>
              </a:rPr>
              <a:t>  if (str === "Stop")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2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pt-BR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2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200" b="1" noProof="1">
                <a:latin typeface="Consolas" pitchFamily="49" charset="0"/>
                <a:cs typeface="Consolas" pitchFamily="49" charset="0"/>
              </a:rPr>
              <a:t>  console.log(str);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896988" y="624437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400" dirty="0"/>
              <a:t>Тестване на решението: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bg1"/>
                </a:solidFill>
                <a:hlinkClick r:id="rId2"/>
              </a:rPr>
              <a:t>https://judge.softuni.bg/Contests/Index/2407#0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DB4EC232-4C2F-4843-AC9D-603C91F0CF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41862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E212BAD7-BCB4-463A-8A96-9B53A7FFB42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D2D55740-C4EF-455D-AE53-5997FC093B22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/>
          <a:p>
            <a:pPr marL="514350" indent="-514350"/>
            <a:r>
              <a:rPr lang="bg-BG" dirty="0"/>
              <a:t>Преговор</a:t>
            </a:r>
          </a:p>
          <a:p>
            <a:pPr marL="514350" indent="-514350"/>
            <a:r>
              <a:rPr lang="bg-BG" dirty="0"/>
              <a:t>Масиви – четене от масив</a:t>
            </a:r>
            <a:endParaRPr lang="en-US" dirty="0"/>
          </a:p>
          <a:p>
            <a:pPr marL="514350" indent="-514350"/>
            <a:r>
              <a:rPr lang="bg-BG" dirty="0"/>
              <a:t>Повторения </a:t>
            </a:r>
            <a:r>
              <a:rPr lang="en-US" dirty="0"/>
              <a:t>(</a:t>
            </a:r>
            <a:r>
              <a:rPr lang="bg-BG" dirty="0"/>
              <a:t>цикли</a:t>
            </a:r>
            <a:r>
              <a:rPr lang="en-US" dirty="0"/>
              <a:t>)</a:t>
            </a:r>
          </a:p>
          <a:p>
            <a:pPr marL="819096" lvl="1" indent="-514350"/>
            <a:r>
              <a:rPr lang="en-US" b="1" dirty="0">
                <a:latin typeface="Consolas" panose="020B0609020204030204" pitchFamily="49" charset="0"/>
              </a:rPr>
              <a:t>while</a:t>
            </a:r>
            <a:r>
              <a:rPr lang="en-US" dirty="0">
                <a:latin typeface="Consolas" panose="020B0609020204030204" pitchFamily="49" charset="0"/>
              </a:rPr>
              <a:t>-</a:t>
            </a:r>
            <a:r>
              <a:rPr lang="bg-BG" dirty="0"/>
              <a:t>цикъл – конструкция</a:t>
            </a:r>
            <a:endParaRPr lang="en-US" dirty="0"/>
          </a:p>
          <a:p>
            <a:pPr marL="819096" lvl="1" indent="-514350"/>
            <a:r>
              <a:rPr lang="bg-BG" b="1" dirty="0">
                <a:latin typeface="Consolas" panose="020B0609020204030204" pitchFamily="49" charset="0"/>
              </a:rPr>
              <a:t>Безкраен </a:t>
            </a:r>
            <a:r>
              <a:rPr lang="en-US" b="1" dirty="0">
                <a:latin typeface="Consolas" panose="020B0609020204030204" pitchFamily="49" charset="0"/>
              </a:rPr>
              <a:t>while</a:t>
            </a:r>
            <a:r>
              <a:rPr lang="en-US" dirty="0">
                <a:latin typeface="Consolas" panose="020B0609020204030204" pitchFamily="49" charset="0"/>
              </a:rPr>
              <a:t>-</a:t>
            </a:r>
            <a:r>
              <a:rPr lang="bg-BG" dirty="0">
                <a:latin typeface="Consolas" panose="020B0609020204030204" pitchFamily="49" charset="0"/>
              </a:rPr>
              <a:t>цикъл</a:t>
            </a:r>
            <a:endParaRPr lang="en-US" dirty="0"/>
          </a:p>
          <a:p>
            <a:pPr marL="819096" lvl="1" indent="-514350"/>
            <a:r>
              <a:rPr lang="bg-BG" dirty="0"/>
              <a:t>Прекъсване на цикъл</a:t>
            </a:r>
            <a:r>
              <a:rPr lang="en-US" dirty="0"/>
              <a:t>	</a:t>
            </a:r>
            <a:endParaRPr lang="bg-BG" dirty="0"/>
          </a:p>
          <a:p>
            <a:pPr marL="819096" lvl="1" indent="-514350"/>
            <a:r>
              <a:rPr lang="bg-BG" dirty="0"/>
              <a:t>Продължаване на цикъл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796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ово поле 2"/>
          <p:cNvSpPr txBox="1"/>
          <p:nvPr/>
        </p:nvSpPr>
        <p:spPr>
          <a:xfrm>
            <a:off x="4788417" y="2057401"/>
            <a:ext cx="2615167" cy="1273719"/>
          </a:xfrm>
          <a:prstGeom prst="rect">
            <a:avLst/>
          </a:prstGeom>
          <a:solidFill>
            <a:schemeClr val="tx1">
              <a:alpha val="15000"/>
            </a:schemeClr>
          </a:solidFill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6600" b="1" dirty="0">
                <a:solidFill>
                  <a:schemeClr val="bg2"/>
                </a:solidFill>
                <a:latin typeface="Consolas" panose="020B0609020204030204" pitchFamily="49" charset="0"/>
              </a:rPr>
              <a:t>while</a:t>
            </a:r>
            <a:endParaRPr lang="bg-BG" sz="6600" b="1" dirty="0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571EB1F8-CADD-415B-9AF4-493E6A00067F}"/>
              </a:ext>
            </a:extLst>
          </p:cNvPr>
          <p:cNvSpPr txBox="1">
            <a:spLocks/>
          </p:cNvSpPr>
          <p:nvPr/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Autofit/>
          </a:bodyPr>
          <a:lstStyle>
            <a:lvl1pPr marL="0" indent="0" algn="ctr" defTabSz="1218438" rtl="0" eaLnBrk="1" latinLnBrk="0" hangingPunct="1">
              <a:spcBef>
                <a:spcPct val="0"/>
              </a:spcBef>
              <a:buNone/>
              <a:defRPr sz="5396" b="1" kern="1200" baseline="0">
                <a:solidFill>
                  <a:schemeClr val="tx1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>
                <a:latin typeface="Consolas" panose="020B0609020204030204" pitchFamily="49" charset="0"/>
              </a:rPr>
              <a:t>while</a:t>
            </a:r>
            <a:r>
              <a:rPr lang="en-US" dirty="0"/>
              <a:t>-</a:t>
            </a:r>
            <a:r>
              <a:rPr lang="bg-BG" dirty="0"/>
              <a:t>цикъл</a:t>
            </a:r>
            <a:endParaRPr lang="en-US" dirty="0"/>
          </a:p>
        </p:txBody>
      </p:sp>
      <p:sp>
        <p:nvSpPr>
          <p:cNvPr id="11" name="Текстов контейнер 1">
            <a:extLst>
              <a:ext uri="{FF2B5EF4-FFF2-40B4-BE49-F238E27FC236}">
                <a16:creationId xmlns:a16="http://schemas.microsoft.com/office/drawing/2014/main" id="{B3AB5456-B334-4ABA-9492-43ED8B8E68B8}"/>
              </a:ext>
            </a:extLst>
          </p:cNvPr>
          <p:cNvSpPr txBox="1">
            <a:spLocks/>
          </p:cNvSpPr>
          <p:nvPr/>
        </p:nvSpPr>
        <p:spPr>
          <a:xfrm>
            <a:off x="614949" y="5490437"/>
            <a:ext cx="10958928" cy="499819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0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dirty="0"/>
              <a:t>Повторение докато е вярно дадено условие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853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while-</a:t>
            </a:r>
            <a:r>
              <a:rPr lang="bg-BG" dirty="0">
                <a:latin typeface="Consolas" panose="020B0609020204030204" pitchFamily="49" charset="0"/>
              </a:rPr>
              <a:t>цикъл – пример</a:t>
            </a:r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5956C384-38D5-421E-AFF5-6F314D3E03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5899" y="2097839"/>
            <a:ext cx="6435000" cy="331257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let a = 5;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32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(a &lt;= 10)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   console.log("a = " + a);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   a++;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7A701575-8183-477A-895F-80B5693207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DA80AB80-97C3-419C-B130-36127E2ABF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7735" y="1466427"/>
            <a:ext cx="4358265" cy="1093612"/>
          </a:xfrm>
          <a:prstGeom prst="wedgeRoundRectCallout">
            <a:avLst>
              <a:gd name="adj1" fmla="val -37985"/>
              <a:gd name="adj2" fmla="val 68039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Условие за прекратяване на повторението</a:t>
            </a:r>
          </a:p>
        </p:txBody>
      </p:sp>
      <p:sp>
        <p:nvSpPr>
          <p:cNvPr id="9" name="Arrow: Right 1">
            <a:extLst>
              <a:ext uri="{FF2B5EF4-FFF2-40B4-BE49-F238E27FC236}">
                <a16:creationId xmlns:a16="http://schemas.microsoft.com/office/drawing/2014/main" id="{02637CC6-2911-41D3-B9BB-6D39154E9A2A}"/>
              </a:ext>
            </a:extLst>
          </p:cNvPr>
          <p:cNvSpPr/>
          <p:nvPr/>
        </p:nvSpPr>
        <p:spPr bwMode="auto">
          <a:xfrm>
            <a:off x="7853690" y="3475410"/>
            <a:ext cx="672310" cy="5574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C2128E0E-A4C8-47F5-B20C-A06884F817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74100" y="2087250"/>
            <a:ext cx="1911350" cy="333375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en-US" sz="3200" b="1" dirty="0">
                <a:latin typeface="Consolas" panose="020B0609020204030204" pitchFamily="49" charset="0"/>
              </a:rPr>
              <a:t>a = 5</a:t>
            </a:r>
          </a:p>
          <a:p>
            <a:r>
              <a:rPr lang="en-US" sz="3200" b="1" dirty="0">
                <a:latin typeface="Consolas" panose="020B0609020204030204" pitchFamily="49" charset="0"/>
              </a:rPr>
              <a:t>a = 6</a:t>
            </a:r>
          </a:p>
          <a:p>
            <a:r>
              <a:rPr lang="en-US" sz="3200" b="1" dirty="0">
                <a:latin typeface="Consolas" panose="020B0609020204030204" pitchFamily="49" charset="0"/>
              </a:rPr>
              <a:t>a = 7</a:t>
            </a:r>
          </a:p>
          <a:p>
            <a:r>
              <a:rPr lang="en-US" sz="3200" b="1" dirty="0">
                <a:latin typeface="Consolas" panose="020B0609020204030204" pitchFamily="49" charset="0"/>
              </a:rPr>
              <a:t>a = 8</a:t>
            </a:r>
          </a:p>
          <a:p>
            <a:r>
              <a:rPr lang="en-US" sz="3200" b="1" dirty="0">
                <a:latin typeface="Consolas" panose="020B0609020204030204" pitchFamily="49" charset="0"/>
              </a:rPr>
              <a:t>a = 9</a:t>
            </a:r>
          </a:p>
          <a:p>
            <a:r>
              <a:rPr lang="en-US" sz="3200" b="1" dirty="0">
                <a:latin typeface="Consolas" panose="020B0609020204030204" pitchFamily="49" charset="0"/>
              </a:rPr>
              <a:t>a = 10</a:t>
            </a:r>
          </a:p>
        </p:txBody>
      </p:sp>
    </p:spTree>
    <p:extLst>
      <p:ext uri="{BB962C8B-B14F-4D97-AF65-F5344CB8AC3E}">
        <p14:creationId xmlns:p14="http://schemas.microsoft.com/office/powerpoint/2010/main" val="1355231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while-</a:t>
            </a:r>
            <a:r>
              <a:rPr lang="bg-BG" dirty="0">
                <a:latin typeface="Consolas" panose="020B0609020204030204" pitchFamily="49" charset="0"/>
              </a:rPr>
              <a:t>цикъл – пример</a:t>
            </a:r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5956C384-38D5-421E-AFF5-6F314D3E03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1562100"/>
            <a:ext cx="8153400" cy="388414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200" b="1" noProof="1">
                <a:latin typeface="Consolas" pitchFamily="49" charset="0"/>
                <a:cs typeface="Consolas" pitchFamily="49" charset="0"/>
              </a:rPr>
              <a:t>let index = 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200" b="1" noProof="1">
                <a:latin typeface="Consolas" pitchFamily="49" charset="0"/>
                <a:cs typeface="Consolas" pitchFamily="49" charset="0"/>
              </a:rPr>
              <a:t>let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str </a:t>
            </a:r>
            <a:r>
              <a:rPr lang="pt-BR" sz="3200" b="1" noProof="1">
                <a:latin typeface="Consolas" pitchFamily="49" charset="0"/>
                <a:cs typeface="Consolas" pitchFamily="49" charset="0"/>
              </a:rPr>
              <a:t>= input[index];</a:t>
            </a:r>
            <a:endParaRPr lang="en-US" sz="32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pt-BR" sz="3200" b="1" noProof="1">
                <a:latin typeface="Consolas" pitchFamily="49" charset="0"/>
                <a:cs typeface="Consolas" pitchFamily="49" charset="0"/>
              </a:rPr>
              <a:t>str !== 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"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Stop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"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)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  console.log("Infinite loop");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pt-BR" sz="3200" b="1" noProof="1">
                <a:latin typeface="Consolas" pitchFamily="49" charset="0"/>
                <a:cs typeface="Consolas" pitchFamily="49" charset="0"/>
              </a:rPr>
              <a:t>index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++;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200" b="1" noProof="1">
                <a:latin typeface="Consolas" pitchFamily="49" charset="0"/>
                <a:cs typeface="Consolas" pitchFamily="49" charset="0"/>
              </a:rPr>
              <a:t>  str = input[index];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42DA5656-96EF-4369-BFA6-0C2937F053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07450" y="1890888"/>
            <a:ext cx="3022600" cy="1093612"/>
          </a:xfrm>
          <a:prstGeom prst="wedgeRoundRectCallout">
            <a:avLst>
              <a:gd name="adj1" fmla="val -80990"/>
              <a:gd name="adj2" fmla="val 4066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chemeClr val="bg2"/>
                </a:solidFill>
              </a:rPr>
              <a:t>Условие за прекратяване на повторението</a:t>
            </a:r>
          </a:p>
        </p:txBody>
      </p:sp>
      <p:pic>
        <p:nvPicPr>
          <p:cNvPr id="7" name="Картина 6">
            <a:extLst>
              <a:ext uri="{FF2B5EF4-FFF2-40B4-BE49-F238E27FC236}">
                <a16:creationId xmlns:a16="http://schemas.microsoft.com/office/drawing/2014/main" id="{681D1555-33A9-4A04-B17E-594C3063611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736685">
            <a:off x="679771" y="3023832"/>
            <a:ext cx="1837458" cy="1507838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16160BAA-7E13-43CF-B839-84C85D94CD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A2CE1933-0A7A-48D9-BE72-024204F972C3}"/>
              </a:ext>
            </a:extLst>
          </p:cNvPr>
          <p:cNvSpPr/>
          <p:nvPr/>
        </p:nvSpPr>
        <p:spPr>
          <a:xfrm>
            <a:off x="4679775" y="2717800"/>
            <a:ext cx="3194225" cy="48895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8237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Напишете функция, която:</a:t>
            </a:r>
          </a:p>
          <a:p>
            <a:pPr lvl="1"/>
            <a:r>
              <a:rPr lang="bg-BG" dirty="0"/>
              <a:t>Първоначално прочита потребителско име и парола</a:t>
            </a:r>
            <a:r>
              <a:rPr lang="en-US" dirty="0"/>
              <a:t> </a:t>
            </a:r>
            <a:r>
              <a:rPr lang="bg-BG" dirty="0"/>
              <a:t>на </a:t>
            </a:r>
            <a:br>
              <a:rPr lang="bg-BG" dirty="0"/>
            </a:br>
            <a:r>
              <a:rPr lang="bg-BG" dirty="0"/>
              <a:t>потребителски профил</a:t>
            </a:r>
          </a:p>
          <a:p>
            <a:pPr lvl="1"/>
            <a:r>
              <a:rPr lang="bg-BG" dirty="0"/>
              <a:t>Прочита парола за вход и проверява дали е коректна </a:t>
            </a:r>
          </a:p>
          <a:p>
            <a:pPr lvl="1"/>
            <a:r>
              <a:rPr lang="bg-BG" dirty="0"/>
              <a:t>При</a:t>
            </a:r>
            <a:r>
              <a:rPr lang="en-US" dirty="0"/>
              <a:t>:</a:t>
            </a:r>
            <a:endParaRPr lang="bg-BG" dirty="0"/>
          </a:p>
          <a:p>
            <a:pPr lvl="2"/>
            <a:r>
              <a:rPr lang="bg-BG" dirty="0"/>
              <a:t>Невалидна парола, прочита</a:t>
            </a:r>
            <a:r>
              <a:rPr lang="en-US" dirty="0"/>
              <a:t> </a:t>
            </a:r>
            <a:r>
              <a:rPr lang="bg-BG" dirty="0"/>
              <a:t>нова</a:t>
            </a:r>
          </a:p>
          <a:p>
            <a:pPr lvl="2"/>
            <a:r>
              <a:rPr lang="bg-BG" dirty="0"/>
              <a:t>При коректно въведена парола, прекратява изпълнение</a:t>
            </a:r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Парола – условие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3536E92-A593-4D13-B297-55ECE866B9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2111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Парола – решение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62000" y="6320784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400" dirty="0"/>
              <a:t>Тестване на решението: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bg1"/>
                </a:solidFill>
                <a:hlinkClick r:id="rId2"/>
              </a:rPr>
              <a:t>https://judge.softuni.bg/Contests/Index/2407#1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022387E3-FA6A-402A-9CE2-FE3E2838D6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001" y="1359000"/>
            <a:ext cx="7467997" cy="4801314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600" b="1" noProof="1">
                <a:latin typeface="Consolas" pitchFamily="49" charset="0"/>
                <a:cs typeface="Consolas" pitchFamily="49" charset="0"/>
              </a:rPr>
              <a:t>function password(input)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600" b="1" noProof="1">
                <a:latin typeface="Consolas" pitchFamily="49" charset="0"/>
                <a:cs typeface="Consolas" pitchFamily="49" charset="0"/>
              </a:rPr>
              <a:t>  let username = input[0];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600" b="1" noProof="1">
                <a:latin typeface="Consolas" pitchFamily="49" charset="0"/>
                <a:cs typeface="Consolas" pitchFamily="49" charset="0"/>
              </a:rPr>
              <a:t>  let </a:t>
            </a:r>
            <a:r>
              <a:rPr lang="en-US" sz="2600" b="1" dirty="0">
                <a:latin typeface="Consolas" pitchFamily="49" charset="0"/>
                <a:cs typeface="Consolas" pitchFamily="49" charset="0"/>
              </a:rPr>
              <a:t>password</a:t>
            </a:r>
            <a:r>
              <a:rPr lang="pt-BR" sz="2600" b="1" noProof="1">
                <a:latin typeface="Consolas" pitchFamily="49" charset="0"/>
                <a:cs typeface="Consolas" pitchFamily="49" charset="0"/>
              </a:rPr>
              <a:t> = input[1];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600" b="1" noProof="1">
                <a:latin typeface="Consolas" pitchFamily="49" charset="0"/>
                <a:cs typeface="Consolas" pitchFamily="49" charset="0"/>
              </a:rPr>
              <a:t>  let data =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input</a:t>
            </a:r>
            <a:r>
              <a:rPr lang="pt-BR" sz="2600" b="1" noProof="1">
                <a:latin typeface="Consolas" pitchFamily="49" charset="0"/>
                <a:cs typeface="Consolas" pitchFamily="49" charset="0"/>
              </a:rPr>
              <a:t>[2];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let index = 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3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;</a:t>
            </a:r>
            <a:endParaRPr lang="pt-BR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while</a:t>
            </a:r>
            <a:r>
              <a:rPr lang="pt-BR" sz="2600" b="1" noProof="1">
                <a:latin typeface="Consolas" pitchFamily="49" charset="0"/>
                <a:cs typeface="Consolas" pitchFamily="49" charset="0"/>
              </a:rPr>
              <a:t> (data !== password) </a:t>
            </a:r>
            <a:r>
              <a:rPr lang="pt-BR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  <a:endParaRPr lang="pt-BR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600" b="1" noProof="1">
                <a:latin typeface="Consolas" pitchFamily="49" charset="0"/>
                <a:cs typeface="Consolas" pitchFamily="49" charset="0"/>
              </a:rPr>
              <a:t>    data = input[index];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index</a:t>
            </a:r>
            <a:r>
              <a:rPr lang="pt-BR" sz="2600" b="1" noProof="1">
                <a:latin typeface="Consolas" pitchFamily="49" charset="0"/>
                <a:cs typeface="Consolas" pitchFamily="49" charset="0"/>
              </a:rPr>
              <a:t>++;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}</a:t>
            </a:r>
            <a:endParaRPr lang="pt-BR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600" b="1" noProof="1">
                <a:latin typeface="Consolas" pitchFamily="49" charset="0"/>
                <a:cs typeface="Consolas" pitchFamily="49" charset="0"/>
              </a:rPr>
              <a:t>  console.log(`Welcome ${username}!`);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600" b="1" noProof="1">
                <a:latin typeface="Consolas" pitchFamily="49" charset="0"/>
                <a:cs typeface="Consolas" pitchFamily="49" charset="0"/>
              </a:rPr>
              <a:t>}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690F76E3-0713-4038-9680-3BBD3980BDF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68095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EEA2564C-1649-46E3-8998-55AAE2C435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r>
              <a:rPr lang="bg-BG" sz="3200" dirty="0"/>
              <a:t>Напишете функция, която:</a:t>
            </a:r>
          </a:p>
          <a:p>
            <a:pPr lvl="1"/>
            <a:r>
              <a:rPr lang="bg-BG" sz="2800" dirty="0"/>
              <a:t>Чете цели числа</a:t>
            </a:r>
          </a:p>
          <a:p>
            <a:pPr lvl="1"/>
            <a:r>
              <a:rPr lang="bg-BG" sz="2800" dirty="0"/>
              <a:t>Приключва четенето когато получи сума равна на първоначално въведеното число</a:t>
            </a:r>
            <a:endParaRPr lang="en-US" sz="2800" dirty="0"/>
          </a:p>
          <a:p>
            <a:pPr lvl="1"/>
            <a:r>
              <a:rPr lang="bg-BG" sz="2800" dirty="0"/>
              <a:t>Извежда сумата на всички прочетени числа</a:t>
            </a:r>
          </a:p>
          <a:p>
            <a:r>
              <a:rPr lang="bg-BG" sz="2800" dirty="0"/>
              <a:t>Примерен вход и изход:</a:t>
            </a:r>
          </a:p>
          <a:p>
            <a:pPr lvl="1"/>
            <a:endParaRPr lang="en-US" sz="2800" dirty="0"/>
          </a:p>
          <a:p>
            <a:pPr marL="377887" lvl="1" indent="0">
              <a:buNone/>
            </a:pPr>
            <a:endParaRPr lang="bg-BG" sz="2800" dirty="0">
              <a:solidFill>
                <a:schemeClr val="tx2">
                  <a:lumMod val="75000"/>
                </a:schemeClr>
              </a:solidFill>
            </a:endParaRPr>
          </a:p>
          <a:p>
            <a:pPr lvl="2"/>
            <a:endParaRPr lang="en-US" sz="2800" dirty="0"/>
          </a:p>
          <a:p>
            <a:pPr lvl="2"/>
            <a:endParaRPr lang="en-US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Сума от числа – условие</a:t>
            </a:r>
            <a:endParaRPr lang="en-US" dirty="0"/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BFACDCAF-19BA-41EE-9F13-1127E08A291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45649722-6203-48E0-A7E0-95B89FE64E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1887" y="4134136"/>
            <a:ext cx="1147319" cy="213895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en-US" sz="2400" b="1" dirty="0"/>
              <a:t>100</a:t>
            </a:r>
          </a:p>
          <a:p>
            <a:r>
              <a:rPr lang="en-US" sz="2400" b="1" dirty="0"/>
              <a:t>10</a:t>
            </a:r>
          </a:p>
          <a:p>
            <a:r>
              <a:rPr lang="en-US" sz="2400" b="1" dirty="0"/>
              <a:t>20</a:t>
            </a:r>
          </a:p>
          <a:p>
            <a:r>
              <a:rPr lang="en-US" sz="2400" b="1" dirty="0"/>
              <a:t>30</a:t>
            </a:r>
          </a:p>
          <a:p>
            <a:r>
              <a:rPr lang="en-US" sz="2400" b="1" dirty="0"/>
              <a:t>45</a:t>
            </a:r>
          </a:p>
        </p:txBody>
      </p:sp>
      <p:sp>
        <p:nvSpPr>
          <p:cNvPr id="16" name="Right Arrow 11">
            <a:extLst>
              <a:ext uri="{FF2B5EF4-FFF2-40B4-BE49-F238E27FC236}">
                <a16:creationId xmlns:a16="http://schemas.microsoft.com/office/drawing/2014/main" id="{D0984331-26D0-44C3-B2AA-1BD9FB30CB86}"/>
              </a:ext>
            </a:extLst>
          </p:cNvPr>
          <p:cNvSpPr/>
          <p:nvPr/>
        </p:nvSpPr>
        <p:spPr>
          <a:xfrm>
            <a:off x="6705600" y="5051214"/>
            <a:ext cx="402787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7" name="Rectangle 10">
            <a:extLst>
              <a:ext uri="{FF2B5EF4-FFF2-40B4-BE49-F238E27FC236}">
                <a16:creationId xmlns:a16="http://schemas.microsoft.com/office/drawing/2014/main" id="{A1C031F0-9C26-4AC0-AB89-85EBA618A3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9612" y="4957190"/>
            <a:ext cx="747589" cy="49284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bg-BG" sz="2400" b="1" dirty="0">
                <a:latin typeface="Consolas" pitchFamily="49" charset="0"/>
                <a:cs typeface="Consolas" pitchFamily="49" charset="0"/>
              </a:rPr>
              <a:t>105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Rectangle 7">
            <a:extLst>
              <a:ext uri="{FF2B5EF4-FFF2-40B4-BE49-F238E27FC236}">
                <a16:creationId xmlns:a16="http://schemas.microsoft.com/office/drawing/2014/main" id="{99BC44DB-6D5F-4ED1-9212-E5FC395F2E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0183" y="3854028"/>
            <a:ext cx="1147319" cy="269917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en-US" sz="2400" b="1" dirty="0"/>
              <a:t>20</a:t>
            </a:r>
          </a:p>
          <a:p>
            <a:r>
              <a:rPr lang="en-US" sz="2400" b="1" dirty="0"/>
              <a:t>1</a:t>
            </a:r>
            <a:endParaRPr lang="bg-BG" sz="2400" b="1" dirty="0"/>
          </a:p>
          <a:p>
            <a:r>
              <a:rPr lang="en-US" sz="2400" b="1" dirty="0"/>
              <a:t>2</a:t>
            </a:r>
          </a:p>
          <a:p>
            <a:r>
              <a:rPr lang="en-US" sz="2400" b="1" dirty="0"/>
              <a:t>3</a:t>
            </a:r>
          </a:p>
          <a:p>
            <a:r>
              <a:rPr lang="en-US" sz="2400" b="1" dirty="0"/>
              <a:t>4</a:t>
            </a:r>
            <a:endParaRPr lang="bg-BG" sz="2400" b="1" dirty="0"/>
          </a:p>
          <a:p>
            <a:r>
              <a:rPr lang="en-US" sz="2400" b="1" dirty="0"/>
              <a:t>5</a:t>
            </a:r>
            <a:endParaRPr lang="bg-BG" sz="2400" b="1" dirty="0"/>
          </a:p>
          <a:p>
            <a:r>
              <a:rPr lang="bg-BG" sz="2400" b="1" dirty="0"/>
              <a:t>6</a:t>
            </a:r>
            <a:endParaRPr lang="en-US" sz="2400" b="1" dirty="0"/>
          </a:p>
        </p:txBody>
      </p:sp>
      <p:sp>
        <p:nvSpPr>
          <p:cNvPr id="19" name="Rectangle 10">
            <a:extLst>
              <a:ext uri="{FF2B5EF4-FFF2-40B4-BE49-F238E27FC236}">
                <a16:creationId xmlns:a16="http://schemas.microsoft.com/office/drawing/2014/main" id="{4586A958-8936-4E27-99BA-AD3DD018D3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27908" y="4957190"/>
            <a:ext cx="549692" cy="49284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2</a:t>
            </a:r>
            <a:r>
              <a:rPr lang="bg-BG" sz="2400" b="1" dirty="0">
                <a:latin typeface="Consolas" pitchFamily="49" charset="0"/>
                <a:cs typeface="Consolas" pitchFamily="49" charset="0"/>
              </a:rPr>
              <a:t>1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Right Arrow 11">
            <a:extLst>
              <a:ext uri="{FF2B5EF4-FFF2-40B4-BE49-F238E27FC236}">
                <a16:creationId xmlns:a16="http://schemas.microsoft.com/office/drawing/2014/main" id="{E2E2C491-70F7-4CB1-8335-03C0A0734755}"/>
              </a:ext>
            </a:extLst>
          </p:cNvPr>
          <p:cNvSpPr/>
          <p:nvPr/>
        </p:nvSpPr>
        <p:spPr>
          <a:xfrm>
            <a:off x="10076312" y="5051214"/>
            <a:ext cx="402787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97404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Сума от числа – решение</a:t>
            </a:r>
            <a:endParaRPr lang="en-US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022387E3-FA6A-402A-9CE2-FE3E2838D6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8502" y="1443841"/>
            <a:ext cx="8414997" cy="440120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latin typeface="Consolas" pitchFamily="49" charset="0"/>
                <a:cs typeface="Consolas" pitchFamily="49" charset="0"/>
              </a:rPr>
              <a:t>let n =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Number(</a:t>
            </a:r>
            <a:r>
              <a:rPr lang="pt-BR" sz="2800" b="1" noProof="1">
                <a:latin typeface="Consolas" pitchFamily="49" charset="0"/>
                <a:cs typeface="Consolas" pitchFamily="49" charset="0"/>
              </a:rPr>
              <a:t>input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[0]</a:t>
            </a:r>
            <a:r>
              <a:rPr lang="pt-BR" sz="28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latin typeface="Consolas" pitchFamily="49" charset="0"/>
                <a:cs typeface="Consolas" pitchFamily="49" charset="0"/>
              </a:rPr>
              <a:t>let sum = 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latin typeface="Consolas" pitchFamily="49" charset="0"/>
                <a:cs typeface="Consolas" pitchFamily="49" charset="0"/>
              </a:rPr>
              <a:t>let index = 1;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pt-BR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pt-BR" sz="2800" b="1" noProof="1">
                <a:latin typeface="Consolas" pitchFamily="49" charset="0"/>
                <a:cs typeface="Consolas" pitchFamily="49" charset="0"/>
              </a:rPr>
              <a:t> (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sum &lt; n</a:t>
            </a:r>
            <a:r>
              <a:rPr lang="pt-BR" sz="2800" b="1" noProof="1">
                <a:latin typeface="Consolas" pitchFamily="49" charset="0"/>
                <a:cs typeface="Consolas" pitchFamily="49" charset="0"/>
              </a:rPr>
              <a:t>) </a:t>
            </a:r>
            <a:r>
              <a:rPr lang="pt-BR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  <a:endParaRPr lang="pt-BR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latin typeface="Consolas" pitchFamily="49" charset="0"/>
                <a:cs typeface="Consolas" pitchFamily="49" charset="0"/>
              </a:rPr>
              <a:t>  let currentNum = Number(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input[index]);</a:t>
            </a:r>
            <a:endParaRPr lang="pt-BR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latin typeface="Consolas" pitchFamily="49" charset="0"/>
                <a:cs typeface="Consolas" pitchFamily="49" charset="0"/>
              </a:rPr>
              <a:t>  sum += currentNum;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latin typeface="Consolas" pitchFamily="49" charset="0"/>
                <a:cs typeface="Consolas" pitchFamily="49" charset="0"/>
              </a:rPr>
              <a:t>  index++;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latin typeface="Consolas" pitchFamily="49" charset="0"/>
                <a:cs typeface="Consolas" pitchFamily="49" charset="0"/>
              </a:rPr>
              <a:t>console.log(sum);</a:t>
            </a:r>
          </a:p>
        </p:txBody>
      </p:sp>
      <p:sp>
        <p:nvSpPr>
          <p:cNvPr id="5" name="Rectangle 4"/>
          <p:cNvSpPr/>
          <p:nvPr/>
        </p:nvSpPr>
        <p:spPr>
          <a:xfrm>
            <a:off x="800894" y="624437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400" dirty="0"/>
              <a:t>Тестване на решението: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bg1"/>
                </a:solidFill>
                <a:hlinkClick r:id="rId2"/>
              </a:rPr>
              <a:t>https://judge.softuni.bg/Contests/Index/2407#2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79143F2D-8704-4728-BDD2-D4DA576108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74272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129DB11C-3BD3-4C7D-88B9-9A4459CBAEB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Напишете функция, която: </a:t>
            </a:r>
          </a:p>
          <a:p>
            <a:pPr lvl="1"/>
            <a:r>
              <a:rPr lang="bg-BG" sz="3200" dirty="0"/>
              <a:t>Прочита цяло число </a:t>
            </a:r>
            <a:r>
              <a:rPr lang="en-US" sz="3200" b="1" dirty="0"/>
              <a:t>n</a:t>
            </a:r>
            <a:endParaRPr lang="bg-BG" sz="3200" b="1" dirty="0"/>
          </a:p>
          <a:p>
            <a:pPr lvl="1"/>
            <a:r>
              <a:rPr lang="bg-BG" sz="3200" dirty="0"/>
              <a:t>Отпечатва всички числа </a:t>
            </a:r>
            <a:r>
              <a:rPr lang="en-US" sz="3200" dirty="0"/>
              <a:t>≤ </a:t>
            </a:r>
            <a:r>
              <a:rPr lang="en-US" sz="3200" b="1" dirty="0">
                <a:latin typeface="Consolas" panose="020B0609020204030204" pitchFamily="49" charset="0"/>
              </a:rPr>
              <a:t>n</a:t>
            </a:r>
            <a:r>
              <a:rPr lang="bg-BG" sz="3200" dirty="0"/>
              <a:t> от редицата:</a:t>
            </a:r>
            <a:r>
              <a:rPr lang="en-US" sz="3200" dirty="0"/>
              <a:t> 1, 3, 7, 15, 31, …</a:t>
            </a:r>
          </a:p>
          <a:p>
            <a:pPr lvl="1"/>
            <a:r>
              <a:rPr lang="bg-BG" sz="3200" dirty="0"/>
              <a:t>Всяко следващо число </a:t>
            </a:r>
            <a:r>
              <a:rPr lang="en-US" sz="3200" dirty="0"/>
              <a:t>e </a:t>
            </a:r>
            <a:r>
              <a:rPr lang="bg-BG" sz="3200" dirty="0"/>
              <a:t>равно на </a:t>
            </a:r>
            <a:r>
              <a:rPr lang="bg-BG" sz="3200" b="1" dirty="0"/>
              <a:t>предишното</a:t>
            </a:r>
            <a:r>
              <a:rPr lang="bg-BG" sz="3200" dirty="0">
                <a:solidFill>
                  <a:schemeClr val="bg1"/>
                </a:solidFill>
              </a:rPr>
              <a:t> 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bg-BG" sz="3200" dirty="0"/>
              <a:t>*</a:t>
            </a:r>
            <a:r>
              <a:rPr lang="en-US" sz="3200" dirty="0"/>
              <a:t> </a:t>
            </a:r>
            <a:r>
              <a:rPr lang="bg-BG" sz="3200" dirty="0"/>
              <a:t> 2 + 1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Редица числа 2K+1 – условие</a:t>
            </a:r>
            <a:endParaRPr lang="en-US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1236000" y="4419000"/>
            <a:ext cx="9720000" cy="60632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,</a:t>
            </a:r>
            <a:r>
              <a:rPr lang="bg-BG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1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*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2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+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1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=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en-US" sz="3200" b="1" noProof="1">
                <a:latin typeface="+mj-lt"/>
                <a:cs typeface="Consolas" pitchFamily="49" charset="0"/>
              </a:rPr>
              <a:t>,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(3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*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2)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+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1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=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,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(7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*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2)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+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1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=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15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75938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 bwMode="auto">
          <a:xfrm>
            <a:off x="4724400" y="1429829"/>
            <a:ext cx="2447925" cy="4572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rgbClr val="FFFFFF"/>
                </a:solidFill>
              </a:rPr>
              <a:t>k = 1</a:t>
            </a:r>
            <a:endParaRPr lang="en-US" sz="2400" dirty="0">
              <a:solidFill>
                <a:srgbClr val="FFFFFF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5937820" y="1081179"/>
            <a:ext cx="4762" cy="324928"/>
          </a:xfrm>
          <a:prstGeom prst="straightConnector1">
            <a:avLst/>
          </a:prstGeom>
          <a:ln w="57150">
            <a:solidFill>
              <a:schemeClr val="bg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947346" y="1902125"/>
            <a:ext cx="9525" cy="381000"/>
          </a:xfrm>
          <a:prstGeom prst="straightConnector1">
            <a:avLst/>
          </a:prstGeom>
          <a:ln w="57150">
            <a:solidFill>
              <a:schemeClr val="bg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mond 22"/>
          <p:cNvSpPr/>
          <p:nvPr/>
        </p:nvSpPr>
        <p:spPr bwMode="auto">
          <a:xfrm>
            <a:off x="4724400" y="2283125"/>
            <a:ext cx="2447924" cy="1255144"/>
          </a:xfrm>
          <a:prstGeom prst="diamond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rgbClr val="FFFFFF"/>
                </a:solidFill>
              </a:rPr>
              <a:t>k &lt;=</a:t>
            </a:r>
            <a:r>
              <a:rPr lang="bg-BG" sz="2400" dirty="0">
                <a:solidFill>
                  <a:srgbClr val="FFFFFF"/>
                </a:solidFill>
              </a:rPr>
              <a:t> </a:t>
            </a:r>
            <a:r>
              <a:rPr lang="en-GB" sz="2400" dirty="0">
                <a:solidFill>
                  <a:srgbClr val="FFFFFF"/>
                </a:solidFill>
              </a:rPr>
              <a:t>n</a:t>
            </a:r>
            <a:endParaRPr lang="en-US" sz="2400" dirty="0">
              <a:solidFill>
                <a:srgbClr val="FFFFFF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5942583" y="3553365"/>
            <a:ext cx="9525" cy="381000"/>
          </a:xfrm>
          <a:prstGeom prst="straightConnector1">
            <a:avLst/>
          </a:prstGeom>
          <a:ln w="57150">
            <a:solidFill>
              <a:schemeClr val="bg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Parallelogram 33"/>
          <p:cNvSpPr/>
          <p:nvPr/>
        </p:nvSpPr>
        <p:spPr bwMode="auto">
          <a:xfrm>
            <a:off x="4724399" y="3949461"/>
            <a:ext cx="2447926" cy="680768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 k</a:t>
            </a: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5928296" y="4645325"/>
            <a:ext cx="9525" cy="381000"/>
          </a:xfrm>
          <a:prstGeom prst="straightConnector1">
            <a:avLst/>
          </a:prstGeom>
          <a:ln w="57150">
            <a:solidFill>
              <a:schemeClr val="bg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36" idx="1"/>
            <a:endCxn id="23" idx="1"/>
          </p:cNvCxnSpPr>
          <p:nvPr/>
        </p:nvCxnSpPr>
        <p:spPr>
          <a:xfrm rot="10800000">
            <a:off x="4724400" y="2910699"/>
            <a:ext cx="12700" cy="2446307"/>
          </a:xfrm>
          <a:prstGeom prst="bentConnector3">
            <a:avLst>
              <a:gd name="adj1" fmla="val 3757283"/>
            </a:avLst>
          </a:prstGeom>
          <a:ln w="57150">
            <a:solidFill>
              <a:schemeClr val="bg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lowchart: Terminator 45"/>
          <p:cNvSpPr/>
          <p:nvPr/>
        </p:nvSpPr>
        <p:spPr bwMode="auto">
          <a:xfrm>
            <a:off x="4737100" y="500333"/>
            <a:ext cx="2435224" cy="580846"/>
          </a:xfrm>
          <a:prstGeom prst="flowChartTerminator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 input</a:t>
            </a: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4724400" y="5029200"/>
            <a:ext cx="2447924" cy="655608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400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k = </a:t>
            </a:r>
            <a:r>
              <a:rPr lang="bg-BG" sz="2400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2 * </a:t>
            </a:r>
            <a:r>
              <a:rPr lang="pt-BR" sz="2400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k </a:t>
            </a:r>
            <a:r>
              <a:rPr lang="bg-BG" sz="2400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+ 1</a:t>
            </a:r>
            <a:endParaRPr lang="en-US" sz="2400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78EA80-7B10-4552-97A2-AACEC0482F42}"/>
              </a:ext>
            </a:extLst>
          </p:cNvPr>
          <p:cNvSpPr txBox="1"/>
          <p:nvPr/>
        </p:nvSpPr>
        <p:spPr>
          <a:xfrm>
            <a:off x="7164670" y="2438400"/>
            <a:ext cx="776330" cy="5397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false</a:t>
            </a:r>
            <a:endParaRPr lang="en-US" sz="2400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CBB5AD8-AB75-4F23-AE6A-E521D2C6B528}"/>
              </a:ext>
            </a:extLst>
          </p:cNvPr>
          <p:cNvCxnSpPr>
            <a:cxnSpLocks/>
          </p:cNvCxnSpPr>
          <p:nvPr/>
        </p:nvCxnSpPr>
        <p:spPr>
          <a:xfrm>
            <a:off x="7172324" y="2912842"/>
            <a:ext cx="828676" cy="0"/>
          </a:xfrm>
          <a:prstGeom prst="straightConnector1">
            <a:avLst/>
          </a:prstGeom>
          <a:ln w="57150">
            <a:solidFill>
              <a:schemeClr val="bg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owchart: Terminator 19">
            <a:extLst>
              <a:ext uri="{FF2B5EF4-FFF2-40B4-BE49-F238E27FC236}">
                <a16:creationId xmlns:a16="http://schemas.microsoft.com/office/drawing/2014/main" id="{8AF30D3D-9BFC-424A-BC1C-DCA4880910ED}"/>
              </a:ext>
            </a:extLst>
          </p:cNvPr>
          <p:cNvSpPr/>
          <p:nvPr/>
        </p:nvSpPr>
        <p:spPr bwMode="auto">
          <a:xfrm>
            <a:off x="8011066" y="2620274"/>
            <a:ext cx="2435224" cy="580846"/>
          </a:xfrm>
          <a:prstGeom prst="flowChartTerminator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End loop</a:t>
            </a: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8742009-B203-48FA-8914-66BBB7F723A0}"/>
              </a:ext>
            </a:extLst>
          </p:cNvPr>
          <p:cNvSpPr txBox="1"/>
          <p:nvPr/>
        </p:nvSpPr>
        <p:spPr>
          <a:xfrm>
            <a:off x="6040965" y="3429264"/>
            <a:ext cx="730035" cy="5397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true</a:t>
            </a:r>
            <a:endParaRPr lang="en-US" sz="2400" dirty="0"/>
          </a:p>
        </p:txBody>
      </p:sp>
      <p:sp>
        <p:nvSpPr>
          <p:cNvPr id="25" name="Slide Number">
            <a:extLst>
              <a:ext uri="{FF2B5EF4-FFF2-40B4-BE49-F238E27FC236}">
                <a16:creationId xmlns:a16="http://schemas.microsoft.com/office/drawing/2014/main" id="{8E4E9125-A086-4A28-9EC4-127CCDD3707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395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3" grpId="0" animBg="1"/>
      <p:bldP spid="34" grpId="0" animBg="1"/>
      <p:bldP spid="36" grpId="0" animBg="1"/>
      <p:bldP spid="15" grpId="0"/>
      <p:bldP spid="20" grpId="0" animBg="1"/>
      <p:bldP spid="2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Редица числа 2K+1 – решение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581150" y="1809000"/>
            <a:ext cx="8953500" cy="353943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latin typeface="Consolas" pitchFamily="49" charset="0"/>
                <a:cs typeface="Consolas" pitchFamily="49" charset="0"/>
              </a:rPr>
              <a:t>function sequence(input) {</a:t>
            </a:r>
          </a:p>
          <a:p>
            <a:r>
              <a:rPr lang="en-US" sz="2800" b="1" dirty="0">
                <a:latin typeface="Consolas" pitchFamily="49" charset="0"/>
                <a:cs typeface="Consolas" pitchFamily="49" charset="0"/>
              </a:rPr>
              <a:t>   let number = Number(input[0]);</a:t>
            </a:r>
          </a:p>
          <a:p>
            <a:r>
              <a:rPr lang="en-US" sz="2800" b="1" dirty="0">
                <a:latin typeface="Consolas" pitchFamily="49" charset="0"/>
                <a:cs typeface="Consolas" pitchFamily="49" charset="0"/>
              </a:rPr>
              <a:t>   let k = 1;</a:t>
            </a:r>
          </a:p>
          <a:p>
            <a:r>
              <a:rPr lang="en-US" sz="2800" b="1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(k &lt;= number)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r>
              <a:rPr lang="en-US" sz="2800" b="1" dirty="0">
                <a:latin typeface="Consolas" pitchFamily="49" charset="0"/>
                <a:cs typeface="Consolas" pitchFamily="49" charset="0"/>
              </a:rPr>
              <a:t>      console.log(k);</a:t>
            </a:r>
          </a:p>
          <a:p>
            <a:r>
              <a:rPr lang="en-US" sz="2800" b="1" dirty="0">
                <a:latin typeface="Consolas" pitchFamily="49" charset="0"/>
                <a:cs typeface="Consolas" pitchFamily="49" charset="0"/>
              </a:rPr>
              <a:t>      k = k * 2 + 1; </a:t>
            </a:r>
          </a:p>
          <a:p>
            <a:r>
              <a:rPr lang="en-US" sz="2800" b="1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2800" b="1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685800" y="6226790"/>
            <a:ext cx="10744200" cy="46166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bg-BG" sz="2400" dirty="0"/>
              <a:t>Тестване на решението:</a:t>
            </a:r>
            <a:r>
              <a:rPr lang="en-US" sz="2400" dirty="0"/>
              <a:t> </a:t>
            </a:r>
            <a:r>
              <a:rPr lang="en-US" sz="2400" dirty="0">
                <a:hlinkClick r:id="rId2"/>
              </a:rPr>
              <a:t>https://judge.softuni.bg/Contests/Index/2407#3</a:t>
            </a:r>
            <a:endParaRPr lang="en-US" sz="2400" dirty="0"/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6186000" y="3578715"/>
            <a:ext cx="4191000" cy="970208"/>
          </a:xfrm>
          <a:prstGeom prst="wedgeRoundRectCallout">
            <a:avLst>
              <a:gd name="adj1" fmla="val -56305"/>
              <a:gd name="adj2" fmla="val -44380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Повторение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>
                <a:solidFill>
                  <a:srgbClr val="FFFFFF"/>
                </a:solidFill>
              </a:rPr>
              <a:t>докато е в сила условието </a:t>
            </a:r>
            <a:r>
              <a:rPr lang="en-US" sz="2800" b="1" noProof="1">
                <a:solidFill>
                  <a:schemeClr val="bg2"/>
                </a:solidFill>
                <a:latin typeface="Consolas" panose="020B0609020204030204" pitchFamily="49" charset="0"/>
              </a:rPr>
              <a:t>k</a:t>
            </a:r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>
                <a:solidFill>
                  <a:schemeClr val="bg2"/>
                </a:solidFill>
              </a:rPr>
              <a:t>≤ </a:t>
            </a:r>
            <a:r>
              <a:rPr lang="en-US" sz="2800" b="1" dirty="0">
                <a:solidFill>
                  <a:schemeClr val="bg2"/>
                </a:solidFill>
                <a:latin typeface="Consolas" panose="020B0609020204030204" pitchFamily="49" charset="0"/>
              </a:rPr>
              <a:t>n</a:t>
            </a:r>
            <a:endParaRPr lang="bg-BG" sz="2800" b="1" dirty="0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37F1764A-C25A-47F7-877F-521BFC11F9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02469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565F7-6793-417C-98EF-DB6D4716A14D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Преговор</a:t>
            </a:r>
          </a:p>
        </p:txBody>
      </p:sp>
      <p:pic>
        <p:nvPicPr>
          <p:cNvPr id="4" name="Picture 2" descr="Ð¡Ð²ÑÑÐ·Ð°Ð½Ð¾ Ð¸Ð·Ð¾Ð±ÑÐ°Ð¶ÐµÐ½Ð¸Ðµ">
            <a:extLst>
              <a:ext uri="{FF2B5EF4-FFF2-40B4-BE49-F238E27FC236}">
                <a16:creationId xmlns:a16="http://schemas.microsoft.com/office/drawing/2014/main" id="{11BB5450-92D0-4B83-832E-73A850D4FA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6212" y="1385091"/>
            <a:ext cx="2285999" cy="2285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5741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91558EB0-3EAF-484F-94B5-862A58B2BB7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Баланс на сметка – условие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1EECCD7-15DB-47C6-9F1D-C76A07A02BD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 fontScale="92500" lnSpcReduction="10000"/>
          </a:bodyPr>
          <a:lstStyle/>
          <a:p>
            <a:pPr latinLnBrk="0"/>
            <a:r>
              <a:rPr lang="bg-BG" sz="3500" dirty="0"/>
              <a:t>Напишете функция, която:</a:t>
            </a:r>
          </a:p>
          <a:p>
            <a:pPr lvl="1" latinLnBrk="0"/>
            <a:r>
              <a:rPr lang="bg-BG" sz="3500" dirty="0"/>
              <a:t>Чете</a:t>
            </a:r>
            <a:r>
              <a:rPr lang="en-US" sz="3500" dirty="0"/>
              <a:t> </a:t>
            </a:r>
            <a:r>
              <a:rPr lang="en-US" sz="3500" b="1" dirty="0"/>
              <a:t>n</a:t>
            </a:r>
            <a:r>
              <a:rPr lang="en-US" sz="3500" dirty="0"/>
              <a:t> –</a:t>
            </a:r>
            <a:r>
              <a:rPr lang="bg-BG" sz="3500" dirty="0"/>
              <a:t> на</a:t>
            </a:r>
            <a:r>
              <a:rPr lang="en-US" sz="3500" dirty="0"/>
              <a:t> </a:t>
            </a:r>
            <a:r>
              <a:rPr lang="bg-BG" sz="3500" dirty="0"/>
              <a:t>брой числа, които представляват вноски по банкова сметка</a:t>
            </a:r>
            <a:r>
              <a:rPr lang="en-US" sz="3500" dirty="0"/>
              <a:t> </a:t>
            </a:r>
            <a:r>
              <a:rPr lang="bg-BG" sz="3500" dirty="0"/>
              <a:t>до получаване на командата </a:t>
            </a:r>
            <a:r>
              <a:rPr lang="en-US" sz="3500" dirty="0">
                <a:latin typeface="Consolas" panose="020B0609020204030204" pitchFamily="49" charset="0"/>
              </a:rPr>
              <a:t>"</a:t>
            </a:r>
            <a:r>
              <a:rPr lang="en-US" sz="3500" b="1" dirty="0">
                <a:latin typeface="Consolas" panose="020B0609020204030204" pitchFamily="49" charset="0"/>
              </a:rPr>
              <a:t>NoMoreMoney</a:t>
            </a:r>
            <a:r>
              <a:rPr lang="en-US" sz="3500" dirty="0">
                <a:latin typeface="Consolas" panose="020B0609020204030204" pitchFamily="49" charset="0"/>
              </a:rPr>
              <a:t>"</a:t>
            </a:r>
            <a:endParaRPr lang="bg-BG" sz="3500" dirty="0"/>
          </a:p>
          <a:p>
            <a:pPr lvl="1" latinLnBrk="0"/>
            <a:r>
              <a:rPr lang="bg-BG" sz="3500" dirty="0"/>
              <a:t>При всяка вноска принтира: </a:t>
            </a:r>
          </a:p>
          <a:p>
            <a:pPr marL="377887" lvl="1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bg-BG" sz="3500" b="1" dirty="0"/>
              <a:t>       </a:t>
            </a:r>
            <a:r>
              <a:rPr lang="en-US" sz="3500" b="1" dirty="0"/>
              <a:t>"</a:t>
            </a:r>
            <a:r>
              <a:rPr lang="en-US" sz="3500" b="1" dirty="0">
                <a:latin typeface="Consolas" pitchFamily="49" charset="0"/>
                <a:cs typeface="Consolas" pitchFamily="49" charset="0"/>
              </a:rPr>
              <a:t>Increase:</a:t>
            </a:r>
            <a:r>
              <a:rPr lang="bg-BG" sz="35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500" b="1" dirty="0"/>
              <a:t>{</a:t>
            </a:r>
            <a:r>
              <a:rPr lang="bg-BG" sz="3500" b="1" dirty="0"/>
              <a:t>сумата</a:t>
            </a:r>
            <a:r>
              <a:rPr lang="en-US" sz="3500" b="1" dirty="0"/>
              <a:t>} “</a:t>
            </a:r>
          </a:p>
          <a:p>
            <a:pPr lvl="1" latinLnBrk="0"/>
            <a:r>
              <a:rPr lang="bg-BG" sz="3500" dirty="0"/>
              <a:t>Ако се въведе отрицателно число да се изпише</a:t>
            </a:r>
            <a:endParaRPr lang="en-US" sz="3500" dirty="0"/>
          </a:p>
          <a:p>
            <a:pPr marL="377887" lvl="1" indent="0">
              <a:buNone/>
            </a:pPr>
            <a:r>
              <a:rPr lang="bg-BG" sz="3500" b="1" dirty="0"/>
              <a:t>    </a:t>
            </a:r>
            <a:r>
              <a:rPr lang="en-US" sz="3500" b="1" dirty="0"/>
              <a:t>"</a:t>
            </a:r>
            <a:r>
              <a:rPr lang="en-US" sz="3500" b="1" dirty="0">
                <a:latin typeface="Consolas" pitchFamily="49" charset="0"/>
                <a:cs typeface="Consolas" pitchFamily="49" charset="0"/>
              </a:rPr>
              <a:t>Invalid operation</a:t>
            </a:r>
            <a:r>
              <a:rPr lang="bg-BG" sz="3500" b="1" dirty="0">
                <a:latin typeface="Consolas" pitchFamily="49" charset="0"/>
                <a:cs typeface="Consolas" pitchFamily="49" charset="0"/>
              </a:rPr>
              <a:t>!</a:t>
            </a:r>
            <a:r>
              <a:rPr lang="en-US" sz="3500" b="1" dirty="0"/>
              <a:t>"</a:t>
            </a:r>
            <a:r>
              <a:rPr lang="bg-BG" sz="3500" b="1" dirty="0"/>
              <a:t> </a:t>
            </a:r>
            <a:r>
              <a:rPr lang="bg-BG" sz="3500" dirty="0"/>
              <a:t>и програмата да приключи </a:t>
            </a:r>
          </a:p>
          <a:p>
            <a:pPr lvl="1" latinLnBrk="0"/>
            <a:r>
              <a:rPr lang="bg-BG" sz="3500" dirty="0"/>
              <a:t>Накрая на програмата трябва да се изпише:</a:t>
            </a:r>
          </a:p>
          <a:p>
            <a:pPr marL="377887" lvl="1" indent="0">
              <a:buNone/>
            </a:pPr>
            <a:r>
              <a:rPr lang="bg-BG" sz="3500" b="1" dirty="0"/>
              <a:t>     "</a:t>
            </a:r>
            <a:r>
              <a:rPr lang="en-US" sz="3500" b="1" dirty="0">
                <a:latin typeface="Consolas" pitchFamily="49" charset="0"/>
                <a:cs typeface="Consolas" pitchFamily="49" charset="0"/>
              </a:rPr>
              <a:t>Total</a:t>
            </a:r>
            <a:r>
              <a:rPr lang="bg-BG" sz="3500" b="1" dirty="0">
                <a:latin typeface="Consolas" pitchFamily="49" charset="0"/>
                <a:cs typeface="Consolas" pitchFamily="49" charset="0"/>
              </a:rPr>
              <a:t>: </a:t>
            </a:r>
            <a:r>
              <a:rPr lang="en-US" sz="3500" b="1" dirty="0"/>
              <a:t>{</a:t>
            </a:r>
            <a:r>
              <a:rPr lang="bg-BG" sz="3500" b="1" dirty="0"/>
              <a:t>общата сума в сметката</a:t>
            </a:r>
            <a:r>
              <a:rPr lang="en-US" sz="3500" b="1" dirty="0"/>
              <a:t>}</a:t>
            </a:r>
            <a:r>
              <a:rPr lang="bg-BG" sz="3500" b="1" dirty="0"/>
              <a:t>"</a:t>
            </a:r>
            <a:endParaRPr lang="en-US" sz="3500" b="1" dirty="0"/>
          </a:p>
        </p:txBody>
      </p:sp>
    </p:spTree>
    <p:extLst>
      <p:ext uri="{BB962C8B-B14F-4D97-AF65-F5344CB8AC3E}">
        <p14:creationId xmlns:p14="http://schemas.microsoft.com/office/powerpoint/2010/main" val="4007994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Примерен вход и изход:</a:t>
            </a:r>
          </a:p>
          <a:p>
            <a:pPr lvl="1"/>
            <a:endParaRPr lang="en-US" sz="3000" dirty="0"/>
          </a:p>
          <a:p>
            <a:pPr marL="377887" lvl="1" indent="0">
              <a:buNone/>
            </a:pPr>
            <a:endParaRPr lang="bg-BG" sz="3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Баланс на сметка – условие(3)</a:t>
            </a:r>
            <a:endParaRPr lang="en-US" dirty="0"/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5F4BCC4C-4CDF-4717-8B6F-2DA506EC5F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1E48C7BF-BED3-4045-8B60-257B1D9A3B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6000" y="2286001"/>
            <a:ext cx="2043530" cy="1488471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5.51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69.42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100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NoMoreMoney</a:t>
            </a:r>
          </a:p>
        </p:txBody>
      </p:sp>
      <p:sp>
        <p:nvSpPr>
          <p:cNvPr id="16" name="Right Arrow 11">
            <a:extLst>
              <a:ext uri="{FF2B5EF4-FFF2-40B4-BE49-F238E27FC236}">
                <a16:creationId xmlns:a16="http://schemas.microsoft.com/office/drawing/2014/main" id="{44E6AA12-9178-4934-9BC5-800E731C0E07}"/>
              </a:ext>
            </a:extLst>
          </p:cNvPr>
          <p:cNvSpPr/>
          <p:nvPr/>
        </p:nvSpPr>
        <p:spPr>
          <a:xfrm>
            <a:off x="4414155" y="2836149"/>
            <a:ext cx="462466" cy="3526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7" name="Rectangle 10">
            <a:extLst>
              <a:ext uri="{FF2B5EF4-FFF2-40B4-BE49-F238E27FC236}">
                <a16:creationId xmlns:a16="http://schemas.microsoft.com/office/drawing/2014/main" id="{8BA7AE06-6A49-4B7C-94EF-029AA746EF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1" y="2250471"/>
            <a:ext cx="3931515" cy="152400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Increase: 5.51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Increase: 69.42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Increase: 100.00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Total: 174.93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Rectangle 9">
            <a:extLst>
              <a:ext uri="{FF2B5EF4-FFF2-40B4-BE49-F238E27FC236}">
                <a16:creationId xmlns:a16="http://schemas.microsoft.com/office/drawing/2014/main" id="{797E84D1-7312-4663-8578-E618866CD7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1438" y="4378934"/>
            <a:ext cx="1318092" cy="148846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120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45.55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-150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Right Arrow 11">
            <a:extLst>
              <a:ext uri="{FF2B5EF4-FFF2-40B4-BE49-F238E27FC236}">
                <a16:creationId xmlns:a16="http://schemas.microsoft.com/office/drawing/2014/main" id="{153AD4DC-1B92-4A9C-B080-5C731C7F1979}"/>
              </a:ext>
            </a:extLst>
          </p:cNvPr>
          <p:cNvSpPr/>
          <p:nvPr/>
        </p:nvSpPr>
        <p:spPr>
          <a:xfrm>
            <a:off x="4414155" y="4946844"/>
            <a:ext cx="462466" cy="3526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0" name="Rectangle 10">
            <a:extLst>
              <a:ext uri="{FF2B5EF4-FFF2-40B4-BE49-F238E27FC236}">
                <a16:creationId xmlns:a16="http://schemas.microsoft.com/office/drawing/2014/main" id="{1CA457FB-3A34-4DFC-9250-3EC0CC712E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0148" y="4378933"/>
            <a:ext cx="3909618" cy="148846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Increase: 120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Increase: 45.55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Invalid operation!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Total: 165.55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4041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Terminator 2"/>
          <p:cNvSpPr/>
          <p:nvPr/>
        </p:nvSpPr>
        <p:spPr bwMode="auto">
          <a:xfrm>
            <a:off x="4754029" y="570793"/>
            <a:ext cx="2514600" cy="533400"/>
          </a:xfrm>
          <a:prstGeom prst="flowChartTerminator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 input</a:t>
            </a: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1" name="Straight Arrow Connector 10"/>
          <p:cNvCxnSpPr>
            <a:cxnSpLocks/>
            <a:stCxn id="3" idx="2"/>
            <a:endCxn id="12" idx="0"/>
          </p:cNvCxnSpPr>
          <p:nvPr/>
        </p:nvCxnSpPr>
        <p:spPr>
          <a:xfrm flipH="1">
            <a:off x="6005895" y="1104193"/>
            <a:ext cx="5434" cy="327652"/>
          </a:xfrm>
          <a:prstGeom prst="straightConnector1">
            <a:avLst/>
          </a:prstGeom>
          <a:ln w="57150">
            <a:solidFill>
              <a:schemeClr val="bg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lowchart: Process 11"/>
          <p:cNvSpPr/>
          <p:nvPr/>
        </p:nvSpPr>
        <p:spPr bwMode="auto">
          <a:xfrm>
            <a:off x="4989040" y="1431845"/>
            <a:ext cx="2033711" cy="762000"/>
          </a:xfrm>
          <a:prstGeom prst="flowChartProcess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balance = 0</a:t>
            </a: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4" name="Straight Arrow Connector 13"/>
          <p:cNvCxnSpPr>
            <a:cxnSpLocks/>
            <a:stCxn id="12" idx="2"/>
            <a:endCxn id="15" idx="0"/>
          </p:cNvCxnSpPr>
          <p:nvPr/>
        </p:nvCxnSpPr>
        <p:spPr>
          <a:xfrm>
            <a:off x="6005895" y="2193846"/>
            <a:ext cx="5434" cy="332019"/>
          </a:xfrm>
          <a:prstGeom prst="straightConnector1">
            <a:avLst/>
          </a:prstGeom>
          <a:ln w="57150">
            <a:solidFill>
              <a:schemeClr val="bg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3E4B317-EA2D-4FE1-899B-D50140912A2F}"/>
              </a:ext>
            </a:extLst>
          </p:cNvPr>
          <p:cNvGrpSpPr/>
          <p:nvPr/>
        </p:nvGrpSpPr>
        <p:grpSpPr>
          <a:xfrm>
            <a:off x="4911056" y="2525864"/>
            <a:ext cx="2210181" cy="1120472"/>
            <a:chOff x="4909467" y="2525864"/>
            <a:chExt cx="2210181" cy="1120472"/>
          </a:xfrm>
        </p:grpSpPr>
        <p:sp>
          <p:nvSpPr>
            <p:cNvPr id="15" name="Flowchart: Decision 14"/>
            <p:cNvSpPr/>
            <p:nvPr/>
          </p:nvSpPr>
          <p:spPr bwMode="auto">
            <a:xfrm>
              <a:off x="4909467" y="2525864"/>
              <a:ext cx="2200548" cy="1120472"/>
            </a:xfrm>
            <a:prstGeom prst="flowChartDecisi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919101" y="2844000"/>
              <a:ext cx="2200547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sz="24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input !==</a:t>
              </a:r>
              <a:endParaRPr lang="en-US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19" name="Straight Arrow Connector 18"/>
          <p:cNvCxnSpPr>
            <a:cxnSpLocks/>
            <a:stCxn id="15" idx="2"/>
            <a:endCxn id="24" idx="1"/>
          </p:cNvCxnSpPr>
          <p:nvPr/>
        </p:nvCxnSpPr>
        <p:spPr>
          <a:xfrm>
            <a:off x="6011329" y="3646336"/>
            <a:ext cx="9632" cy="382974"/>
          </a:xfrm>
          <a:prstGeom prst="straightConnector1">
            <a:avLst/>
          </a:prstGeom>
          <a:ln w="57150">
            <a:solidFill>
              <a:schemeClr val="bg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cxnSpLocks/>
            <a:stCxn id="15" idx="3"/>
            <a:endCxn id="92" idx="2"/>
          </p:cNvCxnSpPr>
          <p:nvPr/>
        </p:nvCxnSpPr>
        <p:spPr>
          <a:xfrm>
            <a:off x="7111603" y="3086101"/>
            <a:ext cx="1231856" cy="11097"/>
          </a:xfrm>
          <a:prstGeom prst="straightConnector1">
            <a:avLst/>
          </a:prstGeom>
          <a:ln w="57150">
            <a:solidFill>
              <a:schemeClr val="bg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84998" y="3494267"/>
            <a:ext cx="891973" cy="5566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true</a:t>
            </a:r>
            <a:endParaRPr lang="en-US" sz="2000" dirty="0"/>
          </a:p>
        </p:txBody>
      </p:sp>
      <p:sp>
        <p:nvSpPr>
          <p:cNvPr id="23" name="TextBox 22"/>
          <p:cNvSpPr txBox="1"/>
          <p:nvPr/>
        </p:nvSpPr>
        <p:spPr>
          <a:xfrm>
            <a:off x="7162801" y="2604455"/>
            <a:ext cx="776330" cy="5397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false</a:t>
            </a:r>
            <a:endParaRPr lang="en-US" sz="2400" dirty="0"/>
          </a:p>
        </p:txBody>
      </p:sp>
      <p:grpSp>
        <p:nvGrpSpPr>
          <p:cNvPr id="26" name="Group 25"/>
          <p:cNvGrpSpPr/>
          <p:nvPr/>
        </p:nvGrpSpPr>
        <p:grpSpPr>
          <a:xfrm>
            <a:off x="4763661" y="4029310"/>
            <a:ext cx="2514600" cy="685800"/>
            <a:chOff x="4554445" y="3718098"/>
            <a:chExt cx="2514600" cy="685800"/>
          </a:xfrm>
        </p:grpSpPr>
        <p:sp>
          <p:nvSpPr>
            <p:cNvPr id="24" name="Flowchart: Data 23"/>
            <p:cNvSpPr/>
            <p:nvPr/>
          </p:nvSpPr>
          <p:spPr bwMode="auto">
            <a:xfrm>
              <a:off x="4554445" y="3718098"/>
              <a:ext cx="2514600" cy="685800"/>
            </a:xfrm>
            <a:prstGeom prst="flowChartInputOutpu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640310" y="3844361"/>
              <a:ext cx="230294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sz="24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Read amount</a:t>
              </a:r>
              <a:endParaRPr lang="en-US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27" name="Straight Arrow Connector 26"/>
          <p:cNvCxnSpPr>
            <a:stCxn id="24" idx="4"/>
            <a:endCxn id="33" idx="0"/>
          </p:cNvCxnSpPr>
          <p:nvPr/>
        </p:nvCxnSpPr>
        <p:spPr>
          <a:xfrm>
            <a:off x="6020962" y="4715110"/>
            <a:ext cx="15967" cy="323128"/>
          </a:xfrm>
          <a:prstGeom prst="straightConnector1">
            <a:avLst/>
          </a:prstGeom>
          <a:ln w="57150">
            <a:solidFill>
              <a:schemeClr val="bg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oup 60"/>
          <p:cNvGrpSpPr/>
          <p:nvPr/>
        </p:nvGrpSpPr>
        <p:grpSpPr>
          <a:xfrm>
            <a:off x="4911056" y="5038238"/>
            <a:ext cx="2251745" cy="1281272"/>
            <a:chOff x="4607359" y="4738528"/>
            <a:chExt cx="2408772" cy="1104900"/>
          </a:xfrm>
        </p:grpSpPr>
        <p:sp>
          <p:nvSpPr>
            <p:cNvPr id="33" name="Flowchart: Decision 32"/>
            <p:cNvSpPr/>
            <p:nvPr/>
          </p:nvSpPr>
          <p:spPr bwMode="auto">
            <a:xfrm>
              <a:off x="4607359" y="4738528"/>
              <a:ext cx="2408772" cy="1104900"/>
            </a:xfrm>
            <a:prstGeom prst="flowChartDecisi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815898" y="5074420"/>
              <a:ext cx="1930972" cy="3981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sz="24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amount &lt; 0</a:t>
              </a:r>
              <a:endParaRPr lang="en-US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7065037" y="5210337"/>
            <a:ext cx="762000" cy="5566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true</a:t>
            </a:r>
            <a:endParaRPr lang="en-US" sz="2400" dirty="0"/>
          </a:p>
        </p:txBody>
      </p:sp>
      <p:cxnSp>
        <p:nvCxnSpPr>
          <p:cNvPr id="63" name="Straight Arrow Connector 62"/>
          <p:cNvCxnSpPr>
            <a:stCxn id="33" idx="1"/>
            <a:endCxn id="46" idx="3"/>
          </p:cNvCxnSpPr>
          <p:nvPr/>
        </p:nvCxnSpPr>
        <p:spPr>
          <a:xfrm flipH="1">
            <a:off x="4177843" y="5678874"/>
            <a:ext cx="733213" cy="0"/>
          </a:xfrm>
          <a:prstGeom prst="straightConnector1">
            <a:avLst/>
          </a:prstGeom>
          <a:ln w="57150">
            <a:solidFill>
              <a:schemeClr val="bg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4263493" y="5234895"/>
            <a:ext cx="725547" cy="50754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dirty="0"/>
              <a:t>false</a:t>
            </a:r>
            <a:endParaRPr lang="en-US" dirty="0"/>
          </a:p>
        </p:txBody>
      </p:sp>
      <p:grpSp>
        <p:nvGrpSpPr>
          <p:cNvPr id="80" name="Group 79"/>
          <p:cNvGrpSpPr/>
          <p:nvPr/>
        </p:nvGrpSpPr>
        <p:grpSpPr>
          <a:xfrm>
            <a:off x="1915558" y="5093430"/>
            <a:ext cx="2344681" cy="1170889"/>
            <a:chOff x="1833070" y="4091945"/>
            <a:chExt cx="2344681" cy="1795622"/>
          </a:xfrm>
        </p:grpSpPr>
        <p:grpSp>
          <p:nvGrpSpPr>
            <p:cNvPr id="78" name="Group 77"/>
            <p:cNvGrpSpPr/>
            <p:nvPr/>
          </p:nvGrpSpPr>
          <p:grpSpPr>
            <a:xfrm>
              <a:off x="1915467" y="4091945"/>
              <a:ext cx="2179888" cy="1795622"/>
              <a:chOff x="1843231" y="3930890"/>
              <a:chExt cx="2274661" cy="2133600"/>
            </a:xfrm>
          </p:grpSpPr>
          <p:sp>
            <p:nvSpPr>
              <p:cNvPr id="46" name="Flowchart: Process 45"/>
              <p:cNvSpPr/>
              <p:nvPr/>
            </p:nvSpPr>
            <p:spPr bwMode="auto">
              <a:xfrm>
                <a:off x="1843231" y="3930890"/>
                <a:ext cx="2274661" cy="2133600"/>
              </a:xfrm>
              <a:prstGeom prst="flowChartProcess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1913419" y="5212457"/>
                <a:ext cx="2079255" cy="84124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400" noProof="1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cs typeface="Consolas" pitchFamily="49" charset="0"/>
                  </a:rPr>
                  <a:t>input</a:t>
                </a:r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1896124" y="4587923"/>
                <a:ext cx="2102244" cy="8412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24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print message,</a:t>
                </a:r>
                <a:endParaRPr lang="en-US" sz="24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79" name="Rectangle 78"/>
            <p:cNvSpPr/>
            <p:nvPr/>
          </p:nvSpPr>
          <p:spPr>
            <a:xfrm>
              <a:off x="1833070" y="4161829"/>
              <a:ext cx="2344681" cy="7079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4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increase balance,</a:t>
              </a:r>
              <a:endParaRPr lang="en-US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82" name="Elbow Connector 81"/>
          <p:cNvCxnSpPr>
            <a:cxnSpLocks/>
            <a:stCxn id="46" idx="0"/>
            <a:endCxn id="15" idx="1"/>
          </p:cNvCxnSpPr>
          <p:nvPr/>
        </p:nvCxnSpPr>
        <p:spPr>
          <a:xfrm rot="5400000" flipH="1" flipV="1">
            <a:off x="2995813" y="3178188"/>
            <a:ext cx="2007329" cy="1823157"/>
          </a:xfrm>
          <a:prstGeom prst="bentConnector2">
            <a:avLst/>
          </a:prstGeom>
          <a:ln w="57150">
            <a:solidFill>
              <a:schemeClr val="bg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Group 97"/>
          <p:cNvGrpSpPr/>
          <p:nvPr/>
        </p:nvGrpSpPr>
        <p:grpSpPr>
          <a:xfrm>
            <a:off x="8092686" y="2754297"/>
            <a:ext cx="2507730" cy="685800"/>
            <a:chOff x="8162707" y="2474267"/>
            <a:chExt cx="2590800" cy="685800"/>
          </a:xfrm>
        </p:grpSpPr>
        <p:sp>
          <p:nvSpPr>
            <p:cNvPr id="92" name="Flowchart: Data 91"/>
            <p:cNvSpPr/>
            <p:nvPr/>
          </p:nvSpPr>
          <p:spPr bwMode="auto">
            <a:xfrm>
              <a:off x="8162707" y="2474267"/>
              <a:ext cx="2590800" cy="685800"/>
            </a:xfrm>
            <a:prstGeom prst="flowChartInputOutpu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8533327" y="2586335"/>
              <a:ext cx="176110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4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Print output</a:t>
              </a:r>
              <a:endParaRPr lang="en-US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100" name="Elbow Connector 99"/>
          <p:cNvCxnSpPr>
            <a:cxnSpLocks/>
            <a:stCxn id="33" idx="3"/>
            <a:endCxn id="92" idx="4"/>
          </p:cNvCxnSpPr>
          <p:nvPr/>
        </p:nvCxnSpPr>
        <p:spPr>
          <a:xfrm flipV="1">
            <a:off x="7162801" y="3440098"/>
            <a:ext cx="2183751" cy="2238777"/>
          </a:xfrm>
          <a:prstGeom prst="bentConnector2">
            <a:avLst/>
          </a:prstGeom>
          <a:ln w="57150">
            <a:solidFill>
              <a:schemeClr val="bg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Slide Number">
            <a:extLst>
              <a:ext uri="{FF2B5EF4-FFF2-40B4-BE49-F238E27FC236}">
                <a16:creationId xmlns:a16="http://schemas.microsoft.com/office/drawing/2014/main" id="{38A61E86-C9D7-415C-A36A-1E354C8376E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182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2" grpId="0"/>
      <p:bldP spid="23" grpId="0"/>
      <p:bldP spid="50" grpId="0"/>
      <p:bldP spid="71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Баланс на сметка – решение</a:t>
            </a:r>
            <a:endParaRPr lang="en-US" dirty="0"/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618305" y="1117600"/>
            <a:ext cx="10955388" cy="520065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sz="2200" b="1" dirty="0">
                <a:latin typeface="Consolas" pitchFamily="49" charset="0"/>
                <a:cs typeface="Consolas" pitchFamily="49" charset="0"/>
              </a:rPr>
              <a:t>function accountBalance(input) {</a:t>
            </a:r>
          </a:p>
          <a:p>
            <a:r>
              <a:rPr lang="bg-BG" sz="2200" b="1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200" b="1" dirty="0">
                <a:latin typeface="Consolas" pitchFamily="49" charset="0"/>
                <a:cs typeface="Consolas" pitchFamily="49" charset="0"/>
              </a:rPr>
              <a:t>let deposit = input[0];</a:t>
            </a:r>
          </a:p>
          <a:p>
            <a:r>
              <a:rPr lang="en-US" sz="2200" b="1" dirty="0">
                <a:latin typeface="Consolas" pitchFamily="49" charset="0"/>
                <a:cs typeface="Consolas" pitchFamily="49" charset="0"/>
              </a:rPr>
              <a:t>   let balance = 0;</a:t>
            </a:r>
          </a:p>
          <a:p>
            <a:r>
              <a:rPr lang="en-US" sz="2200" b="1" dirty="0">
                <a:latin typeface="Consolas" pitchFamily="49" charset="0"/>
                <a:cs typeface="Consolas" pitchFamily="49" charset="0"/>
              </a:rPr>
              <a:t>   let index = 1;</a:t>
            </a:r>
          </a:p>
          <a:p>
            <a:r>
              <a:rPr lang="bg-BG" sz="2200" b="1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2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2200" b="1" dirty="0">
                <a:latin typeface="Consolas" pitchFamily="49" charset="0"/>
                <a:cs typeface="Consolas" pitchFamily="49" charset="0"/>
              </a:rPr>
              <a:t> (deposit !== "NoMoreMoney") </a:t>
            </a:r>
            <a:r>
              <a:rPr lang="en-US" sz="22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bg-BG" sz="2200" b="1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200" b="1" dirty="0">
                <a:latin typeface="Consolas" pitchFamily="49" charset="0"/>
                <a:cs typeface="Consolas" pitchFamily="49" charset="0"/>
              </a:rPr>
              <a:t>let amount = Number(deposit);</a:t>
            </a:r>
          </a:p>
          <a:p>
            <a:r>
              <a:rPr lang="bg-BG" sz="2200" b="1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200" b="1" dirty="0">
                <a:latin typeface="Consolas" pitchFamily="49" charset="0"/>
                <a:cs typeface="Consolas" pitchFamily="49" charset="0"/>
              </a:rPr>
              <a:t>if (amount &lt; 0) { </a:t>
            </a:r>
            <a:r>
              <a:rPr lang="bg-BG" sz="22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2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TODO: Print message and exit the loop</a:t>
            </a:r>
          </a:p>
          <a:p>
            <a:r>
              <a:rPr lang="en-US" sz="2200" b="1" dirty="0">
                <a:latin typeface="Consolas" pitchFamily="49" charset="0"/>
                <a:cs typeface="Consolas" pitchFamily="49" charset="0"/>
              </a:rPr>
              <a:t>	}</a:t>
            </a:r>
          </a:p>
          <a:p>
            <a:r>
              <a:rPr lang="en-US" sz="2200" b="1" dirty="0">
                <a:latin typeface="Consolas" pitchFamily="49" charset="0"/>
                <a:cs typeface="Consolas" pitchFamily="49" charset="0"/>
              </a:rPr>
              <a:t>      balance += amount;</a:t>
            </a:r>
          </a:p>
          <a:p>
            <a:r>
              <a:rPr lang="en-US" sz="2200" b="1" dirty="0">
                <a:latin typeface="Consolas" pitchFamily="49" charset="0"/>
                <a:cs typeface="Consolas" pitchFamily="49" charset="0"/>
              </a:rPr>
              <a:t>      console.log(`Increase: ${</a:t>
            </a:r>
            <a:r>
              <a:rPr lang="en-US" sz="2200" b="1" dirty="0" err="1">
                <a:latin typeface="Consolas" pitchFamily="49" charset="0"/>
                <a:cs typeface="Consolas" pitchFamily="49" charset="0"/>
              </a:rPr>
              <a:t>amount.toFixed</a:t>
            </a:r>
            <a:r>
              <a:rPr lang="en-US" sz="2200" b="1" dirty="0">
                <a:latin typeface="Consolas" pitchFamily="49" charset="0"/>
                <a:cs typeface="Consolas" pitchFamily="49" charset="0"/>
              </a:rPr>
              <a:t>(2)}`);</a:t>
            </a:r>
          </a:p>
          <a:p>
            <a:r>
              <a:rPr lang="en-US" sz="2200" b="1" dirty="0">
                <a:latin typeface="Consolas" pitchFamily="49" charset="0"/>
                <a:cs typeface="Consolas" pitchFamily="49" charset="0"/>
              </a:rPr>
              <a:t>      deposit = input[index];      </a:t>
            </a:r>
          </a:p>
          <a:p>
            <a:r>
              <a:rPr lang="en-US" sz="2200" b="1" dirty="0">
                <a:latin typeface="Consolas" pitchFamily="49" charset="0"/>
                <a:cs typeface="Consolas" pitchFamily="49" charset="0"/>
              </a:rPr>
              <a:t>      index++; </a:t>
            </a:r>
          </a:p>
          <a:p>
            <a:r>
              <a:rPr lang="en-US" sz="2200" b="1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2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2200" b="1" dirty="0">
                <a:latin typeface="Consolas" pitchFamily="49" charset="0"/>
                <a:cs typeface="Consolas" pitchFamily="49" charset="0"/>
              </a:rPr>
              <a:t>   console.log(`Total: ${balance.toFixed(2)}`);</a:t>
            </a:r>
          </a:p>
          <a:p>
            <a:r>
              <a:rPr lang="en-US" sz="2200" b="1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3" name="Правоъгълник 12"/>
          <p:cNvSpPr/>
          <p:nvPr/>
        </p:nvSpPr>
        <p:spPr>
          <a:xfrm>
            <a:off x="342899" y="6259171"/>
            <a:ext cx="11506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400" dirty="0"/>
              <a:t>Тестване на решението: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bg1"/>
                </a:solidFill>
                <a:hlinkClick r:id="rId2"/>
              </a:rPr>
              <a:t>https://judge.softuni.bg/Contests/Index/2407#4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0C416D32-AB38-4C89-92C7-DA8A5C6B46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04628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Най-голямо число – пример</a:t>
            </a:r>
            <a:endParaRPr lang="en-US" dirty="0"/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3EF91DA6-F60C-414F-9C71-C254E947E3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pic>
        <p:nvPicPr>
          <p:cNvPr id="19" name="Picture 15">
            <a:extLst>
              <a:ext uri="{FF2B5EF4-FFF2-40B4-BE49-F238E27FC236}">
                <a16:creationId xmlns:a16="http://schemas.microsoft.com/office/drawing/2014/main" id="{82FABD0E-B966-41A4-92A0-D42484DA69F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9686" y="1437509"/>
            <a:ext cx="967122" cy="1233320"/>
          </a:xfrm>
          <a:prstGeom prst="rect">
            <a:avLst/>
          </a:prstGeom>
        </p:spPr>
      </p:pic>
      <p:pic>
        <p:nvPicPr>
          <p:cNvPr id="20" name="Picture 16">
            <a:extLst>
              <a:ext uri="{FF2B5EF4-FFF2-40B4-BE49-F238E27FC236}">
                <a16:creationId xmlns:a16="http://schemas.microsoft.com/office/drawing/2014/main" id="{5CDB32C8-07BB-473A-A1C8-0F24FAB5779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5626" y="2661304"/>
            <a:ext cx="597509" cy="892433"/>
          </a:xfrm>
          <a:prstGeom prst="rect">
            <a:avLst/>
          </a:prstGeom>
        </p:spPr>
      </p:pic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9A988C2B-6980-4A22-BFD4-E085F44EB4F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8294307" cy="5528766"/>
          </a:xfrm>
        </p:spPr>
        <p:txBody>
          <a:bodyPr>
            <a:normAutofit/>
          </a:bodyPr>
          <a:lstStyle/>
          <a:p>
            <a:pPr latinLnBrk="0"/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Напишете функция, която: </a:t>
            </a:r>
          </a:p>
          <a:p>
            <a:pPr lvl="1" latinLnBrk="0"/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Прочита</a:t>
            </a:r>
            <a:r>
              <a:rPr lang="bg-BG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>
                <a:latin typeface="Consolas" panose="020B0609020204030204" pitchFamily="49" charset="0"/>
                <a:cs typeface="Calibri" panose="020F0502020204030204" pitchFamily="34" charset="0"/>
              </a:rPr>
              <a:t>n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последователни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 пъти числа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докато получи команда 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"Stop"</a:t>
            </a:r>
            <a:endParaRPr lang="bg-BG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latinLnBrk="0"/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Намира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най-голямото 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измежду тях</a:t>
            </a:r>
          </a:p>
          <a:p>
            <a:pPr latinLnBrk="0"/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Примерен вход и изход:</a:t>
            </a:r>
            <a:endParaRPr lang="en-US" sz="3200" b="1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Rectangle 6">
            <a:extLst>
              <a:ext uri="{FF2B5EF4-FFF2-40B4-BE49-F238E27FC236}">
                <a16:creationId xmlns:a16="http://schemas.microsoft.com/office/drawing/2014/main" id="{8ECA9D58-1162-412D-AF14-10BC9835BB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3273" y="4605718"/>
            <a:ext cx="923021" cy="180546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10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30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Stop</a:t>
            </a:r>
          </a:p>
        </p:txBody>
      </p:sp>
      <p:sp>
        <p:nvSpPr>
          <p:cNvPr id="23" name="Rectangle 7">
            <a:extLst>
              <a:ext uri="{FF2B5EF4-FFF2-40B4-BE49-F238E27FC236}">
                <a16:creationId xmlns:a16="http://schemas.microsoft.com/office/drawing/2014/main" id="{870A99DE-F22C-490E-BFF0-CEFCF67E95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9297" y="5223263"/>
            <a:ext cx="792379" cy="57037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20</a:t>
            </a:r>
          </a:p>
        </p:txBody>
      </p:sp>
      <p:sp>
        <p:nvSpPr>
          <p:cNvPr id="24" name="Right Arrow 8">
            <a:extLst>
              <a:ext uri="{FF2B5EF4-FFF2-40B4-BE49-F238E27FC236}">
                <a16:creationId xmlns:a16="http://schemas.microsoft.com/office/drawing/2014/main" id="{2CF9928C-EA86-405F-B1D1-AC83E2B859A9}"/>
              </a:ext>
            </a:extLst>
          </p:cNvPr>
          <p:cNvSpPr/>
          <p:nvPr/>
        </p:nvSpPr>
        <p:spPr>
          <a:xfrm>
            <a:off x="5961397" y="5356049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5" name="Rectangle 9">
            <a:extLst>
              <a:ext uri="{FF2B5EF4-FFF2-40B4-BE49-F238E27FC236}">
                <a16:creationId xmlns:a16="http://schemas.microsoft.com/office/drawing/2014/main" id="{2CB549EB-DEA5-4B23-B0C5-7386981B81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9874" y="4508939"/>
            <a:ext cx="914399" cy="202277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10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0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99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80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70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Stop</a:t>
            </a:r>
          </a:p>
        </p:txBody>
      </p:sp>
      <p:sp>
        <p:nvSpPr>
          <p:cNvPr id="26" name="Rectangle 10">
            <a:extLst>
              <a:ext uri="{FF2B5EF4-FFF2-40B4-BE49-F238E27FC236}">
                <a16:creationId xmlns:a16="http://schemas.microsoft.com/office/drawing/2014/main" id="{389C6CF2-33E4-44B1-8F1C-CB4DF78B74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9484" y="5223263"/>
            <a:ext cx="792379" cy="57037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100</a:t>
            </a:r>
          </a:p>
        </p:txBody>
      </p:sp>
      <p:sp>
        <p:nvSpPr>
          <p:cNvPr id="27" name="Right Arrow 11">
            <a:extLst>
              <a:ext uri="{FF2B5EF4-FFF2-40B4-BE49-F238E27FC236}">
                <a16:creationId xmlns:a16="http://schemas.microsoft.com/office/drawing/2014/main" id="{5D1828DE-FF04-4388-B388-A0F56DC91756}"/>
              </a:ext>
            </a:extLst>
          </p:cNvPr>
          <p:cNvSpPr/>
          <p:nvPr/>
        </p:nvSpPr>
        <p:spPr>
          <a:xfrm>
            <a:off x="2239376" y="5356049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8" name="Rectangle 12">
            <a:extLst>
              <a:ext uri="{FF2B5EF4-FFF2-40B4-BE49-F238E27FC236}">
                <a16:creationId xmlns:a16="http://schemas.microsoft.com/office/drawing/2014/main" id="{562D89E2-FE16-4048-AC16-201E5B8CAB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4709" y="4438837"/>
            <a:ext cx="914399" cy="2092881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45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-20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7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99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Stop</a:t>
            </a:r>
          </a:p>
        </p:txBody>
      </p:sp>
      <p:sp>
        <p:nvSpPr>
          <p:cNvPr id="29" name="Rectangle 13">
            <a:extLst>
              <a:ext uri="{FF2B5EF4-FFF2-40B4-BE49-F238E27FC236}">
                <a16:creationId xmlns:a16="http://schemas.microsoft.com/office/drawing/2014/main" id="{2F0D8601-D6D7-4E98-87E2-54F24FA7AC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89674" y="5220273"/>
            <a:ext cx="792379" cy="57635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99</a:t>
            </a:r>
          </a:p>
        </p:txBody>
      </p:sp>
      <p:sp>
        <p:nvSpPr>
          <p:cNvPr id="37" name="Right Arrow 14">
            <a:extLst>
              <a:ext uri="{FF2B5EF4-FFF2-40B4-BE49-F238E27FC236}">
                <a16:creationId xmlns:a16="http://schemas.microsoft.com/office/drawing/2014/main" id="{040CAB41-151E-4784-A82B-DCE4A334426A}"/>
              </a:ext>
            </a:extLst>
          </p:cNvPr>
          <p:cNvSpPr/>
          <p:nvPr/>
        </p:nvSpPr>
        <p:spPr>
          <a:xfrm>
            <a:off x="9600646" y="5356049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5838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Най-голямо число – решение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521050" y="1117600"/>
            <a:ext cx="7149900" cy="526297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latin typeface="Consolas" pitchFamily="49" charset="0"/>
                <a:cs typeface="Consolas" pitchFamily="49" charset="0"/>
              </a:rPr>
              <a:t>let inputElement = input[0];</a:t>
            </a:r>
          </a:p>
          <a:p>
            <a:r>
              <a:rPr lang="en-US" sz="2800" b="1" noProof="1">
                <a:latin typeface="Consolas" pitchFamily="49" charset="0"/>
                <a:cs typeface="Consolas" pitchFamily="49" charset="0"/>
              </a:rPr>
              <a:t>let index = 1;</a:t>
            </a:r>
          </a:p>
          <a:p>
            <a:r>
              <a:rPr lang="en-US" sz="2800" b="1" noProof="1">
                <a:latin typeface="Consolas" pitchFamily="49" charset="0"/>
                <a:cs typeface="Consolas" pitchFamily="49" charset="0"/>
              </a:rPr>
              <a:t>let max = Number.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MIN_SAFE_INTEGER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(inputElement !== "Stop")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latin typeface="Consolas" pitchFamily="49" charset="0"/>
              </a:rPr>
              <a:t>let num =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Number(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inputElement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2800" b="1" noProof="1">
                <a:latin typeface="Consolas" pitchFamily="49" charset="0"/>
                <a:cs typeface="Consolas" pitchFamily="49" charset="0"/>
              </a:rPr>
              <a:t>  if (num &gt; max) {</a:t>
            </a:r>
          </a:p>
          <a:p>
            <a:r>
              <a:rPr lang="en-US" sz="2800" b="1" noProof="1">
                <a:latin typeface="Consolas" pitchFamily="49" charset="0"/>
                <a:cs typeface="Consolas" pitchFamily="49" charset="0"/>
              </a:rPr>
              <a:t>    max = num;</a:t>
            </a:r>
          </a:p>
          <a:p>
            <a:r>
              <a:rPr lang="en-US" sz="28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sz="2800" b="1" noProof="1">
                <a:latin typeface="Consolas" pitchFamily="49" charset="0"/>
                <a:cs typeface="Consolas" pitchFamily="49" charset="0"/>
              </a:rPr>
              <a:t>  inputElement = input[index];</a:t>
            </a:r>
          </a:p>
          <a:p>
            <a:r>
              <a:rPr lang="en-US" sz="2800" b="1" noProof="1">
                <a:latin typeface="Consolas" pitchFamily="49" charset="0"/>
                <a:cs typeface="Consolas" pitchFamily="49" charset="0"/>
              </a:rPr>
              <a:t>  index++;</a:t>
            </a:r>
          </a:p>
          <a:p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console.log(max);</a:t>
            </a:r>
          </a:p>
        </p:txBody>
      </p:sp>
      <p:sp>
        <p:nvSpPr>
          <p:cNvPr id="6" name="Rectangle 5"/>
          <p:cNvSpPr/>
          <p:nvPr/>
        </p:nvSpPr>
        <p:spPr>
          <a:xfrm>
            <a:off x="635401" y="6347329"/>
            <a:ext cx="10668000" cy="46166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bg-BG" sz="2400" dirty="0"/>
              <a:t>Тестване на решението:</a:t>
            </a:r>
            <a:r>
              <a:rPr lang="en-US" sz="2400" dirty="0"/>
              <a:t> </a:t>
            </a:r>
            <a:r>
              <a:rPr lang="en-US" sz="2400" dirty="0">
                <a:hlinkClick r:id="rId3"/>
              </a:rPr>
              <a:t>https://judge.softuni.bg/Contests/Index/2407#5</a:t>
            </a:r>
            <a:endParaRPr lang="en-US" sz="2400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6D3334C4-8EE9-4F18-9FEF-46B849D020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62056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96424F38-2F93-4596-A7C9-D1D57DB659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8016015" cy="5528766"/>
          </a:xfrm>
        </p:spPr>
        <p:txBody>
          <a:bodyPr>
            <a:normAutofit/>
          </a:bodyPr>
          <a:lstStyle/>
          <a:p>
            <a:pPr latinLnBrk="0"/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Напишете функция, която: </a:t>
            </a:r>
          </a:p>
          <a:p>
            <a:pPr lvl="1"/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Прочита</a:t>
            </a:r>
            <a:r>
              <a:rPr lang="bg-BG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>
                <a:latin typeface="Consolas" panose="020B0609020204030204" pitchFamily="49" charset="0"/>
                <a:cs typeface="Calibri" panose="020F0502020204030204" pitchFamily="34" charset="0"/>
              </a:rPr>
              <a:t>n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последователни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 пъти числа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докато получи команда 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"Stop"</a:t>
            </a:r>
            <a:endParaRPr lang="bg-BG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latinLnBrk="0"/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Намира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най-малкото 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измежду тях</a:t>
            </a:r>
          </a:p>
          <a:p>
            <a:pPr latinLnBrk="0"/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Примерен вход и изход:</a:t>
            </a:r>
            <a:endParaRPr lang="en-US" sz="3200" b="1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Най-малко число – условие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450244" y="5277583"/>
            <a:ext cx="788756" cy="49190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-30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789022" y="5263366"/>
            <a:ext cx="792379" cy="49190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70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2211411" y="5352376"/>
            <a:ext cx="430887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0191878" y="5241572"/>
            <a:ext cx="780922" cy="49190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-20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9677400" y="5325670"/>
            <a:ext cx="408779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1" name="Right Arrow 11">
            <a:extLst>
              <a:ext uri="{FF2B5EF4-FFF2-40B4-BE49-F238E27FC236}">
                <a16:creationId xmlns:a16="http://schemas.microsoft.com/office/drawing/2014/main" id="{96088C30-7FD6-4579-9FB7-2ED4DD3B69DC}"/>
              </a:ext>
            </a:extLst>
          </p:cNvPr>
          <p:cNvSpPr/>
          <p:nvPr/>
        </p:nvSpPr>
        <p:spPr>
          <a:xfrm>
            <a:off x="5918109" y="5371135"/>
            <a:ext cx="400947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pic>
        <p:nvPicPr>
          <p:cNvPr id="17" name="Picture 15">
            <a:extLst>
              <a:ext uri="{FF2B5EF4-FFF2-40B4-BE49-F238E27FC236}">
                <a16:creationId xmlns:a16="http://schemas.microsoft.com/office/drawing/2014/main" id="{6232FAB1-E8BB-4524-AA9C-AF0EE1AB1AF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2401" y="2494612"/>
            <a:ext cx="773743" cy="1239188"/>
          </a:xfrm>
          <a:prstGeom prst="rect">
            <a:avLst/>
          </a:prstGeom>
        </p:spPr>
      </p:pic>
      <p:pic>
        <p:nvPicPr>
          <p:cNvPr id="19" name="Picture 17">
            <a:extLst>
              <a:ext uri="{FF2B5EF4-FFF2-40B4-BE49-F238E27FC236}">
                <a16:creationId xmlns:a16="http://schemas.microsoft.com/office/drawing/2014/main" id="{510C2ACC-86AE-4C15-9CAB-EA4927C4DDB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1130" y="1542113"/>
            <a:ext cx="891270" cy="1279335"/>
          </a:xfrm>
          <a:prstGeom prst="rect">
            <a:avLst/>
          </a:prstGeom>
        </p:spPr>
      </p:pic>
      <p:sp>
        <p:nvSpPr>
          <p:cNvPr id="16" name="Slide Number">
            <a:extLst>
              <a:ext uri="{FF2B5EF4-FFF2-40B4-BE49-F238E27FC236}">
                <a16:creationId xmlns:a16="http://schemas.microsoft.com/office/drawing/2014/main" id="{2A2262D9-7203-4482-905C-0E899F7B09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  <p:sp>
        <p:nvSpPr>
          <p:cNvPr id="18" name="Rectangle 6">
            <a:extLst>
              <a:ext uri="{FF2B5EF4-FFF2-40B4-BE49-F238E27FC236}">
                <a16:creationId xmlns:a16="http://schemas.microsoft.com/office/drawing/2014/main" id="{6B0FC36E-6F84-4810-A74F-0F5DF0B8BC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3273" y="4605718"/>
            <a:ext cx="923021" cy="180546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10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30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Stop</a:t>
            </a:r>
          </a:p>
        </p:txBody>
      </p:sp>
      <p:sp>
        <p:nvSpPr>
          <p:cNvPr id="22" name="Rectangle 9">
            <a:extLst>
              <a:ext uri="{FF2B5EF4-FFF2-40B4-BE49-F238E27FC236}">
                <a16:creationId xmlns:a16="http://schemas.microsoft.com/office/drawing/2014/main" id="{C8005BF8-1EA4-4FCC-8788-34D6C8B782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9874" y="4508939"/>
            <a:ext cx="914399" cy="202277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10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0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99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80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70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Stop</a:t>
            </a:r>
          </a:p>
        </p:txBody>
      </p:sp>
      <p:sp>
        <p:nvSpPr>
          <p:cNvPr id="23" name="Rectangle 12">
            <a:extLst>
              <a:ext uri="{FF2B5EF4-FFF2-40B4-BE49-F238E27FC236}">
                <a16:creationId xmlns:a16="http://schemas.microsoft.com/office/drawing/2014/main" id="{92B93BF7-821A-4522-A414-93837D2B6A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4709" y="4438837"/>
            <a:ext cx="914399" cy="2092881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45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-20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7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99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Stop</a:t>
            </a:r>
          </a:p>
        </p:txBody>
      </p:sp>
    </p:spTree>
    <p:extLst>
      <p:ext uri="{BB962C8B-B14F-4D97-AF65-F5344CB8AC3E}">
        <p14:creationId xmlns:p14="http://schemas.microsoft.com/office/powerpoint/2010/main" val="3824108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2" grpId="0" animBg="1"/>
      <p:bldP spid="14" grpId="0" animBg="1"/>
      <p:bldP spid="15" grpId="0" animBg="1"/>
      <p:bldP spid="21" grpId="0" animBg="1"/>
      <p:bldP spid="18" grpId="0" animBg="1"/>
      <p:bldP spid="22" grpId="0" animBg="1"/>
      <p:bldP spid="23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Най-малко число – решение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537700" y="2035572"/>
            <a:ext cx="7116600" cy="318548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900" b="1" noProof="1">
                <a:latin typeface="Consolas" pitchFamily="49" charset="0"/>
                <a:cs typeface="Consolas" pitchFamily="49" charset="0"/>
              </a:rPr>
              <a:t>let inputElement = input[0];</a:t>
            </a:r>
          </a:p>
          <a:p>
            <a:r>
              <a:rPr lang="en-US" sz="2900" b="1" noProof="1">
                <a:latin typeface="Consolas" pitchFamily="49" charset="0"/>
                <a:cs typeface="Consolas" pitchFamily="49" charset="0"/>
              </a:rPr>
              <a:t>let index = 1;</a:t>
            </a:r>
          </a:p>
          <a:p>
            <a:r>
              <a:rPr lang="en-US" sz="2900" b="1" noProof="1">
                <a:latin typeface="Consolas" pitchFamily="49" charset="0"/>
                <a:cs typeface="Consolas" pitchFamily="49" charset="0"/>
              </a:rPr>
              <a:t>let min = Number.</a:t>
            </a:r>
            <a:r>
              <a:rPr lang="en-US" sz="29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MAX_SAFE_INTEGER</a:t>
            </a:r>
            <a:r>
              <a:rPr lang="en-US" sz="29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29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2900" b="1" noProof="1">
                <a:latin typeface="Consolas" pitchFamily="49" charset="0"/>
                <a:cs typeface="Consolas" pitchFamily="49" charset="0"/>
              </a:rPr>
              <a:t> (inputElement !== "Stop") </a:t>
            </a:r>
            <a:r>
              <a:rPr lang="en-US" sz="29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//TODO: Use</a:t>
            </a:r>
            <a:r>
              <a:rPr lang="bg-BG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logic similar</a:t>
            </a:r>
            <a:r>
              <a:rPr lang="bg-BG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sz="2800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  to the previous problem</a:t>
            </a:r>
            <a:endParaRPr lang="en-US" sz="2900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9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609600" y="6273227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400" dirty="0"/>
              <a:t>Тестване на решението:</a:t>
            </a:r>
            <a:r>
              <a:rPr lang="en-US" sz="2400" dirty="0"/>
              <a:t> </a:t>
            </a:r>
            <a:r>
              <a:rPr lang="en-US" sz="2400" dirty="0">
                <a:hlinkClick r:id="rId3"/>
              </a:rPr>
              <a:t>https://judge.softuni.bg/Contests/Index/2407#6</a:t>
            </a:r>
            <a:endParaRPr lang="en-US" sz="2400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C2932A7-F73A-42D4-AF09-087EA35435C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27134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Оператор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continue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– </a:t>
            </a:r>
            <a:r>
              <a:rPr lang="bg-BG" dirty="0"/>
              <a:t>преминава към следващата итерация на цикъла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Продължаване на цикъла</a:t>
            </a:r>
            <a:endParaRPr lang="en-US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2189589" y="2364327"/>
            <a:ext cx="4005000" cy="414267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nn-NO" sz="2800" b="1" dirty="0">
                <a:latin typeface="Consolas" pitchFamily="49" charset="0"/>
                <a:cs typeface="Consolas" pitchFamily="49" charset="0"/>
              </a:rPr>
              <a:t>let i = 0;</a:t>
            </a:r>
          </a:p>
          <a:p>
            <a:r>
              <a:rPr lang="nn-NO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nn-NO" dirty="0"/>
              <a:t> </a:t>
            </a:r>
            <a:r>
              <a:rPr lang="nn-NO" sz="2800" b="1" dirty="0">
                <a:latin typeface="Consolas" pitchFamily="49" charset="0"/>
                <a:cs typeface="Consolas" pitchFamily="49" charset="0"/>
              </a:rPr>
              <a:t>(i &lt; 10)</a:t>
            </a:r>
            <a:r>
              <a:rPr lang="nn-NO" dirty="0"/>
              <a:t> </a:t>
            </a:r>
            <a:r>
              <a:rPr lang="nn-NO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nn-NO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nn-NO" sz="2800" b="1" dirty="0">
                <a:latin typeface="Consolas" pitchFamily="49" charset="0"/>
                <a:cs typeface="Consolas" pitchFamily="49" charset="0"/>
              </a:rPr>
              <a:t>if (i % 2 === 0)</a:t>
            </a:r>
            <a:r>
              <a:rPr lang="nn-NO" dirty="0"/>
              <a:t> </a:t>
            </a:r>
            <a:r>
              <a:rPr lang="nn-NO" sz="2800" b="1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dirty="0">
                <a:latin typeface="Consolas" pitchFamily="49" charset="0"/>
                <a:cs typeface="Consolas" pitchFamily="49" charset="0"/>
              </a:rPr>
              <a:t>    i++;</a:t>
            </a:r>
            <a:r>
              <a:rPr lang="nn-NO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continue;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dirty="0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dirty="0">
                <a:latin typeface="Consolas" pitchFamily="49" charset="0"/>
                <a:cs typeface="Consolas" pitchFamily="49" charset="0"/>
              </a:rPr>
              <a:t>  console.log(i);</a:t>
            </a:r>
          </a:p>
          <a:p>
            <a:r>
              <a:rPr lang="nn-NO" sz="2800" b="1" dirty="0">
                <a:latin typeface="Consolas" pitchFamily="49" charset="0"/>
                <a:cs typeface="Consolas" pitchFamily="49" charset="0"/>
              </a:rPr>
              <a:t>  i++;</a:t>
            </a:r>
          </a:p>
          <a:p>
            <a:r>
              <a:rPr lang="nn-NO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56545" y="3049228"/>
            <a:ext cx="2239630" cy="277287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</p:pic>
      <p:sp>
        <p:nvSpPr>
          <p:cNvPr id="9" name="Right Arrow 11"/>
          <p:cNvSpPr/>
          <p:nvPr/>
        </p:nvSpPr>
        <p:spPr>
          <a:xfrm>
            <a:off x="6620767" y="4197171"/>
            <a:ext cx="609600" cy="476987"/>
          </a:xfrm>
          <a:prstGeom prst="rightArrow">
            <a:avLst>
              <a:gd name="adj1" fmla="val 50000"/>
              <a:gd name="adj2" fmla="val 46875"/>
            </a:avLst>
          </a:prstGeom>
          <a:solidFill>
            <a:schemeClr val="bg1">
              <a:lumMod val="60000"/>
              <a:lumOff val="40000"/>
            </a:schemeClr>
          </a:solidFill>
          <a:ln>
            <a:solidFill>
              <a:srgbClr val="C899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D96D9E60-2EA8-44C1-BA96-2FDF84D702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51355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Завършване – условие 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EFD24A8B-25D6-4331-B2BB-3AB8F80886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FFE7B65-2FE2-4DB6-9264-FBD5D0F35A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 fontScale="92500"/>
          </a:bodyPr>
          <a:lstStyle/>
          <a:p>
            <a:pPr latinLnBrk="0"/>
            <a:r>
              <a:rPr lang="bg-BG" sz="3000" dirty="0"/>
              <a:t>Напишете функция, която: </a:t>
            </a:r>
          </a:p>
          <a:p>
            <a:pPr lvl="1" latinLnBrk="0"/>
            <a:r>
              <a:rPr lang="bg-BG" sz="2800" dirty="0"/>
              <a:t>Изчислява </a:t>
            </a:r>
            <a:r>
              <a:rPr lang="bg-BG" sz="2800" b="1" dirty="0"/>
              <a:t>средната оценка </a:t>
            </a:r>
            <a:r>
              <a:rPr lang="bg-BG" sz="2800" dirty="0"/>
              <a:t>на ученик от цялото му обучение</a:t>
            </a:r>
          </a:p>
          <a:p>
            <a:pPr lvl="1" latinLnBrk="0"/>
            <a:r>
              <a:rPr lang="bg-BG" sz="2800" dirty="0"/>
              <a:t>Ако годишната му оценка е</a:t>
            </a:r>
            <a:r>
              <a:rPr lang="en-US" sz="2800" dirty="0"/>
              <a:t>:</a:t>
            </a:r>
          </a:p>
          <a:p>
            <a:pPr lvl="2" latinLnBrk="0">
              <a:buClr>
                <a:schemeClr val="tx1"/>
              </a:buClr>
            </a:pPr>
            <a:r>
              <a:rPr lang="en-US" sz="2600" b="1" dirty="0">
                <a:latin typeface="Consolas" panose="020B0609020204030204" pitchFamily="49" charset="0"/>
              </a:rPr>
              <a:t>&gt;=</a:t>
            </a:r>
            <a:r>
              <a:rPr lang="en-US" sz="2600" dirty="0"/>
              <a:t> </a:t>
            </a:r>
            <a:r>
              <a:rPr lang="bg-BG" sz="2600" b="1" dirty="0">
                <a:latin typeface="Consolas" panose="020B0609020204030204" pitchFamily="49" charset="0"/>
              </a:rPr>
              <a:t>4.00</a:t>
            </a:r>
            <a:r>
              <a:rPr lang="bg-BG" sz="2600" dirty="0"/>
              <a:t>,</a:t>
            </a:r>
            <a:r>
              <a:rPr lang="en-US" sz="2600" dirty="0"/>
              <a:t> </a:t>
            </a:r>
            <a:r>
              <a:rPr lang="bg-BG" sz="2600" dirty="0"/>
              <a:t>ученикът преминава е следващия клас</a:t>
            </a:r>
          </a:p>
          <a:p>
            <a:pPr lvl="2" latinLnBrk="0">
              <a:buClr>
                <a:schemeClr val="tx1"/>
              </a:buClr>
            </a:pPr>
            <a:r>
              <a:rPr lang="en-US" sz="2600" b="1" dirty="0">
                <a:latin typeface="Consolas" panose="020B0609020204030204" pitchFamily="49" charset="0"/>
              </a:rPr>
              <a:t>&lt;</a:t>
            </a:r>
            <a:r>
              <a:rPr lang="bg-BG" sz="2600" b="1" dirty="0">
                <a:latin typeface="+mj-lt"/>
              </a:rPr>
              <a:t> </a:t>
            </a:r>
            <a:r>
              <a:rPr lang="bg-BG" sz="2600" b="1" dirty="0">
                <a:latin typeface="Consolas" panose="020B0609020204030204" pitchFamily="49" charset="0"/>
              </a:rPr>
              <a:t>4.00</a:t>
            </a:r>
            <a:r>
              <a:rPr lang="bg-BG" sz="2600" dirty="0"/>
              <a:t>, той ще повтори класа</a:t>
            </a:r>
          </a:p>
          <a:p>
            <a:pPr lvl="1" latinLnBrk="0"/>
            <a:r>
              <a:rPr lang="bg-BG" sz="2800" dirty="0"/>
              <a:t>Ако бъде скъсан повече от един път, той бива изключен и програмата приключва. Отпечатва се името и в кой клас е изключен:</a:t>
            </a:r>
          </a:p>
          <a:p>
            <a:pPr marL="442912" lvl="1" indent="0">
              <a:buNone/>
            </a:pPr>
            <a:r>
              <a:rPr lang="bg-BG" sz="2400" dirty="0"/>
              <a:t>"{име на ученика} </a:t>
            </a:r>
            <a:r>
              <a:rPr lang="en-US" sz="2400" b="1" dirty="0"/>
              <a:t>has been excluded at </a:t>
            </a:r>
            <a:r>
              <a:rPr lang="en-US" sz="2400" dirty="0"/>
              <a:t>{</a:t>
            </a:r>
            <a:r>
              <a:rPr lang="bg-BG" sz="2400" dirty="0"/>
              <a:t>класа, в който е бил изключен} </a:t>
            </a:r>
            <a:r>
              <a:rPr lang="en-US" sz="2400" b="1" dirty="0"/>
              <a:t>grade</a:t>
            </a:r>
            <a:r>
              <a:rPr lang="en-US" sz="2400" dirty="0"/>
              <a:t>"</a:t>
            </a:r>
          </a:p>
          <a:p>
            <a:pPr lvl="1" latinLnBrk="0"/>
            <a:r>
              <a:rPr lang="bg-BG" sz="2800" dirty="0"/>
              <a:t>При </a:t>
            </a:r>
            <a:r>
              <a:rPr lang="bg-BG" sz="2800" b="1" dirty="0"/>
              <a:t>завършване</a:t>
            </a:r>
            <a:r>
              <a:rPr lang="bg-BG" sz="2800" dirty="0"/>
              <a:t> да се отпечата</a:t>
            </a:r>
            <a:r>
              <a:rPr lang="bg-BG" sz="2400" dirty="0"/>
              <a:t>:</a:t>
            </a:r>
          </a:p>
          <a:p>
            <a:pPr marL="377887" lvl="1" indent="0">
              <a:buNone/>
            </a:pPr>
            <a:r>
              <a:rPr lang="en-US" sz="2400" dirty="0"/>
              <a:t> </a:t>
            </a:r>
            <a:r>
              <a:rPr lang="bg-BG" sz="2400" dirty="0"/>
              <a:t>"</a:t>
            </a:r>
            <a:r>
              <a:rPr lang="en-US" sz="2400" dirty="0"/>
              <a:t>{</a:t>
            </a:r>
            <a:r>
              <a:rPr lang="bg-BG" sz="2400" dirty="0"/>
              <a:t>име на ученика</a:t>
            </a:r>
            <a:r>
              <a:rPr lang="en-US" sz="2400" dirty="0"/>
              <a:t>} 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graduated.</a:t>
            </a:r>
            <a:r>
              <a:rPr lang="en-US" sz="2400" b="1" dirty="0">
                <a:latin typeface="+mj-lt"/>
                <a:cs typeface="Consolas" pitchFamily="49" charset="0"/>
              </a:rPr>
              <a:t> 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Average</a:t>
            </a:r>
            <a:r>
              <a:rPr lang="en-US" sz="2400" b="1" dirty="0">
                <a:latin typeface="+mj-lt"/>
              </a:rPr>
              <a:t> 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grade</a:t>
            </a:r>
            <a:r>
              <a:rPr lang="en-US" sz="2400" b="1" dirty="0"/>
              <a:t>: </a:t>
            </a:r>
            <a:r>
              <a:rPr lang="en-US" sz="2400" dirty="0"/>
              <a:t>{</a:t>
            </a:r>
            <a:r>
              <a:rPr lang="bg-BG" sz="2400" dirty="0"/>
              <a:t>средната оценка от цялото обучение</a:t>
            </a:r>
            <a:r>
              <a:rPr lang="en-US" sz="2400" dirty="0"/>
              <a:t>}</a:t>
            </a:r>
            <a:r>
              <a:rPr lang="bg-BG" sz="2400" dirty="0"/>
              <a:t>"</a:t>
            </a:r>
          </a:p>
          <a:p>
            <a:pPr lvl="1" latinLnBrk="0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66593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4260" y="1190235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Какъв ще е резултатът от изпълнението на следния код:</a:t>
            </a:r>
          </a:p>
          <a:p>
            <a:endParaRPr lang="en-US" dirty="0"/>
          </a:p>
          <a:p>
            <a:pPr marL="514350" indent="-514350">
              <a:buFont typeface="+mj-lt"/>
              <a:buAutoNum type="arabicPeriod" startAt="4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44195" y="2967184"/>
            <a:ext cx="5574005" cy="1818548"/>
          </a:xfrm>
          <a:solidFill>
            <a:schemeClr val="accent5">
              <a:lumMod val="60000"/>
              <a:lumOff val="40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for (let i = 1; </a:t>
            </a:r>
            <a:r>
              <a:rPr lang="en-US" sz="2800" dirty="0" err="1"/>
              <a:t>i</a:t>
            </a:r>
            <a:r>
              <a:rPr lang="bg-BG" sz="2800" dirty="0"/>
              <a:t> </a:t>
            </a:r>
            <a:r>
              <a:rPr lang="en-US" sz="2800" dirty="0"/>
              <a:t>&lt;=</a:t>
            </a:r>
            <a:r>
              <a:rPr lang="bg-BG" sz="2800" dirty="0"/>
              <a:t> </a:t>
            </a:r>
            <a:r>
              <a:rPr lang="en-US" sz="2800" dirty="0"/>
              <a:t>3; 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  console.log(i);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Преговор</a:t>
            </a: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71290E2B-57CF-4D30-9B16-3B4312C1B57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  <p:grpSp>
        <p:nvGrpSpPr>
          <p:cNvPr id="19" name="Group 11">
            <a:extLst>
              <a:ext uri="{FF2B5EF4-FFF2-40B4-BE49-F238E27FC236}">
                <a16:creationId xmlns:a16="http://schemas.microsoft.com/office/drawing/2014/main" id="{9E1F8D28-7268-479D-B976-A268ABB5A074}"/>
              </a:ext>
            </a:extLst>
          </p:cNvPr>
          <p:cNvGrpSpPr/>
          <p:nvPr/>
        </p:nvGrpSpPr>
        <p:grpSpPr>
          <a:xfrm>
            <a:off x="8497686" y="3935177"/>
            <a:ext cx="3151103" cy="1476635"/>
            <a:chOff x="1047227" y="4098001"/>
            <a:chExt cx="5767434" cy="2021280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20" name="Speech Bubble: Rectangle with Corners Rounded 12">
              <a:extLst>
                <a:ext uri="{FF2B5EF4-FFF2-40B4-BE49-F238E27FC236}">
                  <a16:creationId xmlns:a16="http://schemas.microsoft.com/office/drawing/2014/main" id="{3922BFB0-DF47-484D-98BB-1F2DA30797FA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solidFill>
              <a:schemeClr val="tx1">
                <a:lumMod val="60000"/>
                <a:lumOff val="4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" name="TextBox 13">
              <a:extLst>
                <a:ext uri="{FF2B5EF4-FFF2-40B4-BE49-F238E27FC236}">
                  <a16:creationId xmlns:a16="http://schemas.microsoft.com/office/drawing/2014/main" id="{4338434B-5E43-4536-B436-90D75149C5BE}"/>
                </a:ext>
              </a:extLst>
            </p:cNvPr>
            <p:cNvSpPr txBox="1"/>
            <p:nvPr/>
          </p:nvSpPr>
          <p:spPr>
            <a:xfrm>
              <a:off x="1321229" y="4297907"/>
              <a:ext cx="5204848" cy="174448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Compile time error</a:t>
              </a:r>
              <a:endParaRPr lang="en-US" sz="4000" dirty="0"/>
            </a:p>
          </p:txBody>
        </p:sp>
      </p:grpSp>
      <p:grpSp>
        <p:nvGrpSpPr>
          <p:cNvPr id="23" name="Group 14">
            <a:extLst>
              <a:ext uri="{FF2B5EF4-FFF2-40B4-BE49-F238E27FC236}">
                <a16:creationId xmlns:a16="http://schemas.microsoft.com/office/drawing/2014/main" id="{9CCB2242-02E0-4AD3-B900-186124206930}"/>
              </a:ext>
            </a:extLst>
          </p:cNvPr>
          <p:cNvGrpSpPr/>
          <p:nvPr/>
        </p:nvGrpSpPr>
        <p:grpSpPr>
          <a:xfrm>
            <a:off x="5729158" y="4317134"/>
            <a:ext cx="2610857" cy="1901866"/>
            <a:chOff x="5541569" y="4570824"/>
            <a:chExt cx="3048000" cy="2438818"/>
          </a:xfrm>
          <a:solidFill>
            <a:srgbClr val="4F6984">
              <a:alpha val="80000"/>
            </a:srgbClr>
          </a:solidFill>
        </p:grpSpPr>
        <p:sp>
          <p:nvSpPr>
            <p:cNvPr id="24" name="Speech Bubble: Oval 15">
              <a:extLst>
                <a:ext uri="{FF2B5EF4-FFF2-40B4-BE49-F238E27FC236}">
                  <a16:creationId xmlns:a16="http://schemas.microsoft.com/office/drawing/2014/main" id="{4D744323-B0F0-442D-ACF3-38724FD79D3A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2709"/>
                <a:gd name="adj2" fmla="val -48571"/>
              </a:avLst>
            </a:prstGeom>
            <a:solidFill>
              <a:schemeClr val="tx1">
                <a:alpha val="8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" name="TextBox 16">
              <a:extLst>
                <a:ext uri="{FF2B5EF4-FFF2-40B4-BE49-F238E27FC236}">
                  <a16:creationId xmlns:a16="http://schemas.microsoft.com/office/drawing/2014/main" id="{34C72B0C-6C9D-410A-82BD-51FDD124785C}"/>
                </a:ext>
              </a:extLst>
            </p:cNvPr>
            <p:cNvSpPr txBox="1"/>
            <p:nvPr/>
          </p:nvSpPr>
          <p:spPr>
            <a:xfrm>
              <a:off x="5960808" y="5295185"/>
              <a:ext cx="1868126" cy="99009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111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6" name="Group 5">
            <a:extLst>
              <a:ext uri="{FF2B5EF4-FFF2-40B4-BE49-F238E27FC236}">
                <a16:creationId xmlns:a16="http://schemas.microsoft.com/office/drawing/2014/main" id="{01D96337-D3A4-43F1-9F7F-C15A913A82EF}"/>
              </a:ext>
            </a:extLst>
          </p:cNvPr>
          <p:cNvGrpSpPr/>
          <p:nvPr/>
        </p:nvGrpSpPr>
        <p:grpSpPr>
          <a:xfrm>
            <a:off x="5766351" y="2668192"/>
            <a:ext cx="2542135" cy="1266985"/>
            <a:chOff x="1063130" y="3246971"/>
            <a:chExt cx="4128109" cy="1493675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27" name="Speech Bubble: Rectangle with Corners Rounded 6">
              <a:extLst>
                <a:ext uri="{FF2B5EF4-FFF2-40B4-BE49-F238E27FC236}">
                  <a16:creationId xmlns:a16="http://schemas.microsoft.com/office/drawing/2014/main" id="{5D4EFAF6-D86F-4E86-B755-B08494445B8E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35039"/>
                <a:gd name="adj2" fmla="val 62263"/>
                <a:gd name="adj3" fmla="val 16667"/>
              </a:avLst>
            </a:prstGeom>
            <a:solidFill>
              <a:schemeClr val="tx1">
                <a:lumMod val="60000"/>
                <a:lumOff val="4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" name="TextBox 10">
              <a:extLst>
                <a:ext uri="{FF2B5EF4-FFF2-40B4-BE49-F238E27FC236}">
                  <a16:creationId xmlns:a16="http://schemas.microsoft.com/office/drawing/2014/main" id="{23D476AA-0F04-4C92-B6F0-8B913461364E}"/>
                </a:ext>
              </a:extLst>
            </p:cNvPr>
            <p:cNvSpPr txBox="1"/>
            <p:nvPr/>
          </p:nvSpPr>
          <p:spPr>
            <a:xfrm>
              <a:off x="1120607" y="3496605"/>
              <a:ext cx="4070632" cy="9396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123</a:t>
              </a:r>
              <a:endParaRPr lang="en-US" sz="4000" dirty="0"/>
            </a:p>
          </p:txBody>
        </p:sp>
      </p:grpSp>
      <p:grpSp>
        <p:nvGrpSpPr>
          <p:cNvPr id="29" name="Group 2">
            <a:extLst>
              <a:ext uri="{FF2B5EF4-FFF2-40B4-BE49-F238E27FC236}">
                <a16:creationId xmlns:a16="http://schemas.microsoft.com/office/drawing/2014/main" id="{08DA8916-346F-418F-9469-8417C4DA883C}"/>
              </a:ext>
            </a:extLst>
          </p:cNvPr>
          <p:cNvGrpSpPr/>
          <p:nvPr/>
        </p:nvGrpSpPr>
        <p:grpSpPr>
          <a:xfrm>
            <a:off x="8552063" y="2139180"/>
            <a:ext cx="2993647" cy="1266985"/>
            <a:chOff x="8967919" y="2302916"/>
            <a:chExt cx="2993647" cy="1266985"/>
          </a:xfrm>
          <a:solidFill>
            <a:schemeClr val="tx1"/>
          </a:solidFill>
        </p:grpSpPr>
        <p:sp>
          <p:nvSpPr>
            <p:cNvPr id="30" name="Speech Bubble: Rectangle with Corners Rounded 1">
              <a:extLst>
                <a:ext uri="{FF2B5EF4-FFF2-40B4-BE49-F238E27FC236}">
                  <a16:creationId xmlns:a16="http://schemas.microsoft.com/office/drawing/2014/main" id="{EDB78867-FA81-49EE-A47A-F75E4F3FDAF4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68070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1" name="TextBox 20">
              <a:extLst>
                <a:ext uri="{FF2B5EF4-FFF2-40B4-BE49-F238E27FC236}">
                  <a16:creationId xmlns:a16="http://schemas.microsoft.com/office/drawing/2014/main" id="{3347BD4E-4FB8-4507-9FBD-6E579901F6B9}"/>
                </a:ext>
              </a:extLst>
            </p:cNvPr>
            <p:cNvSpPr txBox="1"/>
            <p:nvPr/>
          </p:nvSpPr>
          <p:spPr>
            <a:xfrm>
              <a:off x="9323406" y="2570536"/>
              <a:ext cx="2424701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Infinite loop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8719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Завършване – условие (2)</a:t>
            </a:r>
            <a:endParaRPr lang="en-US" dirty="0"/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458788" y="1524000"/>
            <a:ext cx="1143000" cy="480060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en-US" sz="2400" b="1" dirty="0"/>
              <a:t>Gosho</a:t>
            </a:r>
          </a:p>
          <a:p>
            <a:r>
              <a:rPr lang="en-US" sz="2400" b="1" dirty="0"/>
              <a:t>5</a:t>
            </a:r>
          </a:p>
          <a:p>
            <a:r>
              <a:rPr lang="en-US" sz="2400" b="1" dirty="0"/>
              <a:t>5.5</a:t>
            </a:r>
          </a:p>
          <a:p>
            <a:r>
              <a:rPr lang="en-US" sz="2400" b="1" dirty="0"/>
              <a:t>6</a:t>
            </a:r>
          </a:p>
          <a:p>
            <a:r>
              <a:rPr lang="en-US" sz="2400" b="1" dirty="0"/>
              <a:t>5.43</a:t>
            </a:r>
          </a:p>
          <a:p>
            <a:r>
              <a:rPr lang="en-US" sz="2400" b="1" dirty="0"/>
              <a:t>5.5</a:t>
            </a:r>
          </a:p>
          <a:p>
            <a:r>
              <a:rPr lang="en-US" sz="2400" b="1" dirty="0"/>
              <a:t>6</a:t>
            </a:r>
          </a:p>
          <a:p>
            <a:r>
              <a:rPr lang="en-US" sz="2400" b="1" dirty="0"/>
              <a:t>5.55</a:t>
            </a:r>
          </a:p>
          <a:p>
            <a:r>
              <a:rPr lang="en-US" sz="2400" b="1" dirty="0"/>
              <a:t>5</a:t>
            </a:r>
          </a:p>
          <a:p>
            <a:r>
              <a:rPr lang="en-US" sz="2400" b="1" dirty="0"/>
              <a:t>6</a:t>
            </a:r>
          </a:p>
          <a:p>
            <a:r>
              <a:rPr lang="en-US" sz="2400" b="1" dirty="0"/>
              <a:t>6</a:t>
            </a:r>
          </a:p>
          <a:p>
            <a:r>
              <a:rPr lang="en-US" sz="2400" b="1" dirty="0"/>
              <a:t>5.43</a:t>
            </a:r>
          </a:p>
          <a:p>
            <a:r>
              <a:rPr lang="en-US" sz="2400" b="1" dirty="0"/>
              <a:t>5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ight Arrow 11"/>
          <p:cNvSpPr/>
          <p:nvPr/>
        </p:nvSpPr>
        <p:spPr>
          <a:xfrm>
            <a:off x="1736633" y="3771898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2362200" y="3427122"/>
            <a:ext cx="3581400" cy="99435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Gosho graduated. Average grade: 5.53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6249990" y="1981930"/>
            <a:ext cx="1143000" cy="388473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l-PL" sz="2400" b="1" dirty="0">
                <a:latin typeface="Consolas" pitchFamily="49" charset="0"/>
                <a:cs typeface="Consolas" pitchFamily="49" charset="0"/>
              </a:rPr>
              <a:t>Mimi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l-PL" sz="2400" b="1" dirty="0">
                <a:latin typeface="Consolas" pitchFamily="49" charset="0"/>
                <a:cs typeface="Consolas" pitchFamily="49" charset="0"/>
              </a:rPr>
              <a:t>5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l-PL" sz="2400" b="1" dirty="0">
                <a:latin typeface="Consolas" pitchFamily="49" charset="0"/>
                <a:cs typeface="Consolas" pitchFamily="49" charset="0"/>
              </a:rPr>
              <a:t>6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l-PL" sz="2400" b="1" dirty="0">
                <a:latin typeface="Consolas" pitchFamily="49" charset="0"/>
                <a:cs typeface="Consolas" pitchFamily="49" charset="0"/>
              </a:rPr>
              <a:t>5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l-PL" sz="2400" b="1" dirty="0">
                <a:latin typeface="Consolas" pitchFamily="49" charset="0"/>
                <a:cs typeface="Consolas" pitchFamily="49" charset="0"/>
              </a:rPr>
              <a:t>6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l-PL" sz="2400" b="1" dirty="0">
                <a:latin typeface="Consolas" pitchFamily="49" charset="0"/>
                <a:cs typeface="Consolas" pitchFamily="49" charset="0"/>
              </a:rPr>
              <a:t>5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l-PL" sz="2400" b="1" dirty="0">
                <a:latin typeface="Consolas" pitchFamily="49" charset="0"/>
                <a:cs typeface="Consolas" pitchFamily="49" charset="0"/>
              </a:rPr>
              <a:t>6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l-PL" sz="2400" b="1" dirty="0">
                <a:latin typeface="Consolas" pitchFamily="49" charset="0"/>
                <a:cs typeface="Consolas" pitchFamily="49" charset="0"/>
              </a:rPr>
              <a:t>6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l-PL" sz="2400" b="1" dirty="0">
                <a:latin typeface="Consolas" pitchFamily="49" charset="0"/>
                <a:cs typeface="Consolas" pitchFamily="49" charset="0"/>
              </a:rPr>
              <a:t>2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l-PL" sz="2400" b="1" dirty="0"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9" name="Right Arrow 11"/>
          <p:cNvSpPr/>
          <p:nvPr/>
        </p:nvSpPr>
        <p:spPr>
          <a:xfrm>
            <a:off x="7576126" y="3772165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8231188" y="3431413"/>
            <a:ext cx="3581400" cy="99435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Mimi has been excluded at 8 grade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BBCFC38A-12F1-408D-BF80-6B5E80A3B9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91252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Завършване – решение 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175753" y="1117600"/>
            <a:ext cx="9840493" cy="538609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function graduation(input) {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   let name = input[0];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   let grades = 1;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   let sum = 0;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   let excluded = 0;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   let index = 0;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(grades &lt;= 12) </a:t>
            </a:r>
            <a:r>
              <a:rPr lang="en-US" sz="2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index++;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      let grade = Number(input[index]);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(grade &lt; 4.00) </a:t>
            </a:r>
            <a:r>
              <a:rPr lang="en-US" sz="2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     </a:t>
            </a:r>
            <a:r>
              <a:rPr lang="en-US" sz="20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increase excluded count and break if is more than 1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         </a:t>
            </a:r>
            <a:r>
              <a:rPr lang="nn-NO" sz="2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continue;</a:t>
            </a:r>
            <a:endParaRPr lang="en-US" sz="20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    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 // TODO: add grade to sum and increase grades count</a:t>
            </a:r>
            <a:endParaRPr lang="en-US" sz="2000" b="1" noProof="1">
              <a:latin typeface="Consolas" pitchFamily="49" charset="0"/>
              <a:cs typeface="Consolas" pitchFamily="49" charset="0"/>
            </a:endParaRP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   let average = sum / 12;    </a:t>
            </a:r>
            <a:r>
              <a:rPr lang="en-US" sz="20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//TODO: print the output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}</a:t>
            </a:r>
            <a:endParaRPr lang="bg-BG" sz="20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9600" y="639633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400" dirty="0"/>
              <a:t>Тестване на решението:</a:t>
            </a:r>
            <a:r>
              <a:rPr lang="en-US" sz="2400" dirty="0"/>
              <a:t> </a:t>
            </a:r>
            <a:r>
              <a:rPr lang="en-US" sz="2400" dirty="0">
                <a:hlinkClick r:id="rId3"/>
              </a:rPr>
              <a:t>https://judge.softuni.bg</a:t>
            </a:r>
            <a:r>
              <a:rPr lang="en-US" sz="2400">
                <a:hlinkClick r:id="rId3"/>
              </a:rPr>
              <a:t>/Contests/</a:t>
            </a:r>
            <a:r>
              <a:rPr lang="en-US" sz="2400" dirty="0">
                <a:hlinkClick r:id="rId3"/>
              </a:rPr>
              <a:t>Index/2407#7</a:t>
            </a:r>
            <a:endParaRPr lang="en-US" sz="2400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E336509A-9D91-4195-8722-602AA051B6D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41</a:t>
            </a:fld>
            <a:endParaRPr lang="en-US" dirty="0"/>
          </a:p>
        </p:txBody>
      </p:sp>
      <p:pic>
        <p:nvPicPr>
          <p:cNvPr id="8" name="Picture 2" descr="C:\Users\HP\Desktop\Graduation-Transparent-Background-PNG.png">
            <a:extLst>
              <a:ext uri="{FF2B5EF4-FFF2-40B4-BE49-F238E27FC236}">
                <a16:creationId xmlns:a16="http://schemas.microsoft.com/office/drawing/2014/main" id="{6566B3FD-7F88-44EA-A9D5-466565D1BC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228400" y="1098846"/>
            <a:ext cx="2503968" cy="2302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8410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8304" y="1405262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6" name="Slide Number">
            <a:extLst>
              <a:ext uri="{FF2B5EF4-FFF2-40B4-BE49-F238E27FC236}">
                <a16:creationId xmlns:a16="http://schemas.microsoft.com/office/drawing/2014/main" id="{2CC3F2EF-0EB2-48EB-9BA9-A732B32728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  <p:sp>
        <p:nvSpPr>
          <p:cNvPr id="17" name="Content Placeholder 4">
            <a:extLst>
              <a:ext uri="{FF2B5EF4-FFF2-40B4-BE49-F238E27FC236}">
                <a16:creationId xmlns:a16="http://schemas.microsoft.com/office/drawing/2014/main" id="{2CF07C18-A940-4CAB-8407-C5B84AD66124}"/>
              </a:ext>
            </a:extLst>
          </p:cNvPr>
          <p:cNvSpPr txBox="1">
            <a:spLocks/>
          </p:cNvSpPr>
          <p:nvPr/>
        </p:nvSpPr>
        <p:spPr>
          <a:xfrm>
            <a:off x="709427" y="1983340"/>
            <a:ext cx="8036199" cy="4118139"/>
          </a:xfrm>
          <a:prstGeom prst="rect">
            <a:avLst/>
          </a:prstGeom>
        </p:spPr>
        <p:txBody>
          <a:bodyPr vert="horz" lIns="108000" tIns="36000" rIns="108000" bIns="36000" rtlCol="0">
            <a:normAutofit fontScale="92500" lnSpcReduction="2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lnSpc>
                <a:spcPct val="130000"/>
              </a:lnSpc>
              <a:buClr>
                <a:schemeClr val="bg2"/>
              </a:buClr>
            </a:pPr>
            <a:r>
              <a:rPr lang="bg-BG" sz="3200" dirty="0">
                <a:solidFill>
                  <a:schemeClr val="bg2"/>
                </a:solidFill>
              </a:rPr>
              <a:t>Можем да четем от </a:t>
            </a:r>
            <a:r>
              <a:rPr lang="bg-BG" sz="3200" b="1" dirty="0">
                <a:solidFill>
                  <a:schemeClr val="bg1"/>
                </a:solidFill>
              </a:rPr>
              <a:t>масиви</a:t>
            </a:r>
          </a:p>
          <a:p>
            <a:pPr latinLnBrk="0">
              <a:lnSpc>
                <a:spcPct val="130000"/>
              </a:lnSpc>
              <a:buClr>
                <a:schemeClr val="bg2"/>
              </a:buClr>
            </a:pPr>
            <a:r>
              <a:rPr lang="bg-BG" sz="3200" dirty="0">
                <a:solidFill>
                  <a:schemeClr val="bg2"/>
                </a:solidFill>
              </a:rPr>
              <a:t>Можем да повтаряме блок от код с 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while</a:t>
            </a:r>
            <a:r>
              <a:rPr lang="en-US" sz="3200" b="1" dirty="0">
                <a:solidFill>
                  <a:schemeClr val="bg2"/>
                </a:solidFill>
              </a:rPr>
              <a:t>-</a:t>
            </a:r>
            <a:r>
              <a:rPr lang="bg-BG" sz="3200" dirty="0">
                <a:solidFill>
                  <a:schemeClr val="bg2"/>
                </a:solidFill>
              </a:rPr>
              <a:t>цикъл</a:t>
            </a:r>
            <a:endParaRPr lang="en-US" sz="3200" dirty="0">
              <a:solidFill>
                <a:schemeClr val="bg2"/>
              </a:solidFill>
            </a:endParaRPr>
          </a:p>
          <a:p>
            <a:pPr latinLnBrk="0">
              <a:lnSpc>
                <a:spcPct val="130000"/>
              </a:lnSpc>
              <a:buClr>
                <a:schemeClr val="bg2"/>
              </a:buClr>
            </a:pPr>
            <a:r>
              <a:rPr lang="bg-BG" sz="3200" dirty="0">
                <a:solidFill>
                  <a:schemeClr val="bg2"/>
                </a:solidFill>
              </a:rPr>
              <a:t>Можем да прекъсваме цикли с оператора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break</a:t>
            </a:r>
            <a:endParaRPr lang="bg-BG" sz="32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atinLnBrk="0">
              <a:lnSpc>
                <a:spcPct val="130000"/>
              </a:lnSpc>
              <a:buClr>
                <a:schemeClr val="bg2"/>
              </a:buClr>
            </a:pPr>
            <a:r>
              <a:rPr lang="bg-BG" sz="3200" dirty="0">
                <a:solidFill>
                  <a:schemeClr val="bg2"/>
                </a:solidFill>
              </a:rPr>
              <a:t>Можем да преминем към следваща итерация с оператора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continue</a:t>
            </a:r>
            <a:endParaRPr lang="bg-BG" sz="32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769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8800" dirty="0">
                <a:solidFill>
                  <a:srgbClr val="234465"/>
                </a:solidFill>
              </a:rPr>
              <a:t>Въпроси</a:t>
            </a:r>
            <a:r>
              <a:rPr lang="en-US" sz="8800" dirty="0">
                <a:solidFill>
                  <a:srgbClr val="234465"/>
                </a:solidFill>
              </a:rPr>
              <a:t>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309820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СофтУни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  <a:p>
            <a:pPr>
              <a:lnSpc>
                <a:spcPct val="120000"/>
              </a:lnSpc>
            </a:pP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DF35F8C-2829-4A50-BB58-E1FB381EAF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6275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986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 </a:t>
            </a:r>
            <a:r>
              <a:rPr lang="en-US" sz="3200" dirty="0"/>
              <a:t>– </a:t>
            </a:r>
            <a:r>
              <a:rPr lang="bg-BG" sz="3200" dirty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Фондация "Софтуерен университет"</a:t>
            </a:r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</a:t>
            </a:r>
            <a:r>
              <a:rPr lang="en-US" sz="3200" dirty="0"/>
              <a:t>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Дискусионни форуми на СофтУни</a:t>
            </a:r>
            <a:endParaRPr lang="en-US" sz="3200" dirty="0"/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Обучения</a:t>
            </a:r>
            <a:r>
              <a:rPr lang="en-US" dirty="0"/>
              <a:t> </a:t>
            </a:r>
            <a:r>
              <a:rPr lang="bg-BG" dirty="0"/>
              <a:t>в</a:t>
            </a:r>
            <a:r>
              <a:rPr lang="en-US" dirty="0"/>
              <a:t> </a:t>
            </a:r>
            <a:r>
              <a:rPr lang="bg-BG" dirty="0"/>
              <a:t>Софтуерен университет (СофтУни</a:t>
            </a:r>
            <a:r>
              <a:rPr lang="en-US" dirty="0"/>
              <a:t>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A12E19F5-A929-414C-9306-D5DF8F9C1B2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139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4260" y="1190235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US" dirty="0"/>
              <a:t>Какъв ще е резултатът от изпълнението на следния код:</a:t>
            </a:r>
          </a:p>
          <a:p>
            <a:pPr marL="514350" indent="-514350">
              <a:buAutoNum type="arabicPeriod" startAt="2"/>
            </a:pPr>
            <a:endParaRPr lang="en-US" dirty="0"/>
          </a:p>
          <a:p>
            <a:pPr marL="514350" indent="-514350">
              <a:buFont typeface="+mj-lt"/>
              <a:buAutoNum type="arabicPeriod" startAt="2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50762" y="2967183"/>
            <a:ext cx="5205862" cy="1825313"/>
          </a:xfrm>
          <a:solidFill>
            <a:schemeClr val="accent5">
              <a:lumMod val="60000"/>
              <a:lumOff val="40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for(</a:t>
            </a:r>
            <a:r>
              <a:rPr lang="bg-BG" sz="2800" dirty="0"/>
              <a:t> </a:t>
            </a:r>
            <a:r>
              <a:rPr lang="en-US" sz="2800" dirty="0"/>
              <a:t>; ;</a:t>
            </a:r>
            <a:r>
              <a:rPr lang="bg-BG" sz="2800" dirty="0"/>
              <a:t> </a:t>
            </a:r>
            <a:r>
              <a:rPr lang="en-US" sz="2800" dirty="0"/>
              <a:t>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  console.log("SoftUni");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Преговор</a:t>
            </a: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1CCA699E-6BB4-4C7A-802A-7FC5E3F654A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  <p:grpSp>
        <p:nvGrpSpPr>
          <p:cNvPr id="19" name="Group 14">
            <a:extLst>
              <a:ext uri="{FF2B5EF4-FFF2-40B4-BE49-F238E27FC236}">
                <a16:creationId xmlns:a16="http://schemas.microsoft.com/office/drawing/2014/main" id="{F9113E4A-F3DC-4010-8115-427BE97C49BC}"/>
              </a:ext>
            </a:extLst>
          </p:cNvPr>
          <p:cNvGrpSpPr/>
          <p:nvPr/>
        </p:nvGrpSpPr>
        <p:grpSpPr>
          <a:xfrm>
            <a:off x="8726135" y="4122657"/>
            <a:ext cx="2978422" cy="1927074"/>
            <a:chOff x="5514317" y="4659415"/>
            <a:chExt cx="3048000" cy="2438818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20" name="Speech Bubble: Oval 15">
              <a:extLst>
                <a:ext uri="{FF2B5EF4-FFF2-40B4-BE49-F238E27FC236}">
                  <a16:creationId xmlns:a16="http://schemas.microsoft.com/office/drawing/2014/main" id="{043A9BAA-A98E-4B5D-9D2E-035C867D7494}"/>
                </a:ext>
              </a:extLst>
            </p:cNvPr>
            <p:cNvSpPr/>
            <p:nvPr/>
          </p:nvSpPr>
          <p:spPr bwMode="auto">
            <a:xfrm>
              <a:off x="5514317" y="4659415"/>
              <a:ext cx="3048000" cy="2438818"/>
            </a:xfrm>
            <a:prstGeom prst="wedgeEllipseCallout">
              <a:avLst>
                <a:gd name="adj1" fmla="val -58688"/>
                <a:gd name="adj2" fmla="val -30023"/>
              </a:avLst>
            </a:prstGeom>
            <a:solidFill>
              <a:schemeClr val="tx1">
                <a:lumMod val="60000"/>
                <a:lumOff val="4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" name="TextBox 16">
              <a:extLst>
                <a:ext uri="{FF2B5EF4-FFF2-40B4-BE49-F238E27FC236}">
                  <a16:creationId xmlns:a16="http://schemas.microsoft.com/office/drawing/2014/main" id="{95631605-E2E2-4BA6-91C8-A219BCF080EC}"/>
                </a:ext>
              </a:extLst>
            </p:cNvPr>
            <p:cNvSpPr txBox="1"/>
            <p:nvPr/>
          </p:nvSpPr>
          <p:spPr>
            <a:xfrm>
              <a:off x="5677917" y="5390251"/>
              <a:ext cx="2442993" cy="9771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SoftUni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3" name="Group 5">
            <a:extLst>
              <a:ext uri="{FF2B5EF4-FFF2-40B4-BE49-F238E27FC236}">
                <a16:creationId xmlns:a16="http://schemas.microsoft.com/office/drawing/2014/main" id="{50C2690E-A422-4E0A-BDC2-CCD645448A6E}"/>
              </a:ext>
            </a:extLst>
          </p:cNvPr>
          <p:cNvGrpSpPr/>
          <p:nvPr/>
        </p:nvGrpSpPr>
        <p:grpSpPr>
          <a:xfrm>
            <a:off x="5609752" y="2568545"/>
            <a:ext cx="3153550" cy="1246436"/>
            <a:chOff x="874338" y="1992405"/>
            <a:chExt cx="4114800" cy="1493675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24" name="Speech Bubble: Rectangle with Corners Rounded 6">
              <a:extLst>
                <a:ext uri="{FF2B5EF4-FFF2-40B4-BE49-F238E27FC236}">
                  <a16:creationId xmlns:a16="http://schemas.microsoft.com/office/drawing/2014/main" id="{18216475-115A-4A23-9D8D-425446E381BB}"/>
                </a:ext>
              </a:extLst>
            </p:cNvPr>
            <p:cNvSpPr/>
            <p:nvPr/>
          </p:nvSpPr>
          <p:spPr bwMode="auto">
            <a:xfrm>
              <a:off x="874338" y="1992405"/>
              <a:ext cx="4114800" cy="1493675"/>
            </a:xfrm>
            <a:prstGeom prst="wedgeRoundRectCallout">
              <a:avLst>
                <a:gd name="adj1" fmla="val 37425"/>
                <a:gd name="adj2" fmla="val 65243"/>
                <a:gd name="adj3" fmla="val 16667"/>
              </a:avLst>
            </a:prstGeom>
            <a:solidFill>
              <a:schemeClr val="tx1">
                <a:lumMod val="60000"/>
                <a:lumOff val="4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" name="TextBox 10">
              <a:extLst>
                <a:ext uri="{FF2B5EF4-FFF2-40B4-BE49-F238E27FC236}">
                  <a16:creationId xmlns:a16="http://schemas.microsoft.com/office/drawing/2014/main" id="{2EF02AC2-2EF9-4BE6-8462-DDB3B705C66B}"/>
                </a:ext>
              </a:extLst>
            </p:cNvPr>
            <p:cNvSpPr txBox="1"/>
            <p:nvPr/>
          </p:nvSpPr>
          <p:spPr>
            <a:xfrm>
              <a:off x="918506" y="2269412"/>
              <a:ext cx="4070632" cy="95515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Infinite loop</a:t>
              </a:r>
              <a:endParaRPr lang="en-US" sz="4000" dirty="0"/>
            </a:p>
          </p:txBody>
        </p:sp>
      </p:grpSp>
      <p:grpSp>
        <p:nvGrpSpPr>
          <p:cNvPr id="26" name="Group 2">
            <a:extLst>
              <a:ext uri="{FF2B5EF4-FFF2-40B4-BE49-F238E27FC236}">
                <a16:creationId xmlns:a16="http://schemas.microsoft.com/office/drawing/2014/main" id="{ABA09114-AB1C-4852-8337-F503C9FBAD85}"/>
              </a:ext>
            </a:extLst>
          </p:cNvPr>
          <p:cNvGrpSpPr/>
          <p:nvPr/>
        </p:nvGrpSpPr>
        <p:grpSpPr>
          <a:xfrm>
            <a:off x="8961972" y="2209800"/>
            <a:ext cx="3028720" cy="1295309"/>
            <a:chOff x="9009082" y="2321375"/>
            <a:chExt cx="2993647" cy="1266985"/>
          </a:xfrm>
          <a:solidFill>
            <a:schemeClr val="tx1"/>
          </a:solidFill>
        </p:grpSpPr>
        <p:sp>
          <p:nvSpPr>
            <p:cNvPr id="27" name="Speech Bubble: Rectangle with Corners Rounded 1">
              <a:extLst>
                <a:ext uri="{FF2B5EF4-FFF2-40B4-BE49-F238E27FC236}">
                  <a16:creationId xmlns:a16="http://schemas.microsoft.com/office/drawing/2014/main" id="{05575E93-7116-4BB6-A06C-0CB99BC167C0}"/>
                </a:ext>
              </a:extLst>
            </p:cNvPr>
            <p:cNvSpPr/>
            <p:nvPr/>
          </p:nvSpPr>
          <p:spPr bwMode="auto">
            <a:xfrm>
              <a:off x="9009082" y="2321375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" name="TextBox 20">
              <a:extLst>
                <a:ext uri="{FF2B5EF4-FFF2-40B4-BE49-F238E27FC236}">
                  <a16:creationId xmlns:a16="http://schemas.microsoft.com/office/drawing/2014/main" id="{73980916-7E49-49F5-BE9A-62EFACC298C4}"/>
                </a:ext>
              </a:extLst>
            </p:cNvPr>
            <p:cNvSpPr txBox="1"/>
            <p:nvPr/>
          </p:nvSpPr>
          <p:spPr>
            <a:xfrm>
              <a:off x="9196890" y="2602988"/>
              <a:ext cx="2658116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Runtime error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9" name="Group 11">
            <a:extLst>
              <a:ext uri="{FF2B5EF4-FFF2-40B4-BE49-F238E27FC236}">
                <a16:creationId xmlns:a16="http://schemas.microsoft.com/office/drawing/2014/main" id="{321C752B-44C1-4C44-8F48-ECA0B79A756E}"/>
              </a:ext>
            </a:extLst>
          </p:cNvPr>
          <p:cNvGrpSpPr/>
          <p:nvPr/>
        </p:nvGrpSpPr>
        <p:grpSpPr>
          <a:xfrm>
            <a:off x="5661389" y="4731065"/>
            <a:ext cx="2722115" cy="1318666"/>
            <a:chOff x="1039935" y="4225124"/>
            <a:chExt cx="5767434" cy="2021280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30" name="Speech Bubble: Rectangle with Corners Rounded 12">
              <a:extLst>
                <a:ext uri="{FF2B5EF4-FFF2-40B4-BE49-F238E27FC236}">
                  <a16:creationId xmlns:a16="http://schemas.microsoft.com/office/drawing/2014/main" id="{D87088B6-1168-4DDF-8741-3864AE32F44A}"/>
                </a:ext>
              </a:extLst>
            </p:cNvPr>
            <p:cNvSpPr/>
            <p:nvPr/>
          </p:nvSpPr>
          <p:spPr bwMode="auto">
            <a:xfrm>
              <a:off x="1039935" y="4225124"/>
              <a:ext cx="5767434" cy="2021280"/>
            </a:xfrm>
            <a:prstGeom prst="wedgeRoundRectCallout">
              <a:avLst>
                <a:gd name="adj1" fmla="val 42283"/>
                <a:gd name="adj2" fmla="val 60997"/>
                <a:gd name="adj3" fmla="val 16667"/>
              </a:avLst>
            </a:prstGeom>
            <a:solidFill>
              <a:schemeClr val="tx1">
                <a:alpha val="8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1" name="TextBox 13">
              <a:extLst>
                <a:ext uri="{FF2B5EF4-FFF2-40B4-BE49-F238E27FC236}">
                  <a16:creationId xmlns:a16="http://schemas.microsoft.com/office/drawing/2014/main" id="{321349FB-2356-49E4-A94C-A3847939157D}"/>
                </a:ext>
              </a:extLst>
            </p:cNvPr>
            <p:cNvSpPr txBox="1"/>
            <p:nvPr/>
          </p:nvSpPr>
          <p:spPr>
            <a:xfrm>
              <a:off x="1321229" y="4297907"/>
              <a:ext cx="5204848" cy="174448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Compile time error</a:t>
              </a:r>
              <a:endParaRPr lang="en-US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26885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4260" y="1190235"/>
            <a:ext cx="11808021" cy="5185625"/>
          </a:xfrm>
        </p:spPr>
        <p:txBody>
          <a:bodyPr/>
          <a:lstStyle/>
          <a:p>
            <a:r>
              <a:rPr lang="en-US" dirty="0"/>
              <a:t>3.  Какъв ще е резултатът от изпълнението на следния код:</a:t>
            </a:r>
          </a:p>
          <a:p>
            <a:endParaRPr lang="en-US" dirty="0"/>
          </a:p>
          <a:p>
            <a:pPr marL="514350" indent="-514350">
              <a:buFont typeface="+mj-lt"/>
              <a:buAutoNum type="arabicPeriod" startAt="4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47730" y="2967183"/>
            <a:ext cx="6007384" cy="1825312"/>
          </a:xfrm>
          <a:solidFill>
            <a:schemeClr val="accent5">
              <a:lumMod val="60000"/>
              <a:lumOff val="40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 fontAlgn="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for (let i = 0; i &lt; 2; i += 0.5) {</a:t>
            </a:r>
          </a:p>
          <a:p>
            <a:pPr fontAlgn="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console.log(i + ", ");</a:t>
            </a:r>
          </a:p>
          <a:p>
            <a:pPr fontAlgn="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Преговор</a:t>
            </a: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377E6F89-0CCB-492D-94CB-583AE44C917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  <p:grpSp>
        <p:nvGrpSpPr>
          <p:cNvPr id="19" name="Group 11">
            <a:extLst>
              <a:ext uri="{FF2B5EF4-FFF2-40B4-BE49-F238E27FC236}">
                <a16:creationId xmlns:a16="http://schemas.microsoft.com/office/drawing/2014/main" id="{0E244692-D7D4-4858-9110-D9D7DF3C5F40}"/>
              </a:ext>
            </a:extLst>
          </p:cNvPr>
          <p:cNvGrpSpPr/>
          <p:nvPr/>
        </p:nvGrpSpPr>
        <p:grpSpPr>
          <a:xfrm>
            <a:off x="8822749" y="3904935"/>
            <a:ext cx="3151103" cy="1444543"/>
            <a:chOff x="1047227" y="4098001"/>
            <a:chExt cx="5767434" cy="2021280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20" name="Speech Bubble: Rectangle with Corners Rounded 12">
              <a:extLst>
                <a:ext uri="{FF2B5EF4-FFF2-40B4-BE49-F238E27FC236}">
                  <a16:creationId xmlns:a16="http://schemas.microsoft.com/office/drawing/2014/main" id="{FC58E85A-F24D-496B-897E-2E134D42A901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33574"/>
                <a:gd name="adj2" fmla="val 65228"/>
                <a:gd name="adj3" fmla="val 16667"/>
              </a:avLst>
            </a:prstGeom>
            <a:solidFill>
              <a:schemeClr val="tx1">
                <a:lumMod val="60000"/>
                <a:lumOff val="4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" name="TextBox 13">
              <a:extLst>
                <a:ext uri="{FF2B5EF4-FFF2-40B4-BE49-F238E27FC236}">
                  <a16:creationId xmlns:a16="http://schemas.microsoft.com/office/drawing/2014/main" id="{6F09F4F9-0DFD-49BE-93AB-081B84A61D0A}"/>
                </a:ext>
              </a:extLst>
            </p:cNvPr>
            <p:cNvSpPr txBox="1"/>
            <p:nvPr/>
          </p:nvSpPr>
          <p:spPr>
            <a:xfrm>
              <a:off x="1321229" y="4268704"/>
              <a:ext cx="5204848" cy="174448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Compile time error</a:t>
              </a:r>
              <a:endParaRPr lang="en-US" sz="4000" dirty="0"/>
            </a:p>
          </p:txBody>
        </p:sp>
      </p:grpSp>
      <p:grpSp>
        <p:nvGrpSpPr>
          <p:cNvPr id="23" name="Group 14">
            <a:extLst>
              <a:ext uri="{FF2B5EF4-FFF2-40B4-BE49-F238E27FC236}">
                <a16:creationId xmlns:a16="http://schemas.microsoft.com/office/drawing/2014/main" id="{4DAF556B-8043-49FA-B76B-CAB4B798F19B}"/>
              </a:ext>
            </a:extLst>
          </p:cNvPr>
          <p:cNvGrpSpPr/>
          <p:nvPr/>
        </p:nvGrpSpPr>
        <p:grpSpPr>
          <a:xfrm>
            <a:off x="5996561" y="3027116"/>
            <a:ext cx="2545568" cy="1705446"/>
            <a:chOff x="5541569" y="4570824"/>
            <a:chExt cx="2738746" cy="2164616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24" name="Speech Bubble: Oval 15">
              <a:extLst>
                <a:ext uri="{FF2B5EF4-FFF2-40B4-BE49-F238E27FC236}">
                  <a16:creationId xmlns:a16="http://schemas.microsoft.com/office/drawing/2014/main" id="{6AA011A2-47F9-4DBC-BC77-DCF9518B00D4}"/>
                </a:ext>
              </a:extLst>
            </p:cNvPr>
            <p:cNvSpPr/>
            <p:nvPr/>
          </p:nvSpPr>
          <p:spPr bwMode="auto">
            <a:xfrm>
              <a:off x="5541569" y="4570824"/>
              <a:ext cx="2738746" cy="2164616"/>
            </a:xfrm>
            <a:prstGeom prst="wedgeEllipseCallout">
              <a:avLst>
                <a:gd name="adj1" fmla="val 47850"/>
                <a:gd name="adj2" fmla="val 42719"/>
              </a:avLst>
            </a:prstGeom>
            <a:solidFill>
              <a:schemeClr val="tx1">
                <a:lumMod val="60000"/>
                <a:lumOff val="4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" name="TextBox 16">
              <a:extLst>
                <a:ext uri="{FF2B5EF4-FFF2-40B4-BE49-F238E27FC236}">
                  <a16:creationId xmlns:a16="http://schemas.microsoft.com/office/drawing/2014/main" id="{A60B0DA4-03CF-4ED5-ADB2-2E491147C250}"/>
                </a:ext>
              </a:extLst>
            </p:cNvPr>
            <p:cNvSpPr txBox="1"/>
            <p:nvPr/>
          </p:nvSpPr>
          <p:spPr>
            <a:xfrm>
              <a:off x="5869334" y="5181051"/>
              <a:ext cx="1696799" cy="97581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0, 1</a:t>
              </a:r>
            </a:p>
          </p:txBody>
        </p:sp>
      </p:grpSp>
      <p:grpSp>
        <p:nvGrpSpPr>
          <p:cNvPr id="26" name="Group 5">
            <a:extLst>
              <a:ext uri="{FF2B5EF4-FFF2-40B4-BE49-F238E27FC236}">
                <a16:creationId xmlns:a16="http://schemas.microsoft.com/office/drawing/2014/main" id="{E72C656A-C0DE-412F-AD95-6635352A08A3}"/>
              </a:ext>
            </a:extLst>
          </p:cNvPr>
          <p:cNvGrpSpPr/>
          <p:nvPr/>
        </p:nvGrpSpPr>
        <p:grpSpPr>
          <a:xfrm>
            <a:off x="8356918" y="2103089"/>
            <a:ext cx="3521458" cy="1262937"/>
            <a:chOff x="1063130" y="3170974"/>
            <a:chExt cx="4114800" cy="1493675"/>
          </a:xfrm>
          <a:solidFill>
            <a:schemeClr val="tx1"/>
          </a:solidFill>
        </p:grpSpPr>
        <p:sp>
          <p:nvSpPr>
            <p:cNvPr id="27" name="Speech Bubble: Rectangle with Corners Rounded 6">
              <a:extLst>
                <a:ext uri="{FF2B5EF4-FFF2-40B4-BE49-F238E27FC236}">
                  <a16:creationId xmlns:a16="http://schemas.microsoft.com/office/drawing/2014/main" id="{B0C4A6C4-BFF9-4D7E-8BA2-CFEC4B784EC1}"/>
                </a:ext>
              </a:extLst>
            </p:cNvPr>
            <p:cNvSpPr/>
            <p:nvPr/>
          </p:nvSpPr>
          <p:spPr bwMode="auto">
            <a:xfrm>
              <a:off x="1063130" y="3170974"/>
              <a:ext cx="4114800" cy="1493675"/>
            </a:xfrm>
            <a:prstGeom prst="wedgeRoundRectCallout">
              <a:avLst>
                <a:gd name="adj1" fmla="val -41321"/>
                <a:gd name="adj2" fmla="val 79268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" name="TextBox 10">
              <a:extLst>
                <a:ext uri="{FF2B5EF4-FFF2-40B4-BE49-F238E27FC236}">
                  <a16:creationId xmlns:a16="http://schemas.microsoft.com/office/drawing/2014/main" id="{DF606D30-7414-48A3-A430-C8E2C43499FB}"/>
                </a:ext>
              </a:extLst>
            </p:cNvPr>
            <p:cNvSpPr txBox="1"/>
            <p:nvPr/>
          </p:nvSpPr>
          <p:spPr>
            <a:xfrm>
              <a:off x="1279548" y="3455817"/>
              <a:ext cx="3601411" cy="86660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0, 0.5, 1, 1.5</a:t>
              </a:r>
              <a:endParaRPr lang="en-US" sz="2400" dirty="0"/>
            </a:p>
          </p:txBody>
        </p:sp>
      </p:grpSp>
      <p:grpSp>
        <p:nvGrpSpPr>
          <p:cNvPr id="29" name="Group 2">
            <a:extLst>
              <a:ext uri="{FF2B5EF4-FFF2-40B4-BE49-F238E27FC236}">
                <a16:creationId xmlns:a16="http://schemas.microsoft.com/office/drawing/2014/main" id="{CB282B33-F0FC-4221-8732-DCA1BAB2417B}"/>
              </a:ext>
            </a:extLst>
          </p:cNvPr>
          <p:cNvGrpSpPr/>
          <p:nvPr/>
        </p:nvGrpSpPr>
        <p:grpSpPr>
          <a:xfrm>
            <a:off x="5548482" y="5142974"/>
            <a:ext cx="2993647" cy="1266985"/>
            <a:chOff x="8967919" y="2302916"/>
            <a:chExt cx="2993647" cy="1266985"/>
          </a:xfrm>
          <a:solidFill>
            <a:srgbClr val="4F6984">
              <a:alpha val="80000"/>
            </a:srgbClr>
          </a:solidFill>
        </p:grpSpPr>
        <p:sp>
          <p:nvSpPr>
            <p:cNvPr id="30" name="Speech Bubble: Rectangle with Corners Rounded 1">
              <a:extLst>
                <a:ext uri="{FF2B5EF4-FFF2-40B4-BE49-F238E27FC236}">
                  <a16:creationId xmlns:a16="http://schemas.microsoft.com/office/drawing/2014/main" id="{2CA4C51F-4F3A-4AE0-9349-BF38CACFDB14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2476"/>
                <a:gd name="adj2" fmla="val -67725"/>
                <a:gd name="adj3" fmla="val 16667"/>
              </a:avLst>
            </a:prstGeom>
            <a:solidFill>
              <a:schemeClr val="tx1">
                <a:alpha val="8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1" name="TextBox 20">
              <a:extLst>
                <a:ext uri="{FF2B5EF4-FFF2-40B4-BE49-F238E27FC236}">
                  <a16:creationId xmlns:a16="http://schemas.microsoft.com/office/drawing/2014/main" id="{29A55571-6FD6-4873-B32B-E19F97AB7B5A}"/>
                </a:ext>
              </a:extLst>
            </p:cNvPr>
            <p:cNvSpPr txBox="1"/>
            <p:nvPr/>
          </p:nvSpPr>
          <p:spPr>
            <a:xfrm>
              <a:off x="9245387" y="2570633"/>
              <a:ext cx="2365093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Infinite loop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67084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4260" y="1190235"/>
            <a:ext cx="11808021" cy="5185625"/>
          </a:xfrm>
        </p:spPr>
        <p:txBody>
          <a:bodyPr/>
          <a:lstStyle/>
          <a:p>
            <a:r>
              <a:rPr lang="bg-BG" dirty="0"/>
              <a:t>4</a:t>
            </a:r>
            <a:r>
              <a:rPr lang="en-US" dirty="0"/>
              <a:t>.  Какъв ще е резултатът от изпълнението на следния код:</a:t>
            </a:r>
          </a:p>
          <a:p>
            <a:endParaRPr lang="en-US" dirty="0"/>
          </a:p>
          <a:p>
            <a:pPr marL="514350" indent="-514350">
              <a:buFont typeface="+mj-lt"/>
              <a:buAutoNum type="arabicPeriod" startAt="4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47730" y="2967183"/>
            <a:ext cx="5481570" cy="1110020"/>
          </a:xfrm>
          <a:solidFill>
            <a:schemeClr val="accent5">
              <a:lumMod val="60000"/>
              <a:lumOff val="40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 fontAlgn="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let text = "input";</a:t>
            </a:r>
          </a:p>
          <a:p>
            <a:pPr fontAlgn="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console.log(text[0]);</a:t>
            </a:r>
            <a:endParaRPr lang="bg-BG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Преговор</a:t>
            </a: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377E6F89-0CCB-492D-94CB-583AE44C917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  <p:grpSp>
        <p:nvGrpSpPr>
          <p:cNvPr id="2" name="Group 11">
            <a:extLst>
              <a:ext uri="{FF2B5EF4-FFF2-40B4-BE49-F238E27FC236}">
                <a16:creationId xmlns:a16="http://schemas.microsoft.com/office/drawing/2014/main" id="{0E244692-D7D4-4858-9110-D9D7DF3C5F40}"/>
              </a:ext>
            </a:extLst>
          </p:cNvPr>
          <p:cNvGrpSpPr/>
          <p:nvPr/>
        </p:nvGrpSpPr>
        <p:grpSpPr>
          <a:xfrm>
            <a:off x="8822749" y="3904935"/>
            <a:ext cx="3151103" cy="1444543"/>
            <a:chOff x="1047227" y="4098001"/>
            <a:chExt cx="5767434" cy="2021280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20" name="Speech Bubble: Rectangle with Corners Rounded 12">
              <a:extLst>
                <a:ext uri="{FF2B5EF4-FFF2-40B4-BE49-F238E27FC236}">
                  <a16:creationId xmlns:a16="http://schemas.microsoft.com/office/drawing/2014/main" id="{FC58E85A-F24D-496B-897E-2E134D42A901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33574"/>
                <a:gd name="adj2" fmla="val 65228"/>
                <a:gd name="adj3" fmla="val 16667"/>
              </a:avLst>
            </a:prstGeom>
            <a:solidFill>
              <a:schemeClr val="tx1">
                <a:lumMod val="60000"/>
                <a:lumOff val="4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" name="TextBox 13">
              <a:extLst>
                <a:ext uri="{FF2B5EF4-FFF2-40B4-BE49-F238E27FC236}">
                  <a16:creationId xmlns:a16="http://schemas.microsoft.com/office/drawing/2014/main" id="{6F09F4F9-0DFD-49BE-93AB-081B84A61D0A}"/>
                </a:ext>
              </a:extLst>
            </p:cNvPr>
            <p:cNvSpPr txBox="1"/>
            <p:nvPr/>
          </p:nvSpPr>
          <p:spPr>
            <a:xfrm>
              <a:off x="1321229" y="4268704"/>
              <a:ext cx="5204848" cy="174448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Compile time error</a:t>
              </a:r>
              <a:endParaRPr lang="en-US" sz="4000" dirty="0"/>
            </a:p>
          </p:txBody>
        </p:sp>
      </p:grpSp>
      <p:grpSp>
        <p:nvGrpSpPr>
          <p:cNvPr id="3" name="Group 14">
            <a:extLst>
              <a:ext uri="{FF2B5EF4-FFF2-40B4-BE49-F238E27FC236}">
                <a16:creationId xmlns:a16="http://schemas.microsoft.com/office/drawing/2014/main" id="{4DAF556B-8043-49FA-B76B-CAB4B798F19B}"/>
              </a:ext>
            </a:extLst>
          </p:cNvPr>
          <p:cNvGrpSpPr/>
          <p:nvPr/>
        </p:nvGrpSpPr>
        <p:grpSpPr>
          <a:xfrm>
            <a:off x="5996561" y="3027116"/>
            <a:ext cx="2545568" cy="1705446"/>
            <a:chOff x="5541569" y="4570824"/>
            <a:chExt cx="2738746" cy="2164616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24" name="Speech Bubble: Oval 15">
              <a:extLst>
                <a:ext uri="{FF2B5EF4-FFF2-40B4-BE49-F238E27FC236}">
                  <a16:creationId xmlns:a16="http://schemas.microsoft.com/office/drawing/2014/main" id="{6AA011A2-47F9-4DBC-BC77-DCF9518B00D4}"/>
                </a:ext>
              </a:extLst>
            </p:cNvPr>
            <p:cNvSpPr/>
            <p:nvPr/>
          </p:nvSpPr>
          <p:spPr bwMode="auto">
            <a:xfrm>
              <a:off x="5541569" y="4570824"/>
              <a:ext cx="2738746" cy="2164616"/>
            </a:xfrm>
            <a:prstGeom prst="wedgeEllipseCallout">
              <a:avLst>
                <a:gd name="adj1" fmla="val 47850"/>
                <a:gd name="adj2" fmla="val 42719"/>
              </a:avLst>
            </a:prstGeom>
            <a:solidFill>
              <a:schemeClr val="tx1">
                <a:lumMod val="60000"/>
                <a:lumOff val="4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" name="TextBox 16">
              <a:extLst>
                <a:ext uri="{FF2B5EF4-FFF2-40B4-BE49-F238E27FC236}">
                  <a16:creationId xmlns:a16="http://schemas.microsoft.com/office/drawing/2014/main" id="{A60B0DA4-03CF-4ED5-ADB2-2E491147C250}"/>
                </a:ext>
              </a:extLst>
            </p:cNvPr>
            <p:cNvSpPr txBox="1"/>
            <p:nvPr/>
          </p:nvSpPr>
          <p:spPr>
            <a:xfrm>
              <a:off x="5648555" y="5181051"/>
              <a:ext cx="2152045" cy="97998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input</a:t>
              </a:r>
            </a:p>
          </p:txBody>
        </p:sp>
      </p:grpSp>
      <p:grpSp>
        <p:nvGrpSpPr>
          <p:cNvPr id="4" name="Group 5">
            <a:extLst>
              <a:ext uri="{FF2B5EF4-FFF2-40B4-BE49-F238E27FC236}">
                <a16:creationId xmlns:a16="http://schemas.microsoft.com/office/drawing/2014/main" id="{E72C656A-C0DE-412F-AD95-6635352A08A3}"/>
              </a:ext>
            </a:extLst>
          </p:cNvPr>
          <p:cNvGrpSpPr/>
          <p:nvPr/>
        </p:nvGrpSpPr>
        <p:grpSpPr>
          <a:xfrm>
            <a:off x="8356918" y="2103089"/>
            <a:ext cx="3521458" cy="1262937"/>
            <a:chOff x="1063130" y="3170974"/>
            <a:chExt cx="4114800" cy="1493675"/>
          </a:xfrm>
          <a:solidFill>
            <a:schemeClr val="tx1"/>
          </a:solidFill>
        </p:grpSpPr>
        <p:sp>
          <p:nvSpPr>
            <p:cNvPr id="27" name="Speech Bubble: Rectangle with Corners Rounded 6">
              <a:extLst>
                <a:ext uri="{FF2B5EF4-FFF2-40B4-BE49-F238E27FC236}">
                  <a16:creationId xmlns:a16="http://schemas.microsoft.com/office/drawing/2014/main" id="{B0C4A6C4-BFF9-4D7E-8BA2-CFEC4B784EC1}"/>
                </a:ext>
              </a:extLst>
            </p:cNvPr>
            <p:cNvSpPr/>
            <p:nvPr/>
          </p:nvSpPr>
          <p:spPr bwMode="auto">
            <a:xfrm>
              <a:off x="1063130" y="3170974"/>
              <a:ext cx="4114800" cy="1493675"/>
            </a:xfrm>
            <a:prstGeom prst="wedgeRoundRectCallout">
              <a:avLst>
                <a:gd name="adj1" fmla="val -41321"/>
                <a:gd name="adj2" fmla="val 79268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" name="TextBox 10">
              <a:extLst>
                <a:ext uri="{FF2B5EF4-FFF2-40B4-BE49-F238E27FC236}">
                  <a16:creationId xmlns:a16="http://schemas.microsoft.com/office/drawing/2014/main" id="{DF606D30-7414-48A3-A430-C8E2C43499FB}"/>
                </a:ext>
              </a:extLst>
            </p:cNvPr>
            <p:cNvSpPr txBox="1"/>
            <p:nvPr/>
          </p:nvSpPr>
          <p:spPr>
            <a:xfrm>
              <a:off x="1279548" y="3455817"/>
              <a:ext cx="3601411" cy="86660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 err="1"/>
                <a:t>i</a:t>
              </a:r>
              <a:endParaRPr lang="en-US" sz="3200" dirty="0"/>
            </a:p>
          </p:txBody>
        </p:sp>
      </p:grpSp>
      <p:grpSp>
        <p:nvGrpSpPr>
          <p:cNvPr id="5" name="Group 2">
            <a:extLst>
              <a:ext uri="{FF2B5EF4-FFF2-40B4-BE49-F238E27FC236}">
                <a16:creationId xmlns:a16="http://schemas.microsoft.com/office/drawing/2014/main" id="{CB282B33-F0FC-4221-8732-DCA1BAB2417B}"/>
              </a:ext>
            </a:extLst>
          </p:cNvPr>
          <p:cNvGrpSpPr/>
          <p:nvPr/>
        </p:nvGrpSpPr>
        <p:grpSpPr>
          <a:xfrm>
            <a:off x="5518150" y="5162550"/>
            <a:ext cx="2993647" cy="1266985"/>
            <a:chOff x="8937587" y="2322492"/>
            <a:chExt cx="2993647" cy="1266985"/>
          </a:xfrm>
          <a:solidFill>
            <a:srgbClr val="4F6984">
              <a:alpha val="80000"/>
            </a:srgbClr>
          </a:solidFill>
        </p:grpSpPr>
        <p:sp>
          <p:nvSpPr>
            <p:cNvPr id="30" name="Speech Bubble: Rectangle with Corners Rounded 1">
              <a:extLst>
                <a:ext uri="{FF2B5EF4-FFF2-40B4-BE49-F238E27FC236}">
                  <a16:creationId xmlns:a16="http://schemas.microsoft.com/office/drawing/2014/main" id="{2CA4C51F-4F3A-4AE0-9349-BF38CACFDB14}"/>
                </a:ext>
              </a:extLst>
            </p:cNvPr>
            <p:cNvSpPr/>
            <p:nvPr/>
          </p:nvSpPr>
          <p:spPr bwMode="auto">
            <a:xfrm>
              <a:off x="8937587" y="2322492"/>
              <a:ext cx="2993647" cy="1266985"/>
            </a:xfrm>
            <a:prstGeom prst="wedgeRoundRectCallout">
              <a:avLst>
                <a:gd name="adj1" fmla="val -2476"/>
                <a:gd name="adj2" fmla="val -67725"/>
                <a:gd name="adj3" fmla="val 16667"/>
              </a:avLst>
            </a:prstGeom>
            <a:solidFill>
              <a:schemeClr val="tx1">
                <a:alpha val="8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1" name="TextBox 20">
              <a:extLst>
                <a:ext uri="{FF2B5EF4-FFF2-40B4-BE49-F238E27FC236}">
                  <a16:creationId xmlns:a16="http://schemas.microsoft.com/office/drawing/2014/main" id="{29A55571-6FD6-4873-B32B-E19F97AB7B5A}"/>
                </a:ext>
              </a:extLst>
            </p:cNvPr>
            <p:cNvSpPr txBox="1"/>
            <p:nvPr/>
          </p:nvSpPr>
          <p:spPr>
            <a:xfrm>
              <a:off x="9248737" y="2570633"/>
              <a:ext cx="2489200" cy="79705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600" b="1" dirty="0">
                  <a:solidFill>
                    <a:schemeClr val="bg2"/>
                  </a:solidFill>
                </a:rPr>
                <a:t>text</a:t>
              </a:r>
              <a:endParaRPr lang="en-US" sz="1400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67084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DA9AC-DDF4-401D-A66B-A855835E36C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>
                <a:latin typeface="Consolas" panose="020B0609020204030204" pitchFamily="49" charset="0"/>
              </a:rPr>
              <a:t>Масиви – четене от масив</a:t>
            </a:r>
            <a:endParaRPr lang="bg-BG" dirty="0"/>
          </a:p>
        </p:txBody>
      </p:sp>
      <p:pic>
        <p:nvPicPr>
          <p:cNvPr id="4" name="Picture 1" descr="C:\Trash\array.png">
            <a:extLst>
              <a:ext uri="{FF2B5EF4-FFF2-40B4-BE49-F238E27FC236}">
                <a16:creationId xmlns:a16="http://schemas.microsoft.com/office/drawing/2014/main" id="{56077E10-BC06-4324-AFF9-E38DC7F574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989" y="1981200"/>
            <a:ext cx="3200022" cy="1114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862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bg-BG" dirty="0"/>
              <a:t>В програмирането </a:t>
            </a:r>
            <a:r>
              <a:rPr lang="bg-BG" b="1" dirty="0">
                <a:solidFill>
                  <a:schemeClr val="bg1"/>
                </a:solidFill>
              </a:rPr>
              <a:t>масив </a:t>
            </a:r>
            <a:r>
              <a:rPr lang="bg-BG" dirty="0"/>
              <a:t>е </a:t>
            </a:r>
            <a:r>
              <a:rPr lang="bg-BG" b="1" dirty="0">
                <a:solidFill>
                  <a:schemeClr val="bg1"/>
                </a:solidFill>
              </a:rPr>
              <a:t>поредица от елементи</a:t>
            </a:r>
            <a:endParaRPr lang="en-US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endParaRPr lang="en-GB" b="1" dirty="0">
              <a:solidFill>
                <a:schemeClr val="bg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GB" b="1" dirty="0">
              <a:solidFill>
                <a:schemeClr val="bg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</a:pPr>
            <a:r>
              <a:rPr lang="bg-BG" dirty="0"/>
              <a:t>Можем да запазваме </a:t>
            </a:r>
            <a:r>
              <a:rPr lang="bg-BG" b="1" dirty="0">
                <a:solidFill>
                  <a:schemeClr val="bg1"/>
                </a:solidFill>
              </a:rPr>
              <a:t>много стойности</a:t>
            </a:r>
            <a:r>
              <a:rPr lang="en-GB" b="1" dirty="0"/>
              <a:t> </a:t>
            </a:r>
            <a:r>
              <a:rPr lang="bg-BG" dirty="0"/>
              <a:t>в една променлива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bg-BG" dirty="0"/>
              <a:t>Елементите са номерирани от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0</a:t>
            </a:r>
            <a:r>
              <a:rPr lang="en-US" dirty="0"/>
              <a:t> </a:t>
            </a:r>
            <a:r>
              <a:rPr lang="bg-BG" dirty="0"/>
              <a:t>до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length-1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Масивите имат</a:t>
            </a:r>
            <a:r>
              <a:rPr lang="en-US" dirty="0"/>
              <a:t> </a:t>
            </a:r>
            <a:r>
              <a:rPr lang="bg-BG" b="1" dirty="0">
                <a:solidFill>
                  <a:schemeClr val="bg1"/>
                </a:solidFill>
              </a:rPr>
              <a:t>дължина на променливата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(</a:t>
            </a:r>
            <a:r>
              <a:rPr lang="en-US" b="1" noProof="1">
                <a:solidFill>
                  <a:schemeClr val="bg1"/>
                </a:solidFill>
              </a:rPr>
              <a:t>Array.length</a:t>
            </a:r>
            <a:r>
              <a:rPr lang="en-US" dirty="0"/>
              <a:t>)</a:t>
            </a:r>
            <a:endParaRPr lang="bg-BG" dirty="0"/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е масив</a:t>
            </a:r>
            <a:r>
              <a:rPr lang="en-US" dirty="0"/>
              <a:t>?</a:t>
            </a:r>
            <a:endParaRPr lang="bg-BG" dirty="0"/>
          </a:p>
        </p:txBody>
      </p:sp>
      <p:sp>
        <p:nvSpPr>
          <p:cNvPr id="15" name="AutoShape 23"/>
          <p:cNvSpPr>
            <a:spLocks noChangeArrowheads="1"/>
          </p:cNvSpPr>
          <p:nvPr/>
        </p:nvSpPr>
        <p:spPr bwMode="auto">
          <a:xfrm>
            <a:off x="2574898" y="2294277"/>
            <a:ext cx="2003397" cy="892851"/>
          </a:xfrm>
          <a:prstGeom prst="wedgeRoundRectCallout">
            <a:avLst>
              <a:gd name="adj1" fmla="val 67473"/>
              <a:gd name="adj2" fmla="val 2552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Масив от 5 елемента</a:t>
            </a:r>
          </a:p>
        </p:txBody>
      </p:sp>
      <p:sp>
        <p:nvSpPr>
          <p:cNvPr id="16" name="AutoShape 25"/>
          <p:cNvSpPr>
            <a:spLocks noChangeArrowheads="1"/>
          </p:cNvSpPr>
          <p:nvPr/>
        </p:nvSpPr>
        <p:spPr bwMode="auto">
          <a:xfrm>
            <a:off x="8597149" y="1875466"/>
            <a:ext cx="2549982" cy="708983"/>
          </a:xfrm>
          <a:prstGeom prst="wedgeRoundRectCallout">
            <a:avLst>
              <a:gd name="adj1" fmla="val -62220"/>
              <a:gd name="adj2" fmla="val 2491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Индекс на елемента</a:t>
            </a:r>
          </a:p>
        </p:txBody>
      </p:sp>
      <p:sp>
        <p:nvSpPr>
          <p:cNvPr id="17" name="AutoShape 24"/>
          <p:cNvSpPr>
            <a:spLocks noChangeArrowheads="1"/>
          </p:cNvSpPr>
          <p:nvPr/>
        </p:nvSpPr>
        <p:spPr bwMode="auto">
          <a:xfrm>
            <a:off x="8668937" y="3175778"/>
            <a:ext cx="3242121" cy="652770"/>
          </a:xfrm>
          <a:prstGeom prst="wedgeRoundRectCallout">
            <a:avLst>
              <a:gd name="adj1" fmla="val -61325"/>
              <a:gd name="adj2" fmla="val -3758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Елемент от масива</a:t>
            </a:r>
          </a:p>
        </p:txBody>
      </p:sp>
      <p:grpSp>
        <p:nvGrpSpPr>
          <p:cNvPr id="2" name="Group 10">
            <a:extLst>
              <a:ext uri="{FF2B5EF4-FFF2-40B4-BE49-F238E27FC236}">
                <a16:creationId xmlns:a16="http://schemas.microsoft.com/office/drawing/2014/main" id="{DB2D72F6-E05A-422D-942F-879975A25C53}"/>
              </a:ext>
            </a:extLst>
          </p:cNvPr>
          <p:cNvGrpSpPr/>
          <p:nvPr/>
        </p:nvGrpSpPr>
        <p:grpSpPr>
          <a:xfrm>
            <a:off x="5093232" y="1866725"/>
            <a:ext cx="3287291" cy="1320402"/>
            <a:chOff x="3503612" y="2468444"/>
            <a:chExt cx="3849320" cy="1546152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9E06450-9973-4288-B848-E410984C9ECB}"/>
                </a:ext>
              </a:extLst>
            </p:cNvPr>
            <p:cNvSpPr/>
            <p:nvPr/>
          </p:nvSpPr>
          <p:spPr bwMode="auto">
            <a:xfrm>
              <a:off x="3503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E926991-674D-4378-94D4-750356B9BCEB}"/>
                </a:ext>
              </a:extLst>
            </p:cNvPr>
            <p:cNvSpPr/>
            <p:nvPr/>
          </p:nvSpPr>
          <p:spPr bwMode="auto">
            <a:xfrm>
              <a:off x="4265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5AA947D-C1EC-496A-9A08-96BF6C19520B}"/>
                </a:ext>
              </a:extLst>
            </p:cNvPr>
            <p:cNvSpPr/>
            <p:nvPr/>
          </p:nvSpPr>
          <p:spPr bwMode="auto">
            <a:xfrm>
              <a:off x="5027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37D478C-E72F-4603-995E-0A4658156439}"/>
                </a:ext>
              </a:extLst>
            </p:cNvPr>
            <p:cNvSpPr/>
            <p:nvPr/>
          </p:nvSpPr>
          <p:spPr bwMode="auto">
            <a:xfrm>
              <a:off x="5789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CE90339-BCA5-4CAF-9D2D-385FBEA9251B}"/>
                </a:ext>
              </a:extLst>
            </p:cNvPr>
            <p:cNvSpPr/>
            <p:nvPr/>
          </p:nvSpPr>
          <p:spPr bwMode="auto">
            <a:xfrm>
              <a:off x="6551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C0BEC37-7587-4C55-AE9F-1D2BDA571846}"/>
                </a:ext>
              </a:extLst>
            </p:cNvPr>
            <p:cNvSpPr txBox="1"/>
            <p:nvPr/>
          </p:nvSpPr>
          <p:spPr>
            <a:xfrm>
              <a:off x="3662636" y="2468446"/>
              <a:ext cx="644618" cy="100863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0</a:t>
              </a:r>
              <a:endParaRPr lang="en-US" sz="400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C9327BA-5268-41E5-BA92-4EB29AF78882}"/>
                </a:ext>
              </a:extLst>
            </p:cNvPr>
            <p:cNvSpPr txBox="1"/>
            <p:nvPr/>
          </p:nvSpPr>
          <p:spPr>
            <a:xfrm>
              <a:off x="4424636" y="2468446"/>
              <a:ext cx="644618" cy="100863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1</a:t>
              </a:r>
              <a:endParaRPr lang="en-US" sz="4000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A7DCF74-1BAE-499C-AF40-2FF7AC6E72B5}"/>
                </a:ext>
              </a:extLst>
            </p:cNvPr>
            <p:cNvSpPr txBox="1"/>
            <p:nvPr/>
          </p:nvSpPr>
          <p:spPr>
            <a:xfrm>
              <a:off x="5186636" y="2468444"/>
              <a:ext cx="644618" cy="100863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2</a:t>
              </a:r>
              <a:endParaRPr lang="en-US" sz="4000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3652F60-A2F5-474B-BCD0-AD600D1F74A0}"/>
                </a:ext>
              </a:extLst>
            </p:cNvPr>
            <p:cNvSpPr txBox="1"/>
            <p:nvPr/>
          </p:nvSpPr>
          <p:spPr>
            <a:xfrm>
              <a:off x="5948637" y="2472750"/>
              <a:ext cx="644618" cy="100863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3</a:t>
              </a:r>
              <a:endParaRPr lang="en-US" sz="400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2C6BEB4-88DE-421D-8420-8857FE7C977B}"/>
                </a:ext>
              </a:extLst>
            </p:cNvPr>
            <p:cNvSpPr txBox="1"/>
            <p:nvPr/>
          </p:nvSpPr>
          <p:spPr>
            <a:xfrm>
              <a:off x="6708314" y="2468445"/>
              <a:ext cx="644618" cy="100863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4</a:t>
              </a:r>
              <a:endParaRPr lang="en-US" sz="4000" dirty="0"/>
            </a:p>
          </p:txBody>
        </p:sp>
      </p:grpSp>
      <p:sp>
        <p:nvSpPr>
          <p:cNvPr id="28" name="Slide Number">
            <a:extLst>
              <a:ext uri="{FF2B5EF4-FFF2-40B4-BE49-F238E27FC236}">
                <a16:creationId xmlns:a16="http://schemas.microsoft.com/office/drawing/2014/main" id="{1246069B-742D-4386-9728-50EA867B993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69951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8035" grpId="0" build="p"/>
      <p:bldP spid="15" grpId="0" animBg="1"/>
      <p:bldP spid="16" grpId="0" animBg="1"/>
      <p:bldP spid="17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4427</TotalTime>
  <Words>2725</Words>
  <Application>Microsoft Office PowerPoint</Application>
  <PresentationFormat>Широк екран</PresentationFormat>
  <Paragraphs>573</Paragraphs>
  <Slides>45</Slides>
  <Notes>19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45</vt:i4>
      </vt:variant>
    </vt:vector>
  </HeadingPairs>
  <TitlesOfParts>
    <vt:vector size="51" baseType="lpstr">
      <vt:lpstr>Arial</vt:lpstr>
      <vt:lpstr>Calibri</vt:lpstr>
      <vt:lpstr>Consolas</vt:lpstr>
      <vt:lpstr>Wingdings</vt:lpstr>
      <vt:lpstr>Wingdings 2</vt:lpstr>
      <vt:lpstr>SoftUni</vt:lpstr>
      <vt:lpstr>Повторения (цикли)</vt:lpstr>
      <vt:lpstr>Съдържание</vt:lpstr>
      <vt:lpstr>Преговор</vt:lpstr>
      <vt:lpstr>Преговор</vt:lpstr>
      <vt:lpstr>Преговор</vt:lpstr>
      <vt:lpstr>Преговор</vt:lpstr>
      <vt:lpstr>Преговор</vt:lpstr>
      <vt:lpstr>Масиви – четене от масив</vt:lpstr>
      <vt:lpstr>Какво е масив?</vt:lpstr>
      <vt:lpstr>Масиви – четене от масиви</vt:lpstr>
      <vt:lpstr>while-цикъл</vt:lpstr>
      <vt:lpstr>Повторения (цикли) – While-цикъл</vt:lpstr>
      <vt:lpstr>Безкраен цикъл</vt:lpstr>
      <vt:lpstr>Презентация на PowerPoint</vt:lpstr>
      <vt:lpstr>Прекратяване на цикъл</vt:lpstr>
      <vt:lpstr>while-цикъл – пример</vt:lpstr>
      <vt:lpstr>while-цикъл – пример</vt:lpstr>
      <vt:lpstr>Четене на текст – условие</vt:lpstr>
      <vt:lpstr>Четене на текст – решение</vt:lpstr>
      <vt:lpstr>Презентация на PowerPoint</vt:lpstr>
      <vt:lpstr>while-цикъл – пример</vt:lpstr>
      <vt:lpstr>while-цикъл – пример</vt:lpstr>
      <vt:lpstr>Парола – условие</vt:lpstr>
      <vt:lpstr>Парола – решение</vt:lpstr>
      <vt:lpstr>Сума от числа – условие</vt:lpstr>
      <vt:lpstr>Сума от числа – решение</vt:lpstr>
      <vt:lpstr>Редица числа 2K+1 – условие</vt:lpstr>
      <vt:lpstr>Презентация на PowerPoint</vt:lpstr>
      <vt:lpstr>Редица числа 2K+1 – решение</vt:lpstr>
      <vt:lpstr>Баланс на сметка – условие</vt:lpstr>
      <vt:lpstr>Баланс на сметка – условие(3)</vt:lpstr>
      <vt:lpstr>Презентация на PowerPoint</vt:lpstr>
      <vt:lpstr>Баланс на сметка – решение</vt:lpstr>
      <vt:lpstr>Най-голямо число – пример</vt:lpstr>
      <vt:lpstr>Най-голямо число – решение</vt:lpstr>
      <vt:lpstr>Най-малко число – условие</vt:lpstr>
      <vt:lpstr>Най-малко число – решение</vt:lpstr>
      <vt:lpstr>Продължаване на цикъла</vt:lpstr>
      <vt:lpstr>Завършване – условие </vt:lpstr>
      <vt:lpstr>Завършване – условие (2)</vt:lpstr>
      <vt:lpstr>Завършване – решение </vt:lpstr>
      <vt:lpstr>Какво научихме днес?</vt:lpstr>
      <vt:lpstr>Въпроси?</vt:lpstr>
      <vt:lpstr>Лиценз</vt:lpstr>
      <vt:lpstr>Обучения в Софтуерен университет (СофтУни)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Повторения (цикли)</dc:title>
  <dc:subject>Coding 101 Course</dc:subject>
  <dc:creator>Software University</dc:creator>
  <cp:keywords>Sofware University; SoftUni; programming; coding; software development; education; training; course; курс; програмиране; кодене; кодиране; СофтУни</cp:keywords>
  <dc:description>© SoftUni – https://softuni.org_x000d_
© Software University – https://softuni.bg_x000d_
_x000d_
Copyrighted document. Unauthorized copy, reproduction or use is not permitted.</dc:description>
  <cp:lastModifiedBy>Adriana Avronieva</cp:lastModifiedBy>
  <cp:revision>92</cp:revision>
  <dcterms:created xsi:type="dcterms:W3CDTF">2018-05-23T13:08:44Z</dcterms:created>
  <dcterms:modified xsi:type="dcterms:W3CDTF">2020-05-01T13:08:40Z</dcterms:modified>
  <cp:category>computer programming;programming;C#;програмиране;кодиране</cp:category>
</cp:coreProperties>
</file>