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8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1AA48AE-20DF-430B-B97A-1B00D66ED6EF}" type="datetimeFigureOut">
              <a:rPr lang="pl-PL" smtClean="0"/>
              <a:t>02.01.2018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12AA4FA-0C59-4F1E-8809-DF2A8B758D7B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idx="1"/>
          </p:nvPr>
        </p:nvSpPr>
        <p:spPr>
          <a:xfrm>
            <a:off x="2123728" y="2564904"/>
            <a:ext cx="6096000" cy="3657599"/>
          </a:xfrm>
        </p:spPr>
        <p:txBody>
          <a:bodyPr>
            <a:noAutofit/>
          </a:bodyPr>
          <a:lstStyle/>
          <a:p>
            <a:pPr marL="18288" indent="0" algn="r">
              <a:buNone/>
            </a:pPr>
            <a:r>
              <a:rPr lang="pl-PL" sz="2000" dirty="0" smtClean="0"/>
              <a:t>Autorzy:</a:t>
            </a:r>
          </a:p>
          <a:p>
            <a:pPr marL="18288" indent="0" algn="r">
              <a:buNone/>
            </a:pPr>
            <a:r>
              <a:rPr lang="pl-PL" sz="2000" dirty="0" smtClean="0"/>
              <a:t>Tomasz Tomala</a:t>
            </a:r>
          </a:p>
          <a:p>
            <a:pPr marL="18288" indent="0" algn="r">
              <a:buNone/>
            </a:pPr>
            <a:r>
              <a:rPr lang="pl-PL" sz="2000" dirty="0" smtClean="0"/>
              <a:t>Konrad Tabiś</a:t>
            </a:r>
          </a:p>
          <a:p>
            <a:pPr marL="18288" indent="0" algn="r">
              <a:buNone/>
            </a:pPr>
            <a:r>
              <a:rPr lang="pl-PL" sz="2000" dirty="0" smtClean="0"/>
              <a:t>Kamil Witek</a:t>
            </a:r>
            <a:endParaRPr lang="pl-PL" sz="20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556792"/>
            <a:ext cx="7543800" cy="914400"/>
          </a:xfrm>
        </p:spPr>
        <p:txBody>
          <a:bodyPr>
            <a:noAutofit/>
          </a:bodyPr>
          <a:lstStyle/>
          <a:p>
            <a:r>
              <a:rPr lang="pl-PL" sz="6000" b="1" dirty="0" smtClean="0"/>
              <a:t>Data mining,</a:t>
            </a:r>
            <a:br>
              <a:rPr lang="pl-PL" sz="6000" b="1" dirty="0" smtClean="0"/>
            </a:br>
            <a:r>
              <a:rPr lang="pl-PL" sz="6000" b="1" dirty="0" smtClean="0"/>
              <a:t>Uczenie maszynowe</a:t>
            </a:r>
            <a:endParaRPr lang="pl-PL" sz="6000" b="1" dirty="0"/>
          </a:p>
        </p:txBody>
      </p:sp>
    </p:spTree>
    <p:extLst>
      <p:ext uri="{BB962C8B-B14F-4D97-AF65-F5344CB8AC3E}">
        <p14:creationId xmlns:p14="http://schemas.microsoft.com/office/powerpoint/2010/main" val="7414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256584"/>
          </a:xfrm>
        </p:spPr>
        <p:txBody>
          <a:bodyPr>
            <a:normAutofit fontScale="77500" lnSpcReduction="20000"/>
          </a:bodyPr>
          <a:lstStyle/>
          <a:p>
            <a:pPr marL="18288" indent="0">
              <a:buNone/>
            </a:pPr>
            <a:r>
              <a:rPr lang="pl-PL" dirty="0">
                <a:effectLst/>
              </a:rPr>
              <a:t>Uczenie maszynowe wciąż się rozwija i znajduje nowe praktyczne zastosowania. Ilość możliwych zastosowań jest niezwykle ogromna i pozwala przewidzieć, że w przyszłości każdy aspekt techniki będzie zawierać jakąś implementację algorytmów maszynowego uczenia się</a:t>
            </a:r>
            <a:r>
              <a:rPr lang="pl-PL" dirty="0" smtClean="0">
                <a:effectLst/>
              </a:rPr>
              <a:t>.</a:t>
            </a:r>
          </a:p>
          <a:p>
            <a:pPr marL="18288" indent="0">
              <a:buNone/>
            </a:pPr>
            <a:endParaRPr lang="pl-PL" sz="1300" dirty="0">
              <a:effectLst/>
            </a:endParaRPr>
          </a:p>
          <a:p>
            <a:pPr marL="18288" indent="0">
              <a:buNone/>
            </a:pPr>
            <a:r>
              <a:rPr lang="pl-PL" dirty="0">
                <a:effectLst/>
              </a:rPr>
              <a:t>Są to na przykład:</a:t>
            </a:r>
          </a:p>
          <a:p>
            <a:r>
              <a:rPr lang="pl-PL" b="1" dirty="0">
                <a:effectLst/>
              </a:rPr>
              <a:t>oprogramowanie do rozpoznawania mowy:</a:t>
            </a:r>
            <a:endParaRPr lang="pl-PL" dirty="0">
              <a:effectLst/>
            </a:endParaRPr>
          </a:p>
          <a:p>
            <a:pPr lvl="1"/>
            <a:r>
              <a:rPr lang="pl-PL" dirty="0">
                <a:effectLst/>
              </a:rPr>
              <a:t>automatyczne tłumaczenie</a:t>
            </a:r>
          </a:p>
          <a:p>
            <a:pPr lvl="1"/>
            <a:r>
              <a:rPr lang="pl-PL" dirty="0">
                <a:effectLst/>
              </a:rPr>
              <a:t>rozpoznawanie mowy </a:t>
            </a:r>
            <a:r>
              <a:rPr lang="pl-PL" dirty="0" smtClean="0">
                <a:effectLst/>
              </a:rPr>
              <a:t>ludzkiej</a:t>
            </a:r>
          </a:p>
          <a:p>
            <a:pPr lvl="1"/>
            <a:r>
              <a:rPr lang="pl-PL" dirty="0" smtClean="0">
                <a:effectLst/>
              </a:rPr>
              <a:t>interfejsy </a:t>
            </a:r>
            <a:r>
              <a:rPr lang="pl-PL" dirty="0">
                <a:effectLst/>
              </a:rPr>
              <a:t>użytkownika sterowane głosem</a:t>
            </a:r>
          </a:p>
          <a:p>
            <a:pPr lvl="1"/>
            <a:r>
              <a:rPr lang="pl-PL" dirty="0">
                <a:effectLst/>
              </a:rPr>
              <a:t>automatyzacja głosem czynności domowych</a:t>
            </a:r>
          </a:p>
          <a:p>
            <a:r>
              <a:rPr lang="pl-PL" b="1" dirty="0" smtClean="0">
                <a:effectLst/>
              </a:rPr>
              <a:t>automatyczna </a:t>
            </a:r>
            <a:r>
              <a:rPr lang="pl-PL" b="1" dirty="0">
                <a:effectLst/>
              </a:rPr>
              <a:t>nawigacja i sterowanie:</a:t>
            </a:r>
            <a:endParaRPr lang="pl-PL" dirty="0">
              <a:effectLst/>
            </a:endParaRPr>
          </a:p>
          <a:p>
            <a:pPr lvl="1"/>
            <a:r>
              <a:rPr lang="pl-PL" dirty="0">
                <a:effectLst/>
              </a:rPr>
              <a:t>kierowanie pojazdem (ALVINN)</a:t>
            </a:r>
          </a:p>
          <a:p>
            <a:pPr lvl="1"/>
            <a:r>
              <a:rPr lang="pl-PL" dirty="0">
                <a:effectLst/>
              </a:rPr>
              <a:t>odnajdywanie drogi w nieznanym środowisku</a:t>
            </a:r>
          </a:p>
          <a:p>
            <a:pPr lvl="1"/>
            <a:r>
              <a:rPr lang="pl-PL" dirty="0">
                <a:effectLst/>
              </a:rPr>
              <a:t>kierowanie statkiem kosmicznym (NASA Remote Agent)</a:t>
            </a:r>
          </a:p>
          <a:p>
            <a:pPr lvl="1"/>
            <a:r>
              <a:rPr lang="pl-PL" dirty="0">
                <a:effectLst/>
              </a:rPr>
              <a:t>automatyzacja systemów produkcji i wydobycia (przemysł, górnictwo)</a:t>
            </a:r>
          </a:p>
          <a:p>
            <a:r>
              <a:rPr lang="pl-PL" b="1" dirty="0">
                <a:effectLst/>
              </a:rPr>
              <a:t>analiza i klasyfikacja danych:</a:t>
            </a:r>
            <a:endParaRPr lang="pl-PL" dirty="0">
              <a:effectLst/>
            </a:endParaRPr>
          </a:p>
          <a:p>
            <a:pPr lvl="1"/>
            <a:r>
              <a:rPr lang="pl-PL" dirty="0" smtClean="0">
                <a:effectLst/>
              </a:rPr>
              <a:t>rozpoznawanie </a:t>
            </a:r>
            <a:r>
              <a:rPr lang="pl-PL" dirty="0">
                <a:effectLst/>
              </a:rPr>
              <a:t>chorób na podstawie symptomów</a:t>
            </a:r>
          </a:p>
          <a:p>
            <a:pPr lvl="1"/>
            <a:r>
              <a:rPr lang="pl-PL" dirty="0" smtClean="0">
                <a:effectLst/>
              </a:rPr>
              <a:t>rozpoznawania </a:t>
            </a:r>
            <a:r>
              <a:rPr lang="pl-PL" dirty="0">
                <a:effectLst/>
              </a:rPr>
              <a:t>pisma na podstawie przykładów</a:t>
            </a:r>
          </a:p>
          <a:p>
            <a:pPr lvl="1"/>
            <a:r>
              <a:rPr lang="pl-PL" dirty="0">
                <a:effectLst/>
              </a:rPr>
              <a:t>klasyfikowanie danych do grup tematycznych według kryteriów</a:t>
            </a:r>
          </a:p>
          <a:p>
            <a:pPr lvl="1"/>
            <a:r>
              <a:rPr lang="pl-PL" dirty="0" smtClean="0">
                <a:effectLst/>
              </a:rPr>
              <a:t>przewidywanie </a:t>
            </a:r>
            <a:r>
              <a:rPr lang="pl-PL" dirty="0">
                <a:effectLst/>
              </a:rPr>
              <a:t>trendów na rynkach finansowych na podstawie danych mikro i makro ekonomicznych</a:t>
            </a:r>
          </a:p>
          <a:p>
            <a:pPr marL="18288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8712968" cy="648072"/>
          </a:xfrm>
        </p:spPr>
        <p:txBody>
          <a:bodyPr/>
          <a:lstStyle/>
          <a:p>
            <a:r>
              <a:rPr lang="pl-PL" sz="3600" dirty="0" smtClean="0">
                <a:effectLst/>
              </a:rPr>
              <a:t>Zastosowania praktyczne</a:t>
            </a:r>
            <a:endParaRPr lang="pl-PL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50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11560" y="1916832"/>
            <a:ext cx="6096000" cy="1857399"/>
          </a:xfrm>
        </p:spPr>
        <p:txBody>
          <a:bodyPr>
            <a:normAutofit/>
          </a:bodyPr>
          <a:lstStyle/>
          <a:p>
            <a:r>
              <a:rPr lang="pl-PL" sz="1600" dirty="0"/>
              <a:t>https://</a:t>
            </a:r>
            <a:r>
              <a:rPr lang="pl-PL" sz="1600" dirty="0" smtClean="0"/>
              <a:t>pl.wikipedia.org/wiki/Eksploracja_danych</a:t>
            </a:r>
          </a:p>
          <a:p>
            <a:r>
              <a:rPr lang="pl-PL" sz="1600" dirty="0"/>
              <a:t>https://</a:t>
            </a:r>
            <a:r>
              <a:rPr lang="pl-PL" sz="1600" dirty="0" smtClean="0"/>
              <a:t>pl.wikipedia.org/wiki/Uczenie_maszynowe</a:t>
            </a:r>
          </a:p>
          <a:p>
            <a:r>
              <a:rPr lang="pl-PL" sz="1600" dirty="0"/>
              <a:t>https://www.youtube.com/watch?v=W44q6qszdqY</a:t>
            </a:r>
            <a:endParaRPr lang="pl-PL" sz="16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827584" y="1124744"/>
            <a:ext cx="7543800" cy="914400"/>
          </a:xfrm>
        </p:spPr>
        <p:txBody>
          <a:bodyPr/>
          <a:lstStyle/>
          <a:p>
            <a:r>
              <a:rPr lang="pl-PL" dirty="0" smtClean="0"/>
              <a:t>Bibliografia: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60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628800"/>
            <a:ext cx="8352928" cy="4536504"/>
          </a:xfrm>
        </p:spPr>
        <p:txBody>
          <a:bodyPr>
            <a:normAutofit/>
          </a:bodyPr>
          <a:lstStyle/>
          <a:p>
            <a:pPr marL="18288" indent="0" algn="just">
              <a:buNone/>
            </a:pPr>
            <a:r>
              <a:rPr lang="pl-PL" b="1" dirty="0" smtClean="0"/>
              <a:t>Data mining </a:t>
            </a:r>
            <a:r>
              <a:rPr lang="pl-PL" dirty="0" smtClean="0"/>
              <a:t>- </a:t>
            </a:r>
            <a:r>
              <a:rPr lang="pl-PL" dirty="0"/>
              <a:t>jeden z etapów procesu odkrywania wiedzy z baz </a:t>
            </a:r>
            <a:r>
              <a:rPr lang="pl-PL" dirty="0" smtClean="0"/>
              <a:t>danych. </a:t>
            </a:r>
            <a:r>
              <a:rPr lang="pl-PL" dirty="0"/>
              <a:t>Idea eksploracji danych polega na wykorzystaniu szybkości komputera do znajdowania ukrytych dla człowieka (właśnie z uwagi na ograniczone możliwości czasowe) prawidłowości w danych zgromadzonych w hurtowniach danych.</a:t>
            </a:r>
          </a:p>
          <a:p>
            <a:pPr marL="18288" indent="0" algn="just">
              <a:buNone/>
            </a:pPr>
            <a:endParaRPr lang="pl-PL" dirty="0"/>
          </a:p>
          <a:p>
            <a:pPr marL="18288" indent="0" algn="just">
              <a:buNone/>
            </a:pPr>
            <a:r>
              <a:rPr lang="pl-PL" dirty="0"/>
              <a:t>Istnieje wiele technik eksploracji danych, które wywodzą się z ugruntowanych dziedzin nauki, takich jak </a:t>
            </a:r>
            <a:r>
              <a:rPr lang="pl-PL" dirty="0" smtClean="0"/>
              <a:t>statystyka i </a:t>
            </a:r>
            <a:r>
              <a:rPr lang="pl-PL" dirty="0"/>
              <a:t>uczenie maszynowe.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914400"/>
          </a:xfrm>
        </p:spPr>
        <p:txBody>
          <a:bodyPr/>
          <a:lstStyle/>
          <a:p>
            <a:r>
              <a:rPr lang="pl-PL" dirty="0" smtClean="0"/>
              <a:t>Czym jest data mining?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79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740997" cy="244827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19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5112568"/>
          </a:xfrm>
        </p:spPr>
        <p:txBody>
          <a:bodyPr/>
          <a:lstStyle/>
          <a:p>
            <a:pPr marL="18288" indent="0" algn="just">
              <a:buNone/>
            </a:pPr>
            <a:r>
              <a:rPr lang="pl-PL" dirty="0"/>
              <a:t>Techniki i metody służące eksploracji danych wywodzą się głównie z dziedziny badań nad sztuczną inteligencją. Główne przykłady stosowanych rozwiązań należą do następujących obszarów</a:t>
            </a:r>
            <a:r>
              <a:rPr lang="pl-PL" dirty="0" smtClean="0"/>
              <a:t>:</a:t>
            </a:r>
          </a:p>
          <a:p>
            <a:pPr marL="18288" indent="0" algn="just">
              <a:buNone/>
            </a:pPr>
            <a:endParaRPr lang="pl-PL" sz="1100" dirty="0"/>
          </a:p>
          <a:p>
            <a:r>
              <a:rPr lang="pl-PL" dirty="0"/>
              <a:t>wizualizacje na wykresach</a:t>
            </a:r>
          </a:p>
          <a:p>
            <a:r>
              <a:rPr lang="pl-PL" dirty="0"/>
              <a:t>metody statystyczne</a:t>
            </a:r>
          </a:p>
          <a:p>
            <a:r>
              <a:rPr lang="pl-PL" dirty="0"/>
              <a:t>sieci neuronowe</a:t>
            </a:r>
          </a:p>
          <a:p>
            <a:r>
              <a:rPr lang="pl-PL" dirty="0"/>
              <a:t>metody uczenia maszynowego</a:t>
            </a:r>
          </a:p>
          <a:p>
            <a:r>
              <a:rPr lang="pl-PL" dirty="0"/>
              <a:t>metody ewolucyjne</a:t>
            </a:r>
          </a:p>
          <a:p>
            <a:r>
              <a:rPr lang="pl-PL" dirty="0"/>
              <a:t>logika rozmyta</a:t>
            </a:r>
          </a:p>
          <a:p>
            <a:r>
              <a:rPr lang="pl-PL" dirty="0"/>
              <a:t>zbiory przybliżone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43800" cy="914400"/>
          </a:xfrm>
        </p:spPr>
        <p:txBody>
          <a:bodyPr/>
          <a:lstStyle/>
          <a:p>
            <a:r>
              <a:rPr lang="pl-PL" sz="4400" dirty="0" smtClean="0"/>
              <a:t>Techniki eksploracji danych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91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896544"/>
          </a:xfrm>
        </p:spPr>
        <p:txBody>
          <a:bodyPr/>
          <a:lstStyle/>
          <a:p>
            <a:pPr marL="18288" indent="0" algn="just">
              <a:buNone/>
            </a:pPr>
            <a:r>
              <a:rPr lang="pl-PL" dirty="0"/>
              <a:t>W eksploracji danych rozwijane są różne metody przetwarzania, różniące się zakresem zastosowań, stosowanymi algorytmami rozwiązań, sposobem prezentacji wyników. Wśród nich wyróżnia się:</a:t>
            </a:r>
          </a:p>
          <a:p>
            <a:pPr marL="18288" indent="0">
              <a:buNone/>
            </a:pPr>
            <a:endParaRPr lang="pl-PL" sz="1000" dirty="0"/>
          </a:p>
          <a:p>
            <a:r>
              <a:rPr lang="pl-PL" dirty="0"/>
              <a:t>streszczanie</a:t>
            </a:r>
          </a:p>
          <a:p>
            <a:r>
              <a:rPr lang="pl-PL" dirty="0"/>
              <a:t>poszukiwanie asocjacji</a:t>
            </a:r>
          </a:p>
          <a:p>
            <a:r>
              <a:rPr lang="pl-PL" dirty="0"/>
              <a:t>analiza jakościowa danych</a:t>
            </a:r>
          </a:p>
          <a:p>
            <a:r>
              <a:rPr lang="pl-PL" dirty="0"/>
              <a:t>analiza ilościowa danych</a:t>
            </a:r>
          </a:p>
          <a:p>
            <a:r>
              <a:rPr lang="pl-PL" dirty="0"/>
              <a:t>klasyfikacja</a:t>
            </a:r>
          </a:p>
          <a:p>
            <a:r>
              <a:rPr lang="pl-PL" dirty="0"/>
              <a:t>grupowanie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827584" y="620688"/>
            <a:ext cx="7543800" cy="914400"/>
          </a:xfrm>
        </p:spPr>
        <p:txBody>
          <a:bodyPr/>
          <a:lstStyle/>
          <a:p>
            <a:r>
              <a:rPr lang="pl-PL" dirty="0">
                <a:effectLst/>
              </a:rPr>
              <a:t>Metody </a:t>
            </a:r>
            <a:r>
              <a:rPr lang="pl-PL" dirty="0" smtClean="0">
                <a:effectLst/>
              </a:rPr>
              <a:t>przetwarzania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2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84576"/>
          </a:xfrm>
        </p:spPr>
        <p:txBody>
          <a:bodyPr>
            <a:normAutofit fontScale="77500" lnSpcReduction="20000"/>
          </a:bodyPr>
          <a:lstStyle/>
          <a:p>
            <a:pPr marL="18288" indent="0" algn="just">
              <a:buNone/>
            </a:pPr>
            <a:r>
              <a:rPr lang="pl-PL" dirty="0"/>
              <a:t>Obszarów stosowania eksploracji danych jest wiele, obejmują one te miejsca, w których stosuje się systemy informatyczne, między innymi w celu gromadzenia pozyskanych danych w postaci baz danych. </a:t>
            </a:r>
            <a:endParaRPr lang="pl-PL" dirty="0" smtClean="0"/>
          </a:p>
          <a:p>
            <a:pPr marL="18288" indent="0">
              <a:buNone/>
            </a:pPr>
            <a:endParaRPr lang="pl-PL" dirty="0"/>
          </a:p>
          <a:p>
            <a:pPr marL="18288" indent="0">
              <a:buNone/>
            </a:pPr>
            <a:r>
              <a:rPr lang="pl-PL" dirty="0" smtClean="0"/>
              <a:t>Data mining znajduje zastosowanie </a:t>
            </a:r>
            <a:r>
              <a:rPr lang="pl-PL" dirty="0"/>
              <a:t>przy:</a:t>
            </a:r>
          </a:p>
          <a:p>
            <a:pPr marL="18288" indent="0">
              <a:buNone/>
            </a:pPr>
            <a:endParaRPr lang="pl-PL" sz="1300" dirty="0"/>
          </a:p>
          <a:p>
            <a:r>
              <a:rPr lang="pl-PL" dirty="0"/>
              <a:t>eksploracji danych o ruchu internetowym,</a:t>
            </a:r>
          </a:p>
          <a:p>
            <a:r>
              <a:rPr lang="pl-PL" dirty="0"/>
              <a:t>rozpoznawaniu sygnałów obrazu, mowy, pisma,</a:t>
            </a:r>
          </a:p>
          <a:p>
            <a:r>
              <a:rPr lang="pl-PL" dirty="0"/>
              <a:t>wspomaganiu diagnostyki medycznej,</a:t>
            </a:r>
          </a:p>
          <a:p>
            <a:r>
              <a:rPr lang="pl-PL" dirty="0"/>
              <a:t>badaniach genetycznych,</a:t>
            </a:r>
          </a:p>
          <a:p>
            <a:r>
              <a:rPr lang="pl-PL" dirty="0"/>
              <a:t>analizie operacji bankowych,</a:t>
            </a:r>
          </a:p>
          <a:p>
            <a:r>
              <a:rPr lang="pl-PL" dirty="0"/>
              <a:t>projektowaniu hurtowni danych,</a:t>
            </a:r>
          </a:p>
          <a:p>
            <a:r>
              <a:rPr lang="pl-PL" dirty="0"/>
              <a:t>tworzeniu reklam </a:t>
            </a:r>
            <a:r>
              <a:rPr lang="pl-PL" dirty="0" smtClean="0"/>
              <a:t>skierowanych,</a:t>
            </a:r>
            <a:endParaRPr lang="pl-PL" dirty="0"/>
          </a:p>
          <a:p>
            <a:r>
              <a:rPr lang="pl-PL" dirty="0"/>
              <a:t>prognozowaniu </a:t>
            </a:r>
            <a:r>
              <a:rPr lang="pl-PL" dirty="0" smtClean="0"/>
              <a:t>sprzedaży,</a:t>
            </a:r>
            <a:endParaRPr lang="pl-PL" dirty="0"/>
          </a:p>
          <a:p>
            <a:r>
              <a:rPr lang="pl-PL" dirty="0"/>
              <a:t>wdrażaniu strategii Cross-</a:t>
            </a:r>
            <a:r>
              <a:rPr lang="pl-PL" dirty="0" err="1"/>
              <a:t>selling'owej</a:t>
            </a:r>
            <a:r>
              <a:rPr lang="pl-PL" dirty="0"/>
              <a:t>,</a:t>
            </a:r>
          </a:p>
          <a:p>
            <a:r>
              <a:rPr lang="pl-PL" dirty="0"/>
              <a:t>wykrywaniu </a:t>
            </a:r>
            <a:r>
              <a:rPr lang="pl-PL" dirty="0" smtClean="0"/>
              <a:t>nadużyć,</a:t>
            </a:r>
          </a:p>
          <a:p>
            <a:r>
              <a:rPr lang="pl-PL" dirty="0" smtClean="0"/>
              <a:t>ocenie </a:t>
            </a:r>
            <a:r>
              <a:rPr lang="pl-PL" dirty="0"/>
              <a:t>ryzyka kredytowego,</a:t>
            </a:r>
          </a:p>
          <a:p>
            <a:r>
              <a:rPr lang="pl-PL" dirty="0"/>
              <a:t>segmentacji klientów</a:t>
            </a:r>
            <a:r>
              <a:rPr lang="pl-PL" dirty="0" smtClean="0"/>
              <a:t>.</a:t>
            </a:r>
          </a:p>
          <a:p>
            <a:pPr marL="18288" indent="0">
              <a:buNone/>
            </a:pPr>
            <a:endParaRPr lang="pl-PL" dirty="0"/>
          </a:p>
          <a:p>
            <a:pPr marL="18288" indent="0" algn="just">
              <a:buNone/>
            </a:pPr>
            <a:r>
              <a:rPr lang="pl-PL" dirty="0"/>
              <a:t>Przykładem może być odkrycie w danych z supermarketu zależności polegającej na tym że klient, który kupuje szampana i kwiaty, kupuje zwykle również czekoladki.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43800" cy="914400"/>
          </a:xfrm>
        </p:spPr>
        <p:txBody>
          <a:bodyPr/>
          <a:lstStyle/>
          <a:p>
            <a:r>
              <a:rPr lang="pl-PL" dirty="0">
                <a:effectLst/>
              </a:rPr>
              <a:t>Obszar </a:t>
            </a:r>
            <a:r>
              <a:rPr lang="pl-PL" dirty="0" smtClean="0">
                <a:effectLst/>
              </a:rPr>
              <a:t>stosowania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31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5184576"/>
          </a:xfrm>
        </p:spPr>
        <p:txBody>
          <a:bodyPr/>
          <a:lstStyle/>
          <a:p>
            <a:pPr marL="18288" indent="0" algn="just">
              <a:buNone/>
            </a:pPr>
            <a:r>
              <a:rPr lang="pl-PL" dirty="0"/>
              <a:t>Machine learning albo samouczenie się maszyn, systemy uczące się </a:t>
            </a:r>
            <a:r>
              <a:rPr lang="pl-PL" dirty="0" smtClean="0"/>
              <a:t>– </a:t>
            </a:r>
            <a:r>
              <a:rPr lang="pl-PL" dirty="0"/>
              <a:t>dziedzina wchodząca w skład nauk zajmujących się problematyką </a:t>
            </a:r>
            <a:r>
              <a:rPr lang="pl-PL" dirty="0" smtClean="0"/>
              <a:t>SI (Sztuczna Inteligencja).</a:t>
            </a:r>
            <a:endParaRPr lang="pl-PL" dirty="0"/>
          </a:p>
          <a:p>
            <a:pPr marL="18288" indent="0" algn="just">
              <a:buNone/>
            </a:pPr>
            <a:endParaRPr lang="pl-PL" dirty="0"/>
          </a:p>
          <a:p>
            <a:pPr marL="18288" indent="0" algn="just">
              <a:buNone/>
            </a:pPr>
            <a:r>
              <a:rPr lang="pl-PL" dirty="0"/>
              <a:t>Jest to nauka interdyscyplinarna ze szczególnym uwzględnieniem takich dziedzin jak informatyka, robotyka i statystyka. Głównym celem jest praktyczne zastosowanie dokonań w dziedzinie sztucznej inteligencji do stworzenia automatycznego systemu potrafiącego doskonalić się przy pomocy zgromadzonego doświadczenia (czyli danych) i nabywania na tej podstawie nowej wiedzy</a:t>
            </a:r>
            <a:r>
              <a:rPr lang="pl-PL" dirty="0" smtClean="0"/>
              <a:t>.</a:t>
            </a:r>
          </a:p>
          <a:p>
            <a:pPr marL="18288" indent="0" algn="just">
              <a:buNone/>
            </a:pPr>
            <a:endParaRPr lang="pl-PL" dirty="0"/>
          </a:p>
          <a:p>
            <a:pPr marL="18288" indent="0" algn="just">
              <a:buNone/>
            </a:pPr>
            <a:r>
              <a:rPr lang="pl-PL" i="1" dirty="0">
                <a:effectLst/>
              </a:rPr>
              <a:t>"Uczenie się oznacza zmiany w systemie, które mają charakter adaptacyjny w tym sensie, że pozwalają systemowi wykonać za następnym razem takie samo zadanie lub zadania podobne bardziej efektywnie</a:t>
            </a:r>
            <a:r>
              <a:rPr lang="pl-PL" i="1" dirty="0" smtClean="0">
                <a:effectLst/>
              </a:rPr>
              <a:t>.„</a:t>
            </a:r>
            <a:r>
              <a:rPr lang="pl-PL" dirty="0" smtClean="0">
                <a:effectLst/>
              </a:rPr>
              <a:t> ~ Herbert Simson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r>
              <a:rPr lang="pl-PL" sz="4000" dirty="0" smtClean="0"/>
              <a:t>Czym jest uczenie maszynowe?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6555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25658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l-PL" sz="2000" dirty="0"/>
              <a:t>Uczenie maszynowe w teorii ma prowadzić do określonych celów m.in.:</a:t>
            </a:r>
          </a:p>
          <a:p>
            <a:pPr marL="18288" indent="0">
              <a:buNone/>
            </a:pPr>
            <a:endParaRPr lang="pl-PL" sz="1100" dirty="0"/>
          </a:p>
          <a:p>
            <a:r>
              <a:rPr lang="pl-PL" sz="2000" dirty="0"/>
              <a:t>tworzenia nowych pojęć,</a:t>
            </a:r>
          </a:p>
          <a:p>
            <a:r>
              <a:rPr lang="pl-PL" sz="2000" dirty="0"/>
              <a:t>wykrywania nieznanych prawidłowości w danych,</a:t>
            </a:r>
          </a:p>
          <a:p>
            <a:r>
              <a:rPr lang="pl-PL" sz="2000" dirty="0"/>
              <a:t>formułowania reguł decyzyjnych,</a:t>
            </a:r>
          </a:p>
          <a:p>
            <a:r>
              <a:rPr lang="pl-PL" sz="2000" dirty="0"/>
              <a:t>przyswajania nowych pojęć i struktur przy pomocy uogólnienia i analogii,</a:t>
            </a:r>
          </a:p>
          <a:p>
            <a:r>
              <a:rPr lang="pl-PL" sz="2000" dirty="0"/>
              <a:t>modyfikowania, uogólniania i precyzowania danych,</a:t>
            </a:r>
          </a:p>
          <a:p>
            <a:r>
              <a:rPr lang="pl-PL" sz="2000" dirty="0"/>
              <a:t>zdobywania wiedzy poprzez interakcję z otoczeniem,</a:t>
            </a:r>
          </a:p>
          <a:p>
            <a:r>
              <a:rPr lang="pl-PL" sz="2000" dirty="0"/>
              <a:t>formułowania wiedzy zrozumiałej dla człowieka.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8712968" cy="648072"/>
          </a:xfrm>
        </p:spPr>
        <p:txBody>
          <a:bodyPr/>
          <a:lstStyle/>
          <a:p>
            <a:r>
              <a:rPr lang="pl-PL" sz="4000" dirty="0">
                <a:effectLst/>
              </a:rPr>
              <a:t>Cele </a:t>
            </a:r>
            <a:r>
              <a:rPr lang="pl-PL" sz="4000" dirty="0" smtClean="0">
                <a:effectLst/>
              </a:rPr>
              <a:t>uczenia </a:t>
            </a:r>
            <a:r>
              <a:rPr lang="pl-PL" sz="4000" dirty="0">
                <a:effectLst/>
              </a:rPr>
              <a:t>maszynowego</a:t>
            </a:r>
          </a:p>
        </p:txBody>
      </p:sp>
    </p:spTree>
    <p:extLst>
      <p:ext uri="{BB962C8B-B14F-4D97-AF65-F5344CB8AC3E}">
        <p14:creationId xmlns:p14="http://schemas.microsoft.com/office/powerpoint/2010/main" val="40172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25658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l-PL" dirty="0"/>
              <a:t>Ogólne zastosowanie maszynowego uczenia się to m.in.:</a:t>
            </a:r>
          </a:p>
          <a:p>
            <a:pPr marL="18288" indent="0">
              <a:buNone/>
            </a:pPr>
            <a:endParaRPr lang="pl-PL" sz="1500" dirty="0"/>
          </a:p>
          <a:p>
            <a:r>
              <a:rPr lang="pl-PL" dirty="0"/>
              <a:t>analiza i użytkowanie olbrzymich baz danych, w przypadku których rozmiary, złożoność oraz wymóg ciągłej aktualizacji uniemożliwiają niezautomatyzowaną analizę (np. w takich dziedzinach jak ekonomia, medycyna, chemia)</a:t>
            </a:r>
          </a:p>
          <a:p>
            <a:r>
              <a:rPr lang="pl-PL" dirty="0" smtClean="0"/>
              <a:t>poszukiwanie </a:t>
            </a:r>
            <a:r>
              <a:rPr lang="pl-PL" dirty="0"/>
              <a:t>i analiza zależności w dużych bazach danych w celu syntetycznego przedstawiania informacji według podanych kryteriów (systemy eksperckie, wyszukiwarki internetowe)</a:t>
            </a:r>
          </a:p>
          <a:p>
            <a:r>
              <a:rPr lang="pl-PL" dirty="0"/>
              <a:t>analiza, badanie i opracowywanie bardzo złożonych problemów, trudnych do opisu i często nie posiadających wystarczających modeli teoretycznych, których uzyskanie jest kosztowne, czasochłonne lub mało wiarygodne (fizyka, matematyka)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8712968" cy="648072"/>
          </a:xfrm>
        </p:spPr>
        <p:txBody>
          <a:bodyPr/>
          <a:lstStyle/>
          <a:p>
            <a:r>
              <a:rPr lang="pl-PL" sz="3600" dirty="0" smtClean="0">
                <a:effectLst/>
              </a:rPr>
              <a:t>Zastosowania uczenia </a:t>
            </a:r>
            <a:r>
              <a:rPr lang="pl-PL" sz="3600" dirty="0">
                <a:effectLst/>
              </a:rPr>
              <a:t>maszynowego</a:t>
            </a:r>
          </a:p>
        </p:txBody>
      </p:sp>
    </p:spTree>
    <p:extLst>
      <p:ext uri="{BB962C8B-B14F-4D97-AF65-F5344CB8AC3E}">
        <p14:creationId xmlns:p14="http://schemas.microsoft.com/office/powerpoint/2010/main" val="4152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ny">
  <a:themeElements>
    <a:clrScheme name="Elementarn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ny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n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215</TotalTime>
  <Words>595</Words>
  <Application>Microsoft Office PowerPoint</Application>
  <PresentationFormat>Pokaz na ekranie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Elementarny</vt:lpstr>
      <vt:lpstr>Data mining, Uczenie maszynowe</vt:lpstr>
      <vt:lpstr>Czym jest data mining?</vt:lpstr>
      <vt:lpstr>Prezentacja programu PowerPoint</vt:lpstr>
      <vt:lpstr>Techniki eksploracji danych</vt:lpstr>
      <vt:lpstr>Metody przetwarzania</vt:lpstr>
      <vt:lpstr>Obszar stosowania</vt:lpstr>
      <vt:lpstr>Czym jest uczenie maszynowe?</vt:lpstr>
      <vt:lpstr>Cele uczenia maszynowego</vt:lpstr>
      <vt:lpstr>Zastosowania uczenia maszynowego</vt:lpstr>
      <vt:lpstr>Zastosowania praktyczne</vt:lpstr>
      <vt:lpstr>Bibliografia: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Uczenie maszynowe</dc:title>
  <dc:creator>Tomek</dc:creator>
  <cp:lastModifiedBy>Tomek</cp:lastModifiedBy>
  <cp:revision>14</cp:revision>
  <dcterms:created xsi:type="dcterms:W3CDTF">2018-01-02T13:25:43Z</dcterms:created>
  <dcterms:modified xsi:type="dcterms:W3CDTF">2018-01-02T17:00:58Z</dcterms:modified>
</cp:coreProperties>
</file>