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bc9dd239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bc9dd239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bc9dd23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bc9dd23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dd65939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dd65939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bc9dd239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bc9dd239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dd65939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dd65939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dd65939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dd65939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dd65939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dd65939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dd65939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9dd65939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9dd65939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9dd65939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9dd65939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9dd65939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bc9dd239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bc9dd239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dd659390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dd65939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bc9dd239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bc9dd239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dd65939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dd65939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bc9dd239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bc9dd239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bc9dd239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bc9dd239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9dd659390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9dd659390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bc9dd2390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bc9dd2390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dd65939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dd65939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dd659390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9dd659390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dd65939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dd65939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dd659390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dd659390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dd659390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dd659390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bc9dd239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bc9dd239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9dd65939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9dd65939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bc9dd239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bc9dd239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bc9dd239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bc9dd239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bc9dd23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bc9dd23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bc9dd239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bc9dd239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bc9dd23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bc9dd23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bc9dd239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bc9dd239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bc9dd239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bc9dd239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comptia.org/blog/talk-tech-to-me-how-to-write-better-powershell-scripts-part-1" TargetMode="External"/><Relationship Id="rId4" Type="http://schemas.openxmlformats.org/officeDocument/2006/relationships/hyperlink" Target="https://www.comptia.org/blog/talk-tech-to-me-using-linux-bash-on-windows-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59450"/>
            <a:ext cx="5017500" cy="16224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36666"/>
              <a:buFont typeface="Arial"/>
              <a:buNone/>
            </a:pPr>
            <a:r>
              <a:rPr b="1" lang="en" sz="3000">
                <a:highlight>
                  <a:schemeClr val="dk1"/>
                </a:highlight>
                <a:latin typeface="Times New Roman"/>
                <a:ea typeface="Times New Roman"/>
                <a:cs typeface="Times New Roman"/>
                <a:sym typeface="Times New Roman"/>
              </a:rPr>
              <a:t>Hiding Information’s in the Images through Steganography Methods</a:t>
            </a:r>
            <a:endParaRPr b="1" sz="30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chemeClr val="dk1"/>
              </a:highlight>
            </a:endParaRPr>
          </a:p>
        </p:txBody>
      </p:sp>
      <p:sp>
        <p:nvSpPr>
          <p:cNvPr id="135" name="Google Shape;135;p13"/>
          <p:cNvSpPr txBox="1"/>
          <p:nvPr>
            <p:ph idx="1" type="subTitle"/>
          </p:nvPr>
        </p:nvSpPr>
        <p:spPr>
          <a:xfrm>
            <a:off x="5083950" y="2439425"/>
            <a:ext cx="3470700" cy="24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chemeClr val="dk1"/>
                </a:highlight>
                <a:latin typeface="Times New Roman"/>
                <a:ea typeface="Times New Roman"/>
                <a:cs typeface="Times New Roman"/>
                <a:sym typeface="Times New Roman"/>
              </a:rPr>
              <a:t>Course :</a:t>
            </a:r>
            <a:r>
              <a:rPr b="1" lang="en" sz="1400">
                <a:highlight>
                  <a:schemeClr val="dk1"/>
                </a:highlight>
              </a:rPr>
              <a:t> </a:t>
            </a:r>
            <a:r>
              <a:rPr b="1" lang="en" sz="1400">
                <a:highlight>
                  <a:schemeClr val="dk1"/>
                </a:highlight>
                <a:latin typeface="Times New Roman"/>
                <a:ea typeface="Times New Roman"/>
                <a:cs typeface="Times New Roman"/>
                <a:sym typeface="Times New Roman"/>
              </a:rPr>
              <a:t>CSC 418/518 – Cryptography   And Cybersecurity</a:t>
            </a:r>
            <a:endParaRPr b="1" sz="140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highlight>
                  <a:schemeClr val="dk1"/>
                </a:highlight>
                <a:latin typeface="Times New Roman"/>
                <a:ea typeface="Times New Roman"/>
                <a:cs typeface="Times New Roman"/>
                <a:sym typeface="Times New Roman"/>
              </a:rPr>
              <a:t>Presented by :</a:t>
            </a:r>
            <a:endParaRPr b="1" sz="140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highlight>
                  <a:schemeClr val="dk1"/>
                </a:highlight>
                <a:latin typeface="Times New Roman"/>
                <a:ea typeface="Times New Roman"/>
                <a:cs typeface="Times New Roman"/>
                <a:sym typeface="Times New Roman"/>
              </a:rPr>
              <a:t>Name : Ritwik NA</a:t>
            </a:r>
            <a:endParaRPr b="1" sz="140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highlight>
                  <a:schemeClr val="dk1"/>
                </a:highlight>
                <a:latin typeface="Times New Roman"/>
                <a:ea typeface="Times New Roman"/>
                <a:cs typeface="Times New Roman"/>
                <a:sym typeface="Times New Roman"/>
              </a:rPr>
              <a:t>Student ID ; 10129444</a:t>
            </a:r>
            <a:endParaRPr b="1" sz="140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highlight>
                  <a:schemeClr val="dk1"/>
                </a:highlight>
                <a:latin typeface="Times New Roman"/>
                <a:ea typeface="Times New Roman"/>
                <a:cs typeface="Times New Roman"/>
                <a:sym typeface="Times New Roman"/>
              </a:rPr>
              <a:t>Submitted To : </a:t>
            </a:r>
            <a:r>
              <a:rPr b="1" lang="en" sz="1400">
                <a:latin typeface="Times New Roman"/>
                <a:ea typeface="Times New Roman"/>
                <a:cs typeface="Times New Roman"/>
                <a:sym typeface="Times New Roman"/>
              </a:rPr>
              <a:t>Dr Wonryull Koh</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latin typeface="Times New Roman"/>
                <a:ea typeface="Times New Roman"/>
                <a:cs typeface="Times New Roman"/>
                <a:sym typeface="Times New Roman"/>
              </a:rPr>
              <a:t>Proposal Date : </a:t>
            </a:r>
            <a:r>
              <a:rPr b="1" lang="en" sz="1400">
                <a:highlight>
                  <a:schemeClr val="dk1"/>
                </a:highlight>
                <a:latin typeface="Times New Roman"/>
                <a:ea typeface="Times New Roman"/>
                <a:cs typeface="Times New Roman"/>
                <a:sym typeface="Times New Roman"/>
              </a:rPr>
              <a:t>November 29</a:t>
            </a:r>
            <a:r>
              <a:rPr b="1" baseline="30000" lang="en" sz="1400">
                <a:highlight>
                  <a:schemeClr val="dk1"/>
                </a:highlight>
                <a:latin typeface="Times New Roman"/>
                <a:ea typeface="Times New Roman"/>
                <a:cs typeface="Times New Roman"/>
                <a:sym typeface="Times New Roman"/>
              </a:rPr>
              <a:t>th</a:t>
            </a:r>
            <a:endParaRPr b="1" baseline="30000" sz="140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400">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1297500" y="621350"/>
            <a:ext cx="7038900" cy="3857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Chang, C.-C., Chen, W.-J., &amp; Le, T. H. N. (2010). High payload steganography mechanism using hybrid edge detector. [Report]. Expert Systems With Applications, 37(4), 3292+.</a:t>
            </a:r>
            <a:endParaRPr sz="1500">
              <a:latin typeface="Times New Roman"/>
              <a:ea typeface="Times New Roman"/>
              <a:cs typeface="Times New Roman"/>
              <a:sym typeface="Times New Roman"/>
            </a:endParaRPr>
          </a:p>
          <a:p>
            <a:pPr indent="0" lvl="0" marL="457200" rtl="0" algn="l">
              <a:spcBef>
                <a:spcPts val="2100"/>
              </a:spcBef>
              <a:spcAft>
                <a:spcPts val="0"/>
              </a:spcAft>
              <a:buNone/>
            </a:pPr>
            <a:r>
              <a:rPr b="1" lang="en" sz="1500">
                <a:latin typeface="Times New Roman"/>
                <a:ea typeface="Times New Roman"/>
                <a:cs typeface="Times New Roman"/>
                <a:sym typeface="Times New Roman"/>
              </a:rPr>
              <a:t>Description :</a:t>
            </a:r>
            <a:r>
              <a:rPr lang="en" sz="1500">
                <a:latin typeface="Times New Roman"/>
                <a:ea typeface="Times New Roman"/>
                <a:cs typeface="Times New Roman"/>
                <a:sym typeface="Times New Roman"/>
              </a:rPr>
              <a:t> The least significant bit (LSB) substitution mechanism is the most used steganographic technique in which the secret message is embedded in the images with high capacity which aren’t noticed by the human visual system (HVS). In this paper while implementing LSB substitution technique, it take advantage of edge detection technique. The proposed method shows enhance in the quality of the stego image as well as it can resist the image stegananlysis because of the edge detection technique and continuously change in the secret message that is replaced by LSBs.</a:t>
            </a:r>
            <a:endParaRPr sz="1500">
              <a:latin typeface="Times New Roman"/>
              <a:ea typeface="Times New Roman"/>
              <a:cs typeface="Times New Roman"/>
              <a:sym typeface="Times New Roman"/>
            </a:endParaRPr>
          </a:p>
          <a:p>
            <a:pPr indent="0" lvl="0" marL="457200" rtl="0" algn="l">
              <a:spcBef>
                <a:spcPts val="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1239975" y="575325"/>
            <a:ext cx="7038900" cy="3891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Awwad, W. F., Mansour, R. F., &amp; Mohammed, A. A. (2012). A robust method to detect hidden data from digital images. [Report]. Journal of Information Security, 3(2), 91+.</a:t>
            </a:r>
            <a:endParaRPr sz="1500">
              <a:latin typeface="Times New Roman"/>
              <a:ea typeface="Times New Roman"/>
              <a:cs typeface="Times New Roman"/>
              <a:sym typeface="Times New Roman"/>
            </a:endParaRPr>
          </a:p>
          <a:p>
            <a:pPr indent="0" lvl="0" marL="457200" rtl="0" algn="l">
              <a:spcBef>
                <a:spcPts val="2100"/>
              </a:spcBef>
              <a:spcAft>
                <a:spcPts val="0"/>
              </a:spcAft>
              <a:buNone/>
            </a:pPr>
            <a:r>
              <a:rPr b="1" lang="en" sz="1500">
                <a:latin typeface="Times New Roman"/>
                <a:ea typeface="Times New Roman"/>
                <a:cs typeface="Times New Roman"/>
                <a:sym typeface="Times New Roman"/>
              </a:rPr>
              <a:t>Description :</a:t>
            </a:r>
            <a:r>
              <a:rPr lang="en" sz="1500">
                <a:latin typeface="Times New Roman"/>
                <a:ea typeface="Times New Roman"/>
                <a:cs typeface="Times New Roman"/>
                <a:sym typeface="Times New Roman"/>
              </a:rPr>
              <a:t> Steganography detection is a technique to tell whether there is a secret message hidden in the image or not. The performance of the steganalysis system mainly depends on the feature extraction and architectural selection of the classifier. In this paper, there is a new method introduced known as the Visual Pixel Detection (VPD) for extracting data from a color or a grayscale (only representing the value of each pixel by the intensity information of light ) images. Because of the proposed human eye can recognize the hidden information in the image and also this method performs better on testing images in detecting Steghide, Outguess and F5 (steganography tool for hiding data).</a:t>
            </a:r>
            <a:endParaRPr sz="1500">
              <a:latin typeface="Times New Roman"/>
              <a:ea typeface="Times New Roman"/>
              <a:cs typeface="Times New Roman"/>
              <a:sym typeface="Times New Roman"/>
            </a:endParaRPr>
          </a:p>
          <a:p>
            <a:pPr indent="0" lvl="0" marL="457200" rtl="0" algn="l">
              <a:spcBef>
                <a:spcPts val="9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1297500" y="669900"/>
            <a:ext cx="7038900" cy="3808800"/>
          </a:xfrm>
          <a:prstGeom prst="rect">
            <a:avLst/>
          </a:prstGeom>
        </p:spPr>
        <p:txBody>
          <a:bodyPr anchorCtr="0" anchor="t" bIns="91425" lIns="91425" spcFirstLastPara="1" rIns="91425" wrap="square" tIns="91425">
            <a:normAutofit/>
          </a:bodyPr>
          <a:lstStyle/>
          <a:p>
            <a:pPr indent="-330200" lvl="0" marL="457200" rtl="0" algn="l">
              <a:lnSpc>
                <a:spcPct val="906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 Cheddad, “Steganoﬂage: A new image steganography algorithm,” Ph.D. dissertation, University of Ulster, September 2009.</a:t>
            </a:r>
            <a:endParaRPr sz="1600">
              <a:latin typeface="Times New Roman"/>
              <a:ea typeface="Times New Roman"/>
              <a:cs typeface="Times New Roman"/>
              <a:sym typeface="Times New Roman"/>
            </a:endParaRPr>
          </a:p>
          <a:p>
            <a:pPr indent="0" lvl="0" marL="914400" rtl="0" algn="l">
              <a:lnSpc>
                <a:spcPct val="90600"/>
              </a:lnSpc>
              <a:spcBef>
                <a:spcPts val="900"/>
              </a:spcBef>
              <a:spcAft>
                <a:spcPts val="0"/>
              </a:spcAft>
              <a:buNone/>
            </a:pPr>
            <a:r>
              <a:t/>
            </a:r>
            <a:endParaRPr sz="1600">
              <a:latin typeface="Times New Roman"/>
              <a:ea typeface="Times New Roman"/>
              <a:cs typeface="Times New Roman"/>
              <a:sym typeface="Times New Roman"/>
            </a:endParaRPr>
          </a:p>
          <a:p>
            <a:pPr indent="0" lvl="0" marL="457200" rtl="0" algn="l">
              <a:lnSpc>
                <a:spcPct val="90600"/>
              </a:lnSpc>
              <a:spcBef>
                <a:spcPts val="900"/>
              </a:spcBef>
              <a:spcAft>
                <a:spcPts val="900"/>
              </a:spcAft>
              <a:buNone/>
            </a:pPr>
            <a:r>
              <a:rPr b="1" lang="en" sz="1600">
                <a:latin typeface="Times New Roman"/>
                <a:ea typeface="Times New Roman"/>
                <a:cs typeface="Times New Roman"/>
                <a:sym typeface="Times New Roman"/>
              </a:rPr>
              <a:t>Description : </a:t>
            </a:r>
            <a:r>
              <a:rPr lang="en" sz="1600">
                <a:latin typeface="Times New Roman"/>
                <a:ea typeface="Times New Roman"/>
                <a:cs typeface="Times New Roman"/>
                <a:sym typeface="Times New Roman"/>
              </a:rPr>
              <a:t>This thesis explores state-of-the-art techniques and offers a fresh, effective way for digital image steganography. Additionally, Steganoflage, a reliable steganographic system, is established. Steganoflage promotes an object-oriented strategy in which skin-tone detected regions of the image are, whenever practical, chosen for embedding. The main goals of this thesis are a new image encryption technique designed specifically for digital photos and steganography/watermarking, a novel, quick, and accurate skin-tone detection algorithm, and a new embedding technique utilizing the wavelet domain's Reflected Binary Gray Code, or RBGC.</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1297500" y="340625"/>
            <a:ext cx="7038900" cy="4138200"/>
          </a:xfrm>
          <a:prstGeom prst="rect">
            <a:avLst/>
          </a:prstGeom>
        </p:spPr>
        <p:txBody>
          <a:bodyPr anchorCtr="0" anchor="t" bIns="91425" lIns="91425" spcFirstLastPara="1" rIns="91425" wrap="square" tIns="91425">
            <a:noAutofit/>
          </a:bodyPr>
          <a:lstStyle/>
          <a:p>
            <a:pPr indent="-342900" lvl="0" marL="457200" rtl="0" algn="l">
              <a:lnSpc>
                <a:spcPct val="906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Monica Adriana Dagadita, Emil Ioan Slusanschi, Razvan Dobre(2013), “Data Hiding Using Steganography,” Parallel and Distributed Computing (ISPDC), 2013 IEEE 12th International Symposium on.</a:t>
            </a:r>
            <a:endParaRPr sz="1800">
              <a:latin typeface="Times New Roman"/>
              <a:ea typeface="Times New Roman"/>
              <a:cs typeface="Times New Roman"/>
              <a:sym typeface="Times New Roman"/>
            </a:endParaRPr>
          </a:p>
          <a:p>
            <a:pPr indent="0" lvl="0" marL="914400" rtl="0" algn="l">
              <a:lnSpc>
                <a:spcPct val="90600"/>
              </a:lnSpc>
              <a:spcBef>
                <a:spcPts val="0"/>
              </a:spcBef>
              <a:spcAft>
                <a:spcPts val="0"/>
              </a:spcAft>
              <a:buNone/>
            </a:pPr>
            <a:r>
              <a:t/>
            </a:r>
            <a:endParaRPr b="1" sz="1800">
              <a:latin typeface="Times New Roman"/>
              <a:ea typeface="Times New Roman"/>
              <a:cs typeface="Times New Roman"/>
              <a:sym typeface="Times New Roman"/>
            </a:endParaRPr>
          </a:p>
          <a:p>
            <a:pPr indent="0" lvl="0" marL="457200" rtl="0" algn="l">
              <a:lnSpc>
                <a:spcPct val="90600"/>
              </a:lnSpc>
              <a:spcBef>
                <a:spcPts val="0"/>
              </a:spcBef>
              <a:spcAft>
                <a:spcPts val="0"/>
              </a:spcAft>
              <a:buNone/>
            </a:pPr>
            <a:r>
              <a:rPr b="1" lang="en" sz="1800">
                <a:latin typeface="Times New Roman"/>
                <a:ea typeface="Times New Roman"/>
                <a:cs typeface="Times New Roman"/>
                <a:sym typeface="Times New Roman"/>
              </a:rPr>
              <a:t>Description :</a:t>
            </a:r>
            <a:r>
              <a:rPr lang="en" sz="1800">
                <a:latin typeface="Times New Roman"/>
                <a:ea typeface="Times New Roman"/>
                <a:cs typeface="Times New Roman"/>
                <a:sym typeface="Times New Roman"/>
              </a:rPr>
              <a:t> "A picture is worth a thousand words" is a commonly recognized truth. The advent of digital media has elevated this adage significantly. Even in an image of average size, one can conceal thousands of words using steganography. The least significant bit (LSB) method is used in this article along with a variety of recent digital steganography techniques. The main goal is to create a program that inserts LSBs into cover images to encode data into them. With photos ranging in size from 1.9 to 131 megapixels, an examination of the performances is done utilizing both a serial and parallel version that is proposed.</a:t>
            </a:r>
            <a:endParaRPr sz="1800">
              <a:latin typeface="Times New Roman"/>
              <a:ea typeface="Times New Roman"/>
              <a:cs typeface="Times New Roman"/>
              <a:sym typeface="Times New Roman"/>
            </a:endParaRPr>
          </a:p>
          <a:p>
            <a:pPr indent="0" lvl="0" marL="0" rtl="0" algn="l">
              <a:spcBef>
                <a:spcPts val="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1263475"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 basic difference in the previous method and in the proposed  implementation method are that it will include python for the coding side and the algorithm part is that it is really easy to understand by the users who will be using the application. As the methods provide separate encoding and decoding options which makes it user friendly for the users with clear indication which process is happening when.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900"/>
              </a:spcBef>
              <a:spcAft>
                <a:spcPts val="12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Part 3. Methods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3.1 Methods Description:</a:t>
            </a:r>
            <a:endParaRPr sz="2850"/>
          </a:p>
        </p:txBody>
      </p:sp>
      <p:sp>
        <p:nvSpPr>
          <p:cNvPr id="216" name="Google Shape;21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First of all I have created a function called msg_to_bin() that accepts the msg parameter as user-inputted data has been defined. Then, we are checking the data type of the input secret data in the form of the message and image and converting it to Binary using the if-elif-else conditional statements.</a:t>
            </a:r>
            <a:endParaRPr sz="1800">
              <a:latin typeface="Times New Roman"/>
              <a:ea typeface="Times New Roman"/>
              <a:cs typeface="Times New Roman"/>
              <a:sym typeface="Times New Roman"/>
            </a:endParaRPr>
          </a:p>
          <a:p>
            <a:pPr indent="0" lvl="0" marL="0" rtl="0" algn="l">
              <a:spcBef>
                <a:spcPts val="9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Encoding :</a:t>
            </a:r>
            <a:endParaRPr sz="2850"/>
          </a:p>
        </p:txBody>
      </p:sp>
      <p:sp>
        <p:nvSpPr>
          <p:cNvPr id="222" name="Google Shape;222;p29"/>
          <p:cNvSpPr txBox="1"/>
          <p:nvPr>
            <p:ph idx="1" type="body"/>
          </p:nvPr>
        </p:nvSpPr>
        <p:spPr>
          <a:xfrm>
            <a:off x="1297500" y="1135425"/>
            <a:ext cx="7038900" cy="33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Then we define a function(hide_data) for hiding the data secret message in the image by changing the least significant bit. In binary numbers, the lowest bit is the least significant  bit. Depending on the design of the computer, it is either the leftmost or rightmost bit in a binary integer. "Little-endian" refers to the architecture if the LSB is on the right. "Big-endian" refers to the architecture when the LSB is on the left. For example, the LSB of the binary integer 00000001 is 1, since it is the rightmost bit, in a little-endian architecture.</a:t>
            </a:r>
            <a:endParaRPr sz="1400">
              <a:latin typeface="Times New Roman"/>
              <a:ea typeface="Times New Roman"/>
              <a:cs typeface="Times New Roman"/>
              <a:sym typeface="Times New Roman"/>
            </a:endParaRPr>
          </a:p>
          <a:p>
            <a:pPr indent="0" lvl="0" marL="0" rtl="0" algn="l">
              <a:spcBef>
                <a:spcPts val="900"/>
              </a:spcBef>
              <a:spcAft>
                <a:spcPts val="900"/>
              </a:spcAft>
              <a:buNone/>
            </a:pPr>
            <a:r>
              <a:rPr lang="en" sz="1400">
                <a:latin typeface="Times New Roman"/>
                <a:ea typeface="Times New Roman"/>
                <a:cs typeface="Times New Roman"/>
                <a:sym typeface="Times New Roman"/>
              </a:rPr>
              <a:t>By defining a function that takes two inputs in the form of a secret message and an image file. Then, we determined the maximum number of bytes for encoding and verified that it is fewer than the maximum number of bytes in the image. The secret data was then translated into binary and the index of the data was set to 0. In order to cycle through the image's pixel values, convert the RGB values to binary format, and hide the data for each pixel, we first determined the length of the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idx="1" type="body"/>
          </p:nvPr>
        </p:nvSpPr>
        <p:spPr>
          <a:xfrm>
            <a:off x="1286150" y="9884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900"/>
              </a:spcAft>
              <a:buNone/>
            </a:pPr>
            <a:r>
              <a:rPr lang="en" sz="1800">
                <a:latin typeface="Times New Roman"/>
                <a:ea typeface="Times New Roman"/>
                <a:cs typeface="Times New Roman"/>
                <a:sym typeface="Times New Roman"/>
              </a:rPr>
              <a:t>Lastly, Using a function like encodeText() to encrypt both the image and the hidden message. Using the input() function inside the function, we prompted the user for the image file's name before reading the file using the OpenCV library. The image's information has then been printed alongside the picture. The user was thereafter prompted for the text message to be encrypted as well as the new file name for the encrypted image. We've finally used the hide_data() function to cover up the hidden message in the chosen image.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De</a:t>
            </a:r>
            <a:r>
              <a:rPr b="1" lang="en" sz="2850">
                <a:latin typeface="Times New Roman"/>
                <a:ea typeface="Times New Roman"/>
                <a:cs typeface="Times New Roman"/>
                <a:sym typeface="Times New Roman"/>
              </a:rPr>
              <a:t>coding :</a:t>
            </a:r>
            <a:endParaRPr sz="2850"/>
          </a:p>
          <a:p>
            <a:pPr indent="0" lvl="0" marL="0" rtl="0" algn="l">
              <a:spcBef>
                <a:spcPts val="0"/>
              </a:spcBef>
              <a:spcAft>
                <a:spcPts val="0"/>
              </a:spcAft>
              <a:buNone/>
            </a:pPr>
            <a:r>
              <a:t/>
            </a:r>
            <a:endParaRPr/>
          </a:p>
        </p:txBody>
      </p:sp>
      <p:sp>
        <p:nvSpPr>
          <p:cNvPr id="233" name="Google Shape;23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By creating the image file-accepting show_data() function. Using the for-loop to run through the image pixels and convert the RGB pixels to binary format, we have defined empty binary data within this function. Additionally, we have taken the information from each pixel, divided it into eight bits, and transformed it into characters. Finally, we looked at the delimiter and took it out to reveal the true secret message.</a:t>
            </a:r>
            <a:endParaRPr sz="1400">
              <a:latin typeface="Times New Roman"/>
              <a:ea typeface="Times New Roman"/>
              <a:cs typeface="Times New Roman"/>
              <a:sym typeface="Times New Roman"/>
            </a:endParaRPr>
          </a:p>
          <a:p>
            <a:pPr indent="0" lvl="0" marL="0" rtl="0" algn="l">
              <a:spcBef>
                <a:spcPts val="900"/>
              </a:spcBef>
              <a:spcAft>
                <a:spcPts val="0"/>
              </a:spcAft>
              <a:buNone/>
            </a:pPr>
            <a:r>
              <a:rPr lang="en" sz="1400">
                <a:latin typeface="Times New Roman"/>
                <a:ea typeface="Times New Roman"/>
                <a:cs typeface="Times New Roman"/>
                <a:sym typeface="Times New Roman"/>
              </a:rPr>
              <a:t>After that, defining the show_data() function, which accepts image files. We defined empty binary data in this function and used the for-loop to iterate through the image pixels and convert the RGB pixels to binary format. Additionally, we have broken down each pixel's information into eight bits and converted those bits into characters. We examined the delimiter once again and removed it to expose the genuine secret message.</a:t>
            </a:r>
            <a:endParaRPr sz="1400">
              <a:latin typeface="Times New Roman"/>
              <a:ea typeface="Times New Roman"/>
              <a:cs typeface="Times New Roman"/>
              <a:sym typeface="Times New Roman"/>
            </a:endParaRPr>
          </a:p>
          <a:p>
            <a:pPr indent="0" lvl="0" marL="0" rtl="0" algn="l">
              <a:spcBef>
                <a:spcPts val="9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1102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t/>
            </a:r>
            <a:endParaRPr b="1" sz="3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3200">
                <a:latin typeface="Times New Roman"/>
                <a:ea typeface="Times New Roman"/>
                <a:cs typeface="Times New Roman"/>
                <a:sym typeface="Times New Roman"/>
              </a:rPr>
              <a:t>Acknowledgement</a:t>
            </a: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2071200"/>
            <a:ext cx="7038900" cy="2373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Sincere gratitude goes to project advisor, Dr Wonryull Koh for her professional guidance, support and supervision throughout this project.</a:t>
            </a:r>
            <a:endParaRPr sz="2000">
              <a:latin typeface="Times New Roman"/>
              <a:ea typeface="Times New Roman"/>
              <a:cs typeface="Times New Roman"/>
              <a:sym typeface="Times New Roman"/>
            </a:endParaRPr>
          </a:p>
          <a:p>
            <a:pPr indent="0" lvl="0" marL="0" rtl="0" algn="l">
              <a:spcBef>
                <a:spcPts val="0"/>
              </a:spcBef>
              <a:spcAft>
                <a:spcPts val="12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900"/>
              </a:spcAft>
              <a:buNone/>
            </a:pPr>
            <a:r>
              <a:rPr b="1" lang="en" sz="2850">
                <a:latin typeface="Times New Roman"/>
                <a:ea typeface="Times New Roman"/>
                <a:cs typeface="Times New Roman"/>
                <a:sym typeface="Times New Roman"/>
              </a:rPr>
              <a:t>Main function :</a:t>
            </a:r>
            <a:endParaRPr sz="2850"/>
          </a:p>
        </p:txBody>
      </p:sp>
      <p:sp>
        <p:nvSpPr>
          <p:cNvPr id="239" name="Google Shape;239;p3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900"/>
              </a:spcAft>
              <a:buNone/>
            </a:pPr>
            <a:r>
              <a:rPr lang="en" sz="1500">
                <a:latin typeface="Times New Roman"/>
                <a:ea typeface="Times New Roman"/>
                <a:cs typeface="Times New Roman"/>
                <a:sym typeface="Times New Roman"/>
              </a:rPr>
              <a:t>The user will need to run the application which will have two options for the user as two options which are encode and decode. If the user selects the first option that is to encode, the application will give the screen to select an image file(user needs to define the path name), information on shape of the image,original image which will be shown in the number of row and columns in our image that make up the pixels / voxels in our image, and  option to save the image file(user needs to define the path name to save the file),encoded message and encoded data in bytes. And if the user selects the other option that is decrypt, the application gives the option of selecting the image file(users need to define a pathname). This project will include extensively two methods that are encode and decode. In encryption, the data can be hidden in any type of image file while decryption is about getting out the hidden information from an image file. The project is developed in python.</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1450133" y="647700"/>
            <a:ext cx="6524299" cy="360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3.2 Methods Justification :</a:t>
            </a:r>
            <a:endParaRPr sz="2850"/>
          </a:p>
        </p:txBody>
      </p:sp>
      <p:sp>
        <p:nvSpPr>
          <p:cNvPr id="250" name="Google Shape;250;p34"/>
          <p:cNvSpPr txBox="1"/>
          <p:nvPr>
            <p:ph idx="1" type="body"/>
          </p:nvPr>
        </p:nvSpPr>
        <p:spPr>
          <a:xfrm>
            <a:off x="1297500" y="1952950"/>
            <a:ext cx="7038900" cy="25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 latest paper that I could find on steganography methods was a 2013 paper titled “Data Hiding Using Steganography” which did not use the python code as in their software research development so by using python that’s advantage on the previous research work I could think of.</a:t>
            </a:r>
            <a:endParaRPr sz="1800">
              <a:latin typeface="Times New Roman"/>
              <a:ea typeface="Times New Roman"/>
              <a:cs typeface="Times New Roman"/>
              <a:sym typeface="Times New Roman"/>
            </a:endParaRPr>
          </a:p>
          <a:p>
            <a:pPr indent="0" lvl="0" marL="0" rtl="0" algn="l">
              <a:spcBef>
                <a:spcPts val="0"/>
              </a:spcBef>
              <a:spcAft>
                <a:spcPts val="12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Part 4. Results :</a:t>
            </a:r>
            <a:endParaRPr b="1" sz="2850">
              <a:latin typeface="Times New Roman"/>
              <a:ea typeface="Times New Roman"/>
              <a:cs typeface="Times New Roman"/>
              <a:sym typeface="Times New Roman"/>
            </a:endParaRPr>
          </a:p>
          <a:p>
            <a:pPr indent="0" lvl="0" marL="0" rtl="0" algn="ctr">
              <a:spcBef>
                <a:spcPts val="0"/>
              </a:spcBef>
              <a:spcAft>
                <a:spcPts val="0"/>
              </a:spcAft>
              <a:buNone/>
            </a:pPr>
            <a:r>
              <a:t/>
            </a:r>
            <a:endParaRPr b="1" sz="2850">
              <a:latin typeface="Times New Roman"/>
              <a:ea typeface="Times New Roman"/>
              <a:cs typeface="Times New Roman"/>
              <a:sym typeface="Times New Roman"/>
            </a:endParaRPr>
          </a:p>
        </p:txBody>
      </p:sp>
      <p:sp>
        <p:nvSpPr>
          <p:cNvPr id="256" name="Google Shape;256;p3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As the field of steganography is really big which includes not only image encryption and decryption in it but also audio, video, network, even email steganography my project only is limited to image. I will not state that goal is completely achieved till I extend the project even further including all the other types of steganography in it. I did achieve the creation of encoded images that will be impossible to detect by human visual system (HVS). It will also allow to implement this application to any image as per the user requirement and save them afterwards as per the pathway designated by the user. </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idx="1" type="body"/>
          </p:nvPr>
        </p:nvSpPr>
        <p:spPr>
          <a:xfrm>
            <a:off x="1297500" y="1828050"/>
            <a:ext cx="70389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As stated early I wanna increase the limits of my project to further stenography branches such as audio, video, network and even in emails. As by reading the previous paper work I have realized that there is a lot of increase in the area stenography if we can maintain the quality of above stated branches while encoding them.</a:t>
            </a:r>
            <a:endParaRPr sz="1800">
              <a:latin typeface="Times New Roman"/>
              <a:ea typeface="Times New Roman"/>
              <a:cs typeface="Times New Roman"/>
              <a:sym typeface="Times New Roman"/>
            </a:endParaRPr>
          </a:p>
          <a:p>
            <a:pPr indent="0" lvl="0" marL="0" rtl="0" algn="l">
              <a:spcBef>
                <a:spcPts val="0"/>
              </a:spcBef>
              <a:spcAft>
                <a:spcPts val="1200"/>
              </a:spcAft>
              <a:buNone/>
            </a:pPr>
            <a:r>
              <a:t/>
            </a:r>
            <a:endParaRPr sz="1800"/>
          </a:p>
        </p:txBody>
      </p:sp>
      <p:sp>
        <p:nvSpPr>
          <p:cNvPr id="262" name="Google Shape;262;p36"/>
          <p:cNvSpPr txBox="1"/>
          <p:nvPr>
            <p:ph type="title"/>
          </p:nvPr>
        </p:nvSpPr>
        <p:spPr>
          <a:xfrm>
            <a:off x="1297500" y="564075"/>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Part 5. Future Directions :</a:t>
            </a:r>
            <a:endParaRPr sz="28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Part 6. Discussions and Conclusions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1297500" y="73437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6.1 Response to proposal comments:</a:t>
            </a:r>
            <a:endParaRPr sz="2850"/>
          </a:p>
        </p:txBody>
      </p:sp>
      <p:sp>
        <p:nvSpPr>
          <p:cNvPr id="273" name="Google Shape;273;p38"/>
          <p:cNvSpPr txBox="1"/>
          <p:nvPr>
            <p:ph idx="1" type="body"/>
          </p:nvPr>
        </p:nvSpPr>
        <p:spPr>
          <a:xfrm>
            <a:off x="1297500" y="2191375"/>
            <a:ext cx="7038900" cy="22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I have gone through more previous paper works, I have worked on my problem statement as well as I have included one extra function in my project that shows how much data is being encoded in binary in bytes.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6.2 Reflection on your timeline and milestones:</a:t>
            </a:r>
            <a:endParaRPr sz="2850"/>
          </a:p>
        </p:txBody>
      </p:sp>
      <p:sp>
        <p:nvSpPr>
          <p:cNvPr id="279" name="Google Shape;279;p39"/>
          <p:cNvSpPr txBox="1"/>
          <p:nvPr>
            <p:ph idx="1" type="body"/>
          </p:nvPr>
        </p:nvSpPr>
        <p:spPr>
          <a:xfrm>
            <a:off x="1297500" y="1567550"/>
            <a:ext cx="7038900" cy="3326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September 30 to October 14: Working out different color schema, how to change message and image to bytes and working out the algorithm.</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October 15 to October 29  : For seeing the feasibility of the algorithm</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October 30 to November 13: For implementing this algorithms with python</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November 13 to November 28 : For implementing different encoded messages in the image and then decoding it and at last using as many different images for the application.</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November 29 : The final project submission.</a:t>
            </a:r>
            <a:endParaRPr sz="1500">
              <a:latin typeface="Times New Roman"/>
              <a:ea typeface="Times New Roman"/>
              <a:cs typeface="Times New Roman"/>
              <a:sym typeface="Times New Roman"/>
            </a:endParaRPr>
          </a:p>
          <a:p>
            <a:pPr indent="0" lvl="0" marL="457200" rtl="0" algn="l">
              <a:spcBef>
                <a:spcPts val="0"/>
              </a:spcBef>
              <a:spcAft>
                <a:spcPts val="1200"/>
              </a:spcAft>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6.2 Conclusion :</a:t>
            </a:r>
            <a:endParaRPr sz="2850"/>
          </a:p>
        </p:txBody>
      </p:sp>
      <p:sp>
        <p:nvSpPr>
          <p:cNvPr id="285" name="Google Shape;285;p40"/>
          <p:cNvSpPr txBox="1"/>
          <p:nvPr>
            <p:ph idx="1" type="body"/>
          </p:nvPr>
        </p:nvSpPr>
        <p:spPr>
          <a:xfrm>
            <a:off x="1297500" y="1214900"/>
            <a:ext cx="7038900" cy="3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art of steganography involves concealing a hidden message within (or even on top of) an otherwise public communication. Almost anything you want can be that item. Nowadays, many steganography examples involve concealing a text message within an image. Or inserting a covert message or script into an Excel or Word document.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p>
          <a:p>
            <a:pPr indent="0" lvl="0" marL="0" rtl="0" algn="l">
              <a:spcBef>
                <a:spcPts val="1200"/>
              </a:spcBef>
              <a:spcAft>
                <a:spcPts val="0"/>
              </a:spcAft>
              <a:buNone/>
            </a:pPr>
            <a:r>
              <a:rPr lang="en" sz="1600">
                <a:latin typeface="Times New Roman"/>
                <a:ea typeface="Times New Roman"/>
                <a:cs typeface="Times New Roman"/>
                <a:sym typeface="Times New Roman"/>
              </a:rPr>
              <a:t>Steganography is used to conceal and deceive. It is a type of covert communication in which the messages are concealed using any media. Because it doesn't require encrypting data with a key or scrambling data, it is not a type of cryptography. It is actually a method of data concealment that can be used in cunning ways. Steganography is a technique that permits concealment and dishonesty, in contrast to cryptography, a science that generally promotes privacy.</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idx="1" type="body"/>
          </p:nvPr>
        </p:nvSpPr>
        <p:spPr>
          <a:xfrm>
            <a:off x="1297500" y="420100"/>
            <a:ext cx="7038900" cy="40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Although steganography has been around for centuries, hackers and IT experts have recently digitized it to perform some very inventive tasks. Steghide, Xiao, Stegais, and Concealment are a few of the steganography-related apps available.</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Today, attackers use </a:t>
            </a:r>
            <a:r>
              <a:rPr lang="en" sz="1400">
                <a:uFill>
                  <a:noFill/>
                </a:uFill>
                <a:latin typeface="Times New Roman"/>
                <a:ea typeface="Times New Roman"/>
                <a:cs typeface="Times New Roman"/>
                <a:sym typeface="Times New Roman"/>
                <a:hlinkClick r:id="rId3"/>
              </a:rPr>
              <a:t>PowerShell</a:t>
            </a:r>
            <a:r>
              <a:rPr lang="en" sz="1400">
                <a:latin typeface="Times New Roman"/>
                <a:ea typeface="Times New Roman"/>
                <a:cs typeface="Times New Roman"/>
                <a:sym typeface="Times New Roman"/>
              </a:rPr>
              <a:t> and </a:t>
            </a:r>
            <a:r>
              <a:rPr lang="en" sz="1400">
                <a:uFill>
                  <a:noFill/>
                </a:uFill>
                <a:latin typeface="Times New Roman"/>
                <a:ea typeface="Times New Roman"/>
                <a:cs typeface="Times New Roman"/>
                <a:sym typeface="Times New Roman"/>
                <a:hlinkClick r:id="rId4"/>
              </a:rPr>
              <a:t>BASH</a:t>
            </a:r>
            <a:r>
              <a:rPr lang="en" sz="1400">
                <a:latin typeface="Times New Roman"/>
                <a:ea typeface="Times New Roman"/>
                <a:cs typeface="Times New Roman"/>
                <a:sym typeface="Times New Roman"/>
              </a:rPr>
              <a:t> scripts to automate attacks. So are pen testers. For example, attackers have been embedding actual scripts within macro-enabled Excel and Word documents. Once a victim opens the Excel or Word doc, they activate the embedded, secret script.</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55000"/>
              </a:lnSpc>
              <a:spcBef>
                <a:spcPts val="0"/>
              </a:spcBef>
              <a:spcAft>
                <a:spcPts val="1500"/>
              </a:spcAft>
              <a:buNone/>
            </a:pPr>
            <a:r>
              <a:rPr lang="en" sz="1400">
                <a:latin typeface="Times New Roman"/>
                <a:ea typeface="Times New Roman"/>
                <a:cs typeface="Times New Roman"/>
                <a:sym typeface="Times New Roman"/>
              </a:rPr>
              <a:t>The attacker doesn’t need to trick the user into using applications such as Steghide. In this case, the hacker or pen tester is “living off the land.” The attacker is using a steganographic application to take advantage of common Windows applications and features such as Excel and PowerShell. All the victim needs to do is read the doc, and an unfortunate series of events begins to occur.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Part 1. Problem statement, Goals and Motivation: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1297500" y="397400"/>
            <a:ext cx="7038900" cy="4450800"/>
          </a:xfrm>
          <a:prstGeom prst="rect">
            <a:avLst/>
          </a:prstGeom>
        </p:spPr>
        <p:txBody>
          <a:bodyPr anchorCtr="0" anchor="t" bIns="91425" lIns="91425" spcFirstLastPara="1" rIns="91425" wrap="square" tIns="91425">
            <a:noAutofit/>
          </a:bodyPr>
          <a:lstStyle/>
          <a:p>
            <a:pPr indent="0" lvl="0" marL="0" rtl="0" algn="l">
              <a:lnSpc>
                <a:spcPct val="155000"/>
              </a:lnSpc>
              <a:spcBef>
                <a:spcPts val="0"/>
              </a:spcBef>
              <a:spcAft>
                <a:spcPts val="0"/>
              </a:spcAft>
              <a:buNone/>
            </a:pPr>
            <a:r>
              <a:rPr lang="en" sz="1400">
                <a:latin typeface="Times New Roman"/>
                <a:ea typeface="Times New Roman"/>
                <a:cs typeface="Times New Roman"/>
                <a:sym typeface="Times New Roman"/>
              </a:rPr>
              <a:t>The experience I got while understanding how we can use opencv, how bytes of data are integrated in image and message, and learning that different numbers row and column make up pixel/voxel in our images.</a:t>
            </a:r>
            <a:endParaRPr sz="1400">
              <a:latin typeface="Times New Roman"/>
              <a:ea typeface="Times New Roman"/>
              <a:cs typeface="Times New Roman"/>
              <a:sym typeface="Times New Roman"/>
            </a:endParaRPr>
          </a:p>
          <a:p>
            <a:pPr indent="0" lvl="0" marL="0" rtl="0" algn="l">
              <a:lnSpc>
                <a:spcPct val="155000"/>
              </a:lnSpc>
              <a:spcBef>
                <a:spcPts val="1500"/>
              </a:spcBef>
              <a:spcAft>
                <a:spcPts val="0"/>
              </a:spcAft>
              <a:buNone/>
            </a:pPr>
            <a:r>
              <a:rPr lang="en" sz="1400">
                <a:latin typeface="Times New Roman"/>
                <a:ea typeface="Times New Roman"/>
                <a:cs typeface="Times New Roman"/>
                <a:sym typeface="Times New Roman"/>
              </a:rPr>
              <a:t>The three aspects i would like to point out in above statements are :</a:t>
            </a:r>
            <a:endParaRPr sz="1400">
              <a:latin typeface="Times New Roman"/>
              <a:ea typeface="Times New Roman"/>
              <a:cs typeface="Times New Roman"/>
              <a:sym typeface="Times New Roman"/>
            </a:endParaRPr>
          </a:p>
          <a:p>
            <a:pPr indent="-317500" lvl="0" marL="457200" rtl="0" algn="l">
              <a:lnSpc>
                <a:spcPct val="155000"/>
              </a:lnSpc>
              <a:spcBef>
                <a:spcPts val="1500"/>
              </a:spcBef>
              <a:spcAft>
                <a:spcPts val="0"/>
              </a:spcAft>
              <a:buSzPts val="1400"/>
              <a:buFont typeface="Times New Roman"/>
              <a:buAutoNum type="arabicPeriod"/>
            </a:pPr>
            <a:r>
              <a:rPr lang="en" sz="1400">
                <a:latin typeface="Times New Roman"/>
                <a:ea typeface="Times New Roman"/>
                <a:cs typeface="Times New Roman"/>
                <a:sym typeface="Times New Roman"/>
              </a:rPr>
              <a:t>Most enjoyable : learning about image steganography, encoding and decoding it with different algorithms and learning about the utilization of opencv in image reading, writing, and showing.</a:t>
            </a:r>
            <a:endParaRPr sz="1400">
              <a:latin typeface="Times New Roman"/>
              <a:ea typeface="Times New Roman"/>
              <a:cs typeface="Times New Roman"/>
              <a:sym typeface="Times New Roman"/>
            </a:endParaRPr>
          </a:p>
          <a:p>
            <a:pPr indent="-317500" lvl="0" marL="457200" rtl="0" algn="l">
              <a:lnSpc>
                <a:spcPct val="15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Most surprising : First of all it was how I missed out on such a vast interesting topic of  steganography which not only included images but videos, email, audio and network. And how much it is utilized for email phishing.</a:t>
            </a:r>
            <a:endParaRPr sz="1400">
              <a:latin typeface="Times New Roman"/>
              <a:ea typeface="Times New Roman"/>
              <a:cs typeface="Times New Roman"/>
              <a:sym typeface="Times New Roman"/>
            </a:endParaRPr>
          </a:p>
          <a:p>
            <a:pPr indent="-317500" lvl="0" marL="457200" rtl="0" algn="l">
              <a:lnSpc>
                <a:spcPct val="15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Most difficult : Understanding the (r,g,b) utilization in the algorithm in hiding and understanding the image as well as different commands for opencv like all the cv2.</a:t>
            </a:r>
            <a:endParaRPr sz="1400">
              <a:latin typeface="Times New Roman"/>
              <a:ea typeface="Times New Roman"/>
              <a:cs typeface="Times New Roman"/>
              <a:sym typeface="Times New Roman"/>
            </a:endParaRPr>
          </a:p>
          <a:p>
            <a:pPr indent="0" lvl="0" marL="0" rtl="0" algn="l">
              <a:spcBef>
                <a:spcPts val="1500"/>
              </a:spcBef>
              <a:spcAft>
                <a:spcPts val="0"/>
              </a:spcAft>
              <a:buNone/>
            </a:pPr>
            <a:r>
              <a:t/>
            </a:r>
            <a:endParaRPr sz="1400">
              <a:latin typeface="Times New Roman"/>
              <a:ea typeface="Times New Roman"/>
              <a:cs typeface="Times New Roman"/>
              <a:sym typeface="Times New Roman"/>
            </a:endParaRPr>
          </a:p>
          <a:p>
            <a:pPr indent="0" lvl="0" marL="0" rtl="0" algn="l">
              <a:lnSpc>
                <a:spcPct val="155000"/>
              </a:lnSpc>
              <a:spcBef>
                <a:spcPts val="0"/>
              </a:spcBef>
              <a:spcAft>
                <a:spcPts val="15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297500" y="393750"/>
            <a:ext cx="7038900" cy="54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latin typeface="Times New Roman"/>
                <a:ea typeface="Times New Roman"/>
                <a:cs typeface="Times New Roman"/>
                <a:sym typeface="Times New Roman"/>
              </a:rPr>
              <a:t>Part 7. References:</a:t>
            </a:r>
            <a:endParaRPr b="1" sz="2500">
              <a:latin typeface="Times New Roman"/>
              <a:ea typeface="Times New Roman"/>
              <a:cs typeface="Times New Roman"/>
              <a:sym typeface="Times New Roman"/>
            </a:endParaRPr>
          </a:p>
          <a:p>
            <a:pPr indent="0" lvl="0" marL="0" rtl="0" algn="ctr">
              <a:spcBef>
                <a:spcPts val="0"/>
              </a:spcBef>
              <a:spcAft>
                <a:spcPts val="0"/>
              </a:spcAft>
              <a:buNone/>
            </a:pPr>
            <a:r>
              <a:t/>
            </a:r>
            <a:endParaRPr sz="2500"/>
          </a:p>
        </p:txBody>
      </p:sp>
      <p:sp>
        <p:nvSpPr>
          <p:cNvPr id="301" name="Google Shape;301;p43"/>
          <p:cNvSpPr txBox="1"/>
          <p:nvPr>
            <p:ph idx="1" type="body"/>
          </p:nvPr>
        </p:nvSpPr>
        <p:spPr>
          <a:xfrm>
            <a:off x="1239966" y="920544"/>
            <a:ext cx="7038900" cy="34203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Chandra, M., &amp; Pandey, S. (2010, 1-3 Aug. 2010). A DWT domain visible watermarking techniques for digital images. Paper presented at the Electronics and Information Engineering (ICEIE), 2010 International Conference On. </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Alturki, F., &amp; Mersereau, R. (2001, Apr 2001). A novel approach for increasing security and data embedding capacity in images for data hiding applications. Paper presented at the Information Technology: Coding and Computing, 2001. Proceedings. International Conference on. </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Amat, P., Puech, W., Druon, S., &amp; Pedeboy, J. P. (2010). Lossless 3D steganography based on MST and connectivity modification. Signal Processing: Image Communication, 25(6), 400-412. doi: 10.1016/j.image.2010.05.002 </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Chang, C.-C., Chen, W.-J., &amp; Le, T. H. N. (2010). High payload steganography mechanism using hybrid edge detector. [Report]. Expert Systems With Applications, 37(4), 3292+. </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Awwad, W. F., Mansour, R. F., &amp; Mohammed, A. A. (2012). A robust method to detect hidden data from digital images. [Report]. Journal of Information Security, 3(2), 91+. </a:t>
            </a:r>
            <a:endParaRPr sz="1400">
              <a:latin typeface="Times New Roman"/>
              <a:ea typeface="Times New Roman"/>
              <a:cs typeface="Times New Roman"/>
              <a:sym typeface="Times New Roman"/>
            </a:endParaRPr>
          </a:p>
          <a:p>
            <a:pPr indent="0" lvl="0" marL="0" rtl="0" algn="l">
              <a:spcBef>
                <a:spcPts val="2100"/>
              </a:spcBef>
              <a:spcAft>
                <a:spcPts val="120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idx="1" type="body"/>
          </p:nvPr>
        </p:nvSpPr>
        <p:spPr>
          <a:xfrm>
            <a:off x="1297500" y="545675"/>
            <a:ext cx="7038900" cy="2911200"/>
          </a:xfrm>
          <a:prstGeom prst="rect">
            <a:avLst/>
          </a:prstGeom>
        </p:spPr>
        <p:txBody>
          <a:bodyPr anchorCtr="0" anchor="t" bIns="91425" lIns="91425" spcFirstLastPara="1" rIns="91425" wrap="square" tIns="91425">
            <a:normAutofit/>
          </a:bodyPr>
          <a:lstStyle/>
          <a:p>
            <a:pPr indent="-330200" lvl="0" marL="457200" rtl="0" algn="l">
              <a:lnSpc>
                <a:spcPct val="906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 Monica Adriana Dagadita, Emil Ioan Slusanschi, Razvan Dobre(2013),      “Data Hiding Using Steganography,” Parallel and Distributed Computing (ISPDC), 2013 IEEE 12th International Symposium on.</a:t>
            </a:r>
            <a:endParaRPr sz="1600">
              <a:latin typeface="Times New Roman"/>
              <a:ea typeface="Times New Roman"/>
              <a:cs typeface="Times New Roman"/>
              <a:sym typeface="Times New Roman"/>
            </a:endParaRPr>
          </a:p>
          <a:p>
            <a:pPr indent="0" lvl="0" marL="457200" rtl="0" algn="l">
              <a:lnSpc>
                <a:spcPct val="90600"/>
              </a:lnSpc>
              <a:spcBef>
                <a:spcPts val="900"/>
              </a:spcBef>
              <a:spcAft>
                <a:spcPts val="0"/>
              </a:spcAft>
              <a:buNone/>
            </a:pPr>
            <a:r>
              <a:t/>
            </a:r>
            <a:endParaRPr sz="1600">
              <a:latin typeface="Times New Roman"/>
              <a:ea typeface="Times New Roman"/>
              <a:cs typeface="Times New Roman"/>
              <a:sym typeface="Times New Roman"/>
            </a:endParaRPr>
          </a:p>
          <a:p>
            <a:pPr indent="-330200" lvl="0" marL="457200" rtl="0" algn="l">
              <a:lnSpc>
                <a:spcPct val="90600"/>
              </a:lnSpc>
              <a:spcBef>
                <a:spcPts val="900"/>
              </a:spcBef>
              <a:spcAft>
                <a:spcPts val="0"/>
              </a:spcAft>
              <a:buSzPts val="1600"/>
              <a:buFont typeface="Times New Roman"/>
              <a:buChar char="●"/>
            </a:pPr>
            <a:r>
              <a:rPr lang="en" sz="1600">
                <a:latin typeface="Times New Roman"/>
                <a:ea typeface="Times New Roman"/>
                <a:cs typeface="Times New Roman"/>
                <a:sym typeface="Times New Roman"/>
              </a:rPr>
              <a:t>A. Cheddad, “Steganoﬂage: A new image steganography algorithm,”Ph.D. dissertation, University of Ulster, September 2009.</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 type="body"/>
          </p:nvPr>
        </p:nvSpPr>
        <p:spPr>
          <a:xfrm>
            <a:off x="1297500" y="678900"/>
            <a:ext cx="7038900" cy="379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200">
              <a:latin typeface="Times New Roman"/>
              <a:ea typeface="Times New Roman"/>
              <a:cs typeface="Times New Roman"/>
              <a:sym typeface="Times New Roman"/>
            </a:endParaRPr>
          </a:p>
          <a:p>
            <a:pPr indent="0" lvl="0" marL="0" rtl="0" algn="ctr">
              <a:spcBef>
                <a:spcPts val="1200"/>
              </a:spcBef>
              <a:spcAft>
                <a:spcPts val="0"/>
              </a:spcAft>
              <a:buNone/>
            </a:pPr>
            <a:r>
              <a:t/>
            </a:r>
            <a:endParaRPr sz="3200">
              <a:latin typeface="Times New Roman"/>
              <a:ea typeface="Times New Roman"/>
              <a:cs typeface="Times New Roman"/>
              <a:sym typeface="Times New Roman"/>
            </a:endParaRPr>
          </a:p>
          <a:p>
            <a:pPr indent="0" lvl="0" marL="0" rtl="0" algn="ctr">
              <a:spcBef>
                <a:spcPts val="1200"/>
              </a:spcBef>
              <a:spcAft>
                <a:spcPts val="1200"/>
              </a:spcAft>
              <a:buNone/>
            </a:pPr>
            <a:r>
              <a:rPr lang="en" sz="3200">
                <a:latin typeface="Times New Roman"/>
                <a:ea typeface="Times New Roman"/>
                <a:cs typeface="Times New Roman"/>
                <a:sym typeface="Times New Roman"/>
              </a:rPr>
              <a:t>THANK YOU</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1.1  Problem statement:</a:t>
            </a:r>
            <a:endParaRPr b="1" sz="2850">
              <a:latin typeface="Times New Roman"/>
              <a:ea typeface="Times New Roman"/>
              <a:cs typeface="Times New Roman"/>
              <a:sym typeface="Times New Roman"/>
            </a:endParaRPr>
          </a:p>
          <a:p>
            <a:pPr indent="0" lvl="0" marL="0" rtl="0" algn="ctr">
              <a:spcBef>
                <a:spcPts val="0"/>
              </a:spcBef>
              <a:spcAft>
                <a:spcPts val="0"/>
              </a:spcAft>
              <a:buNone/>
            </a:pPr>
            <a:r>
              <a:t/>
            </a:r>
            <a:endParaRPr b="1" sz="2850"/>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As we know that the internet is the largest pool of data information since the beginning of modern technology. It contains data specific to each field of interest and gives access to data just by sitting on a computer and searching for that specific field of interest like up-to-date news, browsing on OTT platforms, getting novels and textbooks, buying all kinds of stuff etc. The most accessible data on the internet nowadays is Digital Multimedia which is easily distributed all over the internet creating many copies while bypassing the intellectual property (IP) rights reserved by the original user. So, the original users are trying to find methods for saving their original work or data from getting copied easily. So they need to encode their tagline in it and decode it to show it as a proof.</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719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1.2  Goals:</a:t>
            </a:r>
            <a:endParaRPr sz="2850"/>
          </a:p>
        </p:txBody>
      </p:sp>
      <p:sp>
        <p:nvSpPr>
          <p:cNvPr id="158" name="Google Shape;158;p17"/>
          <p:cNvSpPr txBox="1"/>
          <p:nvPr>
            <p:ph idx="1" type="body"/>
          </p:nvPr>
        </p:nvSpPr>
        <p:spPr>
          <a:xfrm>
            <a:off x="1297500" y="1192200"/>
            <a:ext cx="7038900" cy="32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 sz="1600">
                <a:latin typeface="Times New Roman"/>
                <a:ea typeface="Times New Roman"/>
                <a:cs typeface="Times New Roman"/>
                <a:sym typeface="Times New Roman"/>
              </a:rPr>
              <a:t>To create a steganography code</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where the users can encode text data in the images and decode it to show the proof of their work. For further explanation; a steganographic encoder receives the actual file (A) and secret message (B) that need to be concealed as input. The Steganographic Encoder function, f(A, B, C), uses methods like least significant bit encoding to encode the hidden message into a cover picture file. The final stego image has no discernible differences from your cover image file. Thus, encoding is finished. The stego object is given into the steganographic decoder in order to obtain the hidden message.</a:t>
            </a:r>
            <a:endParaRPr sz="1600"/>
          </a:p>
          <a:p>
            <a:pPr indent="0" lvl="0" marL="0" rtl="0" algn="l">
              <a:spcBef>
                <a:spcPts val="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ctr">
              <a:spcBef>
                <a:spcPts val="1200"/>
              </a:spcBef>
              <a:spcAft>
                <a:spcPts val="0"/>
              </a:spcAft>
              <a:buNone/>
            </a:pPr>
            <a:r>
              <a:rPr lang="en" sz="1600">
                <a:latin typeface="Times New Roman"/>
                <a:ea typeface="Times New Roman"/>
                <a:cs typeface="Times New Roman"/>
                <a:sym typeface="Times New Roman"/>
              </a:rPr>
              <a:t>Figure 1 : Description of different breakdown in Steganography. </a:t>
            </a:r>
            <a:endParaRPr sz="1600">
              <a:latin typeface="Times New Roman"/>
              <a:ea typeface="Times New Roman"/>
              <a:cs typeface="Times New Roman"/>
              <a:sym typeface="Times New Roman"/>
            </a:endParaRPr>
          </a:p>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586850"/>
            <a:ext cx="7038900" cy="667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850">
                <a:latin typeface="Times New Roman"/>
                <a:ea typeface="Times New Roman"/>
                <a:cs typeface="Times New Roman"/>
                <a:sym typeface="Times New Roman"/>
              </a:rPr>
              <a:t>1.3 Motivation:</a:t>
            </a:r>
            <a:endParaRPr b="1" sz="2850">
              <a:latin typeface="Times New Roman"/>
              <a:ea typeface="Times New Roman"/>
              <a:cs typeface="Times New Roman"/>
              <a:sym typeface="Times New Roman"/>
            </a:endParaRPr>
          </a:p>
          <a:p>
            <a:pPr indent="0" lvl="0" marL="0" rtl="0" algn="ctr">
              <a:spcBef>
                <a:spcPts val="0"/>
              </a:spcBef>
              <a:spcAft>
                <a:spcPts val="0"/>
              </a:spcAft>
              <a:buNone/>
            </a:pPr>
            <a:r>
              <a:t/>
            </a:r>
            <a:endParaRPr b="1" sz="2500">
              <a:latin typeface="Times New Roman"/>
              <a:ea typeface="Times New Roman"/>
              <a:cs typeface="Times New Roman"/>
              <a:sym typeface="Times New Roman"/>
            </a:endParaRPr>
          </a:p>
        </p:txBody>
      </p:sp>
      <p:sp>
        <p:nvSpPr>
          <p:cNvPr id="164" name="Google Shape;164;p18"/>
          <p:cNvSpPr txBox="1"/>
          <p:nvPr>
            <p:ph idx="1" type="body"/>
          </p:nvPr>
        </p:nvSpPr>
        <p:spPr>
          <a:xfrm>
            <a:off x="1297500" y="1472850"/>
            <a:ext cx="7038900" cy="31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As far as we are aware, the primary function of cryptography has always been to safeguard the privacy of communications between sender and intended recipient. To add extra security layers to the hidden data, however, the use of steganographic techniques in addition to cryptography has increasingly grown. The proposed hidden message does not draw attention to itself as an object of investigation, which is one advantage of using Steganography over Cryptography alone. Even the most impenetrable encrypted texts can spark attention and even serve as evidence in nations where encryption is prohibited. It piqued my interest in the steganography methods.</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highlight>
                  <a:schemeClr val="dk1"/>
                </a:highlight>
                <a:latin typeface="Times New Roman"/>
                <a:ea typeface="Times New Roman"/>
                <a:cs typeface="Times New Roman"/>
                <a:sym typeface="Times New Roman"/>
              </a:rPr>
              <a:t>Part 2. Previous and related works</a:t>
            </a:r>
            <a:r>
              <a:rPr lang="en" sz="2500">
                <a:highlight>
                  <a:schemeClr val="dk1"/>
                </a:highlight>
                <a:latin typeface="Times New Roman"/>
                <a:ea typeface="Times New Roman"/>
                <a:cs typeface="Times New Roman"/>
                <a:sym typeface="Times New Roman"/>
              </a:rPr>
              <a:t> :</a:t>
            </a:r>
            <a:endParaRPr sz="25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2500">
              <a:highlight>
                <a:schemeClr val="dk1"/>
              </a:highlight>
            </a:endParaRPr>
          </a:p>
        </p:txBody>
      </p:sp>
      <p:sp>
        <p:nvSpPr>
          <p:cNvPr id="170" name="Google Shape;170;p19"/>
          <p:cNvSpPr txBox="1"/>
          <p:nvPr>
            <p:ph idx="1" type="body"/>
          </p:nvPr>
        </p:nvSpPr>
        <p:spPr>
          <a:xfrm>
            <a:off x="1297500" y="1567550"/>
            <a:ext cx="7038900" cy="32076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Chandra, M., &amp; Pandey, S. (2010, 1-3 Aug. 2010). A DWT domain visible watermarking techniques for digital images. Paper presented at the Electronics and Information Engineering (ICEIE), 2010 International Conference On.</a:t>
            </a:r>
            <a:endParaRPr sz="1500">
              <a:latin typeface="Times New Roman"/>
              <a:ea typeface="Times New Roman"/>
              <a:cs typeface="Times New Roman"/>
              <a:sym typeface="Times New Roman"/>
            </a:endParaRPr>
          </a:p>
          <a:p>
            <a:pPr indent="0" lvl="0" marL="457200" rtl="0" algn="l">
              <a:spcBef>
                <a:spcPts val="1200"/>
              </a:spcBef>
              <a:spcAft>
                <a:spcPts val="0"/>
              </a:spcAft>
              <a:buNone/>
            </a:pPr>
            <a:r>
              <a:rPr b="1" lang="en" sz="1500">
                <a:latin typeface="Times New Roman"/>
                <a:ea typeface="Times New Roman"/>
                <a:cs typeface="Times New Roman"/>
                <a:sym typeface="Times New Roman"/>
              </a:rPr>
              <a:t>Description</a:t>
            </a:r>
            <a:r>
              <a:rPr lang="en" sz="1500">
                <a:latin typeface="Times New Roman"/>
                <a:ea typeface="Times New Roman"/>
                <a:cs typeface="Times New Roman"/>
                <a:sym typeface="Times New Roman"/>
              </a:rPr>
              <a:t> </a:t>
            </a:r>
            <a:r>
              <a:rPr b="1" lang="en" sz="1500">
                <a:latin typeface="Times New Roman"/>
                <a:ea typeface="Times New Roman"/>
                <a:cs typeface="Times New Roman"/>
                <a:sym typeface="Times New Roman"/>
              </a:rPr>
              <a:t>:</a:t>
            </a:r>
            <a:r>
              <a:rPr lang="en" sz="1500">
                <a:latin typeface="Times New Roman"/>
                <a:ea typeface="Times New Roman"/>
                <a:cs typeface="Times New Roman"/>
                <a:sym typeface="Times New Roman"/>
              </a:rPr>
              <a:t> As the growth in the computer networks has caused a phenomenal growth in IT sector to a great extend which was cause of digital data being easily used in an illegal way which is being copied, modified and distributed again. To tackle such scenarios digital watermarking techniques showed crucial growth as a valid solution. In this paper we can see the overview of a visible watermarking algorithm for copy write protection using discrete wavelet transform (DWT) which uses time frequency features and is well matched with the human visual system directives implemented in the tool MATLAB 7.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297500" y="598350"/>
            <a:ext cx="7038900" cy="38805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Alturki, F., &amp; Mersereau, R. (2001, Apr 2001). A novel approach for increasing           security and data embedding capacity in images for data hiding applications. Paper presented at the Information Technology: Coding and Computing, 2001. Proceedings. International Conference on. </a:t>
            </a:r>
            <a:endParaRPr sz="1500">
              <a:latin typeface="Times New Roman"/>
              <a:ea typeface="Times New Roman"/>
              <a:cs typeface="Times New Roman"/>
              <a:sym typeface="Times New Roman"/>
            </a:endParaRPr>
          </a:p>
          <a:p>
            <a:pPr indent="0" lvl="0" marL="457200" rtl="0" algn="l">
              <a:spcBef>
                <a:spcPts val="1200"/>
              </a:spcBef>
              <a:spcAft>
                <a:spcPts val="0"/>
              </a:spcAft>
              <a:buNone/>
            </a:pPr>
            <a:r>
              <a:rPr b="1" lang="en" sz="1500">
                <a:latin typeface="Times New Roman"/>
                <a:ea typeface="Times New Roman"/>
                <a:cs typeface="Times New Roman"/>
                <a:sym typeface="Times New Roman"/>
              </a:rPr>
              <a:t>Description :</a:t>
            </a:r>
            <a:r>
              <a:rPr lang="en" sz="1500">
                <a:latin typeface="Times New Roman"/>
                <a:ea typeface="Times New Roman"/>
                <a:cs typeface="Times New Roman"/>
                <a:sym typeface="Times New Roman"/>
              </a:rPr>
              <a:t> Data hiding in multimedia is the process of secretly embedding the information into images, videos, or audio signals etc. without changing or degrading the data of their original source. This paper presents the novel blind data hiding technique for hiding information in still images. This technique includes embedding the information in the transform domain, after decorrelating the samples in the spatial domain. This results in a significant increase in the number of transform coefficients that can be used to transmit the hidden information. This technique achieves a higher and more secure data embedding rate than other existing domain techniques for other particular application.</a:t>
            </a:r>
            <a:endParaRPr sz="1500">
              <a:latin typeface="Times New Roman"/>
              <a:ea typeface="Times New Roman"/>
              <a:cs typeface="Times New Roman"/>
              <a:sym typeface="Times New Roman"/>
            </a:endParaRPr>
          </a:p>
          <a:p>
            <a:pPr indent="0" lvl="0" marL="457200" rtl="0" algn="l">
              <a:spcBef>
                <a:spcPts val="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297500" y="529300"/>
            <a:ext cx="7038900" cy="39495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Amat, P., Puech, W., Druon, S., &amp; Pedeboy, J. P. (2010). Lossless 3D           steganography based on MST and connectivity modification. Signal Processing: Image Communication, 25(6), 400-412. doi: 10.1016/j.image.2010.05.002.</a:t>
            </a:r>
            <a:endParaRPr sz="1500">
              <a:latin typeface="Times New Roman"/>
              <a:ea typeface="Times New Roman"/>
              <a:cs typeface="Times New Roman"/>
              <a:sym typeface="Times New Roman"/>
            </a:endParaRPr>
          </a:p>
          <a:p>
            <a:pPr indent="0" lvl="0" marL="457200" rtl="0" algn="l">
              <a:spcBef>
                <a:spcPts val="1200"/>
              </a:spcBef>
              <a:spcAft>
                <a:spcPts val="0"/>
              </a:spcAft>
              <a:buNone/>
            </a:pPr>
            <a:r>
              <a:t/>
            </a:r>
            <a:endParaRPr sz="1500">
              <a:latin typeface="Times New Roman"/>
              <a:ea typeface="Times New Roman"/>
              <a:cs typeface="Times New Roman"/>
              <a:sym typeface="Times New Roman"/>
            </a:endParaRPr>
          </a:p>
          <a:p>
            <a:pPr indent="0" lvl="0" marL="457200" rtl="0" algn="l">
              <a:spcBef>
                <a:spcPts val="0"/>
              </a:spcBef>
              <a:spcAft>
                <a:spcPts val="0"/>
              </a:spcAft>
              <a:buNone/>
            </a:pPr>
            <a:r>
              <a:rPr b="1" lang="en" sz="1500">
                <a:latin typeface="Times New Roman"/>
                <a:ea typeface="Times New Roman"/>
                <a:cs typeface="Times New Roman"/>
                <a:sym typeface="Times New Roman"/>
              </a:rPr>
              <a:t>Description : </a:t>
            </a:r>
            <a:r>
              <a:rPr lang="en" sz="1500">
                <a:latin typeface="Times New Roman"/>
                <a:ea typeface="Times New Roman"/>
                <a:cs typeface="Times New Roman"/>
                <a:sym typeface="Times New Roman"/>
              </a:rPr>
              <a:t>As data hiding has become increasingly important for many applications. This paper present a new approach of 3D object data hiding without changing the position of the vertices in the 3D space. The main idea of this proposed method is to find and synchronize the particular areas of the 3D objects used to embed the message. The embedding takes place by changing the connected edges of the designated areas in their quadruples. This approach is based on minimum spanning tree (MST). It is lossless because the position of vertices remains same before and after embedding. And it is blind as it does not depend on the order of the data in the files.</a:t>
            </a:r>
            <a:endParaRPr sz="1500">
              <a:latin typeface="Times New Roman"/>
              <a:ea typeface="Times New Roman"/>
              <a:cs typeface="Times New Roman"/>
              <a:sym typeface="Times New Roman"/>
            </a:endParaRPr>
          </a:p>
          <a:p>
            <a:pPr indent="0" lvl="0" marL="457200" rtl="0" algn="l">
              <a:spcBef>
                <a:spcPts val="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