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8T06:19:4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8T06:19:4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24575,'0'-7'0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hyperlink" Target="https://es.wikipedia.org/wiki/Lenguaje_de_programaci%C3%B3n_Java" TargetMode="External"/><Relationship Id="rId7" Type="http://schemas.openxmlformats.org/officeDocument/2006/relationships/hyperlink" Target="https://es.wikipedia.org/wiki/Java_SE" TargetMode="External"/><Relationship Id="rId2" Type="http://schemas.openxmlformats.org/officeDocument/2006/relationships/hyperlink" Target="https://es.wikipedia.org/wiki/Interfaz_de_programaci%C3%B3n_de_aplicaciones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s.wikipedia.org/wiki/Anotaci%C3%B3n_Java" TargetMode="External"/><Relationship Id="rId5" Type="http://schemas.openxmlformats.org/officeDocument/2006/relationships/hyperlink" Target="https://es.wikipedia.org/wiki/Representational_State_Transfer" TargetMode="External"/><Relationship Id="rId10" Type="http://schemas.openxmlformats.org/officeDocument/2006/relationships/customXml" Target="../ink/ink2.xml"/><Relationship Id="rId4" Type="http://schemas.openxmlformats.org/officeDocument/2006/relationships/hyperlink" Target="https://es.wikipedia.org/wiki/Servicio_web" TargetMode="External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gella.com/tutorials/REST/article.html#rest_httpmethod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12B0A-8720-B623-B266-8A5E78C8F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Jax-ws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696F1-AFA3-3414-FEA5-344F47C13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1081" y="1325954"/>
            <a:ext cx="6400800" cy="1947333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Java Api </a:t>
            </a:r>
            <a:r>
              <a:rPr lang="es-ES" dirty="0" err="1">
                <a:solidFill>
                  <a:schemeClr val="tx1"/>
                </a:solidFill>
              </a:rPr>
              <a:t>based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XML </a:t>
            </a:r>
            <a:r>
              <a:rPr lang="es-ES" dirty="0" err="1">
                <a:solidFill>
                  <a:schemeClr val="tx1"/>
                </a:solidFill>
              </a:rPr>
              <a:t>for</a:t>
            </a:r>
            <a:r>
              <a:rPr lang="es-ES" dirty="0">
                <a:solidFill>
                  <a:schemeClr val="tx1"/>
                </a:solidFill>
              </a:rPr>
              <a:t>  Web </a:t>
            </a:r>
            <a:r>
              <a:rPr lang="es-ES" dirty="0" err="1">
                <a:solidFill>
                  <a:schemeClr val="tx1"/>
                </a:solidFill>
              </a:rPr>
              <a:t>Services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Api de Java en XML para la creación de servicios Web</a:t>
            </a:r>
          </a:p>
        </p:txBody>
      </p:sp>
    </p:spTree>
    <p:extLst>
      <p:ext uri="{BB962C8B-B14F-4D97-AF65-F5344CB8AC3E}">
        <p14:creationId xmlns:p14="http://schemas.microsoft.com/office/powerpoint/2010/main" val="407927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90550-316C-A6B8-3B22-9C1D6D11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299" y="0"/>
            <a:ext cx="4073318" cy="1507067"/>
          </a:xfrm>
        </p:spPr>
        <p:txBody>
          <a:bodyPr/>
          <a:lstStyle/>
          <a:p>
            <a:r>
              <a:rPr lang="es-ES" dirty="0"/>
              <a:t>Mensajes SOAP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6FD4CC-83B0-08F4-8079-8DF9237412AF}"/>
              </a:ext>
            </a:extLst>
          </p:cNvPr>
          <p:cNvSpPr txBox="1"/>
          <p:nvPr/>
        </p:nvSpPr>
        <p:spPr>
          <a:xfrm>
            <a:off x="265043" y="1610315"/>
            <a:ext cx="7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SOAP, utiliza XML , estos documentos contienen varios elementos: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85F071-B7BD-2CBB-10B6-1887E283E5F3}"/>
              </a:ext>
            </a:extLst>
          </p:cNvPr>
          <p:cNvSpPr txBox="1"/>
          <p:nvPr/>
        </p:nvSpPr>
        <p:spPr>
          <a:xfrm>
            <a:off x="265043" y="2517913"/>
            <a:ext cx="8153194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</a:rPr>
              <a:t>Sobre (ENVELOPE)</a:t>
            </a:r>
            <a:r>
              <a:rPr lang="es-ES" sz="2000" dirty="0"/>
              <a:t>: </a:t>
            </a:r>
            <a:r>
              <a:rPr lang="es-ES" dirty="0"/>
              <a:t>Contiene descripción del mensaje </a:t>
            </a:r>
          </a:p>
          <a:p>
            <a:r>
              <a:rPr lang="es-ES" dirty="0"/>
              <a:t>(destinatario, forma de procesarlo, definiciones de tipos) OBLIGATORIO</a:t>
            </a:r>
          </a:p>
          <a:p>
            <a:endParaRPr lang="es-ES" dirty="0"/>
          </a:p>
          <a:p>
            <a:r>
              <a:rPr lang="es-ES" sz="2400" dirty="0"/>
              <a:t>Cabecera (HEADER): </a:t>
            </a:r>
            <a:r>
              <a:rPr lang="es-ES" dirty="0"/>
              <a:t>Contiene información sobre el mensaje,</a:t>
            </a:r>
          </a:p>
          <a:p>
            <a:r>
              <a:rPr lang="es-ES" dirty="0"/>
              <a:t>confidencialidad, seguridad, </a:t>
            </a:r>
            <a:r>
              <a:rPr lang="es-ES" dirty="0" err="1"/>
              <a:t>etc</a:t>
            </a:r>
            <a:r>
              <a:rPr lang="es-ES" dirty="0"/>
              <a:t>  (OPCIONAL)</a:t>
            </a:r>
          </a:p>
          <a:p>
            <a:endParaRPr lang="es-ES" dirty="0"/>
          </a:p>
          <a:p>
            <a:r>
              <a:rPr lang="es-ES" sz="2000" dirty="0">
                <a:solidFill>
                  <a:srgbClr val="FF0000"/>
                </a:solidFill>
              </a:rPr>
              <a:t>Cuerpo (BODY)</a:t>
            </a:r>
            <a:r>
              <a:rPr lang="es-ES" sz="2000" dirty="0"/>
              <a:t>: </a:t>
            </a:r>
            <a:r>
              <a:rPr lang="es-ES" dirty="0"/>
              <a:t>Contiene el mensaje   (OBLIGATORIO)</a:t>
            </a:r>
          </a:p>
          <a:p>
            <a:r>
              <a:rPr lang="es-ES" dirty="0"/>
              <a:t>Puede contener Error (opcional), que indica en la respuesta que</a:t>
            </a:r>
          </a:p>
          <a:p>
            <a:r>
              <a:rPr lang="es-ES" dirty="0"/>
              <a:t>Ha habido un error en la petición (500-599 http))</a:t>
            </a:r>
          </a:p>
          <a:p>
            <a:endParaRPr lang="es-ES" dirty="0"/>
          </a:p>
          <a:p>
            <a:r>
              <a:rPr lang="es-ES" dirty="0"/>
              <a:t>Además puede contener anexos (</a:t>
            </a:r>
            <a:r>
              <a:rPr lang="es-ES" dirty="0" err="1"/>
              <a:t>attachements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3074" name="Picture 2" descr="Introducción a los Servicios Web. Invocación de servicios web SOAP.">
            <a:extLst>
              <a:ext uri="{FF2B5EF4-FFF2-40B4-BE49-F238E27FC236}">
                <a16:creationId xmlns:a16="http://schemas.microsoft.com/office/drawing/2014/main" id="{C83C3084-2062-7C92-F402-4CB14A66A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494" y="3104818"/>
            <a:ext cx="3052985" cy="375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0751039-AA7A-7BDF-3212-400143FA6534}"/>
              </a:ext>
            </a:extLst>
          </p:cNvPr>
          <p:cNvSpPr txBox="1"/>
          <p:nvPr/>
        </p:nvSpPr>
        <p:spPr>
          <a:xfrm>
            <a:off x="8574020" y="153368"/>
            <a:ext cx="315823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Transport</a:t>
            </a:r>
            <a:r>
              <a:rPr lang="es-ES" sz="1400" dirty="0"/>
              <a:t> </a:t>
            </a:r>
            <a:r>
              <a:rPr lang="es-ES" sz="1400" dirty="0" err="1"/>
              <a:t>Protocol</a:t>
            </a:r>
            <a:endParaRPr lang="es-ES" sz="1400" dirty="0"/>
          </a:p>
          <a:p>
            <a:pPr algn="ctr"/>
            <a:r>
              <a:rPr lang="es-ES" sz="1400" dirty="0"/>
              <a:t>(http, </a:t>
            </a:r>
            <a:r>
              <a:rPr lang="es-ES" sz="1400" dirty="0" err="1"/>
              <a:t>smtp</a:t>
            </a:r>
            <a:r>
              <a:rPr lang="es-ES" sz="1400" dirty="0"/>
              <a:t>, </a:t>
            </a:r>
            <a:r>
              <a:rPr lang="es-ES" sz="1400" dirty="0" err="1"/>
              <a:t>etc</a:t>
            </a:r>
            <a:r>
              <a:rPr lang="es-ES" sz="1400" dirty="0"/>
              <a:t>)</a:t>
            </a:r>
          </a:p>
          <a:p>
            <a:r>
              <a:rPr lang="es-ES" sz="1400" dirty="0"/>
              <a:t>&lt;</a:t>
            </a:r>
            <a:r>
              <a:rPr lang="es-ES" sz="1400" dirty="0" err="1"/>
              <a:t>soap:Envelope</a:t>
            </a:r>
            <a:r>
              <a:rPr lang="es-ES" sz="1400" dirty="0"/>
              <a:t>&gt;</a:t>
            </a:r>
          </a:p>
          <a:p>
            <a:r>
              <a:rPr lang="es-ES" sz="1400" dirty="0"/>
              <a:t>&lt;</a:t>
            </a:r>
            <a:r>
              <a:rPr lang="es-ES" sz="1400" dirty="0" err="1"/>
              <a:t>soap:Header</a:t>
            </a:r>
            <a:r>
              <a:rPr lang="es-ES" sz="1400" dirty="0"/>
              <a:t>&gt;…&lt;/</a:t>
            </a:r>
            <a:r>
              <a:rPr lang="es-ES" sz="1400" dirty="0" err="1"/>
              <a:t>soap:Header</a:t>
            </a:r>
            <a:r>
              <a:rPr lang="es-ES" sz="1400" dirty="0"/>
              <a:t>&gt;</a:t>
            </a:r>
          </a:p>
          <a:p>
            <a:endParaRPr lang="es-ES" sz="1400" dirty="0"/>
          </a:p>
          <a:p>
            <a:r>
              <a:rPr lang="es-ES" sz="1400" dirty="0"/>
              <a:t>&lt;</a:t>
            </a:r>
            <a:r>
              <a:rPr lang="es-ES" sz="1400" dirty="0" err="1"/>
              <a:t>soap:Body</a:t>
            </a:r>
            <a:r>
              <a:rPr lang="es-ES" sz="1400" dirty="0"/>
              <a:t>&gt;</a:t>
            </a:r>
          </a:p>
          <a:p>
            <a:r>
              <a:rPr lang="es-ES" sz="1400" dirty="0"/>
              <a:t>	&lt;</a:t>
            </a:r>
            <a:r>
              <a:rPr lang="es-ES" sz="1400" dirty="0" err="1"/>
              <a:t>soap:Fault</a:t>
            </a:r>
            <a:r>
              <a:rPr lang="es-ES" sz="1400" dirty="0"/>
              <a:t>&gt;…&lt;/</a:t>
            </a:r>
            <a:r>
              <a:rPr lang="es-ES" sz="1400" dirty="0" err="1"/>
              <a:t>soap:Fault</a:t>
            </a:r>
            <a:r>
              <a:rPr lang="es-ES" sz="1400" dirty="0"/>
              <a:t>&gt;</a:t>
            </a:r>
          </a:p>
          <a:p>
            <a:r>
              <a:rPr lang="es-ES" sz="1400" dirty="0"/>
              <a:t>&lt;/</a:t>
            </a:r>
            <a:r>
              <a:rPr lang="es-ES" sz="1400" dirty="0" err="1"/>
              <a:t>soap:Body</a:t>
            </a:r>
            <a:r>
              <a:rPr lang="es-ES" sz="1400" dirty="0"/>
              <a:t>&gt;</a:t>
            </a:r>
          </a:p>
          <a:p>
            <a:r>
              <a:rPr lang="es-ES" sz="1400" dirty="0"/>
              <a:t>&lt;/</a:t>
            </a:r>
            <a:r>
              <a:rPr lang="es-ES" sz="1400" dirty="0" err="1"/>
              <a:t>soap:Envelope</a:t>
            </a:r>
            <a:r>
              <a:rPr lang="es-ES" sz="1400" dirty="0"/>
              <a:t>&gt;</a:t>
            </a:r>
          </a:p>
          <a:p>
            <a:pPr algn="ctr"/>
            <a:r>
              <a:rPr lang="es-ES" sz="1400" dirty="0"/>
              <a:t>ATTACHEMENTS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20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90550-316C-A6B8-3B22-9C1D6D11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65" y="0"/>
            <a:ext cx="9884328" cy="1507067"/>
          </a:xfrm>
        </p:spPr>
        <p:txBody>
          <a:bodyPr>
            <a:normAutofit/>
          </a:bodyPr>
          <a:lstStyle/>
          <a:p>
            <a:r>
              <a:rPr lang="es-ES" dirty="0"/>
              <a:t>patrones DE INTERACCIÓN WEB SERVICES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6FD4CC-83B0-08F4-8079-8DF9237412AF}"/>
              </a:ext>
            </a:extLst>
          </p:cNvPr>
          <p:cNvSpPr txBox="1"/>
          <p:nvPr/>
        </p:nvSpPr>
        <p:spPr>
          <a:xfrm>
            <a:off x="344555" y="1610315"/>
            <a:ext cx="10866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servicios Web pueden usar diferentes patrones de interacción:</a:t>
            </a:r>
          </a:p>
          <a:p>
            <a:endParaRPr lang="es-ES" dirty="0"/>
          </a:p>
          <a:p>
            <a:r>
              <a:rPr lang="es-ES" dirty="0"/>
              <a:t>OPERACIONES DE SERVICIO SINCRONO:</a:t>
            </a:r>
          </a:p>
          <a:p>
            <a:r>
              <a:rPr lang="es-ES" dirty="0"/>
              <a:t>    El consumidor que invoca tal operación </a:t>
            </a:r>
            <a:r>
              <a:rPr lang="es-ES" dirty="0" err="1"/>
              <a:t>envia</a:t>
            </a:r>
            <a:r>
              <a:rPr lang="es-ES" dirty="0"/>
              <a:t> una solicitud que contiene la entrada y espera que el servicio devuelva una respuesta, quedando el consumidor bloqueado durante la duración de la llamada</a:t>
            </a:r>
          </a:p>
          <a:p>
            <a:endParaRPr lang="es-ES" dirty="0"/>
          </a:p>
          <a:p>
            <a:r>
              <a:rPr lang="es-ES" dirty="0"/>
              <a:t>OPERACIONES DE SERVICIO ASINCRONO:</a:t>
            </a:r>
          </a:p>
          <a:p>
            <a:pPr marL="285750" indent="-285750">
              <a:buFontTx/>
              <a:buChar char="-"/>
            </a:pPr>
            <a:r>
              <a:rPr lang="es-ES" dirty="0"/>
              <a:t>Operaciones unidireccionales que aceptan la solicitud del consumidor y no devuelven ninguna respuesta</a:t>
            </a:r>
          </a:p>
          <a:p>
            <a:pPr marL="285750" indent="-285750">
              <a:buFontTx/>
              <a:buChar char="-"/>
            </a:pPr>
            <a:r>
              <a:rPr lang="es-ES" dirty="0"/>
              <a:t>Operaciones bidireccionales, que aceptan la solicitud del consumidor y pueden realizar una devolución de llamada enviando otra solicitud al consumidor original. Las operaciones SOAP bidireccionales se pueden coordinar con el estándar WS-</a:t>
            </a:r>
            <a:r>
              <a:rPr lang="es-ES" dirty="0" err="1"/>
              <a:t>Adressing</a:t>
            </a:r>
            <a:r>
              <a:rPr lang="es-ES" dirty="0"/>
              <a:t> que describe las correlaciones y las direcciones de devolución de llamada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85F071-B7BD-2CBB-10B6-1887E283E5F3}"/>
              </a:ext>
            </a:extLst>
          </p:cNvPr>
          <p:cNvSpPr txBox="1"/>
          <p:nvPr/>
        </p:nvSpPr>
        <p:spPr>
          <a:xfrm>
            <a:off x="265043" y="25179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324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90550-316C-A6B8-3B22-9C1D6D11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65" y="1"/>
            <a:ext cx="10336696" cy="887896"/>
          </a:xfrm>
        </p:spPr>
        <p:txBody>
          <a:bodyPr>
            <a:normAutofit/>
          </a:bodyPr>
          <a:lstStyle/>
          <a:p>
            <a:r>
              <a:rPr lang="es-ES" dirty="0" err="1"/>
              <a:t>Wsdl</a:t>
            </a:r>
            <a:r>
              <a:rPr lang="es-ES" dirty="0"/>
              <a:t> (Web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languaje</a:t>
            </a:r>
            <a:r>
              <a:rPr lang="es-ES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6FD4CC-83B0-08F4-8079-8DF9237412AF}"/>
              </a:ext>
            </a:extLst>
          </p:cNvPr>
          <p:cNvSpPr txBox="1"/>
          <p:nvPr/>
        </p:nvSpPr>
        <p:spPr>
          <a:xfrm>
            <a:off x="92765" y="1009808"/>
            <a:ext cx="1183419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 ESTÁNDAR BASADO EN XML PARA DESCRIBIR LAS INTERFACES DE SERVICIOS WEB SOAP</a:t>
            </a:r>
          </a:p>
          <a:p>
            <a:endParaRPr lang="es-ES" dirty="0"/>
          </a:p>
          <a:p>
            <a:r>
              <a:rPr lang="es-ES" dirty="0"/>
              <a:t>EMPLEA DESCRIPCIONES ABSTRACTAS Y CONCRETAS PARA DEFINIR SERVICIOS WEB</a:t>
            </a:r>
          </a:p>
          <a:p>
            <a:pPr algn="ctr"/>
            <a:endParaRPr lang="es-ES" dirty="0"/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PARTE ABSTRACTA (funcionalidad del servicio)</a:t>
            </a:r>
          </a:p>
          <a:p>
            <a:r>
              <a:rPr lang="es-ES" dirty="0"/>
              <a:t>— Hace referencia al archivo XSD (XML </a:t>
            </a:r>
            <a:r>
              <a:rPr lang="es-ES" dirty="0" err="1"/>
              <a:t>Schema</a:t>
            </a:r>
            <a:r>
              <a:rPr lang="es-ES" dirty="0"/>
              <a:t> </a:t>
            </a:r>
            <a:r>
              <a:rPr lang="es-ES" dirty="0" err="1"/>
              <a:t>Definition</a:t>
            </a:r>
            <a:r>
              <a:rPr lang="es-ES" dirty="0"/>
              <a:t>) para usar las estructuras de datos que define</a:t>
            </a:r>
            <a:r>
              <a:rPr lang="es-ES" sz="1400" dirty="0"/>
              <a:t>      (Los documentos de definición de esquema XML (XSD) describen estructuras de datos que los servicios pueden usar)</a:t>
            </a:r>
          </a:p>
          <a:p>
            <a:endParaRPr lang="es-ES" sz="1400" dirty="0"/>
          </a:p>
          <a:p>
            <a:r>
              <a:rPr lang="es-ES" dirty="0"/>
              <a:t>— Describe los mensajes que comprenden elementos del XSD que este servicio aceptaría y devolvería en sus operaciones</a:t>
            </a:r>
          </a:p>
          <a:p>
            <a:r>
              <a:rPr lang="es-ES" dirty="0"/>
              <a:t>— Describe los tipos de puertos: que definen grupos lógicos de operaciones</a:t>
            </a:r>
          </a:p>
          <a:p>
            <a:r>
              <a:rPr lang="es-ES" dirty="0"/>
              <a:t>— Describe operaciones que usarían mensajes para producir piezas de entrada, salida o fallas (</a:t>
            </a:r>
            <a:r>
              <a:rPr lang="es-ES" dirty="0" err="1"/>
              <a:t>imput</a:t>
            </a:r>
            <a:r>
              <a:rPr lang="es-ES" dirty="0"/>
              <a:t>, output, </a:t>
            </a:r>
            <a:r>
              <a:rPr lang="es-ES" dirty="0" err="1"/>
              <a:t>fault</a:t>
            </a:r>
            <a:r>
              <a:rPr lang="es-ES" dirty="0"/>
              <a:t>)</a:t>
            </a:r>
          </a:p>
          <a:p>
            <a:endParaRPr lang="es-ES" dirty="0"/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PARTE CONCRETA (describe el despliegue físico del servicio)</a:t>
            </a:r>
          </a:p>
          <a:p>
            <a:r>
              <a:rPr lang="es-ES" dirty="0"/>
              <a:t>— Describe enlaces para definir cómo invocar operaciones</a:t>
            </a:r>
          </a:p>
          <a:p>
            <a:r>
              <a:rPr lang="es-ES" dirty="0"/>
              <a:t>— Describe el servicio para definir una dirección de invocación de punto final (</a:t>
            </a:r>
            <a:r>
              <a:rPr lang="es-ES" dirty="0" err="1"/>
              <a:t>endpoint</a:t>
            </a:r>
            <a:r>
              <a:rPr lang="es-ES" dirty="0"/>
              <a:t>) donde se puede encontrar este servicio</a:t>
            </a: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85F071-B7BD-2CBB-10B6-1887E283E5F3}"/>
              </a:ext>
            </a:extLst>
          </p:cNvPr>
          <p:cNvSpPr txBox="1"/>
          <p:nvPr/>
        </p:nvSpPr>
        <p:spPr>
          <a:xfrm>
            <a:off x="265043" y="25179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874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90550-316C-A6B8-3B22-9C1D6D11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65" y="1"/>
            <a:ext cx="10336696" cy="887896"/>
          </a:xfrm>
        </p:spPr>
        <p:txBody>
          <a:bodyPr>
            <a:normAutofit/>
          </a:bodyPr>
          <a:lstStyle/>
          <a:p>
            <a:r>
              <a:rPr lang="es-ES" dirty="0" err="1"/>
              <a:t>Xml</a:t>
            </a:r>
            <a:r>
              <a:rPr lang="es-ES" dirty="0"/>
              <a:t> </a:t>
            </a:r>
            <a:r>
              <a:rPr lang="es-ES" dirty="0" err="1"/>
              <a:t>Schema</a:t>
            </a:r>
            <a:r>
              <a:rPr lang="es-ES" dirty="0"/>
              <a:t> </a:t>
            </a:r>
            <a:r>
              <a:rPr lang="es-ES" dirty="0" err="1"/>
              <a:t>definition</a:t>
            </a:r>
            <a:r>
              <a:rPr lang="es-ES" dirty="0"/>
              <a:t>    (</a:t>
            </a:r>
            <a:r>
              <a:rPr lang="es-ES" dirty="0" err="1"/>
              <a:t>xsd</a:t>
            </a:r>
            <a:r>
              <a:rPr lang="es-ES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6FD4CC-83B0-08F4-8079-8DF9237412AF}"/>
              </a:ext>
            </a:extLst>
          </p:cNvPr>
          <p:cNvSpPr txBox="1"/>
          <p:nvPr/>
        </p:nvSpPr>
        <p:spPr>
          <a:xfrm>
            <a:off x="92765" y="1009808"/>
            <a:ext cx="11834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XSD describe las estructuras de los datos que pueden usar los servicios web (</a:t>
            </a:r>
            <a:r>
              <a:rPr lang="es-ES" dirty="0" err="1"/>
              <a:t>ws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Define un único espacio de nombres (</a:t>
            </a:r>
            <a:r>
              <a:rPr lang="es-ES" dirty="0" err="1">
                <a:solidFill>
                  <a:schemeClr val="bg1"/>
                </a:solidFill>
              </a:rPr>
              <a:t>namespace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Describe una serie de elementos, tipos, </a:t>
            </a:r>
            <a:r>
              <a:rPr lang="es-ES" dirty="0" err="1"/>
              <a:t>etc</a:t>
            </a:r>
            <a:endParaRPr lang="es-ES" dirty="0"/>
          </a:p>
          <a:p>
            <a:endParaRPr lang="es-ES" dirty="0"/>
          </a:p>
          <a:p>
            <a:r>
              <a:rPr lang="es-ES" dirty="0"/>
              <a:t>Los </a:t>
            </a:r>
            <a:r>
              <a:rPr lang="es-ES" dirty="0">
                <a:solidFill>
                  <a:srgbClr val="92D050"/>
                </a:solidFill>
              </a:rPr>
              <a:t>componentes</a:t>
            </a:r>
            <a:r>
              <a:rPr lang="es-ES" dirty="0"/>
              <a:t> descritos por el esquema se pueden asignar a clases de Java utilizando la arquitectura Java para la API de enlace XML (JAXB) con anotaciones o descriptores XML.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85F071-B7BD-2CBB-10B6-1887E283E5F3}"/>
              </a:ext>
            </a:extLst>
          </p:cNvPr>
          <p:cNvSpPr txBox="1"/>
          <p:nvPr/>
        </p:nvSpPr>
        <p:spPr>
          <a:xfrm>
            <a:off x="265043" y="25179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C7EEF9-94AB-2DEA-854B-9DD8DD444AAD}"/>
              </a:ext>
            </a:extLst>
          </p:cNvPr>
          <p:cNvSpPr txBox="1"/>
          <p:nvPr/>
        </p:nvSpPr>
        <p:spPr>
          <a:xfrm>
            <a:off x="701965" y="2841078"/>
            <a:ext cx="53940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sz="1200" dirty="0"/>
              <a:t>&lt;</a:t>
            </a:r>
            <a:r>
              <a:rPr lang="es-ES" sz="1200" dirty="0" err="1"/>
              <a:t>xs:schema</a:t>
            </a:r>
            <a:r>
              <a:rPr lang="es-ES" sz="1200" dirty="0"/>
              <a:t> </a:t>
            </a:r>
            <a:r>
              <a:rPr lang="es-ES" sz="1200" dirty="0" err="1"/>
              <a:t>version</a:t>
            </a:r>
            <a:r>
              <a:rPr lang="es-ES" sz="1200" dirty="0"/>
              <a:t>="1.0"</a:t>
            </a:r>
          </a:p>
          <a:p>
            <a:r>
              <a:rPr lang="es-ES" sz="1200" dirty="0" err="1"/>
              <a:t>xmlns:xs</a:t>
            </a:r>
            <a:r>
              <a:rPr lang="es-ES" sz="1200" dirty="0"/>
              <a:t>="http://www.w3.org/2001/XMLSchema"</a:t>
            </a:r>
          </a:p>
          <a:p>
            <a:r>
              <a:rPr lang="es-ES" sz="1200" dirty="0" err="1"/>
              <a:t>targetNamespace</a:t>
            </a:r>
            <a:r>
              <a:rPr lang="es-ES" sz="1200" dirty="0"/>
              <a:t>="</a:t>
            </a:r>
            <a:r>
              <a:rPr lang="es-ES" sz="1200" dirty="0">
                <a:solidFill>
                  <a:schemeClr val="bg1"/>
                </a:solidFill>
              </a:rPr>
              <a:t>http://xmlns.oracle.com/demos/</a:t>
            </a:r>
            <a:r>
              <a:rPr lang="es-ES" sz="1200" dirty="0" err="1">
                <a:solidFill>
                  <a:schemeClr val="bg1"/>
                </a:solidFill>
              </a:rPr>
              <a:t>ProductQuote</a:t>
            </a:r>
            <a:r>
              <a:rPr lang="es-ES" sz="1200" dirty="0"/>
              <a:t>"</a:t>
            </a:r>
          </a:p>
          <a:p>
            <a:r>
              <a:rPr lang="es-ES" sz="1200" dirty="0" err="1"/>
              <a:t>elementFormDefault</a:t>
            </a:r>
            <a:r>
              <a:rPr lang="es-ES" sz="1200" dirty="0"/>
              <a:t>="</a:t>
            </a:r>
            <a:r>
              <a:rPr lang="es-ES" sz="1200" dirty="0" err="1"/>
              <a:t>qualified</a:t>
            </a:r>
            <a:r>
              <a:rPr lang="es-ES" sz="1200" dirty="0"/>
              <a:t>"&gt;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xs:element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="</a:t>
            </a:r>
            <a:r>
              <a:rPr lang="es-ES" sz="1200" dirty="0" err="1">
                <a:solidFill>
                  <a:srgbClr val="92D050"/>
                </a:solidFill>
              </a:rPr>
              <a:t>Product</a:t>
            </a:r>
            <a:r>
              <a:rPr lang="es-ES" sz="1200" dirty="0"/>
              <a:t>"&gt;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xs:complexType</a:t>
            </a:r>
            <a:r>
              <a:rPr lang="es-ES" sz="1200" dirty="0"/>
              <a:t>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xs:sequence</a:t>
            </a:r>
            <a:r>
              <a:rPr lang="es-ES" sz="1200" dirty="0"/>
              <a:t>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xs:element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="</a:t>
            </a:r>
            <a:r>
              <a:rPr lang="es-ES" sz="1200" dirty="0">
                <a:solidFill>
                  <a:srgbClr val="92D050"/>
                </a:solidFill>
              </a:rPr>
              <a:t>id</a:t>
            </a:r>
            <a:r>
              <a:rPr lang="es-ES" sz="1200" dirty="0"/>
              <a:t>" </a:t>
            </a:r>
            <a:r>
              <a:rPr lang="es-ES" sz="1200" dirty="0" err="1"/>
              <a:t>type</a:t>
            </a:r>
            <a:r>
              <a:rPr lang="es-ES" sz="1200" dirty="0"/>
              <a:t>="</a:t>
            </a:r>
            <a:r>
              <a:rPr lang="es-ES" sz="1200" dirty="0" err="1"/>
              <a:t>xs:int</a:t>
            </a:r>
            <a:r>
              <a:rPr lang="es-ES" sz="1200" dirty="0"/>
              <a:t>"/&gt;</a:t>
            </a:r>
          </a:p>
          <a:p>
            <a:r>
              <a:rPr lang="es-ES" sz="1200" dirty="0"/>
              <a:t>&lt;</a:t>
            </a:r>
            <a:r>
              <a:rPr lang="es-ES" sz="1200" dirty="0" err="1"/>
              <a:t>xs:element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="</a:t>
            </a:r>
            <a:r>
              <a:rPr lang="es-ES" sz="1200" dirty="0" err="1">
                <a:solidFill>
                  <a:srgbClr val="92D050"/>
                </a:solidFill>
              </a:rPr>
              <a:t>quantity</a:t>
            </a:r>
            <a:r>
              <a:rPr lang="es-ES" sz="1200" dirty="0"/>
              <a:t>" </a:t>
            </a:r>
            <a:r>
              <a:rPr lang="es-ES" sz="1200" dirty="0" err="1"/>
              <a:t>type</a:t>
            </a:r>
            <a:r>
              <a:rPr lang="es-ES" sz="1200" dirty="0"/>
              <a:t>="</a:t>
            </a:r>
            <a:r>
              <a:rPr lang="es-ES" sz="1200" dirty="0" err="1"/>
              <a:t>xs:int</a:t>
            </a:r>
            <a:r>
              <a:rPr lang="es-ES" sz="1200" dirty="0"/>
              <a:t>"/&gt;</a:t>
            </a:r>
          </a:p>
          <a:p>
            <a:r>
              <a:rPr lang="es-ES" sz="1200" dirty="0"/>
              <a:t>&lt;/</a:t>
            </a:r>
            <a:r>
              <a:rPr lang="es-ES" sz="1200" dirty="0" err="1"/>
              <a:t>xs:sequence</a:t>
            </a:r>
            <a:r>
              <a:rPr lang="es-ES" sz="1200" dirty="0"/>
              <a:t>&gt;</a:t>
            </a:r>
          </a:p>
          <a:p>
            <a:r>
              <a:rPr lang="es-ES" sz="1200" dirty="0"/>
              <a:t>&lt;/</a:t>
            </a:r>
            <a:r>
              <a:rPr lang="es-ES" sz="1200" dirty="0" err="1"/>
              <a:t>xs:complexType</a:t>
            </a:r>
            <a:r>
              <a:rPr lang="es-ES" sz="1200" dirty="0"/>
              <a:t>&gt;</a:t>
            </a:r>
          </a:p>
          <a:p>
            <a:r>
              <a:rPr lang="es-ES" sz="1200" dirty="0"/>
              <a:t>&lt;/</a:t>
            </a:r>
            <a:r>
              <a:rPr lang="es-ES" sz="1200" dirty="0" err="1"/>
              <a:t>xs:element</a:t>
            </a:r>
            <a:r>
              <a:rPr lang="es-ES" sz="1200" dirty="0"/>
              <a:t>&gt;</a:t>
            </a:r>
          </a:p>
          <a:p>
            <a:r>
              <a:rPr lang="es-ES" sz="1200" dirty="0"/>
              <a:t>...</a:t>
            </a:r>
          </a:p>
          <a:p>
            <a:r>
              <a:rPr lang="es-ES" sz="1200" dirty="0"/>
              <a:t>&lt;/</a:t>
            </a:r>
            <a:r>
              <a:rPr lang="es-ES" sz="1200" dirty="0" err="1"/>
              <a:t>xs:schema</a:t>
            </a:r>
            <a:r>
              <a:rPr lang="es-ES" sz="1200" dirty="0"/>
              <a:t>&gt;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9AACEC-8B63-447D-380F-294B10914D2F}"/>
              </a:ext>
            </a:extLst>
          </p:cNvPr>
          <p:cNvSpPr txBox="1"/>
          <p:nvPr/>
        </p:nvSpPr>
        <p:spPr>
          <a:xfrm>
            <a:off x="7156173" y="3672075"/>
            <a:ext cx="56851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92D050"/>
                </a:solidFill>
              </a:rPr>
              <a:t>@XmlAccessorType(XmlAccessType.FIELD)</a:t>
            </a:r>
          </a:p>
          <a:p>
            <a:r>
              <a:rPr lang="es-ES" sz="1200" dirty="0">
                <a:solidFill>
                  <a:srgbClr val="92D050"/>
                </a:solidFill>
              </a:rPr>
              <a:t>@XmlType(name = "", </a:t>
            </a:r>
            <a:r>
              <a:rPr lang="es-ES" sz="1200" dirty="0" err="1">
                <a:solidFill>
                  <a:srgbClr val="92D050"/>
                </a:solidFill>
              </a:rPr>
              <a:t>propOrder</a:t>
            </a:r>
            <a:r>
              <a:rPr lang="es-ES" sz="1200" dirty="0">
                <a:solidFill>
                  <a:srgbClr val="92D050"/>
                </a:solidFill>
              </a:rPr>
              <a:t> = {</a:t>
            </a:r>
          </a:p>
          <a:p>
            <a:r>
              <a:rPr lang="es-ES" sz="1200" dirty="0">
                <a:solidFill>
                  <a:srgbClr val="92D050"/>
                </a:solidFill>
              </a:rPr>
              <a:t>})</a:t>
            </a:r>
          </a:p>
          <a:p>
            <a:r>
              <a:rPr lang="es-ES" sz="1200" dirty="0">
                <a:solidFill>
                  <a:srgbClr val="92D050"/>
                </a:solidFill>
              </a:rPr>
              <a:t>"id",</a:t>
            </a:r>
          </a:p>
          <a:p>
            <a:r>
              <a:rPr lang="es-ES" sz="1200" dirty="0">
                <a:solidFill>
                  <a:srgbClr val="92D050"/>
                </a:solidFill>
              </a:rPr>
              <a:t>"</a:t>
            </a:r>
            <a:r>
              <a:rPr lang="es-ES" sz="1200" dirty="0" err="1">
                <a:solidFill>
                  <a:srgbClr val="92D050"/>
                </a:solidFill>
              </a:rPr>
              <a:t>quantity</a:t>
            </a:r>
            <a:r>
              <a:rPr lang="es-ES" sz="1200" dirty="0">
                <a:solidFill>
                  <a:srgbClr val="92D050"/>
                </a:solidFill>
              </a:rPr>
              <a:t>"</a:t>
            </a:r>
          </a:p>
          <a:p>
            <a:r>
              <a:rPr lang="es-ES" sz="1200" dirty="0">
                <a:solidFill>
                  <a:srgbClr val="92D050"/>
                </a:solidFill>
              </a:rPr>
              <a:t>@XmlRootElement(name = "</a:t>
            </a:r>
            <a:r>
              <a:rPr lang="es-ES" sz="1200" dirty="0" err="1">
                <a:solidFill>
                  <a:srgbClr val="92D050"/>
                </a:solidFill>
              </a:rPr>
              <a:t>Product</a:t>
            </a:r>
            <a:r>
              <a:rPr lang="es-ES" sz="1200" dirty="0">
                <a:solidFill>
                  <a:srgbClr val="92D050"/>
                </a:solidFill>
              </a:rPr>
              <a:t>")</a:t>
            </a:r>
          </a:p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Product</a:t>
            </a:r>
            <a:r>
              <a:rPr lang="es-ES" sz="1200" dirty="0"/>
              <a:t> {</a:t>
            </a:r>
          </a:p>
          <a:p>
            <a:r>
              <a:rPr lang="es-ES" sz="1200" dirty="0" err="1"/>
              <a:t>protected</a:t>
            </a:r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id;</a:t>
            </a:r>
          </a:p>
          <a:p>
            <a:r>
              <a:rPr lang="es-ES" sz="1200" dirty="0" err="1"/>
              <a:t>protected</a:t>
            </a:r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quantity</a:t>
            </a:r>
            <a:r>
              <a:rPr lang="es-ES" sz="1200" dirty="0"/>
              <a:t>;</a:t>
            </a:r>
          </a:p>
          <a:p>
            <a:r>
              <a:rPr lang="es-ES" sz="1200" dirty="0"/>
              <a:t>...</a:t>
            </a:r>
          </a:p>
          <a:p>
            <a:r>
              <a:rPr lang="es-ES" sz="1200" dirty="0"/>
              <a:t>}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6FDE17-F451-A519-6023-1EA50304B19E}"/>
              </a:ext>
            </a:extLst>
          </p:cNvPr>
          <p:cNvSpPr txBox="1"/>
          <p:nvPr/>
        </p:nvSpPr>
        <p:spPr>
          <a:xfrm>
            <a:off x="6619875" y="6353175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JAXB – Java </a:t>
            </a:r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XML </a:t>
            </a:r>
            <a:r>
              <a:rPr lang="es-ES" dirty="0" err="1"/>
              <a:t>Binding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09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90550-316C-A6B8-3B22-9C1D6D11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15" y="121912"/>
            <a:ext cx="10336696" cy="887896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Api </a:t>
            </a:r>
            <a:r>
              <a:rPr lang="es-ES" dirty="0" err="1"/>
              <a:t>jax-ws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6FD4CC-83B0-08F4-8079-8DF9237412AF}"/>
              </a:ext>
            </a:extLst>
          </p:cNvPr>
          <p:cNvSpPr txBox="1"/>
          <p:nvPr/>
        </p:nvSpPr>
        <p:spPr>
          <a:xfrm>
            <a:off x="92765" y="1009808"/>
            <a:ext cx="11834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API de Java para Servicios Web basados en XML, es JAX-WS 2.0, es la especificación que define el estándar para servicios web en JEE, y es una extensión de la API para XML-RPC (JAX-RPC) 1.0</a:t>
            </a:r>
          </a:p>
          <a:p>
            <a:endParaRPr lang="es-ES" dirty="0"/>
          </a:p>
          <a:p>
            <a:r>
              <a:rPr lang="es-ES" dirty="0"/>
              <a:t>Es una tecnología para construir servicios web y clientes que se comunican utilizando XML</a:t>
            </a:r>
          </a:p>
          <a:p>
            <a:endParaRPr lang="es-ES" dirty="0"/>
          </a:p>
          <a:p>
            <a:r>
              <a:rPr lang="es-ES" dirty="0"/>
              <a:t>Permite a los desarrolladores escribir orientado a mensajes (ej. Servicios web orientado a RPC)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85F071-B7BD-2CBB-10B6-1887E283E5F3}"/>
              </a:ext>
            </a:extLst>
          </p:cNvPr>
          <p:cNvSpPr txBox="1"/>
          <p:nvPr/>
        </p:nvSpPr>
        <p:spPr>
          <a:xfrm>
            <a:off x="265043" y="25179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C7EEF9-94AB-2DEA-854B-9DD8DD444AAD}"/>
              </a:ext>
            </a:extLst>
          </p:cNvPr>
          <p:cNvSpPr txBox="1"/>
          <p:nvPr/>
        </p:nvSpPr>
        <p:spPr>
          <a:xfrm>
            <a:off x="701965" y="2841078"/>
            <a:ext cx="5394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BENEFICIOS:</a:t>
            </a:r>
          </a:p>
          <a:p>
            <a:endParaRPr lang="es-ES" sz="1200" dirty="0"/>
          </a:p>
          <a:p>
            <a:r>
              <a:rPr lang="es-ES" sz="1200" dirty="0"/>
              <a:t>Simplifica el desarrollo de aplicaciones que exponen servicios Web</a:t>
            </a:r>
          </a:p>
          <a:p>
            <a:endParaRPr lang="es-ES" sz="1200" dirty="0"/>
          </a:p>
          <a:p>
            <a:r>
              <a:rPr lang="es-ES" sz="1200" dirty="0"/>
              <a:t>Plataforma independiente de Java</a:t>
            </a:r>
          </a:p>
          <a:p>
            <a:endParaRPr lang="es-ES" sz="1200" dirty="0"/>
          </a:p>
          <a:p>
            <a:r>
              <a:rPr lang="es-ES" sz="1200" dirty="0"/>
              <a:t>Permite utilizar servicios de distintas tecnología, no todos deben </a:t>
            </a:r>
          </a:p>
          <a:p>
            <a:r>
              <a:rPr lang="es-ES" sz="1200" dirty="0"/>
              <a:t>ejecutarse en una plataforma Java</a:t>
            </a:r>
          </a:p>
          <a:p>
            <a:endParaRPr lang="es-ES" sz="1200" dirty="0"/>
          </a:p>
          <a:p>
            <a:r>
              <a:rPr lang="es-ES" sz="1200" dirty="0"/>
              <a:t>Utiliza HTTP, SOAP Y WDSL para describir el servicio</a:t>
            </a:r>
          </a:p>
          <a:p>
            <a:endParaRPr lang="es-ES" sz="1200" dirty="0"/>
          </a:p>
          <a:p>
            <a:r>
              <a:rPr lang="es-ES" sz="1200" dirty="0"/>
              <a:t>Permite exponer como servicios Web a clases Java, </a:t>
            </a:r>
            <a:r>
              <a:rPr lang="es-ES" sz="1200" dirty="0" err="1"/>
              <a:t>inclyendo</a:t>
            </a:r>
            <a:r>
              <a:rPr lang="es-ES" sz="1200" dirty="0"/>
              <a:t> los </a:t>
            </a:r>
            <a:r>
              <a:rPr lang="es-ES" sz="1200" dirty="0" err="1"/>
              <a:t>beans</a:t>
            </a:r>
            <a:r>
              <a:rPr lang="es-ES" sz="1200" dirty="0"/>
              <a:t> de sesión en EJB3</a:t>
            </a:r>
          </a:p>
          <a:p>
            <a:endParaRPr lang="es-ES" sz="1200" dirty="0"/>
          </a:p>
          <a:p>
            <a:r>
              <a:rPr lang="es-ES" sz="1200" dirty="0"/>
              <a:t>Se puede </a:t>
            </a:r>
            <a:r>
              <a:rPr lang="es-ES" sz="1200" dirty="0" err="1"/>
              <a:t>inteceptar</a:t>
            </a:r>
            <a:r>
              <a:rPr lang="es-ES" sz="1200" dirty="0"/>
              <a:t> el servicio si se requiere</a:t>
            </a:r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1805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90550-316C-A6B8-3B22-9C1D6D11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15" y="121912"/>
            <a:ext cx="10336696" cy="887896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Enfoque top-</a:t>
            </a:r>
            <a:r>
              <a:rPr lang="es-ES" dirty="0" err="1"/>
              <a:t>down</a:t>
            </a:r>
            <a:r>
              <a:rPr lang="es-ES" dirty="0"/>
              <a:t> vs </a:t>
            </a:r>
            <a:r>
              <a:rPr lang="es-ES" dirty="0" err="1"/>
              <a:t>down</a:t>
            </a:r>
            <a:r>
              <a:rPr lang="es-ES" dirty="0"/>
              <a:t>-top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6FD4CC-83B0-08F4-8079-8DF9237412AF}"/>
              </a:ext>
            </a:extLst>
          </p:cNvPr>
          <p:cNvSpPr txBox="1"/>
          <p:nvPr/>
        </p:nvSpPr>
        <p:spPr>
          <a:xfrm>
            <a:off x="178904" y="1140613"/>
            <a:ext cx="11834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TOP-DOWN (DE ARRIBA A ABAJO – Primero el contrato</a:t>
            </a:r>
          </a:p>
          <a:p>
            <a:endParaRPr lang="es-ES" dirty="0"/>
          </a:p>
          <a:p>
            <a:r>
              <a:rPr lang="en-US" dirty="0"/>
              <a:t>• </a:t>
            </a:r>
            <a:r>
              <a:rPr lang="es-ES" dirty="0"/>
              <a:t>Inicie el desarrollo del servicio web definiendo la interfaz del servicio utilizando archivos WSDL y XSD</a:t>
            </a:r>
          </a:p>
          <a:p>
            <a:r>
              <a:rPr lang="es-ES" dirty="0"/>
              <a:t>• A continuación, cree clases de Java asignadas a esta definición de interfaz. </a:t>
            </a:r>
          </a:p>
          <a:p>
            <a:r>
              <a:rPr lang="es-ES" dirty="0"/>
              <a:t>• El IDE puede generar automáticamente las clases de implementación de servicios de Java. </a:t>
            </a:r>
          </a:p>
          <a:p>
            <a:r>
              <a:rPr lang="es-ES" dirty="0"/>
              <a:t>• Proporciona una descripción de interfaz de servicio web de mejor calidad.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85F071-B7BD-2CBB-10B6-1887E283E5F3}"/>
              </a:ext>
            </a:extLst>
          </p:cNvPr>
          <p:cNvSpPr txBox="1"/>
          <p:nvPr/>
        </p:nvSpPr>
        <p:spPr>
          <a:xfrm>
            <a:off x="265043" y="25179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4B0064-3B48-82B8-146C-1FCC2A11A31E}"/>
              </a:ext>
            </a:extLst>
          </p:cNvPr>
          <p:cNvSpPr txBox="1"/>
          <p:nvPr/>
        </p:nvSpPr>
        <p:spPr>
          <a:xfrm>
            <a:off x="265043" y="3429000"/>
            <a:ext cx="11834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DOWN-TOP(DE ABAJO A ARRIBA  – Primero la implementación</a:t>
            </a:r>
          </a:p>
          <a:p>
            <a:endParaRPr lang="es-ES" dirty="0"/>
          </a:p>
          <a:p>
            <a:r>
              <a:rPr lang="es-ES" dirty="0"/>
              <a:t>• Inicie el desarrollo del servicio web definiendo las clases de Java que implementarán el servicio. </a:t>
            </a:r>
          </a:p>
          <a:p>
            <a:r>
              <a:rPr lang="es-ES" dirty="0"/>
              <a:t>• Luego cree artefactos de definición de la interfaz del servicio web (archivos WSDL y XSD). </a:t>
            </a:r>
          </a:p>
          <a:p>
            <a:r>
              <a:rPr lang="es-ES" dirty="0"/>
              <a:t>• Los archivos de definición de la interfaz del servicio web se pueden generar automáticamente                 	durante la implementación. </a:t>
            </a:r>
          </a:p>
          <a:p>
            <a:r>
              <a:rPr lang="es-ES" dirty="0"/>
              <a:t>• Desarrollo más rápido.</a:t>
            </a:r>
          </a:p>
        </p:txBody>
      </p:sp>
    </p:spTree>
    <p:extLst>
      <p:ext uri="{BB962C8B-B14F-4D97-AF65-F5344CB8AC3E}">
        <p14:creationId xmlns:p14="http://schemas.microsoft.com/office/powerpoint/2010/main" val="282378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90550-316C-A6B8-3B22-9C1D6D11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74" y="150508"/>
            <a:ext cx="10336696" cy="887896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Anotaciones </a:t>
            </a:r>
            <a:r>
              <a:rPr lang="es-ES" dirty="0" err="1"/>
              <a:t>jax-ws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6FD4CC-83B0-08F4-8079-8DF9237412AF}"/>
              </a:ext>
            </a:extLst>
          </p:cNvPr>
          <p:cNvSpPr txBox="1"/>
          <p:nvPr/>
        </p:nvSpPr>
        <p:spPr>
          <a:xfrm>
            <a:off x="0" y="887896"/>
            <a:ext cx="12090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JAX-WS es un modelo de programación que simplifica el desarrollo de aplicaciones a través del soporte de un modelo estándar basado en anotaciones para desarrollar aplicaciones y clientes de servicios web.</a:t>
            </a:r>
          </a:p>
          <a:p>
            <a:r>
              <a:rPr lang="es-ES" dirty="0"/>
              <a:t>Las anotaciones describen cómo se accede a una implementación de servicio del lado del servidor como un servicio web,  o cómo una clase Java del lado del cliente accede a los servicios web.</a:t>
            </a:r>
          </a:p>
          <a:p>
            <a:endParaRPr lang="es-ES" dirty="0"/>
          </a:p>
          <a:p>
            <a:r>
              <a:rPr lang="es-ES" dirty="0">
                <a:solidFill>
                  <a:schemeClr val="bg1"/>
                </a:solidFill>
              </a:rPr>
              <a:t>@Webservice </a:t>
            </a:r>
            <a:r>
              <a:rPr lang="es-ES" dirty="0"/>
              <a:t>– Marca una clase java como implementación de un servicio web o marca una interfaz de punto final de servicio(SEI) como implementación de una interfaz de servicio web (Propiedades: nombre, </a:t>
            </a:r>
            <a:r>
              <a:rPr lang="es-ES" dirty="0" err="1"/>
              <a:t>targetNamespace</a:t>
            </a:r>
            <a:r>
              <a:rPr lang="es-ES" dirty="0"/>
              <a:t>, </a:t>
            </a:r>
            <a:r>
              <a:rPr lang="es-ES" dirty="0" err="1"/>
              <a:t>serviceName</a:t>
            </a:r>
            <a:r>
              <a:rPr lang="es-ES" dirty="0"/>
              <a:t>, </a:t>
            </a:r>
            <a:r>
              <a:rPr lang="es-ES" dirty="0" err="1"/>
              <a:t>endpointInterface,portname</a:t>
            </a:r>
            <a:r>
              <a:rPr lang="es-ES" dirty="0"/>
              <a:t>, </a:t>
            </a:r>
            <a:r>
              <a:rPr lang="es-ES" dirty="0" err="1"/>
              <a:t>wsdlLocation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>
                <a:solidFill>
                  <a:schemeClr val="bg1"/>
                </a:solidFill>
              </a:rPr>
              <a:t>@SOAPBinding </a:t>
            </a:r>
            <a:r>
              <a:rPr lang="es-ES" dirty="0"/>
              <a:t>-especifica la correlación del servicio web en el protocolo de mensaje SOAP. 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  <a:p>
            <a:r>
              <a:rPr lang="es-ES" dirty="0">
                <a:solidFill>
                  <a:schemeClr val="bg1"/>
                </a:solidFill>
              </a:rPr>
              <a:t>@WebMethod </a:t>
            </a:r>
            <a:r>
              <a:rPr lang="es-ES" dirty="0"/>
              <a:t>- Indica un método que es una operación de servicio web. (Propiedades: </a:t>
            </a:r>
            <a:r>
              <a:rPr lang="es-ES" dirty="0" err="1"/>
              <a:t>operationName</a:t>
            </a:r>
            <a:r>
              <a:rPr lang="es-ES" dirty="0"/>
              <a:t>, acción, excluir)</a:t>
            </a:r>
          </a:p>
          <a:p>
            <a:endParaRPr lang="es-ES" dirty="0"/>
          </a:p>
          <a:p>
            <a:r>
              <a:rPr lang="es-ES" dirty="0">
                <a:solidFill>
                  <a:schemeClr val="bg1"/>
                </a:solidFill>
              </a:rPr>
              <a:t>@WebParam </a:t>
            </a:r>
            <a:r>
              <a:rPr lang="es-ES" dirty="0"/>
              <a:t>- Personaliza la correlación de un parámetro individual con un elemento de mensaje de servicio web y un elemento XML.(Propiedades: nombre, </a:t>
            </a:r>
            <a:r>
              <a:rPr lang="es-ES" dirty="0" err="1"/>
              <a:t>partName</a:t>
            </a:r>
            <a:r>
              <a:rPr lang="es-ES" dirty="0"/>
              <a:t>, </a:t>
            </a:r>
            <a:r>
              <a:rPr lang="es-ES" dirty="0" err="1"/>
              <a:t>targetNamespace</a:t>
            </a:r>
            <a:r>
              <a:rPr lang="es-ES" dirty="0"/>
              <a:t>, modo, cabecera </a:t>
            </a:r>
          </a:p>
          <a:p>
            <a:endParaRPr lang="es-ES" dirty="0"/>
          </a:p>
          <a:p>
            <a:r>
              <a:rPr lang="es-ES" dirty="0">
                <a:solidFill>
                  <a:schemeClr val="bg1"/>
                </a:solidFill>
              </a:rPr>
              <a:t>@WebResult- </a:t>
            </a:r>
            <a:r>
              <a:rPr lang="es-ES" dirty="0"/>
              <a:t>Personaliza la correlación de un valor de retorno con una parte WSDL o un elemento XML.</a:t>
            </a:r>
          </a:p>
          <a:p>
            <a:endParaRPr lang="es-ES" dirty="0"/>
          </a:p>
          <a:p>
            <a:r>
              <a:rPr lang="es-ES" dirty="0">
                <a:solidFill>
                  <a:schemeClr val="bg1"/>
                </a:solidFill>
              </a:rPr>
              <a:t>@OneWay </a:t>
            </a:r>
            <a:r>
              <a:rPr lang="es-ES" dirty="0"/>
              <a:t>- indica un método como una operación unidireccional de servicio web que sólo tiene un mensaje de entrada y ningún mensaje de salida.(No tiene propiedades)</a:t>
            </a:r>
          </a:p>
          <a:p>
            <a:endParaRPr lang="es-ES" dirty="0"/>
          </a:p>
          <a:p>
            <a:r>
              <a:rPr lang="es-ES" dirty="0"/>
              <a:t>@HandlerChain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85F071-B7BD-2CBB-10B6-1887E283E5F3}"/>
              </a:ext>
            </a:extLst>
          </p:cNvPr>
          <p:cNvSpPr txBox="1"/>
          <p:nvPr/>
        </p:nvSpPr>
        <p:spPr>
          <a:xfrm>
            <a:off x="265043" y="25179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9C727B5-9D02-7C93-7F3C-394522FC9942}"/>
              </a:ext>
            </a:extLst>
          </p:cNvPr>
          <p:cNvSpPr txBox="1"/>
          <p:nvPr/>
        </p:nvSpPr>
        <p:spPr>
          <a:xfrm>
            <a:off x="0" y="-65711"/>
            <a:ext cx="85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https://www.ibm.com/docs/es/was/9.0.5?topic=ws-jax-annotations</a:t>
            </a:r>
          </a:p>
        </p:txBody>
      </p:sp>
    </p:spTree>
    <p:extLst>
      <p:ext uri="{BB962C8B-B14F-4D97-AF65-F5344CB8AC3E}">
        <p14:creationId xmlns:p14="http://schemas.microsoft.com/office/powerpoint/2010/main" val="146369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90550-316C-A6B8-3B22-9C1D6D11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74" y="150508"/>
            <a:ext cx="10336696" cy="887896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Jax-rs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6FD4CC-83B0-08F4-8079-8DF9237412AF}"/>
              </a:ext>
            </a:extLst>
          </p:cNvPr>
          <p:cNvSpPr txBox="1"/>
          <p:nvPr/>
        </p:nvSpPr>
        <p:spPr>
          <a:xfrm>
            <a:off x="0" y="887896"/>
            <a:ext cx="1209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>
                <a:effectLst/>
                <a:latin typeface="Arial" panose="020B0604020202020204" pitchFamily="34" charset="0"/>
              </a:rPr>
              <a:t>JAX-RS: Java API 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for</a:t>
            </a:r>
            <a:r>
              <a:rPr lang="es-ES" b="1" i="0" dirty="0">
                <a:effectLst/>
                <a:latin typeface="Arial" panose="020B0604020202020204" pitchFamily="34" charset="0"/>
              </a:rPr>
              <a:t> 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RESTful</a:t>
            </a:r>
            <a:r>
              <a:rPr lang="es-ES" b="1" i="0" dirty="0">
                <a:effectLst/>
                <a:latin typeface="Arial" panose="020B0604020202020204" pitchFamily="34" charset="0"/>
              </a:rPr>
              <a:t> Web 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Services</a:t>
            </a:r>
            <a:r>
              <a:rPr lang="es-ES" b="0" i="0" dirty="0">
                <a:effectLst/>
                <a:latin typeface="Arial" panose="020B0604020202020204" pitchFamily="34" charset="0"/>
              </a:rPr>
              <a:t> es una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2" tooltip="Interfaz de programación de aplicacion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lang="es-ES" b="0" i="0" dirty="0">
                <a:effectLst/>
                <a:latin typeface="Arial" panose="020B0604020202020204" pitchFamily="34" charset="0"/>
              </a:rPr>
              <a:t> del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3" tooltip="Lenguaje de programación Ja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lenguaje de programación Java</a:t>
            </a:r>
            <a:r>
              <a:rPr lang="es-ES" b="0" i="0" dirty="0">
                <a:effectLst/>
                <a:latin typeface="Arial" panose="020B0604020202020204" pitchFamily="34" charset="0"/>
              </a:rPr>
              <a:t> que proporciona soporte en la creación de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4" tooltip="Servicio we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servicios web</a:t>
            </a:r>
            <a:r>
              <a:rPr lang="es-ES" b="0" i="0" dirty="0">
                <a:effectLst/>
                <a:latin typeface="Arial" panose="020B0604020202020204" pitchFamily="34" charset="0"/>
              </a:rPr>
              <a:t> de acuerdo con el estilo arquitectónico </a:t>
            </a:r>
            <a:r>
              <a:rPr lang="es-ES" b="0" i="0" u="none" strike="noStrike" dirty="0" err="1">
                <a:effectLst/>
                <a:latin typeface="Arial" panose="020B0604020202020204" pitchFamily="34" charset="0"/>
                <a:hlinkClick r:id="rId5" tooltip="Representational State Transf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Representational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5" tooltip="Representational State Transf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b="0" i="0" u="none" strike="noStrike" dirty="0" err="1">
                <a:effectLst/>
                <a:latin typeface="Arial" panose="020B0604020202020204" pitchFamily="34" charset="0"/>
                <a:hlinkClick r:id="rId5" tooltip="Representational State Transf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5" tooltip="Representational State Transf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Transfer</a:t>
            </a:r>
            <a:r>
              <a:rPr lang="es-ES" b="0" i="0" dirty="0">
                <a:effectLst/>
                <a:latin typeface="Arial" panose="020B0604020202020204" pitchFamily="34" charset="0"/>
              </a:rPr>
              <a:t> (REST)​ JAX-RS usa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6" tooltip="Anotación Ja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anotaciones</a:t>
            </a:r>
            <a:r>
              <a:rPr lang="es-ES" b="0" i="0" dirty="0">
                <a:effectLst/>
                <a:latin typeface="Arial" panose="020B0604020202020204" pitchFamily="34" charset="0"/>
              </a:rPr>
              <a:t>, introducidas en </a:t>
            </a:r>
            <a:r>
              <a:rPr lang="es-ES" b="0" i="0" u="none" strike="noStrike" dirty="0">
                <a:effectLst/>
                <a:latin typeface="Arial" panose="020B0604020202020204" pitchFamily="34" charset="0"/>
                <a:hlinkClick r:id="rId7" tooltip="Java 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SE 5</a:t>
            </a:r>
            <a:r>
              <a:rPr lang="es-ES" b="0" i="0" dirty="0">
                <a:effectLst/>
                <a:latin typeface="Arial" panose="020B0604020202020204" pitchFamily="34" charset="0"/>
              </a:rPr>
              <a:t>, para simplificar el desarrollo y despliegue de los clientes y puntos finales de los servicios web. 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85F071-B7BD-2CBB-10B6-1887E283E5F3}"/>
              </a:ext>
            </a:extLst>
          </p:cNvPr>
          <p:cNvSpPr txBox="1"/>
          <p:nvPr/>
        </p:nvSpPr>
        <p:spPr>
          <a:xfrm>
            <a:off x="265043" y="25179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DA0E21-9746-EB52-D62F-1CF71F7283A1}"/>
              </a:ext>
            </a:extLst>
          </p:cNvPr>
          <p:cNvSpPr txBox="1"/>
          <p:nvPr/>
        </p:nvSpPr>
        <p:spPr>
          <a:xfrm>
            <a:off x="265043" y="2187170"/>
            <a:ext cx="116619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JAX-RS proporciona algunas anotaciones para ayudar a mapear una clase recurso (un POJO) como un recurso web. Entre estas anotaciones se incluyen:</a:t>
            </a:r>
          </a:p>
          <a:p>
            <a:endParaRPr lang="es-ES" dirty="0"/>
          </a:p>
          <a:p>
            <a:r>
              <a:rPr lang="es-ES" dirty="0"/>
              <a:t>@Path especifica la ruta de acceso relativa para una clase recurso o método.</a:t>
            </a:r>
          </a:p>
          <a:p>
            <a:endParaRPr lang="es-ES" dirty="0"/>
          </a:p>
          <a:p>
            <a:r>
              <a:rPr lang="es-ES" dirty="0"/>
              <a:t>@GET, @PUT, @POST, @DELETE y @HEAD especifican el tipo de petición HTTP de un recurso.</a:t>
            </a:r>
          </a:p>
          <a:p>
            <a:endParaRPr lang="es-ES" dirty="0"/>
          </a:p>
          <a:p>
            <a:r>
              <a:rPr lang="es-ES" dirty="0"/>
              <a:t>@Produces especifica los tipos de medios MIME de respuesta.</a:t>
            </a:r>
          </a:p>
          <a:p>
            <a:endParaRPr lang="es-ES" dirty="0"/>
          </a:p>
          <a:p>
            <a:r>
              <a:rPr lang="es-ES" dirty="0"/>
              <a:t>@Consumes especifica los tipos de medios de petición aceptados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376234-F43A-751E-74A0-DB362408128E}"/>
              </a:ext>
            </a:extLst>
          </p:cNvPr>
          <p:cNvSpPr txBox="1"/>
          <p:nvPr/>
        </p:nvSpPr>
        <p:spPr>
          <a:xfrm>
            <a:off x="449774" y="6096000"/>
            <a:ext cx="1133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POJO :el acrónimo de </a:t>
            </a:r>
            <a:r>
              <a:rPr lang="es-ES" sz="1400" dirty="0" err="1">
                <a:solidFill>
                  <a:schemeClr val="bg1"/>
                </a:solidFill>
              </a:rPr>
              <a:t>Plain</a:t>
            </a:r>
            <a:r>
              <a:rPr lang="es-ES" sz="1400" dirty="0">
                <a:solidFill>
                  <a:schemeClr val="bg1"/>
                </a:solidFill>
              </a:rPr>
              <a:t> Old Java </a:t>
            </a:r>
            <a:r>
              <a:rPr lang="es-ES" sz="1400" dirty="0" err="1">
                <a:solidFill>
                  <a:schemeClr val="bg1"/>
                </a:solidFill>
              </a:rPr>
              <a:t>Object</a:t>
            </a:r>
            <a:r>
              <a:rPr lang="es-ES" sz="1400" dirty="0">
                <a:solidFill>
                  <a:schemeClr val="bg1"/>
                </a:solidFill>
              </a:rPr>
              <a:t>, es una sigla utilizada por programadores Java para enfatizar el uso de clases simples y que no dependen de un </a:t>
            </a:r>
            <a:r>
              <a:rPr lang="es-ES" sz="1400" dirty="0" err="1">
                <a:solidFill>
                  <a:schemeClr val="bg1"/>
                </a:solidFill>
              </a:rPr>
              <a:t>framework</a:t>
            </a:r>
            <a:r>
              <a:rPr lang="es-ES" sz="1400" dirty="0">
                <a:solidFill>
                  <a:schemeClr val="bg1"/>
                </a:solidFill>
              </a:rPr>
              <a:t> en especial.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90F442-F64D-E5D3-410F-B4E13B81284E}"/>
              </a:ext>
            </a:extLst>
          </p:cNvPr>
          <p:cNvSpPr txBox="1"/>
          <p:nvPr/>
        </p:nvSpPr>
        <p:spPr>
          <a:xfrm>
            <a:off x="449772" y="5396540"/>
            <a:ext cx="11103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</a:rPr>
              <a:t>Multipurpose</a:t>
            </a:r>
            <a:r>
              <a:rPr lang="es-ES" sz="1400" dirty="0">
                <a:solidFill>
                  <a:schemeClr val="bg1"/>
                </a:solidFill>
              </a:rPr>
              <a:t> Internet Mail </a:t>
            </a:r>
            <a:r>
              <a:rPr lang="es-ES" sz="1400" dirty="0" err="1">
                <a:solidFill>
                  <a:schemeClr val="bg1"/>
                </a:solidFill>
              </a:rPr>
              <a:t>Extensions</a:t>
            </a:r>
            <a:r>
              <a:rPr lang="es-ES" sz="1400" dirty="0">
                <a:solidFill>
                  <a:schemeClr val="bg1"/>
                </a:solidFill>
              </a:rPr>
              <a:t> o MIME (en español "extensiones multipropósito de correo de internet") son una serie de convenciones o especificaciones dirigidas al intercambio a través de Internet de todo tipo de archivos (texto, audio, vídeo, etc.) de forma transparente para el usuario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FAE489C-D619-8E81-2D05-167D6ECA4148}"/>
                  </a:ext>
                </a:extLst>
              </p14:cNvPr>
              <p14:cNvContentPartPr/>
              <p14:nvPr/>
            </p14:nvContentPartPr>
            <p14:xfrm>
              <a:off x="405857" y="4832600"/>
              <a:ext cx="36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FAE489C-D619-8E81-2D05-167D6ECA41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857" y="4823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40DF85E-BF41-A062-2088-806C71AC6B3F}"/>
                  </a:ext>
                </a:extLst>
              </p14:cNvPr>
              <p14:cNvContentPartPr/>
              <p14:nvPr/>
            </p14:nvContentPartPr>
            <p14:xfrm>
              <a:off x="10870697" y="4742960"/>
              <a:ext cx="360" cy="28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40DF85E-BF41-A062-2088-806C71AC6B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62057" y="4734320"/>
                <a:ext cx="18000" cy="20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94DFEA1-AC81-CBD9-8C3A-EE58DA8C9931}"/>
              </a:ext>
            </a:extLst>
          </p:cNvPr>
          <p:cNvCxnSpPr/>
          <p:nvPr/>
        </p:nvCxnSpPr>
        <p:spPr>
          <a:xfrm flipV="1">
            <a:off x="449772" y="5351822"/>
            <a:ext cx="11103597" cy="8964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31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28526B9-B00F-F6BD-1A5E-ABF3CB9AD619}"/>
              </a:ext>
            </a:extLst>
          </p:cNvPr>
          <p:cNvSpPr txBox="1"/>
          <p:nvPr/>
        </p:nvSpPr>
        <p:spPr>
          <a:xfrm>
            <a:off x="330200" y="774700"/>
            <a:ext cx="11671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s-ES" b="1" i="0" u="none" strike="noStrike" dirty="0">
                <a:solidFill>
                  <a:srgbClr val="4A4A4A"/>
                </a:solidFill>
                <a:effectLst/>
                <a:latin typeface="Open Sans" panose="020B0604020202020204" pitchFamily="34" charset="0"/>
                <a:hlinkClick r:id="rId2"/>
              </a:rPr>
              <a:t>Métodos HTTP</a:t>
            </a:r>
            <a:endParaRPr lang="es-ES" b="1" i="0" dirty="0">
              <a:solidFill>
                <a:srgbClr val="BA3925"/>
              </a:solidFill>
              <a:effectLst/>
              <a:latin typeface="Open Sans" panose="020B0604020202020204" pitchFamily="34" charset="0"/>
            </a:endParaRPr>
          </a:p>
          <a:p>
            <a:pPr algn="l" rtl="0"/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 métodos </a:t>
            </a:r>
            <a:r>
              <a:rPr lang="es-E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, </a:t>
            </a:r>
            <a:r>
              <a:rPr lang="es-E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, </a:t>
            </a:r>
            <a:r>
              <a:rPr lang="es-E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 </a:t>
            </a:r>
            <a:r>
              <a:rPr lang="es-E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se utilizan normalmente en arquitecturas basadas en REST. </a:t>
            </a:r>
            <a:endParaRPr lang="es-E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define un acceso de lectura del recurso sin efectos secundarios. El recurso nunca se cambia a través de una solicitud GET, por ejemplo, la solicitud no tiene efectos secundarios (idempotente).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crea un nuevo recurso. También debe ser idempotente.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Añade o modifica un recurso existente.</a:t>
            </a:r>
            <a:endParaRPr lang="es-E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elimina los recursos. Las operaciones son idempotentes. Pueden repetirse sin conducir a resultados diferentes.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 actualiza un recurso existente o crea un nuevo recurso.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846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7531E-678E-9F10-6224-C133931C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276673"/>
            <a:ext cx="10686153" cy="476631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 Servicio Web es un componente diseñado para soportar interacciones máquina a máquina a través de la red, de forma interoperable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Los servicios web son independientes de la plataforma y del lenguaje de programación en el que estén implementados, lo que favorece la interoperabilidad, que se define como la capacidad de 2 o más sistemas o componentes para intercambiar información y utilizar esa información.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>
                <a:solidFill>
                  <a:schemeClr val="tx1"/>
                </a:solidFill>
              </a:rPr>
              <a:t>Dicha interoperabilidad se consigue utilizando estándares abiertos, existiendo además 2 organizaciones responsables de la arquitectura y reglamentación de los servicios web, OASIS Y W3C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DE887A-1B94-425F-0EF4-25E8372E63A6}"/>
              </a:ext>
            </a:extLst>
          </p:cNvPr>
          <p:cNvSpPr/>
          <p:nvPr/>
        </p:nvSpPr>
        <p:spPr>
          <a:xfrm>
            <a:off x="1065611" y="353344"/>
            <a:ext cx="9663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Qué es un Servicio Web(WS)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44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7531E-678E-9F10-6224-C133931C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276673"/>
            <a:ext cx="10686153" cy="4766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El intercambio de información se lleva a cabo mediante mensajes codificados en XML      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Estos mensajes se pueden transportar utilizando HTTP o cualquier otro </a:t>
            </a:r>
            <a:r>
              <a:rPr lang="es-ES" dirty="0" err="1">
                <a:solidFill>
                  <a:schemeClr val="tx1"/>
                </a:solidFill>
              </a:rPr>
              <a:t>procolo</a:t>
            </a:r>
            <a:r>
              <a:rPr lang="es-ES" dirty="0">
                <a:solidFill>
                  <a:schemeClr val="tx1"/>
                </a:solidFill>
              </a:rPr>
              <a:t> de transporte.      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Normalmente constará de una interfaz (conjunto de métodos) que podremos invocar de forma remota desde cualquier lugar de la red      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Nos permiten crear aplicaciones distribuidas en Internet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Nos permiten integrar aplicaciones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Pueden combinarse con muy bajo acoplamiento para conseguir la realización de operaciones complejas proporcionando un valor de negocio añadido</a:t>
            </a:r>
          </a:p>
          <a:p>
            <a:pPr marL="0" indent="0">
              <a:buNone/>
            </a:pPr>
            <a:r>
              <a:rPr lang="es-ES" sz="1500" dirty="0">
                <a:solidFill>
                  <a:schemeClr val="tx1"/>
                </a:solidFill>
              </a:rPr>
              <a:t>(El Acoplamiento es la forma y nivel de interdependencia entre módulos de software. Dos módulos están acoplados cuando el resultado del comportamiento del componente A depende del valor del componente B)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(Cohesión: grado en que los elementos de un módulo de </a:t>
            </a:r>
            <a:r>
              <a:rPr lang="es-ES" sz="1600" dirty="0" err="1">
                <a:solidFill>
                  <a:schemeClr val="tx1"/>
                </a:solidFill>
              </a:rPr>
              <a:t>softw</a:t>
            </a:r>
            <a:r>
              <a:rPr lang="es-ES" sz="1600" dirty="0">
                <a:solidFill>
                  <a:schemeClr val="tx1"/>
                </a:solidFill>
              </a:rPr>
              <a:t>. permanecen juntos)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Bajo </a:t>
            </a:r>
            <a:r>
              <a:rPr lang="es-ES" sz="1600" dirty="0" err="1">
                <a:solidFill>
                  <a:schemeClr val="tx1"/>
                </a:solidFill>
              </a:rPr>
              <a:t>acomplamiento</a:t>
            </a:r>
            <a:r>
              <a:rPr lang="es-ES" sz="1600" dirty="0">
                <a:solidFill>
                  <a:schemeClr val="tx1"/>
                </a:solidFill>
              </a:rPr>
              <a:t> --&gt; Alta Cohesión  (y viceversa)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DE887A-1B94-425F-0EF4-25E8372E63A6}"/>
              </a:ext>
            </a:extLst>
          </p:cNvPr>
          <p:cNvSpPr/>
          <p:nvPr/>
        </p:nvSpPr>
        <p:spPr>
          <a:xfrm>
            <a:off x="1065611" y="353344"/>
            <a:ext cx="9663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Qué es un Servicio Web(WS)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74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0A773-54FA-12DB-06AC-8922DC98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34" y="-67734"/>
            <a:ext cx="8534400" cy="1507067"/>
          </a:xfrm>
        </p:spPr>
        <p:txBody>
          <a:bodyPr/>
          <a:lstStyle/>
          <a:p>
            <a:r>
              <a:rPr lang="es-ES" dirty="0"/>
              <a:t>COMPONENTES DE UN SERVICIO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9196E-7FDF-F085-03D2-F1EF1C962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3393293"/>
            <a:ext cx="4937655" cy="2574234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  Proveedor de servicio: “un proveedor de servicio es un participante que ofrece un servicio que permite a algunas operaciones ser usadas por otros participantes”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6BAB23-D6B7-19F9-8323-54A1B6C31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385" y="3539065"/>
            <a:ext cx="4934479" cy="246564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  Consumidor de Servicio: “un consumidor de servicio es un participante que interactúa con un servicio para acceder a la operación dirigida a una necesidad.” </a:t>
            </a:r>
          </a:p>
        </p:txBody>
      </p:sp>
      <p:pic>
        <p:nvPicPr>
          <p:cNvPr id="1026" name="Picture 2" descr="Resultado de imagen de IMAGEN PC">
            <a:extLst>
              <a:ext uri="{FF2B5EF4-FFF2-40B4-BE49-F238E27FC236}">
                <a16:creationId xmlns:a16="http://schemas.microsoft.com/office/drawing/2014/main" id="{AFD20B97-066B-DF55-9A9C-3A4266FAB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217" y="1865311"/>
            <a:ext cx="14001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idor web ordenador servidor iconos de ordenador, world wide web,  computadora, Internet, Servidor web png | PNGWing">
            <a:extLst>
              <a:ext uri="{FF2B5EF4-FFF2-40B4-BE49-F238E27FC236}">
                <a16:creationId xmlns:a16="http://schemas.microsoft.com/office/drawing/2014/main" id="{DD359820-47C2-F611-D21D-AB946B48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94" y="1537251"/>
            <a:ext cx="1837850" cy="219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5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7531E-678E-9F10-6224-C133931C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276673"/>
            <a:ext cx="10686153" cy="4766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tx1"/>
                </a:solidFill>
              </a:rPr>
              <a:t>VISIBILIDAD</a:t>
            </a:r>
            <a:r>
              <a:rPr lang="es-ES" dirty="0">
                <a:solidFill>
                  <a:schemeClr val="tx1"/>
                </a:solidFill>
              </a:rPr>
              <a:t> : Tanto el consumidor como el proveedor deben tener información para permitir que se conozca la existencia del otro; se debe conocer la descripción y las políticas de los servicios; el proveedor de servicios debe estar disponible para ser utilizado por el consumidor; la relación entre los participantes debe permitir interactuar e intercambiar información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tx1"/>
                </a:solidFill>
              </a:rPr>
              <a:t>INTERACCIÓN: </a:t>
            </a:r>
            <a:r>
              <a:rPr lang="es-ES" dirty="0">
                <a:solidFill>
                  <a:schemeClr val="tx1"/>
                </a:solidFill>
              </a:rPr>
              <a:t>Definir la información que se puede intercambiar y definir un formato estándar para el intercambio de ésta; definir los términos sintácticos y semánticos; conocer las acciones invocadas entre el servicio y proceso de interacción con el servicio y conocer las acciones invocadas contra el servicio de tal manera que se pueda identificar si el estado del servicio o comportamiento se afectan.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DE887A-1B94-425F-0EF4-25E8372E63A6}"/>
              </a:ext>
            </a:extLst>
          </p:cNvPr>
          <p:cNvSpPr/>
          <p:nvPr/>
        </p:nvSpPr>
        <p:spPr>
          <a:xfrm>
            <a:off x="2907462" y="353344"/>
            <a:ext cx="5979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Propiedades(WS)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679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7531E-678E-9F10-6224-C133931C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276673"/>
            <a:ext cx="10686153" cy="4766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tx1"/>
                </a:solidFill>
              </a:rPr>
              <a:t>CONTRATO</a:t>
            </a:r>
            <a:r>
              <a:rPr lang="es-ES" dirty="0">
                <a:solidFill>
                  <a:schemeClr val="tx1"/>
                </a:solidFill>
              </a:rPr>
              <a:t> : Representa un acuerdo entre dos o más partes.  Puede ser interpretado como lo que se permite entre las dos partes.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tx1"/>
                </a:solidFill>
              </a:rPr>
              <a:t>INTERFAZ: </a:t>
            </a:r>
            <a:r>
              <a:rPr lang="es-ES" dirty="0">
                <a:solidFill>
                  <a:schemeClr val="tx1"/>
                </a:solidFill>
              </a:rPr>
              <a:t>Permite la interacción con un servicio, se incluye la especificación de los protocolos, comandos e información que es intercambiada en las interacciones y los efectos que se generan después de estas. .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DE887A-1B94-425F-0EF4-25E8372E63A6}"/>
              </a:ext>
            </a:extLst>
          </p:cNvPr>
          <p:cNvSpPr/>
          <p:nvPr/>
        </p:nvSpPr>
        <p:spPr>
          <a:xfrm>
            <a:off x="2907462" y="353344"/>
            <a:ext cx="5979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Propiedades(WS)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456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5DC73-E44C-5168-9E6C-CBBAFCD0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66" y="-111172"/>
            <a:ext cx="8534400" cy="1507067"/>
          </a:xfrm>
        </p:spPr>
        <p:txBody>
          <a:bodyPr/>
          <a:lstStyle/>
          <a:p>
            <a:pPr algn="ctr"/>
            <a:r>
              <a:rPr lang="es-ES" dirty="0"/>
              <a:t>CICLO DE VIDA DE UN WS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E338C8-FE49-CDFD-D979-9B5A3B926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2417" y="1395895"/>
            <a:ext cx="6283003" cy="3920643"/>
          </a:xfrm>
        </p:spPr>
        <p:txBody>
          <a:bodyPr>
            <a:normAutofit fontScale="85000" lnSpcReduction="20000"/>
          </a:bodyPr>
          <a:lstStyle/>
          <a:p>
            <a:r>
              <a:rPr lang="es-ES" dirty="0">
                <a:solidFill>
                  <a:schemeClr val="tx1"/>
                </a:solidFill>
              </a:rPr>
              <a:t>1. Se define un servicio con las funcionalidades de un componente</a:t>
            </a:r>
          </a:p>
          <a:p>
            <a:r>
              <a:rPr lang="es-ES" dirty="0">
                <a:solidFill>
                  <a:schemeClr val="tx1"/>
                </a:solidFill>
              </a:rPr>
              <a:t>2 Se expone el servicio Web a través de su interfaz WDSL</a:t>
            </a:r>
          </a:p>
          <a:p>
            <a:r>
              <a:rPr lang="es-ES" dirty="0">
                <a:solidFill>
                  <a:schemeClr val="tx1"/>
                </a:solidFill>
              </a:rPr>
              <a:t>3. El servicio se registra en UDDI para que pueda ser ubicado por los consumidores</a:t>
            </a:r>
          </a:p>
          <a:p>
            <a:r>
              <a:rPr lang="es-ES" dirty="0">
                <a:solidFill>
                  <a:schemeClr val="tx1"/>
                </a:solidFill>
              </a:rPr>
              <a:t>4. El consumidor se conecta al UDDI  para ubicar el servicio que requiere</a:t>
            </a:r>
          </a:p>
          <a:p>
            <a:r>
              <a:rPr lang="es-ES" dirty="0">
                <a:solidFill>
                  <a:schemeClr val="tx1"/>
                </a:solidFill>
              </a:rPr>
              <a:t>5. Cuando se encuentra el servicio web, se obtiene la WDSL	 y de esta forma se </a:t>
            </a:r>
            <a:r>
              <a:rPr lang="es-ES" dirty="0" err="1">
                <a:solidFill>
                  <a:schemeClr val="tx1"/>
                </a:solidFill>
              </a:rPr>
              <a:t>idenfican</a:t>
            </a:r>
            <a:r>
              <a:rPr lang="es-ES" dirty="0">
                <a:solidFill>
                  <a:schemeClr val="tx1"/>
                </a:solidFill>
              </a:rPr>
              <a:t> las funcionalidades que provee. </a:t>
            </a:r>
            <a:r>
              <a:rPr lang="es-ES" dirty="0" err="1">
                <a:solidFill>
                  <a:schemeClr val="tx1"/>
                </a:solidFill>
              </a:rPr>
              <a:t>Através</a:t>
            </a:r>
            <a:r>
              <a:rPr lang="es-ES" dirty="0">
                <a:solidFill>
                  <a:schemeClr val="tx1"/>
                </a:solidFill>
              </a:rPr>
              <a:t> de SOAP solicita la información del servicio Web</a:t>
            </a:r>
          </a:p>
          <a:p>
            <a:r>
              <a:rPr lang="es-ES" dirty="0">
                <a:solidFill>
                  <a:schemeClr val="tx1"/>
                </a:solidFill>
              </a:rPr>
              <a:t>6. El proveedor del servicio Web con SOAP empaqueta la información para enviarla al consumidor.</a:t>
            </a:r>
          </a:p>
        </p:txBody>
      </p:sp>
      <p:pic>
        <p:nvPicPr>
          <p:cNvPr id="2054" name="Picture 6" descr="Cómo hacer un web services en PHP? »">
            <a:extLst>
              <a:ext uri="{FF2B5EF4-FFF2-40B4-BE49-F238E27FC236}">
                <a16:creationId xmlns:a16="http://schemas.microsoft.com/office/drawing/2014/main" id="{E71C6D12-6E71-6C03-25F2-B2FF937FD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" y="1839089"/>
            <a:ext cx="4762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25BA5B2-D804-08C4-A046-0CE84C8268D1}"/>
              </a:ext>
            </a:extLst>
          </p:cNvPr>
          <p:cNvSpPr/>
          <p:nvPr/>
        </p:nvSpPr>
        <p:spPr>
          <a:xfrm>
            <a:off x="4138785" y="2439254"/>
            <a:ext cx="4873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44665C2-A3B7-D5BF-94A2-EBD1102626B4}"/>
              </a:ext>
            </a:extLst>
          </p:cNvPr>
          <p:cNvSpPr/>
          <p:nvPr/>
        </p:nvSpPr>
        <p:spPr>
          <a:xfrm>
            <a:off x="2031499" y="2839364"/>
            <a:ext cx="4873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E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683EB77-499C-C4E4-10E1-9CEF612C53E6}"/>
              </a:ext>
            </a:extLst>
          </p:cNvPr>
          <p:cNvSpPr/>
          <p:nvPr/>
        </p:nvSpPr>
        <p:spPr>
          <a:xfrm>
            <a:off x="3092173" y="1792288"/>
            <a:ext cx="4873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4FC194-FEA3-F381-4E52-D95CE7B151EC}"/>
              </a:ext>
            </a:extLst>
          </p:cNvPr>
          <p:cNvSpPr/>
          <p:nvPr/>
        </p:nvSpPr>
        <p:spPr>
          <a:xfrm>
            <a:off x="1020317" y="3156161"/>
            <a:ext cx="4873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8E81C86-1A61-3300-DB26-6C1EAAA966FC}"/>
              </a:ext>
            </a:extLst>
          </p:cNvPr>
          <p:cNvSpPr/>
          <p:nvPr/>
        </p:nvSpPr>
        <p:spPr>
          <a:xfrm>
            <a:off x="3511107" y="3039419"/>
            <a:ext cx="4873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1AE600-A722-A776-5FEA-3FD601371D8C}"/>
              </a:ext>
            </a:extLst>
          </p:cNvPr>
          <p:cNvSpPr/>
          <p:nvPr/>
        </p:nvSpPr>
        <p:spPr>
          <a:xfrm>
            <a:off x="2742463" y="4465548"/>
            <a:ext cx="4873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961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84B0F-793A-8FBE-8469-F286AD2A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23730"/>
          </a:xfrm>
        </p:spPr>
        <p:txBody>
          <a:bodyPr/>
          <a:lstStyle/>
          <a:p>
            <a:pPr algn="ctr"/>
            <a:r>
              <a:rPr lang="es-ES" dirty="0" err="1"/>
              <a:t>Soap</a:t>
            </a:r>
            <a:r>
              <a:rPr lang="es-ES" dirty="0"/>
              <a:t> y </a:t>
            </a:r>
            <a:r>
              <a:rPr lang="es-ES" dirty="0" err="1"/>
              <a:t>webservices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9C2D5-74DD-6458-9D18-5B422939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510748"/>
            <a:ext cx="11255997" cy="448365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Hay dos estilos de implementación de comunicaciones SOAP: 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</a:rPr>
              <a:t>RPC (Remote </a:t>
            </a:r>
            <a:r>
              <a:rPr lang="es-ES" sz="2400" dirty="0" err="1">
                <a:solidFill>
                  <a:schemeClr val="tx1"/>
                </a:solidFill>
              </a:rPr>
              <a:t>Procedure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Call</a:t>
            </a:r>
            <a:r>
              <a:rPr lang="es-ES" sz="2400" dirty="0">
                <a:solidFill>
                  <a:schemeClr val="tx1"/>
                </a:solidFill>
              </a:rPr>
              <a:t>)</a:t>
            </a:r>
          </a:p>
          <a:p>
            <a:r>
              <a:rPr lang="es-ES" dirty="0">
                <a:solidFill>
                  <a:schemeClr val="tx1"/>
                </a:solidFill>
              </a:rPr>
              <a:t>• Un servicio de estilo RPC </a:t>
            </a:r>
            <a:r>
              <a:rPr lang="es-ES" sz="2400" dirty="0">
                <a:solidFill>
                  <a:schemeClr val="tx1"/>
                </a:solidFill>
              </a:rPr>
              <a:t>produce</a:t>
            </a:r>
            <a:r>
              <a:rPr lang="es-ES" dirty="0">
                <a:solidFill>
                  <a:schemeClr val="tx1"/>
                </a:solidFill>
              </a:rPr>
              <a:t> mensajes SOAP que contienen el nombre de la operación del servicio y sus parámetros.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ctr"/>
            <a:r>
              <a:rPr lang="es-ES" sz="2400" dirty="0">
                <a:solidFill>
                  <a:schemeClr val="tx1"/>
                </a:solidFill>
              </a:rPr>
              <a:t>DOCUMENT STYLE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• Un servicio de estilo de documento simplemente se basa en el esquema XML para describir el cuerpo del mensaje SOAP </a:t>
            </a:r>
            <a:r>
              <a:rPr lang="es-ES" dirty="0" err="1">
                <a:solidFill>
                  <a:schemeClr val="tx1"/>
                </a:solidFill>
              </a:rPr>
              <a:t>transmitido.El</a:t>
            </a:r>
            <a:r>
              <a:rPr lang="es-ES" dirty="0">
                <a:solidFill>
                  <a:schemeClr val="tx1"/>
                </a:solidFill>
              </a:rPr>
              <a:t> estilo del documento es un enfoque recomendado y el estilo RPC se admite por razones de compatibilidad con versiones anteriores.</a:t>
            </a:r>
          </a:p>
        </p:txBody>
      </p:sp>
    </p:spTree>
    <p:extLst>
      <p:ext uri="{BB962C8B-B14F-4D97-AF65-F5344CB8AC3E}">
        <p14:creationId xmlns:p14="http://schemas.microsoft.com/office/powerpoint/2010/main" val="113306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84B0F-793A-8FBE-8469-F286AD2A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23730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Soap</a:t>
            </a:r>
            <a:r>
              <a:rPr lang="es-ES" sz="3600" dirty="0"/>
              <a:t> (Simple </a:t>
            </a:r>
            <a:r>
              <a:rPr lang="es-ES" sz="3600" dirty="0" err="1"/>
              <a:t>object</a:t>
            </a:r>
            <a:r>
              <a:rPr lang="es-ES" sz="3600" dirty="0"/>
              <a:t> </a:t>
            </a:r>
            <a:r>
              <a:rPr lang="es-ES" sz="3600" dirty="0" err="1"/>
              <a:t>acces</a:t>
            </a:r>
            <a:r>
              <a:rPr lang="es-ES" sz="3600" dirty="0"/>
              <a:t> </a:t>
            </a:r>
            <a:r>
              <a:rPr lang="es-ES" sz="3600" dirty="0" err="1"/>
              <a:t>protocol</a:t>
            </a:r>
            <a:r>
              <a:rPr lang="es-ES" sz="3600" dirty="0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9C2D5-74DD-6458-9D18-5B422939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510748"/>
            <a:ext cx="11255997" cy="448365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.- Es un protocolo distribuido</a:t>
            </a:r>
          </a:p>
          <a:p>
            <a:r>
              <a:rPr lang="es-ES" dirty="0">
                <a:solidFill>
                  <a:schemeClr val="tx1"/>
                </a:solidFill>
              </a:rPr>
              <a:t>.- Permite que las aplicaciones intercambien mensajes sobre un protocolo de red, comúnmente HTTP, pero podría ser otro (</a:t>
            </a:r>
            <a:r>
              <a:rPr lang="es-ES" dirty="0" err="1">
                <a:solidFill>
                  <a:schemeClr val="tx1"/>
                </a:solidFill>
              </a:rPr>
              <a:t>smtp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tcp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udp</a:t>
            </a:r>
            <a:r>
              <a:rPr lang="es-ES" dirty="0">
                <a:solidFill>
                  <a:schemeClr val="tx1"/>
                </a:solidFill>
              </a:rPr>
              <a:t>…)</a:t>
            </a:r>
          </a:p>
          <a:p>
            <a:r>
              <a:rPr lang="es-ES" dirty="0">
                <a:solidFill>
                  <a:schemeClr val="tx1"/>
                </a:solidFill>
              </a:rPr>
              <a:t>.- Desacopla la representación de mensajes del transporte</a:t>
            </a:r>
          </a:p>
          <a:p>
            <a:r>
              <a:rPr lang="es-ES" dirty="0">
                <a:solidFill>
                  <a:schemeClr val="tx1"/>
                </a:solidFill>
              </a:rPr>
              <a:t>.- La interfaz del servicio se describe con archivos WDSL Y XSD </a:t>
            </a:r>
          </a:p>
          <a:p>
            <a:r>
              <a:rPr lang="es-ES" dirty="0">
                <a:solidFill>
                  <a:schemeClr val="tx1"/>
                </a:solidFill>
              </a:rPr>
              <a:t>.- La implementación del servicio está disfrazada: el consumidor </a:t>
            </a:r>
            <a:r>
              <a:rPr lang="es-ES" dirty="0" err="1">
                <a:solidFill>
                  <a:schemeClr val="tx1"/>
                </a:solidFill>
              </a:rPr>
              <a:t>desconece</a:t>
            </a:r>
            <a:r>
              <a:rPr lang="es-ES" dirty="0">
                <a:solidFill>
                  <a:schemeClr val="tx1"/>
                </a:solidFill>
              </a:rPr>
              <a:t> los detalles de implementación de servicio</a:t>
            </a:r>
          </a:p>
        </p:txBody>
      </p:sp>
    </p:spTree>
    <p:extLst>
      <p:ext uri="{BB962C8B-B14F-4D97-AF65-F5344CB8AC3E}">
        <p14:creationId xmlns:p14="http://schemas.microsoft.com/office/powerpoint/2010/main" val="224082372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1289</TotalTime>
  <Words>2347</Words>
  <Application>Microsoft Office PowerPoint</Application>
  <PresentationFormat>Panorámica</PresentationFormat>
  <Paragraphs>218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Open Sans</vt:lpstr>
      <vt:lpstr>Wingdings 3</vt:lpstr>
      <vt:lpstr>Sector</vt:lpstr>
      <vt:lpstr>Jax-ws </vt:lpstr>
      <vt:lpstr>Presentación de PowerPoint</vt:lpstr>
      <vt:lpstr>Presentación de PowerPoint</vt:lpstr>
      <vt:lpstr>COMPONENTES DE UN SERVICIO WEB</vt:lpstr>
      <vt:lpstr>Presentación de PowerPoint</vt:lpstr>
      <vt:lpstr>Presentación de PowerPoint</vt:lpstr>
      <vt:lpstr>CICLO DE VIDA DE UN WS</vt:lpstr>
      <vt:lpstr>Soap y webservices</vt:lpstr>
      <vt:lpstr>Soap (Simple object acces protocol)</vt:lpstr>
      <vt:lpstr>Mensajes SOAP</vt:lpstr>
      <vt:lpstr>patrones DE INTERACCIÓN WEB SERVICES</vt:lpstr>
      <vt:lpstr>Wsdl (Web service description languaje)</vt:lpstr>
      <vt:lpstr>Xml Schema definition    (xsd)</vt:lpstr>
      <vt:lpstr>Api jax-ws</vt:lpstr>
      <vt:lpstr>Enfoque top-down vs down-top</vt:lpstr>
      <vt:lpstr>Anotaciones jax-ws</vt:lpstr>
      <vt:lpstr>Jax-rs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Jax-ws</dc:title>
  <dc:creator>Asus</dc:creator>
  <cp:lastModifiedBy>Asus</cp:lastModifiedBy>
  <cp:revision>10</cp:revision>
  <dcterms:created xsi:type="dcterms:W3CDTF">2022-08-07T10:49:24Z</dcterms:created>
  <dcterms:modified xsi:type="dcterms:W3CDTF">2022-08-08T08:19:16Z</dcterms:modified>
</cp:coreProperties>
</file>