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5" r:id="rId3"/>
    <p:sldId id="310" r:id="rId4"/>
    <p:sldId id="323" r:id="rId5"/>
    <p:sldId id="321" r:id="rId6"/>
    <p:sldId id="324" r:id="rId7"/>
    <p:sldId id="322" r:id="rId8"/>
    <p:sldId id="327" r:id="rId9"/>
    <p:sldId id="325" r:id="rId10"/>
    <p:sldId id="326" r:id="rId11"/>
    <p:sldId id="328" r:id="rId12"/>
    <p:sldId id="313" r:id="rId13"/>
    <p:sldId id="314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8" autoAdjust="0"/>
    <p:restoredTop sz="94629" autoAdjust="0"/>
  </p:normalViewPr>
  <p:slideViewPr>
    <p:cSldViewPr showGuides="1">
      <p:cViewPr varScale="1">
        <p:scale>
          <a:sx n="205" d="100"/>
          <a:sy n="205" d="100"/>
        </p:scale>
        <p:origin x="186" y="31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3/27/2016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3/27/2016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3/27/2016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short term trading stratEgies in R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0999"/>
            <a:ext cx="9144001" cy="2129019"/>
          </a:xfrm>
        </p:spPr>
        <p:txBody>
          <a:bodyPr>
            <a:normAutofit/>
          </a:bodyPr>
          <a:lstStyle/>
          <a:p>
            <a:r>
              <a:rPr lang="en-US" dirty="0"/>
              <a:t>Results &amp; Recommendations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2700" dirty="0"/>
              <a:t>Strategy outperforms benchmark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01968" y="2590800"/>
            <a:ext cx="10384889" cy="3461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1967" y="2613171"/>
            <a:ext cx="10384889" cy="34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Absolute momentum increases compound annual growth rate</a:t>
            </a:r>
          </a:p>
          <a:p>
            <a:r>
              <a:rPr lang="en-US" dirty="0"/>
              <a:t> Unexpectedly, absolute momentum slightly increased volatility</a:t>
            </a:r>
          </a:p>
          <a:p>
            <a:r>
              <a:rPr lang="en-US" dirty="0"/>
              <a:t>The return/volatility ratio increased using absolute momentum </a:t>
            </a:r>
          </a:p>
        </p:txBody>
      </p:sp>
      <p:graphicFrame>
        <p:nvGraphicFramePr>
          <p:cNvPr id="9" name="Content Placeholder 8" descr="Sample table with 3 columns, 4 row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6704018"/>
              </p:ext>
            </p:extLst>
          </p:nvPr>
        </p:nvGraphicFramePr>
        <p:xfrm>
          <a:off x="6229350" y="1905000"/>
          <a:ext cx="4419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Benchmark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Strategy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CAGR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  <a:r>
                        <a:rPr lang="en-US" baseline="0" dirty="0"/>
                        <a:t> dev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Return/SD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would recommend this strategy to the client because, when using it, returns increased more than risk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2" y="685800"/>
            <a:ext cx="8687333" cy="609601"/>
          </a:xfrm>
        </p:spPr>
        <p:txBody>
          <a:bodyPr>
            <a:noAutofit/>
          </a:bodyPr>
          <a:lstStyle/>
          <a:p>
            <a:r>
              <a:rPr lang="en-US" sz="4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 Problem (Hypothetical)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Would I benefit from applying absolute momentum to my current strategy?</a:t>
            </a:r>
          </a:p>
          <a:p>
            <a:pPr marL="0" indent="0">
              <a:buNone/>
            </a:pPr>
            <a:r>
              <a:rPr lang="en-US" sz="3200" dirty="0"/>
              <a:t>Details:	Invest in five diversified ETFs				Rebalance monthly				</a:t>
            </a:r>
          </a:p>
          <a:p>
            <a:pPr marL="0" indent="0">
              <a:buNone/>
            </a:pPr>
            <a:r>
              <a:rPr lang="en-US" sz="3200" dirty="0"/>
              <a:t>Goal:            Increase risk adjusted return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5000"/>
            <a:ext cx="9134391" cy="4114801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Using the client’s current portfolio as a benchmark,</a:t>
            </a:r>
          </a:p>
          <a:p>
            <a:pPr marL="231775" lvl="1" indent="0">
              <a:buNone/>
            </a:pPr>
            <a:r>
              <a:rPr lang="en-US" sz="2400" dirty="0"/>
              <a:t>	historically back test absolute momentum strategy</a:t>
            </a:r>
          </a:p>
          <a:p>
            <a:pPr marL="231775" lvl="1" indent="0">
              <a:buNone/>
            </a:pPr>
            <a:r>
              <a:rPr lang="en-US" sz="2400" dirty="0"/>
              <a:t>	with identical assets and the rebalancing period</a:t>
            </a:r>
          </a:p>
          <a:p>
            <a:pPr lvl="1"/>
            <a:r>
              <a:rPr lang="en-US" sz="2400" dirty="0"/>
              <a:t>Demonstrate how the client’s portfolio would have performed if they used absolute momentum</a:t>
            </a:r>
          </a:p>
          <a:p>
            <a:pPr lvl="1"/>
            <a:r>
              <a:rPr lang="en-US" sz="2400" dirty="0"/>
              <a:t>Provide the client with the return and risk adjusted return for the absolute momentum portfolio</a:t>
            </a:r>
          </a:p>
          <a:p>
            <a:pPr marL="231775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absolute momentum to the client’s current strategy:</a:t>
            </a:r>
          </a:p>
          <a:p>
            <a:pPr lvl="1"/>
            <a:r>
              <a:rPr lang="en-US" dirty="0"/>
              <a:t>Using ETFs VOO, VEA, VWO, GLD, VGLT</a:t>
            </a:r>
          </a:p>
          <a:p>
            <a:pPr lvl="1"/>
            <a:r>
              <a:rPr lang="en-US" dirty="0"/>
              <a:t>Reallocating monthly based on momentum signal</a:t>
            </a:r>
          </a:p>
          <a:p>
            <a:pPr marL="23177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lvl="1" indent="0">
              <a:buNone/>
            </a:pPr>
            <a:endParaRPr lang="en-US" dirty="0"/>
          </a:p>
          <a:p>
            <a:pPr lvl="1"/>
            <a:r>
              <a:rPr lang="en-US" dirty="0"/>
              <a:t>Individually compare monthly returns of VOO, VEA, VWO and GLD to VGLT and buy the one that has the greatest return</a:t>
            </a:r>
          </a:p>
          <a:p>
            <a:pPr lvl="1"/>
            <a:r>
              <a:rPr lang="en-US" dirty="0"/>
              <a:t>Hold for one month and repeat</a:t>
            </a:r>
          </a:p>
          <a:p>
            <a:pPr lvl="1"/>
            <a:r>
              <a:rPr lang="en-US" dirty="0"/>
              <a:t>Example: Signal to hold 50% VGLT, 25% VEA, and 25% VOO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3612" y="4114800"/>
            <a:ext cx="4191000" cy="1461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146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905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Visualization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3100" dirty="0"/>
              <a:t>Asset prices all adjusted for splits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5455" y="2533828"/>
            <a:ext cx="10457915" cy="348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905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Visualization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2700" dirty="0"/>
              <a:t>No performance outliers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5455" y="2533828"/>
            <a:ext cx="10457915" cy="34859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5454" y="2533828"/>
            <a:ext cx="10457915" cy="348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7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0999"/>
            <a:ext cx="9144001" cy="2129019"/>
          </a:xfrm>
        </p:spPr>
        <p:txBody>
          <a:bodyPr>
            <a:normAutofit/>
          </a:bodyPr>
          <a:lstStyle/>
          <a:p>
            <a:r>
              <a:rPr lang="en-US" dirty="0"/>
              <a:t>Results &amp; Recommendations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2700" dirty="0"/>
              <a:t>Strategy performs better than 3 of the 5 assets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08184" y="2590800"/>
            <a:ext cx="10372457" cy="34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0999"/>
            <a:ext cx="9144001" cy="2129019"/>
          </a:xfrm>
        </p:spPr>
        <p:txBody>
          <a:bodyPr>
            <a:normAutofit/>
          </a:bodyPr>
          <a:lstStyle/>
          <a:p>
            <a:r>
              <a:rPr lang="en-US" dirty="0"/>
              <a:t>Results &amp; Recommendations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2700" dirty="0"/>
              <a:t>Benchmark tracks average performance of assets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01968" y="2590800"/>
            <a:ext cx="10384889" cy="34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9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189</Words>
  <Application>Microsoft Office PowerPoint</Application>
  <PresentationFormat>Custom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Digital Blue Tunnel 16x9</vt:lpstr>
      <vt:lpstr>Momentum</vt:lpstr>
      <vt:lpstr>Client Problem (Hypothetical)</vt:lpstr>
      <vt:lpstr>Technical Approach</vt:lpstr>
      <vt:lpstr>Technical Approach</vt:lpstr>
      <vt:lpstr>Momentum Signal</vt:lpstr>
      <vt:lpstr>Data Visualization   Asset prices all adjusted for splits  </vt:lpstr>
      <vt:lpstr>Data Visualization   No performance outliers   </vt:lpstr>
      <vt:lpstr>Results &amp; Recommendations   Strategy performs better than 3 of the 5 assets   </vt:lpstr>
      <vt:lpstr>Results &amp; Recommendations   Benchmark tracks average performance of assets  </vt:lpstr>
      <vt:lpstr>Results &amp; Recommendations   Strategy outperforms benchmark   </vt:lpstr>
      <vt:lpstr>Results &amp; Recommendations</vt:lpstr>
      <vt:lpstr>I would recommend this strategy to the client because, when using it, returns increased more than risk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2016-03-26T17:26:31Z</dcterms:created>
  <dcterms:modified xsi:type="dcterms:W3CDTF">2016-03-28T01:14:35Z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