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08" r:id="rId4"/>
  </p:sldMasterIdLst>
  <p:sldIdLst>
    <p:sldId id="270" r:id="rId5"/>
    <p:sldId id="317" r:id="rId6"/>
    <p:sldId id="340" r:id="rId7"/>
    <p:sldId id="281" r:id="rId8"/>
    <p:sldId id="287" r:id="rId9"/>
    <p:sldId id="285" r:id="rId10"/>
    <p:sldId id="32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26" y="11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6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56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3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9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7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1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1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1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62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62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7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9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47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3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34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021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58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130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74" y="3902482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Churn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Prediction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562676"/>
            <a:ext cx="500838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Final Project of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Gemilang Wicaksono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0" y="212893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1676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Searching the best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moddeling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possible to predict churn or retain.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993172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Churn Predictor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122847" y="242588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Looking for insight from explainable columns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for upgrade the business.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1773451"/>
            <a:ext cx="5520248" cy="777510"/>
            <a:chOff x="6102442" y="1483456"/>
            <a:chExt cx="5520248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960850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Insight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63766" y="44274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 EDA for churn or retain status and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Statistical test to churn prediction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288364" y="3744576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Explore Data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63766" y="556648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Apply machine learning to data with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Classification modelling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288364" y="4883568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Machine Learning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77619" y="400710"/>
            <a:ext cx="49898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Problems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98D70-06E3-4930-8BDA-5601C9BBF672}"/>
              </a:ext>
            </a:extLst>
          </p:cNvPr>
          <p:cNvSpPr txBox="1"/>
          <p:nvPr/>
        </p:nvSpPr>
        <p:spPr>
          <a:xfrm>
            <a:off x="6561509" y="3104726"/>
            <a:ext cx="49898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Solutions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771B15B-A57B-440D-AFF1-2A2424E4A440}"/>
              </a:ext>
            </a:extLst>
          </p:cNvPr>
          <p:cNvSpPr/>
          <p:nvPr/>
        </p:nvSpPr>
        <p:spPr>
          <a:xfrm>
            <a:off x="4788737" y="1844195"/>
            <a:ext cx="2440321" cy="2644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ound Same Side Corner Rectangle 8">
            <a:extLst>
              <a:ext uri="{FF2B5EF4-FFF2-40B4-BE49-F238E27FC236}">
                <a16:creationId xmlns:a16="http://schemas.microsoft.com/office/drawing/2014/main" id="{EE790808-00E9-4C7F-8491-33694FAC8E0B}"/>
              </a:ext>
            </a:extLst>
          </p:cNvPr>
          <p:cNvSpPr/>
          <p:nvPr/>
        </p:nvSpPr>
        <p:spPr>
          <a:xfrm>
            <a:off x="5530862" y="2335675"/>
            <a:ext cx="956070" cy="126242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C33B12-BDE9-4AB1-9AF8-A71B00CEAFBC}"/>
              </a:ext>
            </a:extLst>
          </p:cNvPr>
          <p:cNvSpPr/>
          <p:nvPr/>
        </p:nvSpPr>
        <p:spPr>
          <a:xfrm>
            <a:off x="4136093" y="1984653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D92164-A078-4279-BBC7-8EDE8F086B13}"/>
              </a:ext>
            </a:extLst>
          </p:cNvPr>
          <p:cNvSpPr/>
          <p:nvPr/>
        </p:nvSpPr>
        <p:spPr>
          <a:xfrm>
            <a:off x="3684977" y="2466831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D15965-42D6-465F-9855-864301B54831}"/>
              </a:ext>
            </a:extLst>
          </p:cNvPr>
          <p:cNvSpPr/>
          <p:nvPr/>
        </p:nvSpPr>
        <p:spPr>
          <a:xfrm>
            <a:off x="3270736" y="2989766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F93B68-589C-4B24-9D13-972E7B6E456A}"/>
              </a:ext>
            </a:extLst>
          </p:cNvPr>
          <p:cNvSpPr/>
          <p:nvPr/>
        </p:nvSpPr>
        <p:spPr>
          <a:xfrm>
            <a:off x="3688613" y="3584854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663417-5853-4113-9054-C5C7705B0D46}"/>
              </a:ext>
            </a:extLst>
          </p:cNvPr>
          <p:cNvSpPr/>
          <p:nvPr/>
        </p:nvSpPr>
        <p:spPr>
          <a:xfrm>
            <a:off x="4135821" y="4156779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630BD3-40C2-4945-9A37-04A22EA24867}"/>
              </a:ext>
            </a:extLst>
          </p:cNvPr>
          <p:cNvSpPr/>
          <p:nvPr/>
        </p:nvSpPr>
        <p:spPr>
          <a:xfrm>
            <a:off x="4570677" y="4729497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09762E-A018-415D-9A2F-92D30B59254B}"/>
              </a:ext>
            </a:extLst>
          </p:cNvPr>
          <p:cNvSpPr/>
          <p:nvPr/>
        </p:nvSpPr>
        <p:spPr>
          <a:xfrm>
            <a:off x="4570677" y="1471611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3A86F-2611-45AB-B85A-8D376DD23157}"/>
              </a:ext>
            </a:extLst>
          </p:cNvPr>
          <p:cNvSpPr/>
          <p:nvPr/>
        </p:nvSpPr>
        <p:spPr>
          <a:xfrm>
            <a:off x="7010016" y="1458120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30D47-6D36-4683-BA67-24D94D9F72AA}"/>
              </a:ext>
            </a:extLst>
          </p:cNvPr>
          <p:cNvSpPr/>
          <p:nvPr/>
        </p:nvSpPr>
        <p:spPr>
          <a:xfrm>
            <a:off x="7479097" y="1972837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D0B96D-D80B-4F1F-805C-B23AF797E8F4}"/>
              </a:ext>
            </a:extLst>
          </p:cNvPr>
          <p:cNvSpPr/>
          <p:nvPr/>
        </p:nvSpPr>
        <p:spPr>
          <a:xfrm>
            <a:off x="7932229" y="2466831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3D9EA7-C6B5-4E2B-A97D-A8EA59EFF26B}"/>
              </a:ext>
            </a:extLst>
          </p:cNvPr>
          <p:cNvSpPr/>
          <p:nvPr/>
        </p:nvSpPr>
        <p:spPr>
          <a:xfrm>
            <a:off x="8371111" y="3016482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F722B1-F623-4FBF-85A9-59615C3B3E2C}"/>
              </a:ext>
            </a:extLst>
          </p:cNvPr>
          <p:cNvSpPr/>
          <p:nvPr/>
        </p:nvSpPr>
        <p:spPr>
          <a:xfrm>
            <a:off x="7944161" y="3598095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584067-58F7-4594-AB48-52DDC0DC5FFD}"/>
              </a:ext>
            </a:extLst>
          </p:cNvPr>
          <p:cNvSpPr/>
          <p:nvPr/>
        </p:nvSpPr>
        <p:spPr>
          <a:xfrm>
            <a:off x="7010016" y="4676612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0FE1AB-9D75-484D-84AD-EF7398BAE410}"/>
              </a:ext>
            </a:extLst>
          </p:cNvPr>
          <p:cNvSpPr/>
          <p:nvPr/>
        </p:nvSpPr>
        <p:spPr>
          <a:xfrm>
            <a:off x="7478834" y="4137211"/>
            <a:ext cx="338788" cy="3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F5F26D4-AA51-4637-A6C6-EBD16784A96C}"/>
              </a:ext>
            </a:extLst>
          </p:cNvPr>
          <p:cNvCxnSpPr>
            <a:stCxn id="12" idx="2"/>
          </p:cNvCxnSpPr>
          <p:nvPr/>
        </p:nvCxnSpPr>
        <p:spPr>
          <a:xfrm rot="10800000" flipV="1">
            <a:off x="3295553" y="1647122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DB4D2EC-BAE6-445F-A6B0-80437759BA51}"/>
              </a:ext>
            </a:extLst>
          </p:cNvPr>
          <p:cNvCxnSpPr>
            <a:cxnSpLocks/>
          </p:cNvCxnSpPr>
          <p:nvPr/>
        </p:nvCxnSpPr>
        <p:spPr>
          <a:xfrm rot="10800000">
            <a:off x="2860696" y="2148348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B64ED6-ED1F-455C-8FB0-94780EA7A0EE}"/>
              </a:ext>
            </a:extLst>
          </p:cNvPr>
          <p:cNvCxnSpPr>
            <a:cxnSpLocks/>
          </p:cNvCxnSpPr>
          <p:nvPr/>
        </p:nvCxnSpPr>
        <p:spPr>
          <a:xfrm rot="10800000">
            <a:off x="2380681" y="2602086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89D952E-0553-477E-AECC-14DA70B8E285}"/>
              </a:ext>
            </a:extLst>
          </p:cNvPr>
          <p:cNvCxnSpPr>
            <a:cxnSpLocks/>
          </p:cNvCxnSpPr>
          <p:nvPr/>
        </p:nvCxnSpPr>
        <p:spPr>
          <a:xfrm rot="10800000">
            <a:off x="1979844" y="3144066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5AD7BFE-1903-4B13-8016-399493B8A3FE}"/>
              </a:ext>
            </a:extLst>
          </p:cNvPr>
          <p:cNvCxnSpPr>
            <a:cxnSpLocks/>
          </p:cNvCxnSpPr>
          <p:nvPr/>
        </p:nvCxnSpPr>
        <p:spPr>
          <a:xfrm rot="10800000">
            <a:off x="2380682" y="3747532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4273E06-2FEB-440C-B358-FB05DF7A8CC0}"/>
              </a:ext>
            </a:extLst>
          </p:cNvPr>
          <p:cNvCxnSpPr>
            <a:cxnSpLocks/>
          </p:cNvCxnSpPr>
          <p:nvPr/>
        </p:nvCxnSpPr>
        <p:spPr>
          <a:xfrm rot="10800000">
            <a:off x="2835795" y="4337048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FABB0A5-9240-4C26-8E7C-DECB7C096128}"/>
              </a:ext>
            </a:extLst>
          </p:cNvPr>
          <p:cNvCxnSpPr>
            <a:cxnSpLocks/>
          </p:cNvCxnSpPr>
          <p:nvPr/>
        </p:nvCxnSpPr>
        <p:spPr>
          <a:xfrm rot="10800000">
            <a:off x="3270736" y="4909077"/>
            <a:ext cx="127512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65D6BA2-59A6-42F7-99C4-A4E21312A7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59451" y="1576095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865805E-5540-43B8-A1CA-D7599D9541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17622" y="2089943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AFCFB6B-8AB2-4E4C-9F3D-02B7CA1CEC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71017" y="2626649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E35B9D5-2932-43CE-9016-89378DF125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56708" y="3163355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E8561BE-FA99-4CE0-A743-F27DCA6EC4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71017" y="3752681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F779D68-9C6C-4EA8-A0FC-948DB08A20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4325" y="4306101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25D84F-3F3A-448B-980D-B9B1743E38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8804" y="4838732"/>
            <a:ext cx="1275124" cy="132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25B2D65-C395-4AD7-9E0B-37AEC4B3E7AB}"/>
              </a:ext>
            </a:extLst>
          </p:cNvPr>
          <p:cNvSpPr/>
          <p:nvPr/>
        </p:nvSpPr>
        <p:spPr>
          <a:xfrm>
            <a:off x="2770154" y="1393793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0" name="Round Same Side Corner Rectangle 6">
            <a:extLst>
              <a:ext uri="{FF2B5EF4-FFF2-40B4-BE49-F238E27FC236}">
                <a16:creationId xmlns:a16="http://schemas.microsoft.com/office/drawing/2014/main" id="{8FC7E278-E34B-446A-BCCF-FC47197BC738}"/>
              </a:ext>
            </a:extLst>
          </p:cNvPr>
          <p:cNvSpPr/>
          <p:nvPr/>
        </p:nvSpPr>
        <p:spPr>
          <a:xfrm rot="2700000">
            <a:off x="2966733" y="1413536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09CAE1-3164-40C2-A3B7-0F6C597B5B8D}"/>
              </a:ext>
            </a:extLst>
          </p:cNvPr>
          <p:cNvSpPr/>
          <p:nvPr/>
        </p:nvSpPr>
        <p:spPr>
          <a:xfrm>
            <a:off x="2340484" y="1882028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3" name="Round Same Side Corner Rectangle 6">
            <a:extLst>
              <a:ext uri="{FF2B5EF4-FFF2-40B4-BE49-F238E27FC236}">
                <a16:creationId xmlns:a16="http://schemas.microsoft.com/office/drawing/2014/main" id="{CA7E0B1B-9DC9-422B-B0F6-3715C2E8F364}"/>
              </a:ext>
            </a:extLst>
          </p:cNvPr>
          <p:cNvSpPr/>
          <p:nvPr/>
        </p:nvSpPr>
        <p:spPr>
          <a:xfrm rot="2700000">
            <a:off x="2537063" y="1901771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596637-D6FB-4D7C-A624-E04FBCDB867B}"/>
              </a:ext>
            </a:extLst>
          </p:cNvPr>
          <p:cNvSpPr/>
          <p:nvPr/>
        </p:nvSpPr>
        <p:spPr>
          <a:xfrm>
            <a:off x="1846019" y="2347858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5" name="Round Same Side Corner Rectangle 6">
            <a:extLst>
              <a:ext uri="{FF2B5EF4-FFF2-40B4-BE49-F238E27FC236}">
                <a16:creationId xmlns:a16="http://schemas.microsoft.com/office/drawing/2014/main" id="{53F25DAB-3F43-4B18-A105-2D6C76A62BFA}"/>
              </a:ext>
            </a:extLst>
          </p:cNvPr>
          <p:cNvSpPr/>
          <p:nvPr/>
        </p:nvSpPr>
        <p:spPr>
          <a:xfrm rot="2700000">
            <a:off x="2054547" y="2392914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B60F74-CFB1-431D-B81C-EF751B6172CD}"/>
              </a:ext>
            </a:extLst>
          </p:cNvPr>
          <p:cNvSpPr/>
          <p:nvPr/>
        </p:nvSpPr>
        <p:spPr>
          <a:xfrm>
            <a:off x="1463834" y="2902656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7" name="Round Same Side Corner Rectangle 6">
            <a:extLst>
              <a:ext uri="{FF2B5EF4-FFF2-40B4-BE49-F238E27FC236}">
                <a16:creationId xmlns:a16="http://schemas.microsoft.com/office/drawing/2014/main" id="{81B316EF-D53B-4E2C-BAF4-FD4C2C46C713}"/>
              </a:ext>
            </a:extLst>
          </p:cNvPr>
          <p:cNvSpPr/>
          <p:nvPr/>
        </p:nvSpPr>
        <p:spPr>
          <a:xfrm rot="2700000">
            <a:off x="1660413" y="2922399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CE965E-D363-45CA-942F-006BC05212F2}"/>
              </a:ext>
            </a:extLst>
          </p:cNvPr>
          <p:cNvSpPr/>
          <p:nvPr/>
        </p:nvSpPr>
        <p:spPr>
          <a:xfrm>
            <a:off x="1846019" y="3508583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9" name="Round Same Side Corner Rectangle 6">
            <a:extLst>
              <a:ext uri="{FF2B5EF4-FFF2-40B4-BE49-F238E27FC236}">
                <a16:creationId xmlns:a16="http://schemas.microsoft.com/office/drawing/2014/main" id="{298C40D3-2D33-4DCD-B4DE-8A33E8EBAB96}"/>
              </a:ext>
            </a:extLst>
          </p:cNvPr>
          <p:cNvSpPr/>
          <p:nvPr/>
        </p:nvSpPr>
        <p:spPr>
          <a:xfrm rot="2700000">
            <a:off x="2042598" y="3528326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CF8915-353C-4267-B98A-31BD073833D4}"/>
              </a:ext>
            </a:extLst>
          </p:cNvPr>
          <p:cNvSpPr/>
          <p:nvPr/>
        </p:nvSpPr>
        <p:spPr>
          <a:xfrm>
            <a:off x="2340484" y="4089561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38DCC3F5-1292-4B7B-96A5-220DB9BAC10F}"/>
              </a:ext>
            </a:extLst>
          </p:cNvPr>
          <p:cNvSpPr/>
          <p:nvPr/>
        </p:nvSpPr>
        <p:spPr>
          <a:xfrm rot="2700000">
            <a:off x="2537063" y="4109304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72C878-3152-4A56-8D5A-9806CAEFF191}"/>
              </a:ext>
            </a:extLst>
          </p:cNvPr>
          <p:cNvSpPr/>
          <p:nvPr/>
        </p:nvSpPr>
        <p:spPr>
          <a:xfrm>
            <a:off x="2770154" y="4623449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53" name="Round Same Side Corner Rectangle 6">
            <a:extLst>
              <a:ext uri="{FF2B5EF4-FFF2-40B4-BE49-F238E27FC236}">
                <a16:creationId xmlns:a16="http://schemas.microsoft.com/office/drawing/2014/main" id="{67595892-B2C8-4A6F-B57E-7A7A38669CB4}"/>
              </a:ext>
            </a:extLst>
          </p:cNvPr>
          <p:cNvSpPr/>
          <p:nvPr/>
        </p:nvSpPr>
        <p:spPr>
          <a:xfrm rot="2700000">
            <a:off x="2966733" y="4643192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B02AC2-1529-49D0-8639-D8E0556F98BC}"/>
              </a:ext>
            </a:extLst>
          </p:cNvPr>
          <p:cNvSpPr/>
          <p:nvPr/>
        </p:nvSpPr>
        <p:spPr>
          <a:xfrm>
            <a:off x="8634575" y="1389623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56" name="Round Same Side Corner Rectangle 6">
            <a:extLst>
              <a:ext uri="{FF2B5EF4-FFF2-40B4-BE49-F238E27FC236}">
                <a16:creationId xmlns:a16="http://schemas.microsoft.com/office/drawing/2014/main" id="{747B683D-959B-4CDD-8A16-E74B2CA54DD0}"/>
              </a:ext>
            </a:extLst>
          </p:cNvPr>
          <p:cNvSpPr/>
          <p:nvPr/>
        </p:nvSpPr>
        <p:spPr>
          <a:xfrm rot="2700000">
            <a:off x="8831154" y="1409366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EAD191-48C3-4D51-901B-BE403158270D}"/>
              </a:ext>
            </a:extLst>
          </p:cNvPr>
          <p:cNvSpPr/>
          <p:nvPr/>
        </p:nvSpPr>
        <p:spPr>
          <a:xfrm>
            <a:off x="9112059" y="1844195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58" name="Round Same Side Corner Rectangle 6">
            <a:extLst>
              <a:ext uri="{FF2B5EF4-FFF2-40B4-BE49-F238E27FC236}">
                <a16:creationId xmlns:a16="http://schemas.microsoft.com/office/drawing/2014/main" id="{1B86BB3B-2DB4-49EA-923B-88019E14E71A}"/>
              </a:ext>
            </a:extLst>
          </p:cNvPr>
          <p:cNvSpPr/>
          <p:nvPr/>
        </p:nvSpPr>
        <p:spPr>
          <a:xfrm rot="2700000">
            <a:off x="9308638" y="1863938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369046-2097-4F66-925E-6F4432162FA0}"/>
              </a:ext>
            </a:extLst>
          </p:cNvPr>
          <p:cNvSpPr/>
          <p:nvPr/>
        </p:nvSpPr>
        <p:spPr>
          <a:xfrm>
            <a:off x="9560257" y="2400943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0" name="Round Same Side Corner Rectangle 6">
            <a:extLst>
              <a:ext uri="{FF2B5EF4-FFF2-40B4-BE49-F238E27FC236}">
                <a16:creationId xmlns:a16="http://schemas.microsoft.com/office/drawing/2014/main" id="{83CD41D0-F698-473D-B8D8-8FD7A36E96ED}"/>
              </a:ext>
            </a:extLst>
          </p:cNvPr>
          <p:cNvSpPr/>
          <p:nvPr/>
        </p:nvSpPr>
        <p:spPr>
          <a:xfrm rot="2700000">
            <a:off x="9756836" y="2420686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A3C1D8-2985-41B4-9F98-78DF02BF26F3}"/>
              </a:ext>
            </a:extLst>
          </p:cNvPr>
          <p:cNvSpPr/>
          <p:nvPr/>
        </p:nvSpPr>
        <p:spPr>
          <a:xfrm>
            <a:off x="9931832" y="2924406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2" name="Round Same Side Corner Rectangle 6">
            <a:extLst>
              <a:ext uri="{FF2B5EF4-FFF2-40B4-BE49-F238E27FC236}">
                <a16:creationId xmlns:a16="http://schemas.microsoft.com/office/drawing/2014/main" id="{4B4F8ED8-E5BB-4BA6-B7AB-32AF6AA3D613}"/>
              </a:ext>
            </a:extLst>
          </p:cNvPr>
          <p:cNvSpPr/>
          <p:nvPr/>
        </p:nvSpPr>
        <p:spPr>
          <a:xfrm rot="2700000">
            <a:off x="10128411" y="2944149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1A225C-8D5B-4596-9569-6F6ABF2C72F2}"/>
              </a:ext>
            </a:extLst>
          </p:cNvPr>
          <p:cNvSpPr/>
          <p:nvPr/>
        </p:nvSpPr>
        <p:spPr>
          <a:xfrm>
            <a:off x="9560257" y="3502853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4" name="Round Same Side Corner Rectangle 6">
            <a:extLst>
              <a:ext uri="{FF2B5EF4-FFF2-40B4-BE49-F238E27FC236}">
                <a16:creationId xmlns:a16="http://schemas.microsoft.com/office/drawing/2014/main" id="{6DA12477-8758-48F7-A7A3-29A5A4ABC5C6}"/>
              </a:ext>
            </a:extLst>
          </p:cNvPr>
          <p:cNvSpPr/>
          <p:nvPr/>
        </p:nvSpPr>
        <p:spPr>
          <a:xfrm rot="2700000">
            <a:off x="9756836" y="3522596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87F902-65A2-4DE5-A92A-4399EF5F2761}"/>
              </a:ext>
            </a:extLst>
          </p:cNvPr>
          <p:cNvSpPr/>
          <p:nvPr/>
        </p:nvSpPr>
        <p:spPr>
          <a:xfrm>
            <a:off x="9087064" y="4098099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6" name="Round Same Side Corner Rectangle 6">
            <a:extLst>
              <a:ext uri="{FF2B5EF4-FFF2-40B4-BE49-F238E27FC236}">
                <a16:creationId xmlns:a16="http://schemas.microsoft.com/office/drawing/2014/main" id="{F67C3153-C421-45E6-9D71-95BDDC034A82}"/>
              </a:ext>
            </a:extLst>
          </p:cNvPr>
          <p:cNvSpPr/>
          <p:nvPr/>
        </p:nvSpPr>
        <p:spPr>
          <a:xfrm rot="2700000">
            <a:off x="9295592" y="4131593"/>
            <a:ext cx="103020" cy="41302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CBCFA5-ECB7-4D21-91BE-EEC62AA28496}"/>
              </a:ext>
            </a:extLst>
          </p:cNvPr>
          <p:cNvSpPr/>
          <p:nvPr/>
        </p:nvSpPr>
        <p:spPr>
          <a:xfrm>
            <a:off x="8623928" y="4617915"/>
            <a:ext cx="520076" cy="4778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A134DC-EDB5-4986-8D27-4654DE63B0F2}"/>
              </a:ext>
            </a:extLst>
          </p:cNvPr>
          <p:cNvSpPr txBox="1"/>
          <p:nvPr/>
        </p:nvSpPr>
        <p:spPr>
          <a:xfrm>
            <a:off x="1191062" y="1399140"/>
            <a:ext cx="1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Number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795024-340C-4F9E-B671-1567079BA500}"/>
              </a:ext>
            </a:extLst>
          </p:cNvPr>
          <p:cNvSpPr txBox="1"/>
          <p:nvPr/>
        </p:nvSpPr>
        <p:spPr>
          <a:xfrm>
            <a:off x="412307" y="1879970"/>
            <a:ext cx="165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B2A959-4C4D-48B7-A2B4-B6B3E60C4431}"/>
              </a:ext>
            </a:extLst>
          </p:cNvPr>
          <p:cNvSpPr txBox="1"/>
          <p:nvPr/>
        </p:nvSpPr>
        <p:spPr>
          <a:xfrm>
            <a:off x="261892" y="2360377"/>
            <a:ext cx="114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Surname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32EB3D-E49E-4075-8518-7CE00CBAF7D1}"/>
              </a:ext>
            </a:extLst>
          </p:cNvPr>
          <p:cNvSpPr txBox="1"/>
          <p:nvPr/>
        </p:nvSpPr>
        <p:spPr>
          <a:xfrm>
            <a:off x="-64110" y="2924406"/>
            <a:ext cx="15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1EDCA3-29E5-4F22-BCA1-635E21DCE4CF}"/>
              </a:ext>
            </a:extLst>
          </p:cNvPr>
          <p:cNvSpPr txBox="1"/>
          <p:nvPr/>
        </p:nvSpPr>
        <p:spPr>
          <a:xfrm>
            <a:off x="295510" y="3574469"/>
            <a:ext cx="14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472AB3-A46B-4E6F-A6EE-CEEE0D69877C}"/>
              </a:ext>
            </a:extLst>
          </p:cNvPr>
          <p:cNvSpPr txBox="1"/>
          <p:nvPr/>
        </p:nvSpPr>
        <p:spPr>
          <a:xfrm>
            <a:off x="950449" y="4206665"/>
            <a:ext cx="14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C55BA7-D888-4EA7-9DDE-03801959609D}"/>
              </a:ext>
            </a:extLst>
          </p:cNvPr>
          <p:cNvSpPr txBox="1"/>
          <p:nvPr/>
        </p:nvSpPr>
        <p:spPr>
          <a:xfrm>
            <a:off x="1411671" y="4711187"/>
            <a:ext cx="100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ACC5BB-A79F-4EB6-B463-2823DE82CBB4}"/>
              </a:ext>
            </a:extLst>
          </p:cNvPr>
          <p:cNvSpPr txBox="1"/>
          <p:nvPr/>
        </p:nvSpPr>
        <p:spPr>
          <a:xfrm>
            <a:off x="9449355" y="1405326"/>
            <a:ext cx="1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A77042-BB1A-46F7-AFDD-FA91109B646D}"/>
              </a:ext>
            </a:extLst>
          </p:cNvPr>
          <p:cNvSpPr txBox="1"/>
          <p:nvPr/>
        </p:nvSpPr>
        <p:spPr>
          <a:xfrm>
            <a:off x="9931832" y="1889354"/>
            <a:ext cx="1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E0053-1CE8-4489-A34C-F9E067884FD9}"/>
              </a:ext>
            </a:extLst>
          </p:cNvPr>
          <p:cNvSpPr txBox="1"/>
          <p:nvPr/>
        </p:nvSpPr>
        <p:spPr>
          <a:xfrm>
            <a:off x="10203206" y="2440312"/>
            <a:ext cx="18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NumofProducts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662700-FEFA-4EFA-8787-003873A8CF65}"/>
              </a:ext>
            </a:extLst>
          </p:cNvPr>
          <p:cNvSpPr txBox="1"/>
          <p:nvPr/>
        </p:nvSpPr>
        <p:spPr>
          <a:xfrm>
            <a:off x="10689767" y="2991932"/>
            <a:ext cx="1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HasCrCard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15B244-4025-49D6-9424-3CD7F3D5E3EB}"/>
              </a:ext>
            </a:extLst>
          </p:cNvPr>
          <p:cNvSpPr txBox="1"/>
          <p:nvPr/>
        </p:nvSpPr>
        <p:spPr>
          <a:xfrm>
            <a:off x="10191870" y="3588940"/>
            <a:ext cx="19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IsActiveMember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D1E0C2-4349-475E-BDEB-BA27A6AFF4A6}"/>
              </a:ext>
            </a:extLst>
          </p:cNvPr>
          <p:cNvSpPr txBox="1"/>
          <p:nvPr/>
        </p:nvSpPr>
        <p:spPr>
          <a:xfrm>
            <a:off x="9990794" y="4181600"/>
            <a:ext cx="207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Salary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62E06F-326D-4D3B-88D9-1800413FCA0B}"/>
              </a:ext>
            </a:extLst>
          </p:cNvPr>
          <p:cNvSpPr txBox="1"/>
          <p:nvPr/>
        </p:nvSpPr>
        <p:spPr>
          <a:xfrm>
            <a:off x="9486035" y="4694047"/>
            <a:ext cx="1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F6D400-E536-43D9-9F26-9DCB073B9365}"/>
              </a:ext>
            </a:extLst>
          </p:cNvPr>
          <p:cNvSpPr/>
          <p:nvPr/>
        </p:nvSpPr>
        <p:spPr>
          <a:xfrm>
            <a:off x="4570677" y="385894"/>
            <a:ext cx="2788774" cy="84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About Data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id="{50A7A5A2-C69D-43A5-A327-02A47DC4E177}"/>
              </a:ext>
            </a:extLst>
          </p:cNvPr>
          <p:cNvSpPr/>
          <p:nvPr/>
        </p:nvSpPr>
        <p:spPr>
          <a:xfrm>
            <a:off x="8738962" y="4681501"/>
            <a:ext cx="300487" cy="3461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1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5705626" y="3429000"/>
            <a:ext cx="5910136" cy="1736505"/>
            <a:chOff x="3294185" y="426402"/>
            <a:chExt cx="591013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273568" y="426402"/>
              <a:ext cx="2930753" cy="1729867"/>
              <a:chOff x="5921877" y="778095"/>
              <a:chExt cx="2930753" cy="17298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689722" y="925347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2" y="778095"/>
                <a:ext cx="2514601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5921877" y="806060"/>
                <a:ext cx="27531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Classification Oversampling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786000" y="1219970"/>
                <a:ext cx="187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train with original data, we choose the best modelling. Then we use Random oversampling and SMOTE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294185" y="426402"/>
              <a:ext cx="2801815" cy="1736505"/>
              <a:chOff x="5744309" y="778095"/>
              <a:chExt cx="2801815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2162908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5744309" y="806061"/>
                <a:ext cx="2692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Classification Modelling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Train original data with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few classification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modelling.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(Decision Tree, Random Forest,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Adaboost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etc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338370" y="779576"/>
            <a:ext cx="5428166" cy="1736505"/>
            <a:chOff x="6271464" y="2450892"/>
            <a:chExt cx="542816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070847" y="2450892"/>
              <a:ext cx="2628783" cy="1736505"/>
              <a:chOff x="5917341" y="778095"/>
              <a:chExt cx="2628783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5917341" y="791704"/>
                <a:ext cx="1810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Imbalanced Data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If data imbalanced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between default and not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default, try random oversampling and smote.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271464" y="2450892"/>
              <a:ext cx="2626351" cy="1736505"/>
              <a:chOff x="5919773" y="778095"/>
              <a:chExt cx="262635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869827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5919773" y="787114"/>
                <a:ext cx="2059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Feature Engineering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Do one hot encoding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620033"/>
            <a:ext cx="5334882" cy="135421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Modelling</a:t>
            </a:r>
            <a:br>
              <a:rPr lang="en-US" altLang="ko-KR" sz="4400" dirty="0">
                <a:solidFill>
                  <a:schemeClr val="bg1"/>
                </a:solidFill>
                <a:latin typeface="+mj-lt"/>
              </a:rPr>
            </a:b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Strategy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Modelling Report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241211"/>
            <a:chOff x="-475010" y="1114178"/>
            <a:chExt cx="4241713" cy="12412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cs typeface="Arial" pitchFamily="34" charset="0"/>
                </a:rPr>
                <a:t>Adaboost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cs typeface="Arial" pitchFamily="34" charset="0"/>
                </a:rPr>
                <a:t>Adaboost</a:t>
              </a:r>
              <a:r>
                <a:rPr lang="en-US" altLang="ko-KR" sz="1200" dirty="0">
                  <a:cs typeface="Arial" pitchFamily="34" charset="0"/>
                </a:rPr>
                <a:t> has 0.88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score and Recall Score(1) 0.49.</a:t>
              </a:r>
            </a:p>
            <a:p>
              <a:pPr algn="ctr"/>
              <a:r>
                <a:rPr lang="en-US" altLang="ko-KR" sz="1200" dirty="0" err="1">
                  <a:cs typeface="Arial" pitchFamily="34" charset="0"/>
                </a:rPr>
                <a:t>Adaboost</a:t>
              </a:r>
              <a:r>
                <a:rPr lang="en-US" altLang="ko-KR" sz="1200" dirty="0">
                  <a:cs typeface="Arial" pitchFamily="34" charset="0"/>
                </a:rPr>
                <a:t> with </a:t>
              </a:r>
              <a:r>
                <a:rPr lang="en-US" altLang="ko-KR" sz="1200" dirty="0" err="1">
                  <a:cs typeface="Arial" pitchFamily="34" charset="0"/>
                </a:rPr>
                <a:t>Hyperparam</a:t>
              </a:r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Has score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0.88 and Recall Score (1) 0.47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241211"/>
            <a:chOff x="-475010" y="1114178"/>
            <a:chExt cx="4241713" cy="124121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Gradient Boost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Gradient Boost has 0.88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score and Recall Score(1) 0.47.</a:t>
              </a: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Gradient Boost with </a:t>
              </a:r>
              <a:r>
                <a:rPr lang="en-US" altLang="ko-KR" sz="1200" dirty="0" err="1">
                  <a:cs typeface="Arial" pitchFamily="34" charset="0"/>
                </a:rPr>
                <a:t>Hyperparam</a:t>
              </a:r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Has score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0.88 and Recall Score (1) 0.47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241211"/>
            <a:chOff x="-475010" y="1114178"/>
            <a:chExt cx="4241713" cy="12412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Decision Tree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Decision Tree has 0.87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score and Recall Score(1) 0.51.</a:t>
              </a: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Decision Tree with </a:t>
              </a:r>
              <a:r>
                <a:rPr lang="en-US" altLang="ko-KR" sz="1200" dirty="0" err="1">
                  <a:cs typeface="Arial" pitchFamily="34" charset="0"/>
                </a:rPr>
                <a:t>Hyperparam</a:t>
              </a:r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Has score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0.85 and Recall Score (1) 0.45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241211"/>
            <a:chOff x="-475010" y="1114178"/>
            <a:chExt cx="4241713" cy="124121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Random Forest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Random Forest has 0.87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score and Recall Score(1) 0.45.</a:t>
              </a: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Random Forest with </a:t>
              </a:r>
              <a:r>
                <a:rPr lang="en-US" altLang="ko-KR" sz="1200" dirty="0" err="1">
                  <a:cs typeface="Arial" pitchFamily="34" charset="0"/>
                </a:rPr>
                <a:t>Hyperparam</a:t>
              </a:r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Has score </a:t>
              </a:r>
              <a:r>
                <a:rPr lang="en-US" altLang="ko-KR" sz="1200" dirty="0" err="1">
                  <a:cs typeface="Arial" pitchFamily="34" charset="0"/>
                </a:rPr>
                <a:t>Preicions</a:t>
              </a:r>
              <a:r>
                <a:rPr lang="en-US" altLang="ko-KR" sz="1200" dirty="0">
                  <a:cs typeface="Arial" pitchFamily="34" charset="0"/>
                </a:rPr>
                <a:t> (0) 0.87 and Recall Score (1) 0.45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" name="Oval 25">
            <a:extLst>
              <a:ext uri="{FF2B5EF4-FFF2-40B4-BE49-F238E27FC236}">
                <a16:creationId xmlns:a16="http://schemas.microsoft.com/office/drawing/2014/main" id="{67A97EDE-E12B-4641-8ABD-CE1B27194F66}"/>
              </a:ext>
            </a:extLst>
          </p:cNvPr>
          <p:cNvSpPr>
            <a:spLocks noChangeAspect="1"/>
          </p:cNvSpPr>
          <p:nvPr/>
        </p:nvSpPr>
        <p:spPr>
          <a:xfrm>
            <a:off x="9901560" y="2001340"/>
            <a:ext cx="385470" cy="38599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50">
            <a:extLst>
              <a:ext uri="{FF2B5EF4-FFF2-40B4-BE49-F238E27FC236}">
                <a16:creationId xmlns:a16="http://schemas.microsoft.com/office/drawing/2014/main" id="{96B8089F-ACC1-4412-BCE1-F090CC9E68BE}"/>
              </a:ext>
            </a:extLst>
          </p:cNvPr>
          <p:cNvSpPr>
            <a:spLocks noChangeAspect="1"/>
          </p:cNvSpPr>
          <p:nvPr/>
        </p:nvSpPr>
        <p:spPr>
          <a:xfrm>
            <a:off x="2006818" y="1995919"/>
            <a:ext cx="361937" cy="40878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B1082-6408-42E6-B118-1EC716B82051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-1836693" y="2826095"/>
            <a:chExt cx="7416805" cy="9298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B6D332-2E05-4A17-BF70-F6F94B0D2143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DE91B-0439-43E3-AF7A-045171B88AA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Adaboost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Random Over Sampling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Has a Precision Score(0) =  0.93 and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Recall Score(1) = 0.79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F44D5-3EF1-4537-8635-3CECAAEDE2E3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Adaboost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Random Over Sampling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5D608-E69B-4B3B-9C99-9F0C64D889B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0B264-2F67-4A2F-B4B7-A61C3C36D66D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-643406" y="2826095"/>
            <a:chExt cx="6223518" cy="92982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720A0-CC40-4122-8BE9-68A3DD60415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6F90BB-98E7-4EF0-A2AF-AC027B5DA373}"/>
                </a:ext>
              </a:extLst>
            </p:cNvPr>
            <p:cNvSpPr txBox="1"/>
            <p:nvPr/>
          </p:nvSpPr>
          <p:spPr>
            <a:xfrm>
              <a:off x="-186206" y="3109590"/>
              <a:ext cx="508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Adaboost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SMOTE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Has a Precision Score(0) =  0.930and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Recall Score(1) = 0.63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864D3-EDB7-4CEF-AD46-309DFF4BF966}"/>
                </a:ext>
              </a:extLst>
            </p:cNvPr>
            <p:cNvSpPr txBox="1"/>
            <p:nvPr/>
          </p:nvSpPr>
          <p:spPr>
            <a:xfrm>
              <a:off x="-186108" y="2832591"/>
              <a:ext cx="50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Adaboost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SMOTE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6866C2-8FDE-435E-B73C-CB52FAF23BB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514B88-8ECA-4788-BD25-3A30CF2E6473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-377104" y="2826095"/>
            <a:chExt cx="5957216" cy="9298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ACF584-9FAE-4842-B7ED-EC0604476F2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B335AF-B227-4CC9-BE0E-8B36EEB043BF}"/>
                </a:ext>
              </a:extLst>
            </p:cNvPr>
            <p:cNvSpPr txBox="1"/>
            <p:nvPr/>
          </p:nvSpPr>
          <p:spPr>
            <a:xfrm>
              <a:off x="-360293" y="3109590"/>
              <a:ext cx="5261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Decision Tree Random Over Sampling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Has a Precision Score(0) =  0.87 and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Recall Score(1) = 0.49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7D0F3A-F58C-48C3-8E1A-36F8BBC0FB81}"/>
                </a:ext>
              </a:extLst>
            </p:cNvPr>
            <p:cNvSpPr txBox="1"/>
            <p:nvPr/>
          </p:nvSpPr>
          <p:spPr>
            <a:xfrm>
              <a:off x="-377104" y="2832591"/>
              <a:ext cx="5277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 Random Over Sampling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BA5866-492F-488C-9E7D-A4D884C726B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-291139" y="3099605"/>
              <a:ext cx="5324232" cy="16044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27188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Comparison Between</a:t>
            </a:r>
          </a:p>
          <a:p>
            <a:r>
              <a:rPr lang="en-US" dirty="0" err="1"/>
              <a:t>Adaboost</a:t>
            </a:r>
            <a:r>
              <a:rPr lang="en-US" dirty="0"/>
              <a:t> and Decision 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65621" y="1659829"/>
            <a:ext cx="3265741" cy="4125217"/>
            <a:chOff x="565791" y="1895835"/>
            <a:chExt cx="3483312" cy="4212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65791" y="1895835"/>
              <a:ext cx="3483312" cy="4212035"/>
              <a:chOff x="1469894" y="2043145"/>
              <a:chExt cx="3483312" cy="4212035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6" cy="87849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713864" y="3947657"/>
                <a:ext cx="2952072" cy="857678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69894" y="4876862"/>
                <a:ext cx="3483312" cy="1378318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437379" y="2381390"/>
              <a:ext cx="1694713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Adaboost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Ros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283680" y="3301985"/>
              <a:ext cx="1901622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Adaboost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Smote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204941" y="4286150"/>
              <a:ext cx="2281019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Decision Tree ROS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 rot="21499736">
              <a:off x="1688256" y="5131917"/>
              <a:ext cx="1208361" cy="848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Decision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Tree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Smote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3011677"/>
            <a:ext cx="6223517" cy="3074345"/>
            <a:chOff x="5029201" y="3011677"/>
            <a:chExt cx="6223517" cy="30743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Decision Tree SMOTE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Has a Precision Score(0) =  0.53 and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Recall Score(1) = 0.47 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Decision Tree SMOTE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Parallelogram 30">
              <a:extLst>
                <a:ext uri="{FF2B5EF4-FFF2-40B4-BE49-F238E27FC236}">
                  <a16:creationId xmlns:a16="http://schemas.microsoft.com/office/drawing/2014/main" id="{CD649F0C-0987-403E-B6DD-A5B478F801AF}"/>
                </a:ext>
              </a:extLst>
            </p:cNvPr>
            <p:cNvSpPr/>
            <p:nvPr/>
          </p:nvSpPr>
          <p:spPr>
            <a:xfrm flipH="1">
              <a:off x="10847498" y="4127769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Parallelogram 30">
              <a:extLst>
                <a:ext uri="{FF2B5EF4-FFF2-40B4-BE49-F238E27FC236}">
                  <a16:creationId xmlns:a16="http://schemas.microsoft.com/office/drawing/2014/main" id="{AD2E4216-CB3E-4FA2-B86F-819F5F85FCE8}"/>
                </a:ext>
              </a:extLst>
            </p:cNvPr>
            <p:cNvSpPr/>
            <p:nvPr/>
          </p:nvSpPr>
          <p:spPr>
            <a:xfrm flipH="1">
              <a:off x="10837115" y="3011677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2989512" y="432211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1FC11EAE-5008-4D91-B165-8D48A10DFEB6}"/>
              </a:ext>
            </a:extLst>
          </p:cNvPr>
          <p:cNvSpPr/>
          <p:nvPr/>
        </p:nvSpPr>
        <p:spPr>
          <a:xfrm rot="19380000" flipH="1">
            <a:off x="2443054" y="3617830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Parallelogram 30">
            <a:extLst>
              <a:ext uri="{FF2B5EF4-FFF2-40B4-BE49-F238E27FC236}">
                <a16:creationId xmlns:a16="http://schemas.microsoft.com/office/drawing/2014/main" id="{4B5971B6-B2DE-4C4F-B8F1-9AE5C926595E}"/>
              </a:ext>
            </a:extLst>
          </p:cNvPr>
          <p:cNvSpPr/>
          <p:nvPr/>
        </p:nvSpPr>
        <p:spPr>
          <a:xfrm rot="19380000" flipH="1">
            <a:off x="1860771" y="286842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Frame 17">
            <a:extLst>
              <a:ext uri="{FF2B5EF4-FFF2-40B4-BE49-F238E27FC236}">
                <a16:creationId xmlns:a16="http://schemas.microsoft.com/office/drawing/2014/main" id="{DD487FA7-C6C9-4955-9D0D-5E89BAA2C93F}"/>
              </a:ext>
            </a:extLst>
          </p:cNvPr>
          <p:cNvSpPr/>
          <p:nvPr/>
        </p:nvSpPr>
        <p:spPr>
          <a:xfrm rot="19294329">
            <a:off x="1317229" y="2144031"/>
            <a:ext cx="300487" cy="3461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BCBBFEE7-6B99-47F7-B74A-31703AA56666}"/>
              </a:ext>
            </a:extLst>
          </p:cNvPr>
          <p:cNvSpPr/>
          <p:nvPr/>
        </p:nvSpPr>
        <p:spPr>
          <a:xfrm>
            <a:off x="10825237" y="1851567"/>
            <a:ext cx="300487" cy="3461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Conclussions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1055879" y="1477790"/>
            <a:ext cx="128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965636" y="1694636"/>
            <a:ext cx="3617435" cy="2339102"/>
            <a:chOff x="3011935" y="4283314"/>
            <a:chExt cx="1894585" cy="23391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11935" y="4683424"/>
              <a:ext cx="18886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Best model for this case is </a:t>
              </a:r>
            </a:p>
            <a:p>
              <a:pPr algn="r"/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Adaboost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with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OverSampling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Has a Precision Score(0) =  0.93</a:t>
              </a:r>
            </a:p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Recall Score(1) = 0.79  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Best Model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5260596" y="1477790"/>
            <a:ext cx="156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6458115" y="1694636"/>
            <a:ext cx="3851953" cy="2646879"/>
            <a:chOff x="3017859" y="4283314"/>
            <a:chExt cx="2017411" cy="26468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30717" y="4683424"/>
              <a:ext cx="200455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Model could be get better result if we do know that “Threshold”, we change that</a:t>
              </a: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 Threshold”  from 0.5 into 0.495443. and that Precision Score(0) = 0.96 and Recall Score (1) = 0.90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Better Result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7143" y="2970549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497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Rockwell</vt:lpstr>
      <vt:lpstr>Cover and End Slide Master</vt:lpstr>
      <vt:lpstr>Contents Slide Master</vt:lpstr>
      <vt:lpstr>Section Break Slide Master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gemilang wicaksono</cp:lastModifiedBy>
  <cp:revision>137</cp:revision>
  <dcterms:created xsi:type="dcterms:W3CDTF">2019-01-14T06:35:35Z</dcterms:created>
  <dcterms:modified xsi:type="dcterms:W3CDTF">2020-10-14T07:56:50Z</dcterms:modified>
</cp:coreProperties>
</file>