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6" r:id="rId3"/>
    <p:sldId id="265" r:id="rId4"/>
    <p:sldId id="257" r:id="rId5"/>
    <p:sldId id="270" r:id="rId6"/>
    <p:sldId id="268" r:id="rId7"/>
    <p:sldId id="258" r:id="rId8"/>
    <p:sldId id="259" r:id="rId9"/>
    <p:sldId id="260" r:id="rId10"/>
    <p:sldId id="267" r:id="rId11"/>
    <p:sldId id="262" r:id="rId12"/>
    <p:sldId id="263" r:id="rId13"/>
    <p:sldId id="264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ed Widberg" userId="3350af7ef1ed6061" providerId="LiveId" clId="{AFB3F1B2-4674-4175-B18A-041383A558C3}"/>
    <pc:docChg chg="custSel modSld">
      <pc:chgData name="Jared Widberg" userId="3350af7ef1ed6061" providerId="LiveId" clId="{AFB3F1B2-4674-4175-B18A-041383A558C3}" dt="2022-12-08T14:15:17.313" v="44" actId="14100"/>
      <pc:docMkLst>
        <pc:docMk/>
      </pc:docMkLst>
      <pc:sldChg chg="modSp mod">
        <pc:chgData name="Jared Widberg" userId="3350af7ef1ed6061" providerId="LiveId" clId="{AFB3F1B2-4674-4175-B18A-041383A558C3}" dt="2022-12-08T14:15:17.313" v="44" actId="14100"/>
        <pc:sldMkLst>
          <pc:docMk/>
          <pc:sldMk cId="3386478276" sldId="256"/>
        </pc:sldMkLst>
        <pc:spChg chg="mod">
          <ac:chgData name="Jared Widberg" userId="3350af7ef1ed6061" providerId="LiveId" clId="{AFB3F1B2-4674-4175-B18A-041383A558C3}" dt="2022-12-08T14:15:17.313" v="44" actId="14100"/>
          <ac:spMkLst>
            <pc:docMk/>
            <pc:sldMk cId="3386478276" sldId="256"/>
            <ac:spMk id="3" creationId="{F526A554-C393-D28C-FF48-9B3A72EEC9CC}"/>
          </ac:spMkLst>
        </pc:spChg>
      </pc:sldChg>
      <pc:sldChg chg="modSp mod">
        <pc:chgData name="Jared Widberg" userId="3350af7ef1ed6061" providerId="LiveId" clId="{AFB3F1B2-4674-4175-B18A-041383A558C3}" dt="2022-12-08T14:13:33.005" v="11" actId="20577"/>
        <pc:sldMkLst>
          <pc:docMk/>
          <pc:sldMk cId="722328075" sldId="258"/>
        </pc:sldMkLst>
        <pc:spChg chg="mod">
          <ac:chgData name="Jared Widberg" userId="3350af7ef1ed6061" providerId="LiveId" clId="{AFB3F1B2-4674-4175-B18A-041383A558C3}" dt="2022-12-08T14:13:33.005" v="11" actId="20577"/>
          <ac:spMkLst>
            <pc:docMk/>
            <pc:sldMk cId="722328075" sldId="258"/>
            <ac:spMk id="3" creationId="{2170FB35-4B88-45D5-EE6C-37FDDABA8B84}"/>
          </ac:spMkLst>
        </pc:spChg>
      </pc:sldChg>
      <pc:sldChg chg="modSp mod">
        <pc:chgData name="Jared Widberg" userId="3350af7ef1ed6061" providerId="LiveId" clId="{AFB3F1B2-4674-4175-B18A-041383A558C3}" dt="2022-12-08T14:13:24.370" v="5" actId="20577"/>
        <pc:sldMkLst>
          <pc:docMk/>
          <pc:sldMk cId="309795219" sldId="263"/>
        </pc:sldMkLst>
        <pc:spChg chg="mod">
          <ac:chgData name="Jared Widberg" userId="3350af7ef1ed6061" providerId="LiveId" clId="{AFB3F1B2-4674-4175-B18A-041383A558C3}" dt="2022-12-08T14:13:24.370" v="5" actId="20577"/>
          <ac:spMkLst>
            <pc:docMk/>
            <pc:sldMk cId="309795219" sldId="263"/>
            <ac:spMk id="2" creationId="{98B367BF-90A6-FA88-ED18-D72F9661A0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54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82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98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94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66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51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31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70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6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30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71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4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odbolt.org/z/Konrx48x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books.org/wiki/X86_Disassembly/Calling_Convent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books.org/wiki/X86_Disassembly/Calling_Convention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D6BE8-D4C6-897B-1D3E-B5F48C17C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3736429"/>
            <a:ext cx="6347918" cy="2397488"/>
          </a:xfrm>
        </p:spPr>
        <p:txBody>
          <a:bodyPr anchor="ctr">
            <a:normAutofit fontScale="90000"/>
          </a:bodyPr>
          <a:lstStyle/>
          <a:p>
            <a:r>
              <a:rPr lang="en-US" sz="4600" dirty="0">
                <a:solidFill>
                  <a:schemeClr val="bg1"/>
                </a:solidFill>
              </a:rPr>
              <a:t>COMPILER AIDED USER DEFINED CALLING CONVENTIONS</a:t>
            </a:r>
            <a:br>
              <a:rPr lang="en-US" sz="4600" dirty="0">
                <a:solidFill>
                  <a:schemeClr val="bg1"/>
                </a:solidFill>
              </a:rPr>
            </a:br>
            <a:r>
              <a:rPr lang="en-US" sz="4600" dirty="0">
                <a:solidFill>
                  <a:schemeClr val="bg1"/>
                </a:solidFill>
              </a:rPr>
              <a:t>FOR REVERSE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6A554-C393-D28C-FF48-9B3A72EEC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3736429"/>
            <a:ext cx="4321788" cy="2397488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Presentation By: Jared Widberg</a:t>
            </a:r>
          </a:p>
          <a:p>
            <a:r>
              <a:rPr lang="en-US" sz="2000" dirty="0">
                <a:solidFill>
                  <a:schemeClr val="bg1"/>
                </a:solidFill>
              </a:rPr>
              <a:t>Mentor: Sashank Narain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Committee member: </a:t>
            </a:r>
            <a:r>
              <a:rPr lang="en-US" sz="2000" dirty="0" err="1">
                <a:solidFill>
                  <a:schemeClr val="bg1"/>
                </a:solidFill>
              </a:rPr>
              <a:t>Yimin</a:t>
            </a:r>
            <a:r>
              <a:rPr lang="en-US" sz="2000" dirty="0">
                <a:solidFill>
                  <a:schemeClr val="bg1"/>
                </a:solidFill>
              </a:rPr>
              <a:t> (Ian) Chen</a:t>
            </a: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EBB71EEE-B0DB-ED1D-F0A5-DD88A6AA51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4000"/>
          </a:blip>
          <a:srcRect t="31554" b="33840"/>
          <a:stretch/>
        </p:blipFill>
        <p:spPr>
          <a:xfrm>
            <a:off x="20" y="808139"/>
            <a:ext cx="12191979" cy="254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78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C38F8-6859-68A6-99AF-DB99AF31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usercall</a:t>
            </a:r>
            <a:r>
              <a:rPr lang="en-US"/>
              <a:t>-hook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8EF6D4-9184-FC66-5213-543B37CA76D4}"/>
              </a:ext>
            </a:extLst>
          </p:cNvPr>
          <p:cNvSpPr txBox="1"/>
          <p:nvPr/>
        </p:nvSpPr>
        <p:spPr>
          <a:xfrm>
            <a:off x="838200" y="1691561"/>
            <a:ext cx="664316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script.sh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usercall</a:t>
            </a:r>
            <a:r>
              <a:rPr lang="en-US" b="0" dirty="0">
                <a:effectLst/>
                <a:latin typeface="Consolas" panose="020B0609020204030204" pitchFamily="49" charset="0"/>
              </a:rPr>
              <a:t>-hook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"int __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usercall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function@&lt;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ecx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&gt;(int x@&lt;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ebx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&gt;)"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\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function.c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function.c</a:t>
            </a:r>
            <a:endParaRPr lang="en-US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declspec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(naked)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__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asm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push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ebx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x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Call your __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cdecl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function here: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call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pop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ebx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x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CB299-E2DE-1063-01E8-E83E01129E14}"/>
              </a:ext>
            </a:extLst>
          </p:cNvPr>
          <p:cNvSpPr txBox="1"/>
          <p:nvPr/>
        </p:nvSpPr>
        <p:spPr>
          <a:xfrm>
            <a:off x="7481365" y="1686800"/>
            <a:ext cx="41861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functionInternal.c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__attribute__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((__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cdecl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__))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functionInternal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body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338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3EA0-4850-5D29-4234-7A2083CF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usercall.hpp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CD5DE0-A271-366B-F32A-CF944F44D35B}"/>
              </a:ext>
            </a:extLst>
          </p:cNvPr>
          <p:cNvSpPr txBox="1"/>
          <p:nvPr/>
        </p:nvSpPr>
        <p:spPr>
          <a:xfrm>
            <a:off x="838200" y="1690688"/>
            <a:ext cx="6389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usercall_hpp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usercall.hpp&gt;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usercall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function AT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ecx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AT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ebx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body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(result);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3799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67BF-90A6-FA88-ED18-D72F9661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Clang __</a:t>
            </a:r>
            <a:r>
              <a:rPr lang="en-US" dirty="0" err="1"/>
              <a:t>usercall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018B15-BA15-53C2-4E3D-86E3045C76B5}"/>
              </a:ext>
            </a:extLst>
          </p:cNvPr>
          <p:cNvSpPr txBox="1"/>
          <p:nvPr/>
        </p:nvSpPr>
        <p:spPr>
          <a:xfrm>
            <a:off x="838200" y="1690688"/>
            <a:ext cx="57567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usercall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function@&lt;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ecx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x@&lt;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ebx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 {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body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5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81D8-C179-912E-D337-B2B621EA7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ESEC/FSE 2022 - Demonstration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5E6887-D831-4BFE-1720-687C04E101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22" b="18776"/>
          <a:stretch/>
        </p:blipFill>
        <p:spPr>
          <a:xfrm>
            <a:off x="1388234" y="1574778"/>
            <a:ext cx="9415531" cy="47283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D475B2-DC27-1B87-D7E6-E54F19241D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rcRect l="50000" t="29721" r="5728" b="18776"/>
          <a:stretch/>
        </p:blipFill>
        <p:spPr>
          <a:xfrm>
            <a:off x="6095999" y="3313090"/>
            <a:ext cx="4168462" cy="299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64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36BA-7875-2F5C-D787-EFE012E0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0A815-F9CB-4EE3-175B-5B9C37802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Live demo: </a:t>
            </a:r>
            <a:r>
              <a:rPr lang="en-US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https://godbolt.org/z/Konrx48x3</a:t>
            </a:r>
            <a:endParaRPr lang="en-US">
              <a:solidFill>
                <a:srgbClr val="0070C0"/>
              </a:solidFill>
            </a:endParaRP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E52287-83DA-FC4D-D0EA-4C924E397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57970"/>
            <a:ext cx="9476435" cy="424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5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81D8-C179-912E-D337-B2B621EA7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9F6CE-C92C-4218-EE1B-37E80E0CE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Great experience</a:t>
            </a:r>
          </a:p>
          <a:p>
            <a:pPr lvl="1"/>
            <a:r>
              <a:rPr lang="en-US" sz="3200" dirty="0"/>
              <a:t>Compiler development</a:t>
            </a:r>
          </a:p>
          <a:p>
            <a:pPr lvl="1"/>
            <a:r>
              <a:rPr lang="en-US" sz="3200" dirty="0"/>
              <a:t>Reverse engineering</a:t>
            </a:r>
          </a:p>
          <a:p>
            <a:pPr lvl="1"/>
            <a:r>
              <a:rPr lang="en-US" sz="3200" dirty="0"/>
              <a:t>Publishing</a:t>
            </a:r>
          </a:p>
          <a:p>
            <a:r>
              <a:rPr lang="en-US" dirty="0"/>
              <a:t>What’s next?</a:t>
            </a:r>
          </a:p>
          <a:p>
            <a:pPr lvl="1"/>
            <a:r>
              <a:rPr lang="en-US" sz="3200" dirty="0"/>
              <a:t>Further research</a:t>
            </a:r>
          </a:p>
          <a:p>
            <a:pPr lvl="1"/>
            <a:r>
              <a:rPr lang="en-US" sz="3200" dirty="0"/>
              <a:t>BAE</a:t>
            </a:r>
          </a:p>
          <a:p>
            <a:pPr lvl="1"/>
            <a:r>
              <a:rPr lang="en-US" sz="3200" dirty="0"/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3511508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1439-8E22-A08A-C6BD-4628FFD6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363B2-AE6B-057B-6C63-25B64C906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What is a Calling Convention?</a:t>
            </a:r>
          </a:p>
          <a:p>
            <a:r>
              <a:rPr lang="en-US" dirty="0"/>
              <a:t>The Problem</a:t>
            </a:r>
          </a:p>
          <a:p>
            <a:r>
              <a:rPr lang="en-US" dirty="0"/>
              <a:t>IDA Pro</a:t>
            </a:r>
          </a:p>
          <a:p>
            <a:r>
              <a:rPr lang="en-US" dirty="0"/>
              <a:t>The Solutions</a:t>
            </a:r>
          </a:p>
          <a:p>
            <a:r>
              <a:rPr lang="en-US" dirty="0"/>
              <a:t>Publication</a:t>
            </a:r>
          </a:p>
          <a:p>
            <a:r>
              <a:rPr lang="en-US" dirty="0"/>
              <a:t>Live Demo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67628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A6A65-97FA-6FB5-DAA5-DC552E57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Calling Convention?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6778C0-97EE-F9D3-669F-EF86ED7A178B}"/>
              </a:ext>
            </a:extLst>
          </p:cNvPr>
          <p:cNvSpPr txBox="1"/>
          <p:nvPr/>
        </p:nvSpPr>
        <p:spPr>
          <a:xfrm>
            <a:off x="1983922" y="1659285"/>
            <a:ext cx="82241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“Calling conventions specify how arguments are passed to a function, how return values are passed back out of a function, how the function is called, and how the function manages the stack and its stack frame. In short, the calling convention specifies how a function call in C or C++ is converted into assembly language.”</a:t>
            </a:r>
          </a:p>
          <a:p>
            <a:r>
              <a:rPr lang="en-US" sz="2800">
                <a:solidFill>
                  <a:srgbClr val="202122"/>
                </a:solidFill>
                <a:latin typeface="Arial" panose="020B0604020202020204" pitchFamily="34" charset="0"/>
              </a:rPr>
              <a:t>	</a:t>
            </a:r>
            <a:r>
              <a:rPr lang="en-US">
                <a:solidFill>
                  <a:srgbClr val="202122"/>
                </a:solidFill>
                <a:latin typeface="Arial" panose="020B0604020202020204" pitchFamily="34" charset="0"/>
                <a:hlinkClick r:id="rId2"/>
              </a:rPr>
              <a:t>https://en.wikibooks.org/wiki/X86_Disassembly/Calling_Conventions</a:t>
            </a:r>
            <a:endParaRPr lang="en-US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0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3830-244A-6D1F-F162-AF640A1E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4691B-120B-5D3F-9A28-EE4898A32BEC}"/>
              </a:ext>
            </a:extLst>
          </p:cNvPr>
          <p:cNvSpPr txBox="1"/>
          <p:nvPr/>
        </p:nvSpPr>
        <p:spPr>
          <a:xfrm>
            <a:off x="1983922" y="2305616"/>
            <a:ext cx="82241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“If these standard conventions did not exist, it would be nearly impossible for programs created using different compilers to communicate and interact with one another.”</a:t>
            </a:r>
          </a:p>
          <a:p>
            <a:r>
              <a:rPr lang="en-US" sz="2800">
                <a:solidFill>
                  <a:srgbClr val="202122"/>
                </a:solidFill>
                <a:latin typeface="Arial" panose="020B0604020202020204" pitchFamily="34" charset="0"/>
              </a:rPr>
              <a:t>	</a:t>
            </a:r>
            <a:r>
              <a:rPr lang="en-US">
                <a:solidFill>
                  <a:srgbClr val="202122"/>
                </a:solidFill>
                <a:latin typeface="Arial" panose="020B0604020202020204" pitchFamily="34" charset="0"/>
                <a:hlinkClick r:id="rId2"/>
              </a:rPr>
              <a:t>https://en.wikibooks.org/wiki/X86_Disassembly/Calling_Conventions</a:t>
            </a:r>
            <a:endParaRPr lang="en-US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615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A2680-2ED2-CB55-13B6-3A389E31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98455-906F-9431-EC2D-52F91F8E5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Whole program optimization</a:t>
            </a:r>
          </a:p>
          <a:p>
            <a:pPr lvl="1"/>
            <a:r>
              <a:rPr lang="en-US"/>
              <a:t>Compilers can optimize the use of registers across function boundaries</a:t>
            </a:r>
          </a:p>
          <a:p>
            <a:r>
              <a:rPr lang="en-US"/>
              <a:t>Use of assembly language</a:t>
            </a:r>
          </a:p>
          <a:p>
            <a:r>
              <a:rPr lang="en-US"/>
              <a:t>Use of another high-level language with different conventions (e.g. Go)</a:t>
            </a:r>
          </a:p>
          <a:p>
            <a:r>
              <a:rPr lang="en-US"/>
              <a:t>Use of non-standard-compliant compiler (e.g. </a:t>
            </a:r>
            <a:r>
              <a:rPr lang="en-US" b="0" i="0" err="1">
                <a:solidFill>
                  <a:srgbClr val="232629"/>
                </a:solidFill>
                <a:effectLst/>
                <a:latin typeface="-apple-system"/>
              </a:rPr>
              <a:t>Watcom</a:t>
            </a:r>
            <a:r>
              <a:rPr lang="en-US"/>
              <a:t>)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EB903-21F5-8F5D-DA38-1FE6FD378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IDA Pro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78F2DA-4ACB-EAA5-2FB4-D87F75FCF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3286"/>
          <a:stretch/>
        </p:blipFill>
        <p:spPr>
          <a:xfrm>
            <a:off x="838200" y="1690688"/>
            <a:ext cx="10779527" cy="5926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B9C00D-6BFC-6965-0A90-FCCDFF819D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286"/>
          <a:stretch/>
        </p:blipFill>
        <p:spPr>
          <a:xfrm>
            <a:off x="838200" y="2652678"/>
            <a:ext cx="10779527" cy="5926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A34859-4D44-4A32-ABE8-427CB1F4978C}"/>
              </a:ext>
            </a:extLst>
          </p:cNvPr>
          <p:cNvSpPr txBox="1"/>
          <p:nvPr/>
        </p:nvSpPr>
        <p:spPr>
          <a:xfrm>
            <a:off x="1386280" y="228334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body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8CC83C5-6622-F492-84A1-68437A839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>
            <a:normAutofit/>
          </a:bodyPr>
          <a:lstStyle/>
          <a:p>
            <a:r>
              <a:rPr lang="en-US"/>
              <a:t>Body of the function is unimportant</a:t>
            </a:r>
          </a:p>
          <a:p>
            <a:r>
              <a:rPr lang="en-US" err="1"/>
              <a:t>ecx</a:t>
            </a:r>
            <a:r>
              <a:rPr lang="en-US"/>
              <a:t> – return value of type int passed via </a:t>
            </a:r>
            <a:r>
              <a:rPr lang="en-US" err="1"/>
              <a:t>ecx</a:t>
            </a:r>
            <a:r>
              <a:rPr lang="en-US"/>
              <a:t> register</a:t>
            </a:r>
          </a:p>
          <a:p>
            <a:r>
              <a:rPr lang="en-US" err="1"/>
              <a:t>ebx</a:t>
            </a:r>
            <a:r>
              <a:rPr lang="en-US"/>
              <a:t> – x argument value of type int passed via </a:t>
            </a:r>
            <a:r>
              <a:rPr lang="en-US" err="1"/>
              <a:t>ebx</a:t>
            </a:r>
            <a:r>
              <a:rPr lang="en-US"/>
              <a:t> register</a:t>
            </a:r>
          </a:p>
          <a:p>
            <a:r>
              <a:rPr lang="en-US"/>
              <a:t>Can be much more complicated</a:t>
            </a:r>
          </a:p>
        </p:txBody>
      </p:sp>
    </p:spTree>
    <p:extLst>
      <p:ext uri="{BB962C8B-B14F-4D97-AF65-F5344CB8AC3E}">
        <p14:creationId xmlns:p14="http://schemas.microsoft.com/office/powerpoint/2010/main" val="2086093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2C31-272B-A19D-1A38-DFA942628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0FB35-4B88-45D5-EE6C-37FDDABA8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 of Line Assembly</a:t>
            </a:r>
          </a:p>
          <a:p>
            <a:r>
              <a:rPr lang="en-US" dirty="0"/>
              <a:t>Inline Assembly</a:t>
            </a:r>
          </a:p>
          <a:p>
            <a:r>
              <a:rPr lang="en-US" dirty="0" err="1"/>
              <a:t>usercall</a:t>
            </a:r>
            <a:r>
              <a:rPr lang="en-US" dirty="0"/>
              <a:t>-hook</a:t>
            </a:r>
          </a:p>
          <a:p>
            <a:r>
              <a:rPr lang="en-US" dirty="0"/>
              <a:t>usercall.hpp</a:t>
            </a:r>
          </a:p>
          <a:p>
            <a:r>
              <a:rPr lang="en-US" dirty="0"/>
              <a:t>Clang __</a:t>
            </a:r>
            <a:r>
              <a:rPr lang="en-US" dirty="0" err="1"/>
              <a:t>usercall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28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1799-7652-55D2-03FA-3CEE067C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 of Line Assembly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B8D45F-E7A0-BF33-9821-A5BE6DC3A6A6}"/>
              </a:ext>
            </a:extLst>
          </p:cNvPr>
          <p:cNvSpPr txBox="1"/>
          <p:nvPr/>
        </p:nvSpPr>
        <p:spPr>
          <a:xfrm>
            <a:off x="838200" y="1678411"/>
            <a:ext cx="38764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function.S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section .text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global  _function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extern _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functionInternal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_function: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push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ebx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call _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functionInternal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add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esp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mov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ecx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ret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5D1664-468C-7666-DBEF-373CE488666F}"/>
              </a:ext>
            </a:extLst>
          </p:cNvPr>
          <p:cNvSpPr txBox="1"/>
          <p:nvPr/>
        </p:nvSpPr>
        <p:spPr>
          <a:xfrm>
            <a:off x="4857226" y="1678411"/>
            <a:ext cx="41861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functionInternal.c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__attribute__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((__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cdecl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__))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functionInternal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body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41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1799-7652-55D2-03FA-3CEE067C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Inline Assembly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8A80AB-F16F-B4D4-7601-6F5C70499951}"/>
              </a:ext>
            </a:extLst>
          </p:cNvPr>
          <p:cNvSpPr txBox="1"/>
          <p:nvPr/>
        </p:nvSpPr>
        <p:spPr>
          <a:xfrm>
            <a:off x="1015068" y="1690688"/>
            <a:ext cx="449033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__attribute__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((__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cdecl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__))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functionInternal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__attribute__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((naked))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volatile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intel_syntax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noprefix</a:t>
            </a:r>
            <a:r>
              <a:rPr lang="en-US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"push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ebx</a:t>
            </a:r>
            <a:r>
              <a:rPr lang="en-US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"call %P0</a:t>
            </a:r>
            <a:r>
              <a:rPr lang="en-US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"add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esp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4</a:t>
            </a:r>
            <a:r>
              <a:rPr lang="en-US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"mov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ecx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"ret</a:t>
            </a:r>
            <a:r>
              <a:rPr lang="en-US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att_syntax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prefix</a:t>
            </a:r>
            <a:r>
              <a:rPr lang="en-US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functionInternal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ecx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C34450-D346-42C7-017D-72AEF39FB9DA}"/>
              </a:ext>
            </a:extLst>
          </p:cNvPr>
          <p:cNvSpPr txBox="1"/>
          <p:nvPr/>
        </p:nvSpPr>
        <p:spPr>
          <a:xfrm>
            <a:off x="6096000" y="1690688"/>
            <a:ext cx="38571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__attribute__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((__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cdecl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__))</a:t>
            </a:r>
          </a:p>
          <a:p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functionInternal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body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3473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668</Words>
  <Application>Microsoft Office PowerPoint</Application>
  <PresentationFormat>Widescreen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Consolas</vt:lpstr>
      <vt:lpstr>Gill Sans Nova</vt:lpstr>
      <vt:lpstr>GradientVTI</vt:lpstr>
      <vt:lpstr>COMPILER AIDED USER DEFINED CALLING CONVENTIONS FOR REVERSE ENGINEERING</vt:lpstr>
      <vt:lpstr>Roadmap</vt:lpstr>
      <vt:lpstr>What is a Calling Convention?</vt:lpstr>
      <vt:lpstr>The Problem</vt:lpstr>
      <vt:lpstr>The Problem</vt:lpstr>
      <vt:lpstr>IDA Pro</vt:lpstr>
      <vt:lpstr>The Solutions</vt:lpstr>
      <vt:lpstr>Out of Line Assembly</vt:lpstr>
      <vt:lpstr>Inline Assembly</vt:lpstr>
      <vt:lpstr>usercall-hook</vt:lpstr>
      <vt:lpstr>usercall.hpp</vt:lpstr>
      <vt:lpstr>Clang __usercall</vt:lpstr>
      <vt:lpstr>ESEC/FSE 2022 - Demonstration</vt:lpstr>
      <vt:lpstr>Live Demo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Study: User Defined Calling Conventions</dc:title>
  <dc:creator>Jared Widberg</dc:creator>
  <cp:lastModifiedBy>Jared Widberg</cp:lastModifiedBy>
  <cp:revision>11</cp:revision>
  <dcterms:created xsi:type="dcterms:W3CDTF">2022-05-31T19:51:21Z</dcterms:created>
  <dcterms:modified xsi:type="dcterms:W3CDTF">2022-12-08T14:15:19Z</dcterms:modified>
</cp:coreProperties>
</file>