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37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61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4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2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78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5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5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CB14-84D7-4CA9-9A52-69D0517E51E8}" type="datetimeFigureOut">
              <a:rPr lang="en-GB" smtClean="0"/>
              <a:t>29/08/2016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AA5D-EC69-413C-B79D-2CB185C6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44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many ITS region in </a:t>
            </a:r>
            <a:r>
              <a:rPr lang="en-GB" i="1" dirty="0" smtClean="0"/>
              <a:t>Phytophthora</a:t>
            </a:r>
            <a:r>
              <a:rPr lang="en-GB" dirty="0" smtClean="0"/>
              <a:t> genome?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93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1, identify ITS in genomes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BLAST all 402 ITS regions from </a:t>
            </a:r>
            <a:r>
              <a:rPr lang="en-GB" i="1" dirty="0" err="1" smtClean="0"/>
              <a:t>PhytophthoraDB</a:t>
            </a:r>
            <a:r>
              <a:rPr lang="en-GB" i="1" dirty="0" smtClean="0"/>
              <a:t> </a:t>
            </a:r>
            <a:r>
              <a:rPr lang="en-GB" dirty="0" smtClean="0"/>
              <a:t>against all </a:t>
            </a:r>
            <a:r>
              <a:rPr lang="en-GB" i="1" dirty="0" smtClean="0"/>
              <a:t>Phytophthora </a:t>
            </a:r>
            <a:r>
              <a:rPr lang="en-GB" dirty="0" smtClean="0"/>
              <a:t>genomes.</a:t>
            </a:r>
          </a:p>
          <a:p>
            <a:r>
              <a:rPr lang="en-GB" dirty="0" smtClean="0"/>
              <a:t>Only 8 of the 64 genome can be used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need raw reads!</a:t>
            </a:r>
          </a:p>
          <a:p>
            <a:r>
              <a:rPr lang="en-GB" dirty="0" smtClean="0"/>
              <a:t>Generate consensus hit from all the 402 ITS BLAST hits (loads of the same hits </a:t>
            </a:r>
            <a:r>
              <a:rPr lang="en-GB" dirty="0" err="1" smtClean="0"/>
              <a:t>etc</a:t>
            </a:r>
            <a:r>
              <a:rPr lang="en-GB" dirty="0" smtClean="0"/>
              <a:t> ...)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63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 predict EOG genes: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Predict single copy “core eukaryote” genes</a:t>
            </a:r>
          </a:p>
          <a:p>
            <a:pPr marL="0" indent="0">
              <a:buNone/>
            </a:pPr>
            <a:r>
              <a:rPr lang="en-GB" dirty="0" smtClean="0"/>
              <a:t>Using BUSCO</a:t>
            </a:r>
          </a:p>
          <a:p>
            <a:r>
              <a:rPr lang="en-GB" dirty="0" smtClean="0"/>
              <a:t>Generate gene coordinates – if gene annotation </a:t>
            </a:r>
            <a:r>
              <a:rPr lang="en-GB" smtClean="0"/>
              <a:t>is </a:t>
            </a:r>
            <a:r>
              <a:rPr lang="en-GB" smtClean="0"/>
              <a:t>available.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86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3, map reads back: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Map genomic reads back to genome (after reads have been QC trimmed).</a:t>
            </a:r>
          </a:p>
          <a:p>
            <a:r>
              <a:rPr lang="en-GB" dirty="0" smtClean="0"/>
              <a:t>Randomly place reads that have multiple mappings.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05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4, count reads: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Count the number of genomic reads that fall within the given coordinate for the identified ITS regions, the EOG genes, and is available, the predicted genes.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6856" y="35730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Step 5, compare statistics: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5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13955"/>
              </p:ext>
            </p:extLst>
          </p:nvPr>
        </p:nvGraphicFramePr>
        <p:xfrm>
          <a:off x="72006" y="260648"/>
          <a:ext cx="8964490" cy="5976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098"/>
                <a:gridCol w="879949"/>
                <a:gridCol w="852451"/>
                <a:gridCol w="769956"/>
                <a:gridCol w="1062127"/>
                <a:gridCol w="1072439"/>
                <a:gridCol w="938385"/>
                <a:gridCol w="938385"/>
                <a:gridCol w="893700"/>
              </a:tblGrid>
              <a:tr h="27167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i="1" u="none" strike="noStrike" dirty="0">
                          <a:effectLst/>
                        </a:rPr>
                        <a:t>P. infestans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i="1" u="none" strike="noStrike" dirty="0">
                          <a:effectLst/>
                        </a:rPr>
                        <a:t>P. </a:t>
                      </a:r>
                      <a:r>
                        <a:rPr lang="en-GB" sz="1200" i="1" u="none" strike="noStrike" dirty="0" err="1">
                          <a:effectLst/>
                        </a:rPr>
                        <a:t>lateralis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i="1" u="none" strike="noStrike" dirty="0">
                          <a:effectLst/>
                        </a:rPr>
                        <a:t>P. </a:t>
                      </a:r>
                      <a:r>
                        <a:rPr lang="en-GB" sz="1200" i="1" u="none" strike="noStrike" dirty="0" err="1">
                          <a:effectLst/>
                        </a:rPr>
                        <a:t>sojae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i="1" u="none" strike="noStrike" dirty="0">
                          <a:effectLst/>
                        </a:rPr>
                        <a:t>P. </a:t>
                      </a:r>
                      <a:r>
                        <a:rPr lang="en-GB" sz="1200" i="1" u="none" strike="noStrike" dirty="0" err="1">
                          <a:effectLst/>
                        </a:rPr>
                        <a:t>cinnamomi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i="1" u="none" strike="noStrike" dirty="0">
                          <a:effectLst/>
                        </a:rPr>
                        <a:t>P. </a:t>
                      </a:r>
                      <a:r>
                        <a:rPr lang="en-GB" sz="1200" i="1" u="none" strike="noStrike" dirty="0" err="1">
                          <a:effectLst/>
                        </a:rPr>
                        <a:t>kernoviae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i="1" u="none" strike="noStrike" dirty="0">
                          <a:effectLst/>
                        </a:rPr>
                        <a:t>P. </a:t>
                      </a:r>
                      <a:r>
                        <a:rPr lang="en-GB" sz="1200" i="1" u="none" strike="noStrike" dirty="0" err="1">
                          <a:effectLst/>
                        </a:rPr>
                        <a:t>ramorum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i="1" u="none" strike="noStrike" dirty="0">
                          <a:effectLst/>
                        </a:rPr>
                        <a:t> P. </a:t>
                      </a:r>
                      <a:r>
                        <a:rPr lang="en-GB" sz="1200" i="1" u="none" strike="noStrike" dirty="0" err="1">
                          <a:effectLst/>
                        </a:rPr>
                        <a:t>cambivora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i="1" u="none" strike="noStrike" dirty="0">
                          <a:effectLst/>
                        </a:rPr>
                        <a:t>P. </a:t>
                      </a:r>
                      <a:r>
                        <a:rPr lang="en-GB" sz="1200" i="1" u="none" strike="noStrike" dirty="0" err="1">
                          <a:effectLst/>
                        </a:rPr>
                        <a:t>capsici</a:t>
                      </a:r>
                      <a:endParaRPr lang="en-GB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ITS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No read data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Total BLAST hits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min/ max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0/3153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386/6801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3/706285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113/318066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201002/201002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29824/29824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0/513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Average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1440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3593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101100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159089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201002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29824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73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BUSCO, EOG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1135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min/ max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0/568537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78/50607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0/1955219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6/3828473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966/133767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140/21272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0/530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Average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2823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11151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19615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14557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10819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3568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GENES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17791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12222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18196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10855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15608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min/ max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0/61450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6/86516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0/1497842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22/79779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0/20345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Average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3181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1691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ITS - BUSCO ratio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0.3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5.2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10.9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18.6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8.4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3.8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predicted ITS</a:t>
                      </a:r>
                      <a:endParaRPr lang="en-GB" sz="12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68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0.6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36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21.9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18.6</a:t>
                      </a:r>
                      <a:endParaRPr lang="en-GB" sz="12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>
                          <a:effectLst/>
                        </a:rPr>
                        <a:t>8.4</a:t>
                      </a:r>
                      <a:endParaRPr lang="en-GB" sz="12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46.1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ITS - gene ratio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5.2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1.7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31.8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118.8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45.6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predicted ITS</a:t>
                      </a:r>
                      <a:endParaRPr lang="en-GB" sz="12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698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3.4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222.5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NA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118.8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45.6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NA</a:t>
                      </a:r>
                      <a:endParaRPr lang="en-GB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  <a:tr h="27166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1" marR="9481" marT="948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19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27557"/>
              </p:ext>
            </p:extLst>
          </p:nvPr>
        </p:nvGraphicFramePr>
        <p:xfrm>
          <a:off x="107502" y="116623"/>
          <a:ext cx="8856985" cy="6552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1451"/>
                <a:gridCol w="922077"/>
                <a:gridCol w="893262"/>
                <a:gridCol w="806818"/>
                <a:gridCol w="1112975"/>
                <a:gridCol w="1123780"/>
                <a:gridCol w="983311"/>
                <a:gridCol w="983311"/>
              </a:tblGrid>
              <a:tr h="204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P. infestans</a:t>
                      </a:r>
                      <a:endParaRPr lang="en-GB" sz="1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P. lateralis</a:t>
                      </a:r>
                      <a:endParaRPr lang="en-GB" sz="1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P. sojae</a:t>
                      </a:r>
                      <a:endParaRPr lang="en-GB" sz="1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P. cinnamomi</a:t>
                      </a:r>
                      <a:endParaRPr lang="en-GB" sz="1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P. kernoviae</a:t>
                      </a:r>
                      <a:endParaRPr lang="en-GB" sz="1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P. ramorum</a:t>
                      </a:r>
                      <a:endParaRPr lang="en-GB" sz="1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P. cambivora</a:t>
                      </a:r>
                      <a:endParaRPr lang="en-GB" sz="100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ITS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Total BLAST hits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133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min/ max read coverage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0/3153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386/6801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3/706285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113/318066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201002/201002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29824/29824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0/513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Average read coverage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1440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3593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101100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159089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201002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29824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73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Median read coverage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1436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3593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291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159089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201002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29824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BUSCO, EOG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Total EOG genes identified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1029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1184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1135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1184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1221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1142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1222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min/ max read coverage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0/568537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78/50607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0/1955219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6/3828473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966/133767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140/21272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0/530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Average read coverage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2823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11151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19615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14557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10819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3568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Median read coverage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1977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11746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17477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5302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8596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3709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10.5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GENES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Total no. of annotated genes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17791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12222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18196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10855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15608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min/ max read coverage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0/61450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6/86516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0/1497842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22/79779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0/20345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Average read coverage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2123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3181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1691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653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Median read coverage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190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1492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2181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1216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476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RESULTS BASED ON MEAN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ITS - BUSCO ratio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0.5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0.3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5.2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10.9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18.6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8.4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3.8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predicted ITS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68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0.6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36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21.9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18.6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8.4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46.1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ITS - gene ratio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5.2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1.7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31.8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118.8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45.6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predicted ITS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698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3.4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222.5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118.8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45.6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RESULTS BASED ON MEDIAN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ITS - BUSCO ratio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0.7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0.3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30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23.4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0.2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predicted ITS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96.6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0.6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0.1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60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23.4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2.3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ITS - gene ratio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7.6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2.4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165.3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62.7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  <a:tr h="20477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predicted ITS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1005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4.8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0.9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NA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165.3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62.7</a:t>
                      </a:r>
                      <a:endParaRPr lang="en-GB" sz="1000" b="1" i="0" u="none" strike="noStrike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NA</a:t>
                      </a:r>
                      <a:endParaRPr lang="en-GB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7072" marR="7072" marT="707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40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531</Words>
  <Application>Microsoft Office PowerPoint</Application>
  <PresentationFormat>On-screen Show (4:3)</PresentationFormat>
  <Paragraphs>450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many ITS region in Phytophthora genome?</vt:lpstr>
      <vt:lpstr>Step 1, identify ITS in genomes</vt:lpstr>
      <vt:lpstr>Step 2 predict EOG genes:</vt:lpstr>
      <vt:lpstr>Step 3, map reads back:</vt:lpstr>
      <vt:lpstr>Step 4, count reads:</vt:lpstr>
      <vt:lpstr>PowerPoint Presentation</vt:lpstr>
      <vt:lpstr>PowerPoint Presentation</vt:lpstr>
    </vt:vector>
  </TitlesOfParts>
  <Company>The James Hutton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many ITS region in Phytophthora genome?</dc:title>
  <dc:creator>Peter Thorpe</dc:creator>
  <cp:lastModifiedBy>Peter Thorpe</cp:lastModifiedBy>
  <cp:revision>10</cp:revision>
  <dcterms:created xsi:type="dcterms:W3CDTF">2016-07-04T13:44:18Z</dcterms:created>
  <dcterms:modified xsi:type="dcterms:W3CDTF">2016-08-29T08:28:01Z</dcterms:modified>
</cp:coreProperties>
</file>