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4a802f9b3_2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54a802f9b3_2_7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54a802f9b3_2_7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4a802f9b3_2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g354a802f9b3_2_1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4a802f9b3_2_19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4a802f9b3_2_2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g354a802f9b3_2_2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54a802f9b3_2_20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54a802f9b3_2_2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54a802f9b3_2_2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54a802f9b3_2_2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54a802f9b3_2_2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54a802f9b3_2_2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54a802f9b3_2_2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4a802f9b3_2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g354a802f9b3_2_2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54a802f9b3_2_2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4a802f9b3_2_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54a802f9b3_2_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4a802f9b3_2_8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4a802f9b3_2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g354a802f9b3_2_10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4a802f9b3_2_10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4a802f9b3_2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54a802f9b3_2_1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354a802f9b3_2_1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4a802f9b3_2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354a802f9b3_2_1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g354a802f9b3_2_1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4a802f9b3_2_1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54a802f9b3_2_1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4a802f9b3_2_1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4a802f9b3_2_1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354a802f9b3_2_1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54a802f9b3_2_15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54a802f9b3_2_1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354a802f9b3_2_1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4a802f9b3_2_16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4a802f9b3_2_1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54a802f9b3_2_18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54a802f9b3_2_18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contenu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e de titr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de section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ux contenus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de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 avec légende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avec légende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texte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vertical et texte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6.jpg"/><Relationship Id="rId5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8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628650" y="1742122"/>
            <a:ext cx="7831455" cy="99441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300"/>
              <a:buFont typeface="Calibri"/>
              <a:buNone/>
            </a:pPr>
            <a:r>
              <a:rPr b="1" lang="fr">
                <a:solidFill>
                  <a:srgbClr val="FF0000"/>
                </a:solidFill>
              </a:rPr>
              <a:t>Système de Sécurité Anti-Intrusion pour les     Zones Rurales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descr="logo2"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61836" y="97155"/>
            <a:ext cx="2250281" cy="1143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/>
        </p:nvSpPr>
        <p:spPr>
          <a:xfrm>
            <a:off x="5043488" y="3928110"/>
            <a:ext cx="38244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f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Présenté par: 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Wided Ben Yaagoub 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</a:t>
            </a:r>
            <a:r>
              <a:rPr b="0" i="0" lang="fr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Mayssa Benali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oogle Shape;254;p34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55" name="Google Shape;255;p34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34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34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58" name="Google Shape;258;p34"/>
            <p:cNvSpPr txBox="1"/>
            <p:nvPr/>
          </p:nvSpPr>
          <p:spPr>
            <a:xfrm>
              <a:off x="10248" y="187"/>
              <a:ext cx="3232" cy="646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Architecture matérielle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 composants logiciels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pisecure" id="259" name="Google Shape;2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572" y="1313974"/>
            <a:ext cx="2052161" cy="3294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ce1" id="260" name="Google Shape;26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67088" y="1313974"/>
            <a:ext cx="2051209" cy="32946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cceuil" id="261" name="Google Shape;261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62650" y="1313974"/>
            <a:ext cx="2052161" cy="3294221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4"/>
          <p:cNvSpPr txBox="1"/>
          <p:nvPr/>
        </p:nvSpPr>
        <p:spPr>
          <a:xfrm>
            <a:off x="2258377" y="4695825"/>
            <a:ext cx="4627245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Figure3: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Les interfaces principales de l’application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5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69" name="Google Shape;269;p35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72" name="Google Shape;272;p35"/>
            <p:cNvSpPr txBox="1"/>
            <p:nvPr/>
          </p:nvSpPr>
          <p:spPr>
            <a:xfrm>
              <a:off x="10248" y="187"/>
              <a:ext cx="3232" cy="646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Architecture matérielle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 composants logiciels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73" name="Google Shape;27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610" y="1174909"/>
            <a:ext cx="2430588" cy="345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otif" id="274" name="Google Shape;274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7769" y="1174909"/>
            <a:ext cx="2453798" cy="345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5"/>
          <p:cNvSpPr txBox="1"/>
          <p:nvPr/>
        </p:nvSpPr>
        <p:spPr>
          <a:xfrm>
            <a:off x="609124" y="4782979"/>
            <a:ext cx="4627245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Figure4: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de l’inscription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5"/>
          <p:cNvSpPr txBox="1"/>
          <p:nvPr/>
        </p:nvSpPr>
        <p:spPr>
          <a:xfrm>
            <a:off x="4331018" y="4782979"/>
            <a:ext cx="4627245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Figure5: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Interface de notification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36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83" name="Google Shape;283;p36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36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6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86" name="Google Shape;286;p36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Conclusion 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Prespectives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15240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87" name="Google Shape;287;p36"/>
          <p:cNvSpPr txBox="1"/>
          <p:nvPr/>
        </p:nvSpPr>
        <p:spPr>
          <a:xfrm>
            <a:off x="721042" y="1349216"/>
            <a:ext cx="7321868" cy="342280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Ce projet a permis de créer un système de sécurité intelligent pour les zones isolées.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Il utilise des capteurs de mouvement, une caméra et la transmission d’images via MQTT.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Une application mobile permet de surveiller à distance facilement et rapidement.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Le système est évolutif et peut intégrer des améliorations futures comme la reconnaissance faciale ou l’alimentation solaire.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37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94" name="Google Shape;294;p37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7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37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97" name="Google Shape;297;p37"/>
            <p:cNvSpPr txBox="1"/>
            <p:nvPr/>
          </p:nvSpPr>
          <p:spPr>
            <a:xfrm>
              <a:off x="10248" y="187"/>
              <a:ext cx="3232" cy="646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Conclusion</a:t>
              </a:r>
              <a:r>
                <a:rPr lang="fr" sz="9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 sz="900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2"/>
                  </a:solidFill>
                  <a:latin typeface="Calibri"/>
                  <a:ea typeface="Calibri"/>
                  <a:cs typeface="Calibri"/>
                  <a:sym typeface="Calibri"/>
                </a:rPr>
                <a:t>Prespectives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98" name="Google Shape;298;p37"/>
          <p:cNvSpPr txBox="1"/>
          <p:nvPr/>
        </p:nvSpPr>
        <p:spPr>
          <a:xfrm>
            <a:off x="752951" y="1257776"/>
            <a:ext cx="7344251" cy="342709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0" marR="0" rtl="0" algn="l">
              <a:spcBef>
                <a:spcPts val="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Ajouter une reconnaissance faciale pour identifier les intrus de manière plus précise.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Intégrer un stockage cloud pour sauvegarder les images et vidéos capturées.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Utiliser des panneaux solaires pour rendre le système autonome en énergie.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Ajouter des alertes sonores ou lumineuses pour dissuader les intrus détectés.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Permettre la détection d'autres types d'événements, comme des variations de température ou des vibrations.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4300" lvl="0" marL="0" marR="0" rtl="0" algn="l">
              <a:spcBef>
                <a:spcPts val="1400"/>
              </a:spcBef>
              <a:spcAft>
                <a:spcPts val="0"/>
              </a:spcAft>
              <a:buClr>
                <a:srgbClr val="2C2C36"/>
              </a:buClr>
              <a:buSzPts val="1800"/>
              <a:buFont typeface="Arial"/>
              <a:buChar char="•"/>
            </a:pPr>
            <a:r>
              <a:rPr b="0" i="0" lang="fr" sz="1800">
                <a:solidFill>
                  <a:srgbClr val="2C2C36"/>
                </a:solidFill>
                <a:latin typeface="Calibri"/>
                <a:ea typeface="Calibri"/>
                <a:cs typeface="Calibri"/>
                <a:sym typeface="Calibri"/>
              </a:rPr>
              <a:t>Développer une application multi-utilisateurs pour partager les alertes avec plusieurs personnes.</a:t>
            </a:r>
            <a:endParaRPr b="0" i="0" sz="1800">
              <a:solidFill>
                <a:srgbClr val="2C2C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8"/>
          <p:cNvGrpSpPr/>
          <p:nvPr/>
        </p:nvGrpSpPr>
        <p:grpSpPr>
          <a:xfrm>
            <a:off x="-476" y="-29051"/>
            <a:ext cx="9144476" cy="348615"/>
            <a:chOff x="0" y="-2"/>
            <a:chExt cx="19201" cy="1864"/>
          </a:xfrm>
        </p:grpSpPr>
        <p:sp>
          <p:nvSpPr>
            <p:cNvPr id="305" name="Google Shape;305;p38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7" name="Google Shape;307;p38"/>
          <p:cNvSpPr txBox="1"/>
          <p:nvPr/>
        </p:nvSpPr>
        <p:spPr>
          <a:xfrm>
            <a:off x="1662113" y="1880235"/>
            <a:ext cx="7207091" cy="69151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41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Merci de votre attention!</a:t>
            </a:r>
            <a:endParaRPr b="1" sz="41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/>
        </p:nvSpPr>
        <p:spPr>
          <a:xfrm>
            <a:off x="6491288" y="1505903"/>
            <a:ext cx="2907506" cy="5300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2.Description du système de surveillance de IoT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6"/>
          <p:cNvSpPr txBox="1"/>
          <p:nvPr/>
        </p:nvSpPr>
        <p:spPr>
          <a:xfrm>
            <a:off x="6638449" y="3481864"/>
            <a:ext cx="2505551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3.Implémentation et résultats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6"/>
          <p:cNvSpPr/>
          <p:nvPr/>
        </p:nvSpPr>
        <p:spPr>
          <a:xfrm rot="9000000">
            <a:off x="5135348" y="2513255"/>
            <a:ext cx="1192725" cy="1039175"/>
          </a:xfrm>
          <a:custGeom>
            <a:rect b="b" l="l" r="r" t="t"/>
            <a:pathLst>
              <a:path extrusionOk="0" h="1500006" w="1721649">
                <a:moveTo>
                  <a:pt x="26" y="533323"/>
                </a:moveTo>
                <a:cubicBezTo>
                  <a:pt x="789" y="506604"/>
                  <a:pt x="18511" y="478986"/>
                  <a:pt x="42483" y="467160"/>
                </a:cubicBezTo>
                <a:cubicBezTo>
                  <a:pt x="42483" y="467160"/>
                  <a:pt x="973106" y="8056"/>
                  <a:pt x="973106" y="8056"/>
                </a:cubicBezTo>
                <a:cubicBezTo>
                  <a:pt x="996206" y="-3340"/>
                  <a:pt x="1021993" y="-2625"/>
                  <a:pt x="1044405" y="10069"/>
                </a:cubicBezTo>
                <a:cubicBezTo>
                  <a:pt x="1044405" y="10070"/>
                  <a:pt x="1598243" y="323777"/>
                  <a:pt x="1598243" y="323776"/>
                </a:cubicBezTo>
                <a:cubicBezTo>
                  <a:pt x="1620655" y="336471"/>
                  <a:pt x="1634570" y="358201"/>
                  <a:pt x="1636674" y="383872"/>
                </a:cubicBezTo>
                <a:cubicBezTo>
                  <a:pt x="1636674" y="383873"/>
                  <a:pt x="1721434" y="1418113"/>
                  <a:pt x="1721434" y="1418112"/>
                </a:cubicBezTo>
                <a:cubicBezTo>
                  <a:pt x="1723617" y="1444753"/>
                  <a:pt x="1709046" y="1474201"/>
                  <a:pt x="1686522" y="1488592"/>
                </a:cubicBezTo>
                <a:cubicBezTo>
                  <a:pt x="1663998" y="1502986"/>
                  <a:pt x="1631195" y="1503860"/>
                  <a:pt x="1607936" y="1490685"/>
                </a:cubicBezTo>
                <a:cubicBezTo>
                  <a:pt x="1607936" y="1490686"/>
                  <a:pt x="38670" y="601818"/>
                  <a:pt x="38670" y="601817"/>
                </a:cubicBezTo>
                <a:cubicBezTo>
                  <a:pt x="15411" y="588644"/>
                  <a:pt x="-736" y="560042"/>
                  <a:pt x="26" y="533323"/>
                </a:cubicBezTo>
                <a:close/>
              </a:path>
            </a:pathLst>
          </a:custGeom>
          <a:gradFill>
            <a:gsLst>
              <a:gs pos="0">
                <a:srgbClr val="9CC2E5"/>
              </a:gs>
              <a:gs pos="75000">
                <a:schemeClr val="accent1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26"/>
          <p:cNvSpPr/>
          <p:nvPr/>
        </p:nvSpPr>
        <p:spPr>
          <a:xfrm rot="-6989537">
            <a:off x="5745623" y="2481875"/>
            <a:ext cx="458132" cy="396712"/>
          </a:xfrm>
          <a:prstGeom prst="triangle">
            <a:avLst>
              <a:gd fmla="val 42509" name="adj"/>
            </a:avLst>
          </a:prstGeom>
          <a:solidFill>
            <a:srgbClr val="CCE0F2">
              <a:alpha val="4000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26"/>
          <p:cNvSpPr/>
          <p:nvPr/>
        </p:nvSpPr>
        <p:spPr>
          <a:xfrm>
            <a:off x="5580292" y="3074353"/>
            <a:ext cx="223243" cy="249400"/>
          </a:xfrm>
          <a:custGeom>
            <a:rect b="b" l="l" r="r" t="t"/>
            <a:pathLst>
              <a:path extrusionOk="0" h="338134" w="302671">
                <a:moveTo>
                  <a:pt x="161539" y="2777"/>
                </a:moveTo>
                <a:lnTo>
                  <a:pt x="292697" y="77370"/>
                </a:lnTo>
                <a:cubicBezTo>
                  <a:pt x="298941" y="80920"/>
                  <a:pt x="302787" y="87482"/>
                  <a:pt x="302787" y="94583"/>
                </a:cubicBezTo>
                <a:lnTo>
                  <a:pt x="302787" y="243769"/>
                </a:lnTo>
                <a:cubicBezTo>
                  <a:pt x="302787" y="250871"/>
                  <a:pt x="298941" y="257432"/>
                  <a:pt x="292697" y="260983"/>
                </a:cubicBezTo>
                <a:lnTo>
                  <a:pt x="161539" y="335586"/>
                </a:lnTo>
                <a:cubicBezTo>
                  <a:pt x="155297" y="339136"/>
                  <a:pt x="147605" y="339136"/>
                  <a:pt x="141362" y="335586"/>
                </a:cubicBezTo>
                <a:lnTo>
                  <a:pt x="10204" y="260983"/>
                </a:lnTo>
                <a:cubicBezTo>
                  <a:pt x="3961" y="257432"/>
                  <a:pt x="115" y="250871"/>
                  <a:pt x="115" y="243769"/>
                </a:cubicBezTo>
                <a:lnTo>
                  <a:pt x="115" y="94583"/>
                </a:lnTo>
                <a:cubicBezTo>
                  <a:pt x="115" y="87482"/>
                  <a:pt x="3961" y="80920"/>
                  <a:pt x="10204" y="77370"/>
                </a:cubicBezTo>
                <a:lnTo>
                  <a:pt x="141362" y="2777"/>
                </a:lnTo>
                <a:cubicBezTo>
                  <a:pt x="147605" y="-774"/>
                  <a:pt x="155297" y="-774"/>
                  <a:pt x="161539" y="2777"/>
                </a:cubicBezTo>
                <a:moveTo>
                  <a:pt x="155618" y="16591"/>
                </a:moveTo>
                <a:cubicBezTo>
                  <a:pt x="153039" y="15126"/>
                  <a:pt x="149863" y="15126"/>
                  <a:pt x="147284" y="16591"/>
                </a:cubicBezTo>
                <a:lnTo>
                  <a:pt x="19385" y="89321"/>
                </a:lnTo>
                <a:cubicBezTo>
                  <a:pt x="16805" y="90789"/>
                  <a:pt x="15217" y="93501"/>
                  <a:pt x="15218" y="96437"/>
                </a:cubicBezTo>
                <a:lnTo>
                  <a:pt x="15218" y="241916"/>
                </a:lnTo>
                <a:cubicBezTo>
                  <a:pt x="15218" y="244847"/>
                  <a:pt x="16807" y="247561"/>
                  <a:pt x="19385" y="249027"/>
                </a:cubicBezTo>
                <a:lnTo>
                  <a:pt x="147284" y="321771"/>
                </a:lnTo>
                <a:cubicBezTo>
                  <a:pt x="149863" y="323236"/>
                  <a:pt x="153039" y="323236"/>
                  <a:pt x="155618" y="321771"/>
                </a:cubicBezTo>
                <a:lnTo>
                  <a:pt x="283517" y="249027"/>
                </a:lnTo>
                <a:cubicBezTo>
                  <a:pt x="286094" y="247561"/>
                  <a:pt x="287684" y="244852"/>
                  <a:pt x="287684" y="241916"/>
                </a:cubicBezTo>
                <a:lnTo>
                  <a:pt x="287684" y="96441"/>
                </a:lnTo>
                <a:cubicBezTo>
                  <a:pt x="287684" y="93505"/>
                  <a:pt x="286094" y="90791"/>
                  <a:pt x="283517" y="89325"/>
                </a:cubicBezTo>
                <a:lnTo>
                  <a:pt x="155618" y="16586"/>
                </a:lnTo>
                <a:lnTo>
                  <a:pt x="155618" y="16591"/>
                </a:lnTo>
                <a:moveTo>
                  <a:pt x="148928" y="33099"/>
                </a:moveTo>
                <a:cubicBezTo>
                  <a:pt x="150490" y="32211"/>
                  <a:pt x="152412" y="32211"/>
                  <a:pt x="153973" y="33099"/>
                </a:cubicBezTo>
                <a:lnTo>
                  <a:pt x="269820" y="98981"/>
                </a:lnTo>
                <a:cubicBezTo>
                  <a:pt x="271382" y="99868"/>
                  <a:pt x="272343" y="101509"/>
                  <a:pt x="272343" y="103284"/>
                </a:cubicBezTo>
                <a:lnTo>
                  <a:pt x="272343" y="235057"/>
                </a:lnTo>
                <a:cubicBezTo>
                  <a:pt x="272343" y="236833"/>
                  <a:pt x="271382" y="238473"/>
                  <a:pt x="269820" y="239362"/>
                </a:cubicBezTo>
                <a:lnTo>
                  <a:pt x="153973" y="305254"/>
                </a:lnTo>
                <a:cubicBezTo>
                  <a:pt x="152412" y="306141"/>
                  <a:pt x="150490" y="306141"/>
                  <a:pt x="148928" y="305254"/>
                </a:cubicBezTo>
                <a:lnTo>
                  <a:pt x="33081" y="239366"/>
                </a:lnTo>
                <a:cubicBezTo>
                  <a:pt x="31520" y="238479"/>
                  <a:pt x="30559" y="236838"/>
                  <a:pt x="30559" y="235063"/>
                </a:cubicBezTo>
                <a:lnTo>
                  <a:pt x="30559" y="103289"/>
                </a:lnTo>
                <a:cubicBezTo>
                  <a:pt x="30559" y="101514"/>
                  <a:pt x="31520" y="99873"/>
                  <a:pt x="33081" y="98986"/>
                </a:cubicBezTo>
                <a:lnTo>
                  <a:pt x="148928" y="33109"/>
                </a:lnTo>
                <a:lnTo>
                  <a:pt x="148928" y="33099"/>
                </a:lnTo>
                <a:moveTo>
                  <a:pt x="138103" y="89663"/>
                </a:moveTo>
                <a:cubicBezTo>
                  <a:pt x="137032" y="89663"/>
                  <a:pt x="136077" y="90328"/>
                  <a:pt x="135722" y="91323"/>
                </a:cubicBezTo>
                <a:lnTo>
                  <a:pt x="107236" y="170831"/>
                </a:lnTo>
                <a:cubicBezTo>
                  <a:pt x="106964" y="171591"/>
                  <a:pt x="107084" y="172434"/>
                  <a:pt x="107557" y="173092"/>
                </a:cubicBezTo>
                <a:cubicBezTo>
                  <a:pt x="108030" y="173750"/>
                  <a:pt x="108798" y="174140"/>
                  <a:pt x="109617" y="174140"/>
                </a:cubicBezTo>
                <a:lnTo>
                  <a:pt x="148631" y="174140"/>
                </a:lnTo>
                <a:cubicBezTo>
                  <a:pt x="149348" y="174140"/>
                  <a:pt x="150032" y="174441"/>
                  <a:pt x="150510" y="174967"/>
                </a:cubicBezTo>
                <a:cubicBezTo>
                  <a:pt x="150989" y="175494"/>
                  <a:pt x="151216" y="176196"/>
                  <a:pt x="151138" y="176898"/>
                </a:cubicBezTo>
                <a:lnTo>
                  <a:pt x="143001" y="249071"/>
                </a:lnTo>
                <a:cubicBezTo>
                  <a:pt x="142873" y="250271"/>
                  <a:pt x="143638" y="251390"/>
                  <a:pt x="144815" y="251721"/>
                </a:cubicBezTo>
                <a:cubicBezTo>
                  <a:pt x="145993" y="252053"/>
                  <a:pt x="147243" y="251504"/>
                  <a:pt x="147779" y="250418"/>
                </a:cubicBezTo>
                <a:lnTo>
                  <a:pt x="200161" y="142929"/>
                </a:lnTo>
                <a:cubicBezTo>
                  <a:pt x="200537" y="142159"/>
                  <a:pt x="200486" y="141253"/>
                  <a:pt x="200025" y="140529"/>
                </a:cubicBezTo>
                <a:cubicBezTo>
                  <a:pt x="199563" y="139806"/>
                  <a:pt x="198758" y="139366"/>
                  <a:pt x="197891" y="139365"/>
                </a:cubicBezTo>
                <a:lnTo>
                  <a:pt x="167059" y="139365"/>
                </a:lnTo>
                <a:cubicBezTo>
                  <a:pt x="166237" y="139365"/>
                  <a:pt x="165467" y="138971"/>
                  <a:pt x="164995" y="138307"/>
                </a:cubicBezTo>
                <a:cubicBezTo>
                  <a:pt x="164522" y="137645"/>
                  <a:pt x="164408" y="136797"/>
                  <a:pt x="164688" y="136036"/>
                </a:cubicBezTo>
                <a:lnTo>
                  <a:pt x="180492" y="93003"/>
                </a:lnTo>
                <a:cubicBezTo>
                  <a:pt x="180772" y="92241"/>
                  <a:pt x="180658" y="91394"/>
                  <a:pt x="180185" y="90731"/>
                </a:cubicBezTo>
                <a:cubicBezTo>
                  <a:pt x="179713" y="90068"/>
                  <a:pt x="178943" y="89674"/>
                  <a:pt x="178121" y="89673"/>
                </a:cubicBezTo>
                <a:lnTo>
                  <a:pt x="138103" y="89673"/>
                </a:lnTo>
                <a:lnTo>
                  <a:pt x="138103" y="89663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/>
          <p:nvPr/>
        </p:nvSpPr>
        <p:spPr>
          <a:xfrm rot="3600000">
            <a:off x="4636073" y="1203245"/>
            <a:ext cx="1192725" cy="1039175"/>
          </a:xfrm>
          <a:custGeom>
            <a:rect b="b" l="l" r="r" t="t"/>
            <a:pathLst>
              <a:path extrusionOk="0" h="1500006" w="1721649">
                <a:moveTo>
                  <a:pt x="26" y="533323"/>
                </a:moveTo>
                <a:cubicBezTo>
                  <a:pt x="789" y="506604"/>
                  <a:pt x="18511" y="478986"/>
                  <a:pt x="42483" y="467160"/>
                </a:cubicBezTo>
                <a:cubicBezTo>
                  <a:pt x="42483" y="467160"/>
                  <a:pt x="973106" y="8056"/>
                  <a:pt x="973106" y="8056"/>
                </a:cubicBezTo>
                <a:cubicBezTo>
                  <a:pt x="996206" y="-3340"/>
                  <a:pt x="1021993" y="-2625"/>
                  <a:pt x="1044405" y="10069"/>
                </a:cubicBezTo>
                <a:cubicBezTo>
                  <a:pt x="1044405" y="10070"/>
                  <a:pt x="1598243" y="323777"/>
                  <a:pt x="1598243" y="323776"/>
                </a:cubicBezTo>
                <a:cubicBezTo>
                  <a:pt x="1620655" y="336471"/>
                  <a:pt x="1634570" y="358201"/>
                  <a:pt x="1636674" y="383872"/>
                </a:cubicBezTo>
                <a:cubicBezTo>
                  <a:pt x="1636674" y="383873"/>
                  <a:pt x="1721434" y="1418113"/>
                  <a:pt x="1721434" y="1418112"/>
                </a:cubicBezTo>
                <a:cubicBezTo>
                  <a:pt x="1723617" y="1444753"/>
                  <a:pt x="1709046" y="1474201"/>
                  <a:pt x="1686522" y="1488592"/>
                </a:cubicBezTo>
                <a:cubicBezTo>
                  <a:pt x="1663998" y="1502986"/>
                  <a:pt x="1631195" y="1503860"/>
                  <a:pt x="1607936" y="1490685"/>
                </a:cubicBezTo>
                <a:cubicBezTo>
                  <a:pt x="1607936" y="1490686"/>
                  <a:pt x="38670" y="601818"/>
                  <a:pt x="38670" y="601817"/>
                </a:cubicBezTo>
                <a:cubicBezTo>
                  <a:pt x="15411" y="588644"/>
                  <a:pt x="-736" y="560042"/>
                  <a:pt x="26" y="533323"/>
                </a:cubicBezTo>
                <a:close/>
              </a:path>
            </a:pathLst>
          </a:custGeom>
          <a:gradFill>
            <a:gsLst>
              <a:gs pos="0">
                <a:srgbClr val="9CC2E5"/>
              </a:gs>
              <a:gs pos="75000">
                <a:schemeClr val="accent1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/>
          <p:nvPr/>
        </p:nvSpPr>
        <p:spPr>
          <a:xfrm rot="9210463">
            <a:off x="4650592" y="1281462"/>
            <a:ext cx="458132" cy="396712"/>
          </a:xfrm>
          <a:prstGeom prst="triangle">
            <a:avLst>
              <a:gd fmla="val 42509" name="adj"/>
            </a:avLst>
          </a:prstGeom>
          <a:solidFill>
            <a:srgbClr val="CCE0F2">
              <a:alpha val="4000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/>
          <p:nvPr/>
        </p:nvSpPr>
        <p:spPr>
          <a:xfrm rot="-7200000">
            <a:off x="3869832" y="3018150"/>
            <a:ext cx="1192725" cy="1039175"/>
          </a:xfrm>
          <a:custGeom>
            <a:rect b="b" l="l" r="r" t="t"/>
            <a:pathLst>
              <a:path extrusionOk="0" h="1500006" w="1721649">
                <a:moveTo>
                  <a:pt x="26" y="533323"/>
                </a:moveTo>
                <a:cubicBezTo>
                  <a:pt x="789" y="506604"/>
                  <a:pt x="18511" y="478986"/>
                  <a:pt x="42483" y="467160"/>
                </a:cubicBezTo>
                <a:cubicBezTo>
                  <a:pt x="42483" y="467160"/>
                  <a:pt x="973106" y="8056"/>
                  <a:pt x="973106" y="8056"/>
                </a:cubicBezTo>
                <a:cubicBezTo>
                  <a:pt x="996206" y="-3340"/>
                  <a:pt x="1021993" y="-2625"/>
                  <a:pt x="1044405" y="10069"/>
                </a:cubicBezTo>
                <a:cubicBezTo>
                  <a:pt x="1044405" y="10070"/>
                  <a:pt x="1598243" y="323777"/>
                  <a:pt x="1598243" y="323776"/>
                </a:cubicBezTo>
                <a:cubicBezTo>
                  <a:pt x="1620655" y="336471"/>
                  <a:pt x="1634570" y="358201"/>
                  <a:pt x="1636674" y="383872"/>
                </a:cubicBezTo>
                <a:cubicBezTo>
                  <a:pt x="1636674" y="383873"/>
                  <a:pt x="1721434" y="1418113"/>
                  <a:pt x="1721434" y="1418112"/>
                </a:cubicBezTo>
                <a:cubicBezTo>
                  <a:pt x="1723617" y="1444753"/>
                  <a:pt x="1709046" y="1474201"/>
                  <a:pt x="1686522" y="1488592"/>
                </a:cubicBezTo>
                <a:cubicBezTo>
                  <a:pt x="1663998" y="1502986"/>
                  <a:pt x="1631195" y="1503860"/>
                  <a:pt x="1607936" y="1490685"/>
                </a:cubicBezTo>
                <a:cubicBezTo>
                  <a:pt x="1607936" y="1490686"/>
                  <a:pt x="38670" y="601818"/>
                  <a:pt x="38670" y="601817"/>
                </a:cubicBezTo>
                <a:cubicBezTo>
                  <a:pt x="15411" y="588644"/>
                  <a:pt x="-736" y="560042"/>
                  <a:pt x="26" y="533323"/>
                </a:cubicBezTo>
                <a:close/>
              </a:path>
            </a:pathLst>
          </a:custGeom>
          <a:gradFill>
            <a:gsLst>
              <a:gs pos="0">
                <a:srgbClr val="9CC2E5"/>
              </a:gs>
              <a:gs pos="75000">
                <a:schemeClr val="accent1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/>
          <p:nvPr/>
        </p:nvSpPr>
        <p:spPr>
          <a:xfrm rot="-1589537">
            <a:off x="4589705" y="3582527"/>
            <a:ext cx="458132" cy="396712"/>
          </a:xfrm>
          <a:prstGeom prst="triangle">
            <a:avLst>
              <a:gd fmla="val 42509" name="adj"/>
            </a:avLst>
          </a:prstGeom>
          <a:solidFill>
            <a:srgbClr val="CCE0F2">
              <a:alpha val="4000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/>
          <p:nvPr/>
        </p:nvSpPr>
        <p:spPr>
          <a:xfrm rot="-1800000">
            <a:off x="3341050" y="1734368"/>
            <a:ext cx="1192725" cy="1039175"/>
          </a:xfrm>
          <a:custGeom>
            <a:rect b="b" l="l" r="r" t="t"/>
            <a:pathLst>
              <a:path extrusionOk="0" h="1500006" w="1721649">
                <a:moveTo>
                  <a:pt x="26" y="533323"/>
                </a:moveTo>
                <a:cubicBezTo>
                  <a:pt x="789" y="506604"/>
                  <a:pt x="18511" y="478986"/>
                  <a:pt x="42483" y="467160"/>
                </a:cubicBezTo>
                <a:cubicBezTo>
                  <a:pt x="42483" y="467160"/>
                  <a:pt x="973106" y="8056"/>
                  <a:pt x="973106" y="8056"/>
                </a:cubicBezTo>
                <a:cubicBezTo>
                  <a:pt x="996206" y="-3340"/>
                  <a:pt x="1021993" y="-2625"/>
                  <a:pt x="1044405" y="10069"/>
                </a:cubicBezTo>
                <a:cubicBezTo>
                  <a:pt x="1044405" y="10070"/>
                  <a:pt x="1598243" y="323777"/>
                  <a:pt x="1598243" y="323776"/>
                </a:cubicBezTo>
                <a:cubicBezTo>
                  <a:pt x="1620655" y="336471"/>
                  <a:pt x="1634570" y="358201"/>
                  <a:pt x="1636674" y="383872"/>
                </a:cubicBezTo>
                <a:cubicBezTo>
                  <a:pt x="1636674" y="383873"/>
                  <a:pt x="1721434" y="1418113"/>
                  <a:pt x="1721434" y="1418112"/>
                </a:cubicBezTo>
                <a:cubicBezTo>
                  <a:pt x="1723617" y="1444753"/>
                  <a:pt x="1709046" y="1474201"/>
                  <a:pt x="1686522" y="1488592"/>
                </a:cubicBezTo>
                <a:cubicBezTo>
                  <a:pt x="1663998" y="1502986"/>
                  <a:pt x="1631195" y="1503860"/>
                  <a:pt x="1607936" y="1490685"/>
                </a:cubicBezTo>
                <a:cubicBezTo>
                  <a:pt x="1607936" y="1490686"/>
                  <a:pt x="38670" y="601818"/>
                  <a:pt x="38670" y="601817"/>
                </a:cubicBezTo>
                <a:cubicBezTo>
                  <a:pt x="15411" y="588644"/>
                  <a:pt x="-736" y="560042"/>
                  <a:pt x="26" y="533323"/>
                </a:cubicBezTo>
                <a:close/>
              </a:path>
            </a:pathLst>
          </a:custGeom>
          <a:gradFill>
            <a:gsLst>
              <a:gs pos="0">
                <a:srgbClr val="9CC2E5"/>
              </a:gs>
              <a:gs pos="75000">
                <a:schemeClr val="accent1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/>
          <p:nvPr/>
        </p:nvSpPr>
        <p:spPr>
          <a:xfrm rot="3810463">
            <a:off x="3465167" y="2407874"/>
            <a:ext cx="458132" cy="396712"/>
          </a:xfrm>
          <a:prstGeom prst="triangle">
            <a:avLst>
              <a:gd fmla="val 42509" name="adj"/>
            </a:avLst>
          </a:prstGeom>
          <a:solidFill>
            <a:srgbClr val="CCE0F2">
              <a:alpha val="4000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6"/>
          <p:cNvSpPr/>
          <p:nvPr/>
        </p:nvSpPr>
        <p:spPr>
          <a:xfrm>
            <a:off x="3875452" y="2013512"/>
            <a:ext cx="249400" cy="178184"/>
          </a:xfrm>
          <a:custGeom>
            <a:rect b="b" l="l" r="r" t="t"/>
            <a:pathLst>
              <a:path extrusionOk="0" h="241580" w="338134">
                <a:moveTo>
                  <a:pt x="298009" y="118"/>
                </a:moveTo>
                <a:cubicBezTo>
                  <a:pt x="310222" y="118"/>
                  <a:pt x="319981" y="3192"/>
                  <a:pt x="327288" y="9341"/>
                </a:cubicBezTo>
                <a:cubicBezTo>
                  <a:pt x="334595" y="15489"/>
                  <a:pt x="338249" y="24812"/>
                  <a:pt x="338249" y="37307"/>
                </a:cubicBezTo>
                <a:lnTo>
                  <a:pt x="338249" y="202427"/>
                </a:lnTo>
                <a:cubicBezTo>
                  <a:pt x="338249" y="207782"/>
                  <a:pt x="337248" y="212840"/>
                  <a:pt x="335247" y="217601"/>
                </a:cubicBezTo>
                <a:cubicBezTo>
                  <a:pt x="333244" y="222360"/>
                  <a:pt x="330492" y="226525"/>
                  <a:pt x="326988" y="230096"/>
                </a:cubicBezTo>
                <a:cubicBezTo>
                  <a:pt x="323484" y="233666"/>
                  <a:pt x="319381" y="236492"/>
                  <a:pt x="314675" y="238574"/>
                </a:cubicBezTo>
                <a:cubicBezTo>
                  <a:pt x="309971" y="240657"/>
                  <a:pt x="305016" y="241699"/>
                  <a:pt x="299812" y="241699"/>
                </a:cubicBezTo>
                <a:lnTo>
                  <a:pt x="37951" y="241699"/>
                </a:lnTo>
                <a:cubicBezTo>
                  <a:pt x="32746" y="241699"/>
                  <a:pt x="27841" y="240706"/>
                  <a:pt x="23237" y="238723"/>
                </a:cubicBezTo>
                <a:cubicBezTo>
                  <a:pt x="18632" y="236740"/>
                  <a:pt x="14628" y="234112"/>
                  <a:pt x="11225" y="230839"/>
                </a:cubicBezTo>
                <a:cubicBezTo>
                  <a:pt x="7822" y="227567"/>
                  <a:pt x="5119" y="223749"/>
                  <a:pt x="3117" y="219385"/>
                </a:cubicBezTo>
                <a:cubicBezTo>
                  <a:pt x="1115" y="215022"/>
                  <a:pt x="114" y="210361"/>
                  <a:pt x="114" y="205402"/>
                </a:cubicBezTo>
                <a:lnTo>
                  <a:pt x="114" y="36712"/>
                </a:lnTo>
                <a:cubicBezTo>
                  <a:pt x="114" y="26002"/>
                  <a:pt x="3417" y="17225"/>
                  <a:pt x="10024" y="10382"/>
                </a:cubicBezTo>
                <a:cubicBezTo>
                  <a:pt x="16630" y="3539"/>
                  <a:pt x="25940" y="118"/>
                  <a:pt x="37951" y="118"/>
                </a:cubicBezTo>
                <a:lnTo>
                  <a:pt x="298009" y="118"/>
                </a:lnTo>
                <a:moveTo>
                  <a:pt x="84498" y="55158"/>
                </a:moveTo>
                <a:cubicBezTo>
                  <a:pt x="80694" y="55158"/>
                  <a:pt x="77090" y="55852"/>
                  <a:pt x="73687" y="57241"/>
                </a:cubicBezTo>
                <a:cubicBezTo>
                  <a:pt x="70284" y="58629"/>
                  <a:pt x="67281" y="60563"/>
                  <a:pt x="64678" y="63042"/>
                </a:cubicBezTo>
                <a:cubicBezTo>
                  <a:pt x="62075" y="65521"/>
                  <a:pt x="60023" y="68496"/>
                  <a:pt x="58522" y="71967"/>
                </a:cubicBezTo>
                <a:cubicBezTo>
                  <a:pt x="57020" y="75438"/>
                  <a:pt x="56270" y="79157"/>
                  <a:pt x="56270" y="83124"/>
                </a:cubicBezTo>
                <a:cubicBezTo>
                  <a:pt x="56270" y="87091"/>
                  <a:pt x="57020" y="90760"/>
                  <a:pt x="58522" y="94132"/>
                </a:cubicBezTo>
                <a:cubicBezTo>
                  <a:pt x="60023" y="97504"/>
                  <a:pt x="62075" y="100479"/>
                  <a:pt x="64678" y="103058"/>
                </a:cubicBezTo>
                <a:cubicBezTo>
                  <a:pt x="67281" y="105636"/>
                  <a:pt x="70284" y="107669"/>
                  <a:pt x="73687" y="109157"/>
                </a:cubicBezTo>
                <a:cubicBezTo>
                  <a:pt x="77090" y="110644"/>
                  <a:pt x="80694" y="111388"/>
                  <a:pt x="84498" y="111388"/>
                </a:cubicBezTo>
                <a:cubicBezTo>
                  <a:pt x="88702" y="111388"/>
                  <a:pt x="92556" y="110644"/>
                  <a:pt x="96059" y="109157"/>
                </a:cubicBezTo>
                <a:cubicBezTo>
                  <a:pt x="99563" y="107669"/>
                  <a:pt x="102566" y="105636"/>
                  <a:pt x="105068" y="103058"/>
                </a:cubicBezTo>
                <a:cubicBezTo>
                  <a:pt x="107571" y="100479"/>
                  <a:pt x="109573" y="97504"/>
                  <a:pt x="111074" y="94132"/>
                </a:cubicBezTo>
                <a:cubicBezTo>
                  <a:pt x="112575" y="90760"/>
                  <a:pt x="113326" y="87091"/>
                  <a:pt x="113326" y="83124"/>
                </a:cubicBezTo>
                <a:cubicBezTo>
                  <a:pt x="113326" y="74992"/>
                  <a:pt x="110624" y="68298"/>
                  <a:pt x="105218" y="63042"/>
                </a:cubicBezTo>
                <a:cubicBezTo>
                  <a:pt x="99813" y="57786"/>
                  <a:pt x="92906" y="55158"/>
                  <a:pt x="84498" y="55158"/>
                </a:cubicBezTo>
                <a:moveTo>
                  <a:pt x="131644" y="158098"/>
                </a:moveTo>
                <a:cubicBezTo>
                  <a:pt x="131644" y="154329"/>
                  <a:pt x="130893" y="150709"/>
                  <a:pt x="129392" y="147238"/>
                </a:cubicBezTo>
                <a:cubicBezTo>
                  <a:pt x="127891" y="143767"/>
                  <a:pt x="125888" y="140792"/>
                  <a:pt x="123386" y="138313"/>
                </a:cubicBezTo>
                <a:cubicBezTo>
                  <a:pt x="120884" y="135833"/>
                  <a:pt x="117881" y="133850"/>
                  <a:pt x="114377" y="132362"/>
                </a:cubicBezTo>
                <a:cubicBezTo>
                  <a:pt x="110874" y="130875"/>
                  <a:pt x="107220" y="130131"/>
                  <a:pt x="103416" y="130131"/>
                </a:cubicBezTo>
                <a:lnTo>
                  <a:pt x="65879" y="130131"/>
                </a:lnTo>
                <a:cubicBezTo>
                  <a:pt x="58071" y="130131"/>
                  <a:pt x="51465" y="132859"/>
                  <a:pt x="46060" y="138313"/>
                </a:cubicBezTo>
                <a:cubicBezTo>
                  <a:pt x="40654" y="143767"/>
                  <a:pt x="37951" y="150362"/>
                  <a:pt x="37951" y="158098"/>
                </a:cubicBezTo>
                <a:lnTo>
                  <a:pt x="37951" y="186064"/>
                </a:lnTo>
                <a:lnTo>
                  <a:pt x="131644" y="186064"/>
                </a:lnTo>
                <a:lnTo>
                  <a:pt x="131644" y="158098"/>
                </a:lnTo>
                <a:moveTo>
                  <a:pt x="270983" y="187551"/>
                </a:moveTo>
                <a:cubicBezTo>
                  <a:pt x="274986" y="187551"/>
                  <a:pt x="277940" y="186559"/>
                  <a:pt x="279841" y="184576"/>
                </a:cubicBezTo>
                <a:cubicBezTo>
                  <a:pt x="281743" y="182592"/>
                  <a:pt x="282695" y="180212"/>
                  <a:pt x="282695" y="177436"/>
                </a:cubicBezTo>
                <a:cubicBezTo>
                  <a:pt x="282695" y="174659"/>
                  <a:pt x="281594" y="172229"/>
                  <a:pt x="279391" y="170147"/>
                </a:cubicBezTo>
                <a:cubicBezTo>
                  <a:pt x="277188" y="168064"/>
                  <a:pt x="274085" y="167022"/>
                  <a:pt x="270081" y="167022"/>
                </a:cubicBezTo>
                <a:lnTo>
                  <a:pt x="180593" y="167022"/>
                </a:lnTo>
                <a:cubicBezTo>
                  <a:pt x="176589" y="167022"/>
                  <a:pt x="173586" y="168064"/>
                  <a:pt x="171584" y="170147"/>
                </a:cubicBezTo>
                <a:cubicBezTo>
                  <a:pt x="169582" y="172229"/>
                  <a:pt x="168581" y="174659"/>
                  <a:pt x="168581" y="177436"/>
                </a:cubicBezTo>
                <a:cubicBezTo>
                  <a:pt x="168581" y="180212"/>
                  <a:pt x="169582" y="182592"/>
                  <a:pt x="171584" y="184576"/>
                </a:cubicBezTo>
                <a:cubicBezTo>
                  <a:pt x="173586" y="186559"/>
                  <a:pt x="176488" y="187551"/>
                  <a:pt x="180293" y="187551"/>
                </a:cubicBezTo>
                <a:lnTo>
                  <a:pt x="270983" y="187551"/>
                </a:lnTo>
                <a:moveTo>
                  <a:pt x="271283" y="149172"/>
                </a:moveTo>
                <a:cubicBezTo>
                  <a:pt x="275287" y="149172"/>
                  <a:pt x="278190" y="148181"/>
                  <a:pt x="279991" y="146197"/>
                </a:cubicBezTo>
                <a:cubicBezTo>
                  <a:pt x="281793" y="144214"/>
                  <a:pt x="282695" y="141833"/>
                  <a:pt x="282695" y="139057"/>
                </a:cubicBezTo>
                <a:cubicBezTo>
                  <a:pt x="282695" y="136081"/>
                  <a:pt x="281844" y="133602"/>
                  <a:pt x="280142" y="131619"/>
                </a:cubicBezTo>
                <a:cubicBezTo>
                  <a:pt x="278440" y="129635"/>
                  <a:pt x="275587" y="128644"/>
                  <a:pt x="271584" y="128644"/>
                </a:cubicBezTo>
                <a:lnTo>
                  <a:pt x="179692" y="128644"/>
                </a:lnTo>
                <a:cubicBezTo>
                  <a:pt x="175688" y="128644"/>
                  <a:pt x="172785" y="129635"/>
                  <a:pt x="170983" y="131619"/>
                </a:cubicBezTo>
                <a:cubicBezTo>
                  <a:pt x="169182" y="133602"/>
                  <a:pt x="168280" y="136081"/>
                  <a:pt x="168280" y="139057"/>
                </a:cubicBezTo>
                <a:cubicBezTo>
                  <a:pt x="168280" y="141833"/>
                  <a:pt x="169131" y="144214"/>
                  <a:pt x="170833" y="146197"/>
                </a:cubicBezTo>
                <a:cubicBezTo>
                  <a:pt x="172535" y="148181"/>
                  <a:pt x="175387" y="149172"/>
                  <a:pt x="179392" y="149172"/>
                </a:cubicBezTo>
                <a:lnTo>
                  <a:pt x="271283" y="149172"/>
                </a:lnTo>
                <a:moveTo>
                  <a:pt x="271584" y="111388"/>
                </a:moveTo>
                <a:cubicBezTo>
                  <a:pt x="274586" y="111388"/>
                  <a:pt x="277188" y="110396"/>
                  <a:pt x="279391" y="108413"/>
                </a:cubicBezTo>
                <a:cubicBezTo>
                  <a:pt x="281594" y="106429"/>
                  <a:pt x="282695" y="104049"/>
                  <a:pt x="282695" y="101273"/>
                </a:cubicBezTo>
                <a:cubicBezTo>
                  <a:pt x="282695" y="98496"/>
                  <a:pt x="281594" y="96264"/>
                  <a:pt x="279391" y="94578"/>
                </a:cubicBezTo>
                <a:cubicBezTo>
                  <a:pt x="277188" y="92893"/>
                  <a:pt x="274586" y="92050"/>
                  <a:pt x="271584" y="92050"/>
                </a:cubicBezTo>
                <a:lnTo>
                  <a:pt x="210623" y="92050"/>
                </a:lnTo>
                <a:cubicBezTo>
                  <a:pt x="207619" y="92050"/>
                  <a:pt x="205067" y="92893"/>
                  <a:pt x="202965" y="94578"/>
                </a:cubicBezTo>
                <a:cubicBezTo>
                  <a:pt x="200863" y="96264"/>
                  <a:pt x="199812" y="98496"/>
                  <a:pt x="199812" y="101273"/>
                </a:cubicBezTo>
                <a:cubicBezTo>
                  <a:pt x="199812" y="104049"/>
                  <a:pt x="200863" y="106429"/>
                  <a:pt x="202965" y="108413"/>
                </a:cubicBezTo>
                <a:cubicBezTo>
                  <a:pt x="205067" y="110396"/>
                  <a:pt x="207619" y="111388"/>
                  <a:pt x="210623" y="111388"/>
                </a:cubicBezTo>
                <a:lnTo>
                  <a:pt x="271584" y="111388"/>
                </a:ln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/>
          <p:nvPr/>
        </p:nvSpPr>
        <p:spPr>
          <a:xfrm>
            <a:off x="4182698" y="3408296"/>
            <a:ext cx="249401" cy="203601"/>
          </a:xfrm>
          <a:custGeom>
            <a:rect b="b" l="l" r="r" t="t"/>
            <a:pathLst>
              <a:path extrusionOk="0" h="276040" w="338135">
                <a:moveTo>
                  <a:pt x="51652" y="171759"/>
                </a:moveTo>
                <a:lnTo>
                  <a:pt x="51652" y="221979"/>
                </a:lnTo>
                <a:cubicBezTo>
                  <a:pt x="51652" y="227166"/>
                  <a:pt x="54823" y="231825"/>
                  <a:pt x="59647" y="233729"/>
                </a:cubicBezTo>
                <a:lnTo>
                  <a:pt x="164937" y="275276"/>
                </a:lnTo>
                <a:cubicBezTo>
                  <a:pt x="167953" y="276466"/>
                  <a:pt x="171313" y="276451"/>
                  <a:pt x="174318" y="275233"/>
                </a:cubicBezTo>
                <a:lnTo>
                  <a:pt x="280135" y="232345"/>
                </a:lnTo>
                <a:cubicBezTo>
                  <a:pt x="284902" y="230412"/>
                  <a:pt x="288022" y="225781"/>
                  <a:pt x="288022" y="220638"/>
                </a:cubicBezTo>
                <a:lnTo>
                  <a:pt x="288022" y="169978"/>
                </a:lnTo>
                <a:lnTo>
                  <a:pt x="330549" y="151930"/>
                </a:lnTo>
                <a:cubicBezTo>
                  <a:pt x="336971" y="149204"/>
                  <a:pt x="339967" y="141789"/>
                  <a:pt x="337241" y="135367"/>
                </a:cubicBezTo>
                <a:cubicBezTo>
                  <a:pt x="336628" y="133920"/>
                  <a:pt x="335748" y="132600"/>
                  <a:pt x="334651" y="131476"/>
                </a:cubicBezTo>
                <a:lnTo>
                  <a:pt x="287642" y="83349"/>
                </a:lnTo>
                <a:lnTo>
                  <a:pt x="330610" y="41949"/>
                </a:lnTo>
                <a:cubicBezTo>
                  <a:pt x="335633" y="37109"/>
                  <a:pt x="335783" y="29112"/>
                  <a:pt x="330942" y="24088"/>
                </a:cubicBezTo>
                <a:cubicBezTo>
                  <a:pt x="329217" y="22298"/>
                  <a:pt x="327002" y="21056"/>
                  <a:pt x="324573" y="20519"/>
                </a:cubicBezTo>
                <a:lnTo>
                  <a:pt x="234480" y="592"/>
                </a:lnTo>
                <a:cubicBezTo>
                  <a:pt x="230688" y="-247"/>
                  <a:pt x="226721" y="706"/>
                  <a:pt x="223722" y="3175"/>
                </a:cubicBezTo>
                <a:lnTo>
                  <a:pt x="173270" y="44726"/>
                </a:lnTo>
                <a:lnTo>
                  <a:pt x="118210" y="2707"/>
                </a:lnTo>
                <a:cubicBezTo>
                  <a:pt x="115339" y="517"/>
                  <a:pt x="111668" y="-341"/>
                  <a:pt x="108125" y="351"/>
                </a:cubicBezTo>
                <a:lnTo>
                  <a:pt x="15102" y="18522"/>
                </a:lnTo>
                <a:cubicBezTo>
                  <a:pt x="8255" y="19859"/>
                  <a:pt x="3789" y="26494"/>
                  <a:pt x="5126" y="33341"/>
                </a:cubicBezTo>
                <a:cubicBezTo>
                  <a:pt x="5611" y="35821"/>
                  <a:pt x="6828" y="38098"/>
                  <a:pt x="8620" y="39879"/>
                </a:cubicBezTo>
                <a:lnTo>
                  <a:pt x="52722" y="83707"/>
                </a:lnTo>
                <a:lnTo>
                  <a:pt x="60656" y="83707"/>
                </a:lnTo>
                <a:lnTo>
                  <a:pt x="169637" y="48718"/>
                </a:lnTo>
                <a:lnTo>
                  <a:pt x="278996" y="83707"/>
                </a:lnTo>
                <a:lnTo>
                  <a:pt x="176145" y="128458"/>
                </a:lnTo>
                <a:lnTo>
                  <a:pt x="60656" y="83707"/>
                </a:lnTo>
                <a:lnTo>
                  <a:pt x="52513" y="83707"/>
                </a:lnTo>
                <a:lnTo>
                  <a:pt x="3850" y="131973"/>
                </a:lnTo>
                <a:cubicBezTo>
                  <a:pt x="-1103" y="136886"/>
                  <a:pt x="-1136" y="144884"/>
                  <a:pt x="3777" y="149837"/>
                </a:cubicBezTo>
                <a:cubicBezTo>
                  <a:pt x="4898" y="150968"/>
                  <a:pt x="6222" y="151876"/>
                  <a:pt x="7681" y="152514"/>
                </a:cubicBezTo>
                <a:lnTo>
                  <a:pt x="51652" y="17175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/>
          <p:nvPr/>
        </p:nvSpPr>
        <p:spPr>
          <a:xfrm>
            <a:off x="4308219" y="2106248"/>
            <a:ext cx="1072527" cy="1072527"/>
          </a:xfrm>
          <a:prstGeom prst="ellipse">
            <a:avLst/>
          </a:prstGeom>
          <a:solidFill>
            <a:srgbClr val="FFFFFF"/>
          </a:solidFill>
          <a:ln>
            <a:noFill/>
          </a:ln>
          <a:effectLst>
            <a:outerShdw blurRad="63500" sx="102000" rotWithShape="0" algn="ctr" sy="102000">
              <a:schemeClr val="accent1">
                <a:alpha val="40000"/>
              </a:scheme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/>
          <p:nvPr/>
        </p:nvSpPr>
        <p:spPr>
          <a:xfrm>
            <a:off x="4657618" y="2455646"/>
            <a:ext cx="374101" cy="374101"/>
          </a:xfrm>
          <a:custGeom>
            <a:rect b="b" l="l" r="r" t="t"/>
            <a:pathLst>
              <a:path extrusionOk="0" h="539999" w="539999">
                <a:moveTo>
                  <a:pt x="60132" y="115"/>
                </a:moveTo>
                <a:lnTo>
                  <a:pt x="480098" y="115"/>
                </a:lnTo>
                <a:cubicBezTo>
                  <a:pt x="513268" y="115"/>
                  <a:pt x="540115" y="26961"/>
                  <a:pt x="540115" y="60132"/>
                </a:cubicBezTo>
                <a:lnTo>
                  <a:pt x="540115" y="360102"/>
                </a:lnTo>
                <a:cubicBezTo>
                  <a:pt x="540115" y="393274"/>
                  <a:pt x="513268" y="420119"/>
                  <a:pt x="480098" y="420119"/>
                </a:cubicBezTo>
                <a:lnTo>
                  <a:pt x="60132" y="420119"/>
                </a:lnTo>
                <a:cubicBezTo>
                  <a:pt x="26961" y="420119"/>
                  <a:pt x="115" y="393235"/>
                  <a:pt x="115" y="360102"/>
                </a:cubicBezTo>
                <a:lnTo>
                  <a:pt x="115" y="60132"/>
                </a:lnTo>
                <a:cubicBezTo>
                  <a:pt x="115" y="26961"/>
                  <a:pt x="26961" y="115"/>
                  <a:pt x="60132" y="115"/>
                </a:cubicBezTo>
                <a:moveTo>
                  <a:pt x="30124" y="480098"/>
                </a:moveTo>
                <a:lnTo>
                  <a:pt x="510105" y="480098"/>
                </a:lnTo>
                <a:cubicBezTo>
                  <a:pt x="526679" y="480098"/>
                  <a:pt x="540115" y="493534"/>
                  <a:pt x="540115" y="510105"/>
                </a:cubicBezTo>
                <a:cubicBezTo>
                  <a:pt x="540115" y="526679"/>
                  <a:pt x="526679" y="540115"/>
                  <a:pt x="510105" y="540115"/>
                </a:cubicBezTo>
                <a:lnTo>
                  <a:pt x="30124" y="540115"/>
                </a:lnTo>
                <a:cubicBezTo>
                  <a:pt x="13550" y="540115"/>
                  <a:pt x="115" y="526679"/>
                  <a:pt x="115" y="510105"/>
                </a:cubicBezTo>
                <a:cubicBezTo>
                  <a:pt x="115" y="493534"/>
                  <a:pt x="13550" y="480098"/>
                  <a:pt x="30124" y="480098"/>
                </a:cubicBezTo>
                <a:moveTo>
                  <a:pt x="270115" y="210098"/>
                </a:moveTo>
                <a:cubicBezTo>
                  <a:pt x="253529" y="210098"/>
                  <a:pt x="240105" y="223521"/>
                  <a:pt x="240105" y="240105"/>
                </a:cubicBezTo>
                <a:lnTo>
                  <a:pt x="240105" y="270115"/>
                </a:lnTo>
                <a:cubicBezTo>
                  <a:pt x="240105" y="286689"/>
                  <a:pt x="253541" y="300124"/>
                  <a:pt x="270115" y="300124"/>
                </a:cubicBezTo>
                <a:cubicBezTo>
                  <a:pt x="286689" y="300124"/>
                  <a:pt x="300124" y="286689"/>
                  <a:pt x="300124" y="270115"/>
                </a:cubicBezTo>
                <a:lnTo>
                  <a:pt x="300124" y="240105"/>
                </a:lnTo>
                <a:cubicBezTo>
                  <a:pt x="300124" y="223559"/>
                  <a:pt x="286701" y="210098"/>
                  <a:pt x="270115" y="210098"/>
                </a:cubicBezTo>
                <a:moveTo>
                  <a:pt x="390111" y="180128"/>
                </a:moveTo>
                <a:cubicBezTo>
                  <a:pt x="373564" y="180128"/>
                  <a:pt x="360102" y="193512"/>
                  <a:pt x="360102" y="210098"/>
                </a:cubicBezTo>
                <a:lnTo>
                  <a:pt x="360102" y="270115"/>
                </a:lnTo>
                <a:cubicBezTo>
                  <a:pt x="360104" y="286687"/>
                  <a:pt x="373539" y="300120"/>
                  <a:pt x="390111" y="300120"/>
                </a:cubicBezTo>
                <a:cubicBezTo>
                  <a:pt x="406683" y="300120"/>
                  <a:pt x="420116" y="286687"/>
                  <a:pt x="420119" y="270115"/>
                </a:cubicBezTo>
                <a:lnTo>
                  <a:pt x="420119" y="210098"/>
                </a:lnTo>
                <a:cubicBezTo>
                  <a:pt x="420119" y="193551"/>
                  <a:pt x="406695" y="180128"/>
                  <a:pt x="390111" y="180128"/>
                </a:cubicBezTo>
                <a:moveTo>
                  <a:pt x="150158" y="120072"/>
                </a:moveTo>
                <a:lnTo>
                  <a:pt x="150081" y="120111"/>
                </a:lnTo>
                <a:cubicBezTo>
                  <a:pt x="133495" y="120111"/>
                  <a:pt x="120072" y="133534"/>
                  <a:pt x="120072" y="150119"/>
                </a:cubicBezTo>
                <a:lnTo>
                  <a:pt x="120072" y="270115"/>
                </a:lnTo>
                <a:cubicBezTo>
                  <a:pt x="120072" y="286710"/>
                  <a:pt x="133525" y="300162"/>
                  <a:pt x="150119" y="300162"/>
                </a:cubicBezTo>
                <a:cubicBezTo>
                  <a:pt x="166714" y="300162"/>
                  <a:pt x="180166" y="286710"/>
                  <a:pt x="180166" y="270115"/>
                </a:cubicBezTo>
                <a:lnTo>
                  <a:pt x="180166" y="150081"/>
                </a:lnTo>
                <a:cubicBezTo>
                  <a:pt x="180166" y="133495"/>
                  <a:pt x="166744" y="120072"/>
                  <a:pt x="150158" y="120072"/>
                </a:cubicBezTo>
              </a:path>
            </a:pathLst>
          </a:custGeom>
          <a:gradFill>
            <a:gsLst>
              <a:gs pos="0">
                <a:srgbClr val="9CC2E5"/>
              </a:gs>
              <a:gs pos="75000">
                <a:schemeClr val="accent1"/>
              </a:gs>
              <a:gs pos="100000">
                <a:schemeClr val="accent1"/>
              </a:gs>
            </a:gsLst>
            <a:lin ang="6600000" scaled="0"/>
          </a:gra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/>
          <p:nvPr/>
        </p:nvSpPr>
        <p:spPr>
          <a:xfrm>
            <a:off x="5256185" y="1667393"/>
            <a:ext cx="249400" cy="169236"/>
          </a:xfrm>
          <a:custGeom>
            <a:rect b="b" l="l" r="r" t="t"/>
            <a:pathLst>
              <a:path extrusionOk="0" h="229448" w="338134">
                <a:moveTo>
                  <a:pt x="285262" y="100989"/>
                </a:moveTo>
                <a:cubicBezTo>
                  <a:pt x="285262" y="100989"/>
                  <a:pt x="291625" y="10968"/>
                  <a:pt x="212481" y="669"/>
                </a:cubicBezTo>
                <a:cubicBezTo>
                  <a:pt x="144587" y="-6526"/>
                  <a:pt x="123925" y="59164"/>
                  <a:pt x="123925" y="59164"/>
                </a:cubicBezTo>
                <a:cubicBezTo>
                  <a:pt x="123925" y="59164"/>
                  <a:pt x="103382" y="38567"/>
                  <a:pt x="75799" y="55484"/>
                </a:cubicBezTo>
                <a:cubicBezTo>
                  <a:pt x="50925" y="71330"/>
                  <a:pt x="55305" y="100797"/>
                  <a:pt x="55305" y="100797"/>
                </a:cubicBezTo>
                <a:cubicBezTo>
                  <a:pt x="55305" y="100797"/>
                  <a:pt x="114" y="111727"/>
                  <a:pt x="114" y="170441"/>
                </a:cubicBezTo>
                <a:cubicBezTo>
                  <a:pt x="1396" y="228936"/>
                  <a:pt x="60023" y="229567"/>
                  <a:pt x="60023" y="229567"/>
                </a:cubicBezTo>
                <a:lnTo>
                  <a:pt x="152403" y="229567"/>
                </a:lnTo>
                <a:lnTo>
                  <a:pt x="152403" y="168382"/>
                </a:lnTo>
                <a:lnTo>
                  <a:pt x="123368" y="168382"/>
                </a:lnTo>
                <a:lnTo>
                  <a:pt x="172195" y="113539"/>
                </a:lnTo>
                <a:lnTo>
                  <a:pt x="221023" y="168382"/>
                </a:lnTo>
                <a:lnTo>
                  <a:pt x="191986" y="168382"/>
                </a:lnTo>
                <a:lnTo>
                  <a:pt x="191986" y="229567"/>
                </a:lnTo>
                <a:lnTo>
                  <a:pt x="275826" y="229567"/>
                </a:lnTo>
                <a:cubicBezTo>
                  <a:pt x="275826" y="229567"/>
                  <a:pt x="330460" y="229567"/>
                  <a:pt x="338081" y="173928"/>
                </a:cubicBezTo>
                <a:cubicBezTo>
                  <a:pt x="341710" y="112963"/>
                  <a:pt x="285262" y="100989"/>
                  <a:pt x="285262" y="1009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909161" y="1505903"/>
            <a:ext cx="2505551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1.Introduction Générale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894874" y="3501390"/>
            <a:ext cx="2505551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4.Conclusion et Prespectives</a:t>
            </a:r>
            <a:endParaRPr b="1"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7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164" name="Google Shape;164;p27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7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" name="Google Shape;167;p27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Contexte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Problématique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proposées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68" name="Google Shape;16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9279" y="859155"/>
            <a:ext cx="5145405" cy="4160044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8"/>
          <p:cNvGrpSpPr/>
          <p:nvPr/>
        </p:nvGrpSpPr>
        <p:grpSpPr>
          <a:xfrm>
            <a:off x="-476" y="0"/>
            <a:ext cx="9144476" cy="887730"/>
            <a:chOff x="0" y="-2"/>
            <a:chExt cx="19201" cy="1864"/>
          </a:xfrm>
        </p:grpSpPr>
        <p:sp>
          <p:nvSpPr>
            <p:cNvPr id="176" name="Google Shape;176;p28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28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28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" name="Google Shape;179;p28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Problématique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proposées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80" name="Google Shape;180;p28"/>
          <p:cNvGrpSpPr/>
          <p:nvPr/>
        </p:nvGrpSpPr>
        <p:grpSpPr>
          <a:xfrm>
            <a:off x="940594" y="1318260"/>
            <a:ext cx="6963252" cy="3518059"/>
            <a:chOff x="0" y="0"/>
            <a:chExt cx="9284336" cy="4690745"/>
          </a:xfrm>
        </p:grpSpPr>
        <p:sp>
          <p:nvSpPr>
            <p:cNvPr id="181" name="Google Shape;181;p28"/>
            <p:cNvSpPr/>
            <p:nvPr/>
          </p:nvSpPr>
          <p:spPr>
            <a:xfrm>
              <a:off x="1392650" y="0"/>
              <a:ext cx="7891685" cy="4690745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D0DEEF"/>
            </a:solidFill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8"/>
            <p:cNvSpPr txBox="1"/>
            <p:nvPr/>
          </p:nvSpPr>
          <p:spPr>
            <a:xfrm>
              <a:off x="1392650" y="0"/>
              <a:ext cx="7891685" cy="46907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0" y="1407224"/>
              <a:ext cx="2785301" cy="187629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8"/>
            <p:cNvSpPr txBox="1"/>
            <p:nvPr/>
          </p:nvSpPr>
          <p:spPr>
            <a:xfrm>
              <a:off x="0" y="1407224"/>
              <a:ext cx="2785301" cy="187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Les systèmes traditionnels dépendent d'Internet, ce qui pose problème en zones isolée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3249517" y="1407224"/>
              <a:ext cx="2785301" cy="187629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8"/>
            <p:cNvSpPr txBox="1"/>
            <p:nvPr/>
          </p:nvSpPr>
          <p:spPr>
            <a:xfrm>
              <a:off x="3249517" y="1407224"/>
              <a:ext cx="2785301" cy="187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Leur coût élevé limite l'accès pour les foyers, les maison et les zones isolées à faible revenu.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28"/>
            <p:cNvSpPr/>
            <p:nvPr/>
          </p:nvSpPr>
          <p:spPr>
            <a:xfrm>
              <a:off x="6499035" y="1407224"/>
              <a:ext cx="2785301" cy="1876298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8"/>
            <p:cNvSpPr txBox="1"/>
            <p:nvPr/>
          </p:nvSpPr>
          <p:spPr>
            <a:xfrm>
              <a:off x="6499035" y="1407224"/>
              <a:ext cx="2785301" cy="18762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7150" lIns="57150" spcFirstLastPara="1" rIns="57150" wrap="square" tIns="57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Il manque des solutions simples et adaptées à différents contextes.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29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195" name="Google Shape;195;p29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9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9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" name="Google Shape;198;p29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Problématique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proposées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99" name="Google Shape;19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809" y="1102519"/>
            <a:ext cx="6107906" cy="3840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30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06" name="Google Shape;206;p30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0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9" name="Google Shape;209;p30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Contexte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Problématique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Solution proposées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2491" y="1012984"/>
            <a:ext cx="7376160" cy="4149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31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17" name="Google Shape;217;p31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1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20" name="Google Shape;220;p31"/>
            <p:cNvSpPr txBox="1"/>
            <p:nvPr/>
          </p:nvSpPr>
          <p:spPr>
            <a:xfrm>
              <a:off x="10248" y="187"/>
              <a:ext cx="4602" cy="646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Architecture matérielle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 composants logiciels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21" name="Google Shape;22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5028" y="1427279"/>
            <a:ext cx="5815824" cy="297612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/>
        </p:nvSpPr>
        <p:spPr>
          <a:xfrm>
            <a:off x="2444591" y="4483894"/>
            <a:ext cx="4627245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Figure1:</a:t>
            </a:r>
            <a:r>
              <a:rPr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Connexion entre les composants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2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29" name="Google Shape;229;p32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32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32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2" name="Google Shape;232;p32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Architecture matérielle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 composants logiciels</a:t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653" y="3125171"/>
            <a:ext cx="2271713" cy="1367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8365" y="1164989"/>
            <a:ext cx="1428750" cy="14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85204" y="3064970"/>
            <a:ext cx="1868339" cy="1698327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2"/>
          <p:cNvSpPr/>
          <p:nvPr/>
        </p:nvSpPr>
        <p:spPr>
          <a:xfrm>
            <a:off x="3563030" y="2959775"/>
            <a:ext cx="1770737" cy="1125122"/>
          </a:xfrm>
          <a:prstGeom prst="leftRightUpArrow">
            <a:avLst>
              <a:gd fmla="val 25000" name="adj1"/>
              <a:gd fmla="val 25000" name="adj2"/>
              <a:gd fmla="val 25000" name="adj3"/>
            </a:avLst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33"/>
          <p:cNvGrpSpPr/>
          <p:nvPr/>
        </p:nvGrpSpPr>
        <p:grpSpPr>
          <a:xfrm>
            <a:off x="-476" y="-28977"/>
            <a:ext cx="9144476" cy="887730"/>
            <a:chOff x="0" y="-2"/>
            <a:chExt cx="19201" cy="1864"/>
          </a:xfrm>
        </p:grpSpPr>
        <p:sp>
          <p:nvSpPr>
            <p:cNvPr id="243" name="Google Shape;243;p33"/>
            <p:cNvSpPr/>
            <p:nvPr/>
          </p:nvSpPr>
          <p:spPr>
            <a:xfrm>
              <a:off x="0" y="-2"/>
              <a:ext cx="9598" cy="1864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33"/>
            <p:cNvSpPr/>
            <p:nvPr/>
          </p:nvSpPr>
          <p:spPr>
            <a:xfrm>
              <a:off x="9598" y="-1"/>
              <a:ext cx="9603" cy="1863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33"/>
            <p:cNvSpPr txBox="1"/>
            <p:nvPr/>
          </p:nvSpPr>
          <p:spPr>
            <a:xfrm>
              <a:off x="4269" y="187"/>
              <a:ext cx="4683" cy="1615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Introduction Générale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Description  du système de surveillance IoT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Implémentation et  résultats </a:t>
              </a:r>
              <a:endParaRPr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romanUcPeriod"/>
              </a:pPr>
              <a:r>
                <a:rPr lang="fr" sz="9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 Conclusion  et Prespectives</a:t>
              </a:r>
              <a:endParaRPr sz="9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6" name="Google Shape;246;p33"/>
            <p:cNvSpPr txBox="1"/>
            <p:nvPr/>
          </p:nvSpPr>
          <p:spPr>
            <a:xfrm>
              <a:off x="10248" y="187"/>
              <a:ext cx="3232" cy="969"/>
            </a:xfrm>
            <a:prstGeom prst="rect">
              <a:avLst/>
            </a:prstGeom>
            <a:gradFill>
              <a:gsLst>
                <a:gs pos="0">
                  <a:srgbClr val="004177"/>
                </a:gs>
                <a:gs pos="50000">
                  <a:srgbClr val="005EAC"/>
                </a:gs>
                <a:gs pos="100000">
                  <a:srgbClr val="0072CE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Architecture matérielle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9550" lvl="0" marL="21590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7F7F7F"/>
                </a:buClr>
                <a:buSzPts val="900"/>
                <a:buFont typeface="Calibri"/>
                <a:buAutoNum type="arabicPeriod"/>
              </a:pPr>
              <a:r>
                <a:rPr lang="fr" sz="900">
                  <a:solidFill>
                    <a:srgbClr val="7F7F7F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Les composants logiciels</a:t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marR="0" rtl="0" algn="l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Calibri"/>
                <a:buNone/>
              </a:pPr>
              <a:r>
                <a:t/>
              </a:r>
              <a:endParaRPr sz="900">
                <a:solidFill>
                  <a:srgbClr val="7F7F7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descr="prototype" id="247" name="Google Shape;247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8901" y="1064895"/>
            <a:ext cx="3877151" cy="35718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33"/>
          <p:cNvSpPr txBox="1"/>
          <p:nvPr/>
        </p:nvSpPr>
        <p:spPr>
          <a:xfrm>
            <a:off x="2422208" y="4717733"/>
            <a:ext cx="4627245" cy="29908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b="1"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Figure2:</a:t>
            </a:r>
            <a:r>
              <a:rPr lang="f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 prototype du systéme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