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43891200" cy="32918400"/>
  <p:notesSz cx="9382125" cy="14603413"/>
  <p:defaultTextStyle>
    <a:defPPr>
      <a:defRPr lang="en-US"/>
    </a:defPPr>
    <a:lvl1pPr algn="l" rtl="0" fontAlgn="base">
      <a:spcBef>
        <a:spcPct val="0"/>
      </a:spcBef>
      <a:spcAft>
        <a:spcPct val="0"/>
      </a:spcAft>
      <a:defRPr sz="2900" kern="1200">
        <a:solidFill>
          <a:schemeClr val="tx1"/>
        </a:solidFill>
        <a:latin typeface="Arial Narrow" charset="0"/>
        <a:ea typeface="+mn-ea"/>
        <a:cs typeface="+mn-cs"/>
      </a:defRPr>
    </a:lvl1pPr>
    <a:lvl2pPr marL="457200" algn="l" rtl="0" fontAlgn="base">
      <a:spcBef>
        <a:spcPct val="0"/>
      </a:spcBef>
      <a:spcAft>
        <a:spcPct val="0"/>
      </a:spcAft>
      <a:defRPr sz="2900" kern="1200">
        <a:solidFill>
          <a:schemeClr val="tx1"/>
        </a:solidFill>
        <a:latin typeface="Arial Narrow" charset="0"/>
        <a:ea typeface="+mn-ea"/>
        <a:cs typeface="+mn-cs"/>
      </a:defRPr>
    </a:lvl2pPr>
    <a:lvl3pPr marL="914400" algn="l" rtl="0" fontAlgn="base">
      <a:spcBef>
        <a:spcPct val="0"/>
      </a:spcBef>
      <a:spcAft>
        <a:spcPct val="0"/>
      </a:spcAft>
      <a:defRPr sz="2900" kern="1200">
        <a:solidFill>
          <a:schemeClr val="tx1"/>
        </a:solidFill>
        <a:latin typeface="Arial Narrow" charset="0"/>
        <a:ea typeface="+mn-ea"/>
        <a:cs typeface="+mn-cs"/>
      </a:defRPr>
    </a:lvl3pPr>
    <a:lvl4pPr marL="1371600" algn="l" rtl="0" fontAlgn="base">
      <a:spcBef>
        <a:spcPct val="0"/>
      </a:spcBef>
      <a:spcAft>
        <a:spcPct val="0"/>
      </a:spcAft>
      <a:defRPr sz="2900" kern="1200">
        <a:solidFill>
          <a:schemeClr val="tx1"/>
        </a:solidFill>
        <a:latin typeface="Arial Narrow" charset="0"/>
        <a:ea typeface="+mn-ea"/>
        <a:cs typeface="+mn-cs"/>
      </a:defRPr>
    </a:lvl4pPr>
    <a:lvl5pPr marL="1828800" algn="l" rtl="0" fontAlgn="base">
      <a:spcBef>
        <a:spcPct val="0"/>
      </a:spcBef>
      <a:spcAft>
        <a:spcPct val="0"/>
      </a:spcAft>
      <a:defRPr sz="2900" kern="1200">
        <a:solidFill>
          <a:schemeClr val="tx1"/>
        </a:solidFill>
        <a:latin typeface="Arial Narrow" charset="0"/>
        <a:ea typeface="+mn-ea"/>
        <a:cs typeface="+mn-cs"/>
      </a:defRPr>
    </a:lvl5pPr>
    <a:lvl6pPr marL="2286000" algn="l" defTabSz="457200" rtl="0" eaLnBrk="1" latinLnBrk="0" hangingPunct="1">
      <a:defRPr sz="2900" kern="1200">
        <a:solidFill>
          <a:schemeClr val="tx1"/>
        </a:solidFill>
        <a:latin typeface="Arial Narrow" charset="0"/>
        <a:ea typeface="+mn-ea"/>
        <a:cs typeface="+mn-cs"/>
      </a:defRPr>
    </a:lvl6pPr>
    <a:lvl7pPr marL="2743200" algn="l" defTabSz="457200" rtl="0" eaLnBrk="1" latinLnBrk="0" hangingPunct="1">
      <a:defRPr sz="2900" kern="1200">
        <a:solidFill>
          <a:schemeClr val="tx1"/>
        </a:solidFill>
        <a:latin typeface="Arial Narrow" charset="0"/>
        <a:ea typeface="+mn-ea"/>
        <a:cs typeface="+mn-cs"/>
      </a:defRPr>
    </a:lvl7pPr>
    <a:lvl8pPr marL="3200400" algn="l" defTabSz="457200" rtl="0" eaLnBrk="1" latinLnBrk="0" hangingPunct="1">
      <a:defRPr sz="2900" kern="1200">
        <a:solidFill>
          <a:schemeClr val="tx1"/>
        </a:solidFill>
        <a:latin typeface="Arial Narrow" charset="0"/>
        <a:ea typeface="+mn-ea"/>
        <a:cs typeface="+mn-cs"/>
      </a:defRPr>
    </a:lvl8pPr>
    <a:lvl9pPr marL="3657600" algn="l" defTabSz="457200" rtl="0" eaLnBrk="1" latinLnBrk="0" hangingPunct="1">
      <a:defRPr sz="2900" kern="1200">
        <a:solidFill>
          <a:schemeClr val="tx1"/>
        </a:solidFill>
        <a:latin typeface="Arial Narrow" charset="0"/>
        <a:ea typeface="+mn-ea"/>
        <a:cs typeface="+mn-cs"/>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8">
          <p15:clr>
            <a:srgbClr val="A4A3A4"/>
          </p15:clr>
        </p15:guide>
        <p15:guide id="6" pos="13526">
          <p15:clr>
            <a:srgbClr val="A4A3A4"/>
          </p15:clr>
        </p15:guide>
        <p15:guide id="7" pos="14030">
          <p15:clr>
            <a:srgbClr val="A4A3A4"/>
          </p15:clr>
        </p15:guide>
        <p15:guide id="8" pos="20318">
          <p15:clr>
            <a:srgbClr val="A4A3A4"/>
          </p15:clr>
        </p15:guide>
        <p15:guide id="9" pos="20837">
          <p15:clr>
            <a:srgbClr val="A4A3A4"/>
          </p15:clr>
        </p15:guide>
        <p15:guide id="10" pos="271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varScale="1">
        <p:scale>
          <a:sx n="14" d="100"/>
          <a:sy n="14" d="100"/>
        </p:scale>
        <p:origin x="1516" y="68"/>
      </p:cViewPr>
      <p:guideLst>
        <p:guide orient="horz" pos="3552"/>
        <p:guide orient="horz" pos="20285"/>
        <p:guide pos="437"/>
        <p:guide pos="6725"/>
        <p:guide pos="7238"/>
        <p:guide pos="13526"/>
        <p:guide pos="14030"/>
        <p:guide pos="20318"/>
        <p:guide pos="20837"/>
        <p:guide pos="27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4067175" cy="730250"/>
          </a:xfrm>
          <a:prstGeom prst="rect">
            <a:avLst/>
          </a:prstGeom>
          <a:noFill/>
          <a:ln w="9525">
            <a:noFill/>
            <a:miter lim="800000"/>
            <a:headEnd/>
            <a:tailEnd/>
          </a:ln>
          <a:effectLst/>
        </p:spPr>
        <p:txBody>
          <a:bodyPr vert="horz" wrap="square" lIns="137042" tIns="68521" rIns="137042" bIns="68521" numCol="1" anchor="t" anchorCtr="0" compatLnSpc="1">
            <a:prstTxWarp prst="textNoShape">
              <a:avLst/>
            </a:prstTxWarp>
          </a:bodyPr>
          <a:lstStyle>
            <a:lvl1pPr defTabSz="1368425">
              <a:defRPr sz="1800">
                <a:latin typeface="Arial" charset="0"/>
              </a:defRPr>
            </a:lvl1pPr>
          </a:lstStyle>
          <a:p>
            <a:endParaRPr lang="en-US"/>
          </a:p>
        </p:txBody>
      </p:sp>
      <p:sp>
        <p:nvSpPr>
          <p:cNvPr id="150531" name="Rectangle 3"/>
          <p:cNvSpPr>
            <a:spLocks noGrp="1" noChangeArrowheads="1"/>
          </p:cNvSpPr>
          <p:nvPr>
            <p:ph type="dt" idx="1"/>
          </p:nvPr>
        </p:nvSpPr>
        <p:spPr bwMode="auto">
          <a:xfrm>
            <a:off x="5314950" y="0"/>
            <a:ext cx="4065588" cy="730250"/>
          </a:xfrm>
          <a:prstGeom prst="rect">
            <a:avLst/>
          </a:prstGeom>
          <a:noFill/>
          <a:ln w="9525">
            <a:noFill/>
            <a:miter lim="800000"/>
            <a:headEnd/>
            <a:tailEnd/>
          </a:ln>
          <a:effectLst/>
        </p:spPr>
        <p:txBody>
          <a:bodyPr vert="horz" wrap="square" lIns="137042" tIns="68521" rIns="137042" bIns="68521" numCol="1" anchor="t" anchorCtr="0" compatLnSpc="1">
            <a:prstTxWarp prst="textNoShape">
              <a:avLst/>
            </a:prstTxWarp>
          </a:bodyPr>
          <a:lstStyle>
            <a:lvl1pPr algn="r" defTabSz="1368425">
              <a:defRPr sz="1800">
                <a:latin typeface="Arial" charset="0"/>
              </a:defRPr>
            </a:lvl1pPr>
          </a:lstStyle>
          <a:p>
            <a:endParaRPr lang="en-US"/>
          </a:p>
        </p:txBody>
      </p:sp>
      <p:sp>
        <p:nvSpPr>
          <p:cNvPr id="150532" name="Rectangle 4"/>
          <p:cNvSpPr>
            <a:spLocks noGrp="1" noRot="1" noChangeAspect="1" noChangeArrowheads="1" noTextEdit="1"/>
          </p:cNvSpPr>
          <p:nvPr>
            <p:ph type="sldImg" idx="2"/>
          </p:nvPr>
        </p:nvSpPr>
        <p:spPr bwMode="auto">
          <a:xfrm>
            <a:off x="1039813" y="1095375"/>
            <a:ext cx="7302500" cy="5476875"/>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938213" y="6937375"/>
            <a:ext cx="7505700" cy="6570663"/>
          </a:xfrm>
          <a:prstGeom prst="rect">
            <a:avLst/>
          </a:prstGeom>
          <a:noFill/>
          <a:ln w="9525">
            <a:noFill/>
            <a:miter lim="800000"/>
            <a:headEnd/>
            <a:tailEnd/>
          </a:ln>
          <a:effectLst/>
        </p:spPr>
        <p:txBody>
          <a:bodyPr vert="horz" wrap="square" lIns="137042" tIns="68521" rIns="137042" bIns="6852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13871575"/>
            <a:ext cx="4067175" cy="728663"/>
          </a:xfrm>
          <a:prstGeom prst="rect">
            <a:avLst/>
          </a:prstGeom>
          <a:noFill/>
          <a:ln w="9525">
            <a:noFill/>
            <a:miter lim="800000"/>
            <a:headEnd/>
            <a:tailEnd/>
          </a:ln>
          <a:effectLst/>
        </p:spPr>
        <p:txBody>
          <a:bodyPr vert="horz" wrap="square" lIns="137042" tIns="68521" rIns="137042" bIns="68521" numCol="1" anchor="b" anchorCtr="0" compatLnSpc="1">
            <a:prstTxWarp prst="textNoShape">
              <a:avLst/>
            </a:prstTxWarp>
          </a:bodyPr>
          <a:lstStyle>
            <a:lvl1pPr defTabSz="1368425">
              <a:defRPr sz="1800">
                <a:latin typeface="Arial" charset="0"/>
              </a:defRPr>
            </a:lvl1pPr>
          </a:lstStyle>
          <a:p>
            <a:endParaRPr lang="en-US"/>
          </a:p>
        </p:txBody>
      </p:sp>
      <p:sp>
        <p:nvSpPr>
          <p:cNvPr id="150535" name="Rectangle 7"/>
          <p:cNvSpPr>
            <a:spLocks noGrp="1" noChangeArrowheads="1"/>
          </p:cNvSpPr>
          <p:nvPr>
            <p:ph type="sldNum" sz="quarter" idx="5"/>
          </p:nvPr>
        </p:nvSpPr>
        <p:spPr bwMode="auto">
          <a:xfrm>
            <a:off x="5314950" y="13871575"/>
            <a:ext cx="4065588" cy="728663"/>
          </a:xfrm>
          <a:prstGeom prst="rect">
            <a:avLst/>
          </a:prstGeom>
          <a:noFill/>
          <a:ln w="9525">
            <a:noFill/>
            <a:miter lim="800000"/>
            <a:headEnd/>
            <a:tailEnd/>
          </a:ln>
          <a:effectLst/>
        </p:spPr>
        <p:txBody>
          <a:bodyPr vert="horz" wrap="square" lIns="137042" tIns="68521" rIns="137042" bIns="68521" numCol="1" anchor="b" anchorCtr="0" compatLnSpc="1">
            <a:prstTxWarp prst="textNoShape">
              <a:avLst/>
            </a:prstTxWarp>
          </a:bodyPr>
          <a:lstStyle>
            <a:lvl1pPr algn="r" defTabSz="1368425">
              <a:defRPr sz="1800">
                <a:latin typeface="Arial" charset="0"/>
              </a:defRPr>
            </a:lvl1pPr>
          </a:lstStyle>
          <a:p>
            <a:fld id="{4B56EDE2-F449-1144-8337-DE8F74BCE558}" type="slidenum">
              <a:rPr lang="en-US"/>
              <a:pPr/>
              <a:t>‹#›</a:t>
            </a:fld>
            <a:endParaRPr lang="en-US"/>
          </a:p>
        </p:txBody>
      </p:sp>
    </p:spTree>
    <p:extLst>
      <p:ext uri="{BB962C8B-B14F-4D97-AF65-F5344CB8AC3E}">
        <p14:creationId xmlns:p14="http://schemas.microsoft.com/office/powerpoint/2010/main" val="41436946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935368-8FFE-3F40-8D9C-F0A1ACAD5AEE}" type="slidenum">
              <a:rPr lang="en-US"/>
              <a:pPr/>
              <a:t>1</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45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21018500"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38" y="5638800"/>
            <a:ext cx="2102008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43891200" cy="4800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6049" name="Rectangle 33"/>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025" name="Rectangle 9"/>
          <p:cNvSpPr>
            <a:spLocks noChangeArrowheads="1"/>
          </p:cNvSpPr>
          <p:nvPr userDrawn="1"/>
        </p:nvSpPr>
        <p:spPr bwMode="auto">
          <a:xfrm>
            <a:off x="0" y="4800600"/>
            <a:ext cx="43891200" cy="130175"/>
          </a:xfrm>
          <a:prstGeom prst="rect">
            <a:avLst/>
          </a:prstGeom>
          <a:solidFill>
            <a:srgbClr val="660000"/>
          </a:solidFill>
          <a:ln w="9525">
            <a:noFill/>
            <a:miter lim="800000"/>
            <a:headEnd/>
            <a:tailEnd/>
          </a:ln>
          <a:effectLst/>
        </p:spPr>
        <p:txBody>
          <a:bodyPr wrap="none" anchor="ctr">
            <a:prstTxWarp prst="textNoShape">
              <a:avLst/>
            </a:prstTxWarp>
          </a:bodyPr>
          <a:lstStyle/>
          <a:p>
            <a:endParaRPr lang="en-US"/>
          </a:p>
        </p:txBody>
      </p:sp>
      <p:sp>
        <p:nvSpPr>
          <p:cNvPr id="86030" name="Text Box 14"/>
          <p:cNvSpPr txBox="1">
            <a:spLocks noChangeArrowheads="1"/>
          </p:cNvSpPr>
          <p:nvPr userDrawn="1"/>
        </p:nvSpPr>
        <p:spPr bwMode="auto">
          <a:xfrm>
            <a:off x="609600" y="32445325"/>
            <a:ext cx="2514600" cy="315913"/>
          </a:xfrm>
          <a:prstGeom prst="rect">
            <a:avLst/>
          </a:prstGeom>
          <a:noFill/>
          <a:ln w="9525">
            <a:noFill/>
            <a:miter lim="800000"/>
            <a:headEnd/>
            <a:tailEnd/>
          </a:ln>
          <a:effectLst/>
        </p:spPr>
        <p:txBody>
          <a:bodyPr lIns="91267" tIns="45624" rIns="91267" bIns="45624">
            <a:prstTxWarp prst="textNoShape">
              <a:avLst/>
            </a:prstTxWarp>
            <a:spAutoFit/>
          </a:bodyPr>
          <a:lstStyle/>
          <a:p>
            <a:pPr eaLnBrk="0" hangingPunct="0">
              <a:lnSpc>
                <a:spcPct val="65000"/>
              </a:lnSpc>
              <a:spcBef>
                <a:spcPct val="50000"/>
              </a:spcBef>
            </a:pPr>
            <a:r>
              <a:rPr lang="en-US" sz="500" b="1">
                <a:solidFill>
                  <a:schemeClr val="bg2"/>
                </a:solidFill>
                <a:latin typeface="Arial" charset="0"/>
              </a:rPr>
              <a:t>TEMPLATE DESIGN © 2008</a:t>
            </a:r>
          </a:p>
          <a:p>
            <a:pPr eaLnBrk="0" hangingPunct="0">
              <a:lnSpc>
                <a:spcPct val="65000"/>
              </a:lnSpc>
              <a:spcBef>
                <a:spcPct val="50000"/>
              </a:spcBef>
            </a:pPr>
            <a:r>
              <a:rPr lang="en-US" sz="1000" b="1">
                <a:solidFill>
                  <a:schemeClr val="bg2"/>
                </a:solidFill>
                <a:latin typeface="Arial" charset="0"/>
              </a:rPr>
              <a:t>www.PosterPresentations.com</a:t>
            </a:r>
          </a:p>
        </p:txBody>
      </p:sp>
      <p:sp>
        <p:nvSpPr>
          <p:cNvPr id="86031" name="Rectangle 15"/>
          <p:cNvSpPr>
            <a:spLocks noGrp="1" noChangeArrowheads="1"/>
          </p:cNvSpPr>
          <p:nvPr>
            <p:ph type="title"/>
          </p:nvPr>
        </p:nvSpPr>
        <p:spPr bwMode="auto">
          <a:xfrm>
            <a:off x="960438" y="1273175"/>
            <a:ext cx="41924287" cy="2201863"/>
          </a:xfrm>
          <a:prstGeom prst="rect">
            <a:avLst/>
          </a:prstGeom>
          <a:noFill/>
          <a:ln w="9525">
            <a:noFill/>
            <a:miter lim="800000"/>
            <a:headEnd/>
            <a:tailEnd/>
          </a:ln>
          <a:effec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86032" name="Rectangle 16"/>
          <p:cNvSpPr>
            <a:spLocks noGrp="1" noChangeArrowheads="1"/>
          </p:cNvSpPr>
          <p:nvPr>
            <p:ph type="body" idx="1"/>
          </p:nvPr>
        </p:nvSpPr>
        <p:spPr bwMode="auto">
          <a:xfrm>
            <a:off x="693738" y="5638800"/>
            <a:ext cx="9974262" cy="26563638"/>
          </a:xfrm>
          <a:prstGeom prst="rect">
            <a:avLst/>
          </a:prstGeom>
          <a:noFill/>
          <a:ln w="9525">
            <a:noFill/>
            <a:miter lim="800000"/>
            <a:headEnd/>
            <a:tailEnd/>
          </a:ln>
          <a:effectLst/>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6041" name="Rectangle 25"/>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anchor="ctr">
            <a:prstTxWarp prst="textNoShape">
              <a:avLst/>
            </a:prstTxWarp>
          </a:bodyPr>
          <a:lstStyle/>
          <a:p>
            <a:endParaRPr lang="en-US"/>
          </a:p>
        </p:txBody>
      </p:sp>
      <p:sp>
        <p:nvSpPr>
          <p:cNvPr id="86048" name="Rectangle 32"/>
          <p:cNvSpPr>
            <a:spLocks noChangeArrowheads="1"/>
          </p:cNvSpPr>
          <p:nvPr userDrawn="1"/>
        </p:nvSpPr>
        <p:spPr bwMode="auto">
          <a:xfrm>
            <a:off x="11490325" y="5638800"/>
            <a:ext cx="9982200" cy="2656363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050" name="Rectangle 34"/>
          <p:cNvSpPr>
            <a:spLocks noChangeArrowheads="1"/>
          </p:cNvSpPr>
          <p:nvPr userDrawn="1"/>
        </p:nvSpPr>
        <p:spPr bwMode="auto">
          <a:xfrm>
            <a:off x="22272625" y="5638800"/>
            <a:ext cx="9982200" cy="2656363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051" name="Rectangle 35"/>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200" algn="ctr" rtl="0" fontAlgn="base">
        <a:spcBef>
          <a:spcPct val="0"/>
        </a:spcBef>
        <a:spcAft>
          <a:spcPct val="0"/>
        </a:spcAft>
        <a:defRPr sz="8600">
          <a:solidFill>
            <a:schemeClr val="tx2"/>
          </a:solidFill>
          <a:latin typeface="Arial Black" charset="0"/>
        </a:defRPr>
      </a:lvl6pPr>
      <a:lvl7pPr marL="914400" algn="ctr" rtl="0" fontAlgn="base">
        <a:spcBef>
          <a:spcPct val="0"/>
        </a:spcBef>
        <a:spcAft>
          <a:spcPct val="0"/>
        </a:spcAft>
        <a:defRPr sz="8600">
          <a:solidFill>
            <a:schemeClr val="tx2"/>
          </a:solidFill>
          <a:latin typeface="Arial Black" charset="0"/>
        </a:defRPr>
      </a:lvl7pPr>
      <a:lvl8pPr marL="1371600" algn="ctr" rtl="0" fontAlgn="base">
        <a:spcBef>
          <a:spcPct val="0"/>
        </a:spcBef>
        <a:spcAft>
          <a:spcPct val="0"/>
        </a:spcAft>
        <a:defRPr sz="8600">
          <a:solidFill>
            <a:schemeClr val="tx2"/>
          </a:solidFill>
          <a:latin typeface="Arial Black" charset="0"/>
        </a:defRPr>
      </a:lvl8pPr>
      <a:lvl9pPr marL="1828800" algn="ctr" rtl="0" fontAlgn="base">
        <a:spcBef>
          <a:spcPct val="0"/>
        </a:spcBef>
        <a:spcAft>
          <a:spcPct val="0"/>
        </a:spcAft>
        <a:defRPr sz="8600">
          <a:solidFill>
            <a:schemeClr val="tx2"/>
          </a:solidFill>
          <a:latin typeface="Arial Black"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ＭＳ Ｐゴシック" charset="-128"/>
        </a:defRPr>
      </a:lvl2pPr>
      <a:lvl3pPr marL="1143000" indent="-228600" algn="l" rtl="0" fontAlgn="base">
        <a:spcBef>
          <a:spcPct val="20000"/>
        </a:spcBef>
        <a:spcAft>
          <a:spcPct val="0"/>
        </a:spcAft>
        <a:buChar char="•"/>
        <a:defRPr sz="2400">
          <a:solidFill>
            <a:schemeClr val="tx1"/>
          </a:solidFill>
          <a:latin typeface="+mn-lt"/>
          <a:ea typeface="ＭＳ Ｐゴシック" charset="-128"/>
        </a:defRPr>
      </a:lvl3pPr>
      <a:lvl4pPr marL="1600200" indent="-228600" algn="l" rtl="0" fontAlgn="base">
        <a:spcBef>
          <a:spcPct val="20000"/>
        </a:spcBef>
        <a:spcAft>
          <a:spcPct val="0"/>
        </a:spcAft>
        <a:buChar char="–"/>
        <a:defRPr sz="1900">
          <a:solidFill>
            <a:schemeClr val="tx1"/>
          </a:solidFill>
          <a:latin typeface="+mn-lt"/>
          <a:ea typeface="ＭＳ Ｐゴシック" charset="-128"/>
        </a:defRPr>
      </a:lvl4pPr>
      <a:lvl5pPr marL="2057400" indent="-228600" algn="l" rtl="0" fontAlgn="base">
        <a:spcBef>
          <a:spcPct val="20000"/>
        </a:spcBef>
        <a:spcAft>
          <a:spcPct val="0"/>
        </a:spcAft>
        <a:buChar char="»"/>
        <a:defRPr sz="1900">
          <a:solidFill>
            <a:schemeClr val="tx1"/>
          </a:solidFill>
          <a:latin typeface="+mn-lt"/>
          <a:ea typeface="ＭＳ Ｐゴシック" charset="-128"/>
        </a:defRPr>
      </a:lvl5pPr>
      <a:lvl6pPr marL="2514600" indent="-228600" algn="l" rtl="0" fontAlgn="base">
        <a:spcBef>
          <a:spcPct val="20000"/>
        </a:spcBef>
        <a:spcAft>
          <a:spcPct val="0"/>
        </a:spcAft>
        <a:buChar char="»"/>
        <a:defRPr sz="1900">
          <a:solidFill>
            <a:schemeClr val="tx1"/>
          </a:solidFill>
          <a:latin typeface="+mn-lt"/>
          <a:ea typeface="ＭＳ Ｐゴシック" charset="-128"/>
        </a:defRPr>
      </a:lvl6pPr>
      <a:lvl7pPr marL="2971800" indent="-228600" algn="l" rtl="0" fontAlgn="base">
        <a:spcBef>
          <a:spcPct val="20000"/>
        </a:spcBef>
        <a:spcAft>
          <a:spcPct val="0"/>
        </a:spcAft>
        <a:buChar char="»"/>
        <a:defRPr sz="1900">
          <a:solidFill>
            <a:schemeClr val="tx1"/>
          </a:solidFill>
          <a:latin typeface="+mn-lt"/>
          <a:ea typeface="ＭＳ Ｐゴシック" charset="-128"/>
        </a:defRPr>
      </a:lvl7pPr>
      <a:lvl8pPr marL="3429000" indent="-228600" algn="l" rtl="0" fontAlgn="base">
        <a:spcBef>
          <a:spcPct val="20000"/>
        </a:spcBef>
        <a:spcAft>
          <a:spcPct val="0"/>
        </a:spcAft>
        <a:buChar char="»"/>
        <a:defRPr sz="1900">
          <a:solidFill>
            <a:schemeClr val="tx1"/>
          </a:solidFill>
          <a:latin typeface="+mn-lt"/>
          <a:ea typeface="ＭＳ Ｐゴシック" charset="-128"/>
        </a:defRPr>
      </a:lvl8pPr>
      <a:lvl9pPr marL="3886200" indent="-228600"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0227" name="Rectangle 3"/>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0228" name="Rectangle 4"/>
          <p:cNvSpPr>
            <a:spLocks noChangeArrowheads="1"/>
          </p:cNvSpPr>
          <p:nvPr userDrawn="1"/>
        </p:nvSpPr>
        <p:spPr bwMode="auto">
          <a:xfrm>
            <a:off x="0" y="4800600"/>
            <a:ext cx="43891200" cy="130175"/>
          </a:xfrm>
          <a:prstGeom prst="rect">
            <a:avLst/>
          </a:prstGeom>
          <a:solidFill>
            <a:srgbClr val="660000"/>
          </a:solidFill>
          <a:ln w="9525">
            <a:noFill/>
            <a:miter lim="800000"/>
            <a:headEnd/>
            <a:tailEnd/>
          </a:ln>
          <a:effectLst/>
        </p:spPr>
        <p:txBody>
          <a:bodyPr wrap="none" anchor="ctr">
            <a:prstTxWarp prst="textNoShape">
              <a:avLst/>
            </a:prstTxWarp>
          </a:bodyPr>
          <a:lstStyle/>
          <a:p>
            <a:endParaRPr lang="en-US"/>
          </a:p>
        </p:txBody>
      </p:sp>
      <p:sp>
        <p:nvSpPr>
          <p:cNvPr id="180229" name="Text Box 5"/>
          <p:cNvSpPr txBox="1">
            <a:spLocks noChangeArrowheads="1"/>
          </p:cNvSpPr>
          <p:nvPr userDrawn="1"/>
        </p:nvSpPr>
        <p:spPr bwMode="auto">
          <a:xfrm>
            <a:off x="609600" y="32445325"/>
            <a:ext cx="2514600" cy="315913"/>
          </a:xfrm>
          <a:prstGeom prst="rect">
            <a:avLst/>
          </a:prstGeom>
          <a:noFill/>
          <a:ln w="9525">
            <a:noFill/>
            <a:miter lim="800000"/>
            <a:headEnd/>
            <a:tailEnd/>
          </a:ln>
          <a:effectLst/>
        </p:spPr>
        <p:txBody>
          <a:bodyPr lIns="91267" tIns="45624" rIns="91267" bIns="45624">
            <a:prstTxWarp prst="textNoShape">
              <a:avLst/>
            </a:prstTxWarp>
            <a:spAutoFit/>
          </a:bodyPr>
          <a:lstStyle/>
          <a:p>
            <a:pPr eaLnBrk="0" hangingPunct="0">
              <a:lnSpc>
                <a:spcPct val="65000"/>
              </a:lnSpc>
              <a:spcBef>
                <a:spcPct val="50000"/>
              </a:spcBef>
            </a:pPr>
            <a:r>
              <a:rPr lang="en-US" sz="500" b="1">
                <a:solidFill>
                  <a:schemeClr val="bg2"/>
                </a:solidFill>
                <a:latin typeface="Arial" charset="0"/>
              </a:rPr>
              <a:t>POSTER TEMPLATE BY:</a:t>
            </a:r>
          </a:p>
          <a:p>
            <a:pPr eaLnBrk="0" hangingPunct="0">
              <a:lnSpc>
                <a:spcPct val="65000"/>
              </a:lnSpc>
              <a:spcBef>
                <a:spcPct val="50000"/>
              </a:spcBef>
            </a:pPr>
            <a:r>
              <a:rPr lang="en-US" sz="1000" b="1">
                <a:solidFill>
                  <a:schemeClr val="bg2"/>
                </a:solidFill>
                <a:latin typeface="Arial" charset="0"/>
              </a:rPr>
              <a:t>www.PosterPresentations.com</a:t>
            </a:r>
          </a:p>
        </p:txBody>
      </p:sp>
      <p:sp>
        <p:nvSpPr>
          <p:cNvPr id="180230" name="Rectangle 6"/>
          <p:cNvSpPr>
            <a:spLocks noGrp="1" noChangeArrowheads="1"/>
          </p:cNvSpPr>
          <p:nvPr>
            <p:ph type="title"/>
          </p:nvPr>
        </p:nvSpPr>
        <p:spPr bwMode="auto">
          <a:xfrm>
            <a:off x="960438" y="1273175"/>
            <a:ext cx="41924287" cy="2201863"/>
          </a:xfrm>
          <a:prstGeom prst="rect">
            <a:avLst/>
          </a:prstGeom>
          <a:noFill/>
          <a:ln w="9525">
            <a:noFill/>
            <a:miter lim="800000"/>
            <a:headEnd/>
            <a:tailEnd/>
          </a:ln>
          <a:effec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80231" name="Rectangle 7"/>
          <p:cNvSpPr>
            <a:spLocks noGrp="1" noChangeArrowheads="1"/>
          </p:cNvSpPr>
          <p:nvPr>
            <p:ph type="body" idx="1"/>
          </p:nvPr>
        </p:nvSpPr>
        <p:spPr bwMode="auto">
          <a:xfrm>
            <a:off x="693738" y="5638800"/>
            <a:ext cx="9974262" cy="26563638"/>
          </a:xfrm>
          <a:prstGeom prst="rect">
            <a:avLst/>
          </a:prstGeom>
          <a:noFill/>
          <a:ln w="9525">
            <a:noFill/>
            <a:miter lim="800000"/>
            <a:headEnd/>
            <a:tailEnd/>
          </a:ln>
          <a:effectLst/>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0232"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anchor="ctr">
            <a:prstTxWarp prst="textNoShape">
              <a:avLst/>
            </a:prstTxWarp>
          </a:bodyPr>
          <a:lstStyle/>
          <a:p>
            <a:endParaRPr lang="en-US"/>
          </a:p>
        </p:txBody>
      </p:sp>
      <p:sp>
        <p:nvSpPr>
          <p:cNvPr id="180233" name="Rectangle 9"/>
          <p:cNvSpPr>
            <a:spLocks noChangeArrowheads="1"/>
          </p:cNvSpPr>
          <p:nvPr userDrawn="1"/>
        </p:nvSpPr>
        <p:spPr bwMode="auto">
          <a:xfrm>
            <a:off x="11490325" y="5638800"/>
            <a:ext cx="20764500" cy="2656363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0235" name="Rectangle 11"/>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200" algn="ctr" rtl="0" fontAlgn="base">
        <a:spcBef>
          <a:spcPct val="0"/>
        </a:spcBef>
        <a:spcAft>
          <a:spcPct val="0"/>
        </a:spcAft>
        <a:defRPr sz="8600">
          <a:solidFill>
            <a:schemeClr val="tx2"/>
          </a:solidFill>
          <a:latin typeface="Arial Black" charset="0"/>
        </a:defRPr>
      </a:lvl6pPr>
      <a:lvl7pPr marL="914400" algn="ctr" rtl="0" fontAlgn="base">
        <a:spcBef>
          <a:spcPct val="0"/>
        </a:spcBef>
        <a:spcAft>
          <a:spcPct val="0"/>
        </a:spcAft>
        <a:defRPr sz="8600">
          <a:solidFill>
            <a:schemeClr val="tx2"/>
          </a:solidFill>
          <a:latin typeface="Arial Black" charset="0"/>
        </a:defRPr>
      </a:lvl7pPr>
      <a:lvl8pPr marL="1371600" algn="ctr" rtl="0" fontAlgn="base">
        <a:spcBef>
          <a:spcPct val="0"/>
        </a:spcBef>
        <a:spcAft>
          <a:spcPct val="0"/>
        </a:spcAft>
        <a:defRPr sz="8600">
          <a:solidFill>
            <a:schemeClr val="tx2"/>
          </a:solidFill>
          <a:latin typeface="Arial Black" charset="0"/>
        </a:defRPr>
      </a:lvl8pPr>
      <a:lvl9pPr marL="1828800" algn="ctr" rtl="0" fontAlgn="base">
        <a:spcBef>
          <a:spcPct val="0"/>
        </a:spcBef>
        <a:spcAft>
          <a:spcPct val="0"/>
        </a:spcAft>
        <a:defRPr sz="8600">
          <a:solidFill>
            <a:schemeClr val="tx2"/>
          </a:solidFill>
          <a:latin typeface="Arial Black"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ＭＳ Ｐゴシック" charset="-128"/>
        </a:defRPr>
      </a:lvl2pPr>
      <a:lvl3pPr marL="1143000" indent="-228600" algn="l" rtl="0" fontAlgn="base">
        <a:spcBef>
          <a:spcPct val="20000"/>
        </a:spcBef>
        <a:spcAft>
          <a:spcPct val="0"/>
        </a:spcAft>
        <a:buChar char="•"/>
        <a:defRPr sz="2400">
          <a:solidFill>
            <a:schemeClr val="tx1"/>
          </a:solidFill>
          <a:latin typeface="+mn-lt"/>
          <a:ea typeface="ＭＳ Ｐゴシック" charset="-128"/>
        </a:defRPr>
      </a:lvl3pPr>
      <a:lvl4pPr marL="1600200" indent="-228600" algn="l" rtl="0" fontAlgn="base">
        <a:spcBef>
          <a:spcPct val="20000"/>
        </a:spcBef>
        <a:spcAft>
          <a:spcPct val="0"/>
        </a:spcAft>
        <a:buChar char="–"/>
        <a:defRPr sz="1900">
          <a:solidFill>
            <a:schemeClr val="tx1"/>
          </a:solidFill>
          <a:latin typeface="+mn-lt"/>
          <a:ea typeface="ＭＳ Ｐゴシック" charset="-128"/>
        </a:defRPr>
      </a:lvl4pPr>
      <a:lvl5pPr marL="2057400" indent="-228600" algn="l" rtl="0" fontAlgn="base">
        <a:spcBef>
          <a:spcPct val="20000"/>
        </a:spcBef>
        <a:spcAft>
          <a:spcPct val="0"/>
        </a:spcAft>
        <a:buChar char="»"/>
        <a:defRPr sz="1900">
          <a:solidFill>
            <a:schemeClr val="tx1"/>
          </a:solidFill>
          <a:latin typeface="+mn-lt"/>
          <a:ea typeface="ＭＳ Ｐゴシック" charset="-128"/>
        </a:defRPr>
      </a:lvl5pPr>
      <a:lvl6pPr marL="2514600" indent="-228600" algn="l" rtl="0" fontAlgn="base">
        <a:spcBef>
          <a:spcPct val="20000"/>
        </a:spcBef>
        <a:spcAft>
          <a:spcPct val="0"/>
        </a:spcAft>
        <a:buChar char="»"/>
        <a:defRPr sz="1900">
          <a:solidFill>
            <a:schemeClr val="tx1"/>
          </a:solidFill>
          <a:latin typeface="+mn-lt"/>
          <a:ea typeface="ＭＳ Ｐゴシック" charset="-128"/>
        </a:defRPr>
      </a:lvl6pPr>
      <a:lvl7pPr marL="2971800" indent="-228600" algn="l" rtl="0" fontAlgn="base">
        <a:spcBef>
          <a:spcPct val="20000"/>
        </a:spcBef>
        <a:spcAft>
          <a:spcPct val="0"/>
        </a:spcAft>
        <a:buChar char="»"/>
        <a:defRPr sz="1900">
          <a:solidFill>
            <a:schemeClr val="tx1"/>
          </a:solidFill>
          <a:latin typeface="+mn-lt"/>
          <a:ea typeface="ＭＳ Ｐゴシック" charset="-128"/>
        </a:defRPr>
      </a:lvl7pPr>
      <a:lvl8pPr marL="3429000" indent="-228600" algn="l" rtl="0" fontAlgn="base">
        <a:spcBef>
          <a:spcPct val="20000"/>
        </a:spcBef>
        <a:spcAft>
          <a:spcPct val="0"/>
        </a:spcAft>
        <a:buChar char="»"/>
        <a:defRPr sz="1900">
          <a:solidFill>
            <a:schemeClr val="tx1"/>
          </a:solidFill>
          <a:latin typeface="+mn-lt"/>
          <a:ea typeface="ＭＳ Ｐゴシック" charset="-128"/>
        </a:defRPr>
      </a:lvl8pPr>
      <a:lvl9pPr marL="3886200" indent="-228600"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1251" name="Rectangle 3"/>
          <p:cNvSpPr>
            <a:spLocks noChangeArrowheads="1"/>
          </p:cNvSpPr>
          <p:nvPr userDrawn="1"/>
        </p:nvSpPr>
        <p:spPr bwMode="auto">
          <a:xfrm>
            <a:off x="693738" y="5638800"/>
            <a:ext cx="42367200" cy="2656363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1252" name="Rectangle 4"/>
          <p:cNvSpPr>
            <a:spLocks noChangeArrowheads="1"/>
          </p:cNvSpPr>
          <p:nvPr userDrawn="1"/>
        </p:nvSpPr>
        <p:spPr bwMode="auto">
          <a:xfrm>
            <a:off x="0" y="4800600"/>
            <a:ext cx="43891200" cy="130175"/>
          </a:xfrm>
          <a:prstGeom prst="rect">
            <a:avLst/>
          </a:prstGeom>
          <a:solidFill>
            <a:srgbClr val="660000"/>
          </a:solidFill>
          <a:ln w="9525">
            <a:noFill/>
            <a:miter lim="800000"/>
            <a:headEnd/>
            <a:tailEnd/>
          </a:ln>
          <a:effectLst/>
        </p:spPr>
        <p:txBody>
          <a:bodyPr wrap="none" anchor="ctr">
            <a:prstTxWarp prst="textNoShape">
              <a:avLst/>
            </a:prstTxWarp>
          </a:bodyPr>
          <a:lstStyle/>
          <a:p>
            <a:endParaRPr lang="en-US"/>
          </a:p>
        </p:txBody>
      </p:sp>
      <p:sp>
        <p:nvSpPr>
          <p:cNvPr id="181253" name="Text Box 5"/>
          <p:cNvSpPr txBox="1">
            <a:spLocks noChangeArrowheads="1"/>
          </p:cNvSpPr>
          <p:nvPr userDrawn="1"/>
        </p:nvSpPr>
        <p:spPr bwMode="auto">
          <a:xfrm>
            <a:off x="609600" y="32445325"/>
            <a:ext cx="2514600" cy="315913"/>
          </a:xfrm>
          <a:prstGeom prst="rect">
            <a:avLst/>
          </a:prstGeom>
          <a:noFill/>
          <a:ln w="9525">
            <a:noFill/>
            <a:miter lim="800000"/>
            <a:headEnd/>
            <a:tailEnd/>
          </a:ln>
          <a:effectLst/>
        </p:spPr>
        <p:txBody>
          <a:bodyPr lIns="91267" tIns="45624" rIns="91267" bIns="45624">
            <a:prstTxWarp prst="textNoShape">
              <a:avLst/>
            </a:prstTxWarp>
            <a:spAutoFit/>
          </a:bodyPr>
          <a:lstStyle/>
          <a:p>
            <a:pPr eaLnBrk="0" hangingPunct="0">
              <a:lnSpc>
                <a:spcPct val="65000"/>
              </a:lnSpc>
              <a:spcBef>
                <a:spcPct val="50000"/>
              </a:spcBef>
            </a:pPr>
            <a:r>
              <a:rPr lang="en-US" sz="500" b="1">
                <a:solidFill>
                  <a:schemeClr val="bg2"/>
                </a:solidFill>
                <a:latin typeface="Arial" charset="0"/>
              </a:rPr>
              <a:t>POSTER TEMPLATE BY:</a:t>
            </a:r>
          </a:p>
          <a:p>
            <a:pPr eaLnBrk="0" hangingPunct="0">
              <a:lnSpc>
                <a:spcPct val="65000"/>
              </a:lnSpc>
              <a:spcBef>
                <a:spcPct val="50000"/>
              </a:spcBef>
            </a:pPr>
            <a:r>
              <a:rPr lang="en-US" sz="1000" b="1">
                <a:solidFill>
                  <a:schemeClr val="bg2"/>
                </a:solidFill>
                <a:latin typeface="Arial" charset="0"/>
              </a:rPr>
              <a:t>www.PosterPresentations.com</a:t>
            </a:r>
          </a:p>
        </p:txBody>
      </p:sp>
      <p:sp>
        <p:nvSpPr>
          <p:cNvPr id="181254" name="Rectangle 6"/>
          <p:cNvSpPr>
            <a:spLocks noGrp="1" noChangeArrowheads="1"/>
          </p:cNvSpPr>
          <p:nvPr>
            <p:ph type="title"/>
          </p:nvPr>
        </p:nvSpPr>
        <p:spPr bwMode="auto">
          <a:xfrm>
            <a:off x="960438" y="1273175"/>
            <a:ext cx="41924287" cy="2201863"/>
          </a:xfrm>
          <a:prstGeom prst="rect">
            <a:avLst/>
          </a:prstGeom>
          <a:noFill/>
          <a:ln w="9525">
            <a:noFill/>
            <a:miter lim="800000"/>
            <a:headEnd/>
            <a:tailEnd/>
          </a:ln>
          <a:effec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81255" name="Rectangle 7"/>
          <p:cNvSpPr>
            <a:spLocks noGrp="1" noChangeArrowheads="1"/>
          </p:cNvSpPr>
          <p:nvPr>
            <p:ph type="body" idx="1"/>
          </p:nvPr>
        </p:nvSpPr>
        <p:spPr bwMode="auto">
          <a:xfrm>
            <a:off x="693738" y="5638800"/>
            <a:ext cx="42190987" cy="26563638"/>
          </a:xfrm>
          <a:prstGeom prst="rect">
            <a:avLst/>
          </a:prstGeom>
          <a:noFill/>
          <a:ln w="9525">
            <a:noFill/>
            <a:miter lim="800000"/>
            <a:headEnd/>
            <a:tailEnd/>
          </a:ln>
          <a:effectLst/>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1256"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anchor="ctr">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200" algn="ctr" rtl="0" fontAlgn="base">
        <a:spcBef>
          <a:spcPct val="0"/>
        </a:spcBef>
        <a:spcAft>
          <a:spcPct val="0"/>
        </a:spcAft>
        <a:defRPr sz="8600">
          <a:solidFill>
            <a:schemeClr val="tx2"/>
          </a:solidFill>
          <a:latin typeface="Arial Black" charset="0"/>
        </a:defRPr>
      </a:lvl6pPr>
      <a:lvl7pPr marL="914400" algn="ctr" rtl="0" fontAlgn="base">
        <a:spcBef>
          <a:spcPct val="0"/>
        </a:spcBef>
        <a:spcAft>
          <a:spcPct val="0"/>
        </a:spcAft>
        <a:defRPr sz="8600">
          <a:solidFill>
            <a:schemeClr val="tx2"/>
          </a:solidFill>
          <a:latin typeface="Arial Black" charset="0"/>
        </a:defRPr>
      </a:lvl7pPr>
      <a:lvl8pPr marL="1371600" algn="ctr" rtl="0" fontAlgn="base">
        <a:spcBef>
          <a:spcPct val="0"/>
        </a:spcBef>
        <a:spcAft>
          <a:spcPct val="0"/>
        </a:spcAft>
        <a:defRPr sz="8600">
          <a:solidFill>
            <a:schemeClr val="tx2"/>
          </a:solidFill>
          <a:latin typeface="Arial Black" charset="0"/>
        </a:defRPr>
      </a:lvl8pPr>
      <a:lvl9pPr marL="1828800" algn="ctr" rtl="0" fontAlgn="base">
        <a:spcBef>
          <a:spcPct val="0"/>
        </a:spcBef>
        <a:spcAft>
          <a:spcPct val="0"/>
        </a:spcAft>
        <a:defRPr sz="8600">
          <a:solidFill>
            <a:schemeClr val="tx2"/>
          </a:solidFill>
          <a:latin typeface="Arial Black"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ＭＳ Ｐゴシック" charset="-128"/>
        </a:defRPr>
      </a:lvl2pPr>
      <a:lvl3pPr marL="1143000" indent="-228600" algn="l" rtl="0" fontAlgn="base">
        <a:spcBef>
          <a:spcPct val="20000"/>
        </a:spcBef>
        <a:spcAft>
          <a:spcPct val="0"/>
        </a:spcAft>
        <a:buChar char="•"/>
        <a:defRPr sz="2400">
          <a:solidFill>
            <a:schemeClr val="tx1"/>
          </a:solidFill>
          <a:latin typeface="+mn-lt"/>
          <a:ea typeface="ＭＳ Ｐゴシック" charset="-128"/>
        </a:defRPr>
      </a:lvl3pPr>
      <a:lvl4pPr marL="1600200" indent="-228600" algn="l" rtl="0" fontAlgn="base">
        <a:spcBef>
          <a:spcPct val="20000"/>
        </a:spcBef>
        <a:spcAft>
          <a:spcPct val="0"/>
        </a:spcAft>
        <a:buChar char="–"/>
        <a:defRPr sz="1900">
          <a:solidFill>
            <a:schemeClr val="tx1"/>
          </a:solidFill>
          <a:latin typeface="+mn-lt"/>
          <a:ea typeface="ＭＳ Ｐゴシック" charset="-128"/>
        </a:defRPr>
      </a:lvl4pPr>
      <a:lvl5pPr marL="2057400" indent="-228600" algn="l" rtl="0" fontAlgn="base">
        <a:spcBef>
          <a:spcPct val="20000"/>
        </a:spcBef>
        <a:spcAft>
          <a:spcPct val="0"/>
        </a:spcAft>
        <a:buChar char="»"/>
        <a:defRPr sz="1900">
          <a:solidFill>
            <a:schemeClr val="tx1"/>
          </a:solidFill>
          <a:latin typeface="+mn-lt"/>
          <a:ea typeface="ＭＳ Ｐゴシック" charset="-128"/>
        </a:defRPr>
      </a:lvl5pPr>
      <a:lvl6pPr marL="2514600" indent="-228600" algn="l" rtl="0" fontAlgn="base">
        <a:spcBef>
          <a:spcPct val="20000"/>
        </a:spcBef>
        <a:spcAft>
          <a:spcPct val="0"/>
        </a:spcAft>
        <a:buChar char="»"/>
        <a:defRPr sz="1900">
          <a:solidFill>
            <a:schemeClr val="tx1"/>
          </a:solidFill>
          <a:latin typeface="+mn-lt"/>
          <a:ea typeface="ＭＳ Ｐゴシック" charset="-128"/>
        </a:defRPr>
      </a:lvl6pPr>
      <a:lvl7pPr marL="2971800" indent="-228600" algn="l" rtl="0" fontAlgn="base">
        <a:spcBef>
          <a:spcPct val="20000"/>
        </a:spcBef>
        <a:spcAft>
          <a:spcPct val="0"/>
        </a:spcAft>
        <a:buChar char="»"/>
        <a:defRPr sz="1900">
          <a:solidFill>
            <a:schemeClr val="tx1"/>
          </a:solidFill>
          <a:latin typeface="+mn-lt"/>
          <a:ea typeface="ＭＳ Ｐゴシック" charset="-128"/>
        </a:defRPr>
      </a:lvl7pPr>
      <a:lvl8pPr marL="3429000" indent="-228600" algn="l" rtl="0" fontAlgn="base">
        <a:spcBef>
          <a:spcPct val="20000"/>
        </a:spcBef>
        <a:spcAft>
          <a:spcPct val="0"/>
        </a:spcAft>
        <a:buChar char="»"/>
        <a:defRPr sz="1900">
          <a:solidFill>
            <a:schemeClr val="tx1"/>
          </a:solidFill>
          <a:latin typeface="+mn-lt"/>
          <a:ea typeface="ＭＳ Ｐゴシック" charset="-128"/>
        </a:defRPr>
      </a:lvl8pPr>
      <a:lvl9pPr marL="3886200" indent="-228600"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4525963" y="1143000"/>
            <a:ext cx="34513837" cy="2800553"/>
          </a:xfrm>
          <a:prstGeom prst="rect">
            <a:avLst/>
          </a:prstGeom>
          <a:noFill/>
          <a:ln w="9525">
            <a:noFill/>
            <a:miter lim="800000"/>
            <a:headEnd/>
            <a:tailEnd/>
          </a:ln>
          <a:effectLst/>
        </p:spPr>
        <p:txBody>
          <a:bodyPr wrap="square" lIns="91243" tIns="45614" rIns="91243" bIns="45614">
            <a:prstTxWarp prst="textNoShape">
              <a:avLst/>
            </a:prstTxWarp>
            <a:spAutoFit/>
          </a:bodyPr>
          <a:lstStyle/>
          <a:p>
            <a:pPr algn="ctr">
              <a:spcBef>
                <a:spcPct val="50000"/>
              </a:spcBef>
            </a:pPr>
            <a:r>
              <a:rPr lang="en-US" sz="8000" b="1" dirty="0">
                <a:latin typeface="Tahoma" charset="0"/>
              </a:rPr>
              <a:t>Species Extinction Research</a:t>
            </a:r>
          </a:p>
          <a:p>
            <a:pPr algn="ctr" eaLnBrk="0" hangingPunct="0"/>
            <a:endParaRPr lang="en-US" sz="4800" b="1" dirty="0">
              <a:latin typeface="Tahoma" charset="0"/>
            </a:endParaRPr>
          </a:p>
          <a:p>
            <a:pPr algn="ctr" eaLnBrk="0" hangingPunct="0"/>
            <a:r>
              <a:rPr lang="en-US" sz="4800" b="1" dirty="0" err="1">
                <a:latin typeface="Tahoma" charset="0"/>
              </a:rPr>
              <a:t>Wenxi</a:t>
            </a:r>
            <a:r>
              <a:rPr lang="en-US" sz="4800" b="1" dirty="0">
                <a:latin typeface="Tahoma" charset="0"/>
              </a:rPr>
              <a:t> Xu	Wideet </a:t>
            </a:r>
            <a:r>
              <a:rPr lang="en-US" sz="4800" b="1" dirty="0" err="1">
                <a:latin typeface="Tahoma" charset="0"/>
              </a:rPr>
              <a:t>Shende</a:t>
            </a:r>
            <a:r>
              <a:rPr lang="en-US" sz="4800" b="1" dirty="0">
                <a:latin typeface="Tahoma" charset="0"/>
              </a:rPr>
              <a:t>	</a:t>
            </a:r>
            <a:r>
              <a:rPr lang="en-US" sz="4800" b="1" dirty="0" err="1">
                <a:latin typeface="Tahoma" charset="0"/>
              </a:rPr>
              <a:t>Ziyang</a:t>
            </a:r>
            <a:r>
              <a:rPr lang="en-US" sz="4800" b="1" dirty="0">
                <a:latin typeface="Tahoma" charset="0"/>
              </a:rPr>
              <a:t> Zhou</a:t>
            </a:r>
            <a:endParaRPr lang="en-US" sz="3600" b="1" dirty="0">
              <a:latin typeface="Tahoma" charset="0"/>
            </a:endParaRPr>
          </a:p>
        </p:txBody>
      </p:sp>
      <p:sp>
        <p:nvSpPr>
          <p:cNvPr id="2055" name="Text Box 7"/>
          <p:cNvSpPr txBox="1">
            <a:spLocks noChangeArrowheads="1"/>
          </p:cNvSpPr>
          <p:nvPr/>
        </p:nvSpPr>
        <p:spPr bwMode="auto">
          <a:xfrm>
            <a:off x="685800" y="5638800"/>
            <a:ext cx="9982200" cy="1006475"/>
          </a:xfrm>
          <a:prstGeom prst="rect">
            <a:avLst/>
          </a:prstGeom>
          <a:solidFill>
            <a:schemeClr val="accent6">
              <a:lumMod val="50000"/>
              <a:lumOff val="50000"/>
            </a:schemeClr>
          </a:solidFill>
          <a:ln w="9525">
            <a:noFill/>
            <a:miter lim="800000"/>
            <a:headEnd/>
            <a:tailEnd/>
          </a:ln>
          <a:effectLst/>
        </p:spPr>
        <p:txBody>
          <a:bodyPr lIns="91267" tIns="45624" rIns="91267" bIns="45624">
            <a:prstTxWarp prst="textNoShape">
              <a:avLst/>
            </a:prstTxWarp>
            <a:spAutoFit/>
          </a:bodyPr>
          <a:lstStyle/>
          <a:p>
            <a:pPr algn="ctr" eaLnBrk="0" hangingPunct="0">
              <a:spcBef>
                <a:spcPct val="50000"/>
              </a:spcBef>
            </a:pPr>
            <a:r>
              <a:rPr lang="en-US" sz="6000" b="1" dirty="0">
                <a:solidFill>
                  <a:srgbClr val="F8F8F8"/>
                </a:solidFill>
                <a:latin typeface="Palatino Linotype" pitchFamily="18" charset="0"/>
              </a:rPr>
              <a:t>Introduction</a:t>
            </a:r>
          </a:p>
        </p:txBody>
      </p:sp>
      <p:sp>
        <p:nvSpPr>
          <p:cNvPr id="2569" name="Text Box 521"/>
          <p:cNvSpPr txBox="1">
            <a:spLocks noChangeArrowheads="1"/>
          </p:cNvSpPr>
          <p:nvPr/>
        </p:nvSpPr>
        <p:spPr bwMode="auto">
          <a:xfrm>
            <a:off x="33078738" y="23324899"/>
            <a:ext cx="9982200" cy="1006475"/>
          </a:xfrm>
          <a:prstGeom prst="rect">
            <a:avLst/>
          </a:prstGeom>
          <a:solidFill>
            <a:schemeClr val="accent6">
              <a:lumMod val="50000"/>
              <a:lumOff val="50000"/>
            </a:schemeClr>
          </a:solidFill>
          <a:ln w="9525">
            <a:noFill/>
            <a:miter lim="800000"/>
            <a:headEnd/>
            <a:tailEnd/>
          </a:ln>
          <a:effectLst/>
        </p:spPr>
        <p:txBody>
          <a:bodyPr lIns="91267" tIns="45624" rIns="91267" bIns="45624">
            <a:prstTxWarp prst="textNoShape">
              <a:avLst/>
            </a:prstTxWarp>
            <a:spAutoFit/>
          </a:bodyPr>
          <a:lstStyle/>
          <a:p>
            <a:pPr algn="ctr" eaLnBrk="0" hangingPunct="0">
              <a:spcBef>
                <a:spcPct val="50000"/>
              </a:spcBef>
            </a:pPr>
            <a:r>
              <a:rPr lang="en-US" sz="6000" b="1" dirty="0">
                <a:solidFill>
                  <a:srgbClr val="F8F8F8"/>
                </a:solidFill>
                <a:latin typeface="Palatino Linotype" pitchFamily="18" charset="0"/>
              </a:rPr>
              <a:t>Acknowledgements</a:t>
            </a:r>
          </a:p>
        </p:txBody>
      </p:sp>
      <p:sp>
        <p:nvSpPr>
          <p:cNvPr id="95" name="Text Box 521"/>
          <p:cNvSpPr txBox="1">
            <a:spLocks noChangeArrowheads="1"/>
          </p:cNvSpPr>
          <p:nvPr/>
        </p:nvSpPr>
        <p:spPr bwMode="auto">
          <a:xfrm>
            <a:off x="33078738" y="25832762"/>
            <a:ext cx="9982200" cy="1006475"/>
          </a:xfrm>
          <a:prstGeom prst="rect">
            <a:avLst/>
          </a:prstGeom>
          <a:solidFill>
            <a:schemeClr val="accent6">
              <a:lumMod val="50000"/>
              <a:lumOff val="50000"/>
            </a:schemeClr>
          </a:solidFill>
          <a:ln w="9525">
            <a:noFill/>
            <a:miter lim="800000"/>
            <a:headEnd/>
            <a:tailEnd/>
          </a:ln>
          <a:effectLst/>
        </p:spPr>
        <p:txBody>
          <a:bodyPr lIns="91267" tIns="45624" rIns="91267" bIns="45624">
            <a:prstTxWarp prst="textNoShape">
              <a:avLst/>
            </a:prstTxWarp>
            <a:spAutoFit/>
          </a:bodyPr>
          <a:lstStyle/>
          <a:p>
            <a:pPr algn="ctr" eaLnBrk="0" hangingPunct="0">
              <a:spcBef>
                <a:spcPct val="50000"/>
              </a:spcBef>
            </a:pPr>
            <a:r>
              <a:rPr lang="en-US" sz="6000" b="1" dirty="0">
                <a:solidFill>
                  <a:srgbClr val="F8F8F8"/>
                </a:solidFill>
                <a:latin typeface="Palatino Linotype" pitchFamily="18" charset="0"/>
              </a:rPr>
              <a:t>References</a:t>
            </a:r>
          </a:p>
        </p:txBody>
      </p:sp>
      <p:sp>
        <p:nvSpPr>
          <p:cNvPr id="96" name="TextBox 95"/>
          <p:cNvSpPr txBox="1"/>
          <p:nvPr/>
        </p:nvSpPr>
        <p:spPr>
          <a:xfrm>
            <a:off x="36213607" y="25361070"/>
            <a:ext cx="184666" cy="538609"/>
          </a:xfrm>
          <a:prstGeom prst="rect">
            <a:avLst/>
          </a:prstGeom>
          <a:noFill/>
        </p:spPr>
        <p:txBody>
          <a:bodyPr wrap="none" rtlCol="0">
            <a:spAutoFit/>
          </a:bodyPr>
          <a:lstStyle/>
          <a:p>
            <a:endParaRPr lang="en-US" dirty="0"/>
          </a:p>
        </p:txBody>
      </p:sp>
      <p:sp>
        <p:nvSpPr>
          <p:cNvPr id="2" name="TextBox 1"/>
          <p:cNvSpPr txBox="1"/>
          <p:nvPr/>
        </p:nvSpPr>
        <p:spPr>
          <a:xfrm>
            <a:off x="685800" y="6645275"/>
            <a:ext cx="9982200" cy="10556736"/>
          </a:xfrm>
          <a:prstGeom prst="rect">
            <a:avLst/>
          </a:prstGeom>
          <a:noFill/>
        </p:spPr>
        <p:txBody>
          <a:bodyPr wrap="square" rtlCol="0">
            <a:spAutoFit/>
          </a:bodyPr>
          <a:lstStyle/>
          <a:p>
            <a:pPr algn="ctr"/>
            <a:r>
              <a:rPr lang="en-US" sz="4000" dirty="0">
                <a:latin typeface="Georgia" panose="02040502050405020303" pitchFamily="18" charset="0"/>
              </a:rPr>
              <a:t>In recent years, there has been much concern over how human activity is affecting the global environment. One aspect of the environment that humans may be affecting is the species extinction rate. The goal of this project is to analyze how the global extinction rate has been changing between 1500 and 2016. Through analysis of species extinction dates, we were able to conclude that the global extinction rate has been increasing since 1500. By also looking at extinction locations, were able to show a correlation between industrialized countries and increased species extinctions. This points toward some interaction between humans and the increased extinction rate.</a:t>
            </a:r>
          </a:p>
        </p:txBody>
      </p:sp>
      <p:sp>
        <p:nvSpPr>
          <p:cNvPr id="3" name="TextBox 2"/>
          <p:cNvSpPr txBox="1"/>
          <p:nvPr/>
        </p:nvSpPr>
        <p:spPr>
          <a:xfrm>
            <a:off x="33078738" y="26955963"/>
            <a:ext cx="9982200" cy="5170646"/>
          </a:xfrm>
          <a:prstGeom prst="rect">
            <a:avLst/>
          </a:prstGeom>
          <a:noFill/>
        </p:spPr>
        <p:txBody>
          <a:bodyPr wrap="square" rtlCol="0">
            <a:spAutoFit/>
          </a:bodyPr>
          <a:lstStyle/>
          <a:p>
            <a:r>
              <a:rPr lang="en-US" sz="3000" dirty="0">
                <a:latin typeface="Georgia" panose="02040502050405020303" pitchFamily="18" charset="0"/>
              </a:rPr>
              <a:t>[1] G. Ceballos, P. R. Ehrlich, A. D. </a:t>
            </a:r>
            <a:r>
              <a:rPr lang="en-US" sz="3000" dirty="0" err="1">
                <a:latin typeface="Georgia" panose="02040502050405020303" pitchFamily="18" charset="0"/>
              </a:rPr>
              <a:t>Barnosky</a:t>
            </a:r>
            <a:r>
              <a:rPr lang="en-US" sz="3000" dirty="0">
                <a:latin typeface="Georgia" panose="02040502050405020303" pitchFamily="18" charset="0"/>
              </a:rPr>
              <a:t>, A. Garcia, R. M. Pringle, T. M. Palmer, </a:t>
            </a:r>
            <a:r>
              <a:rPr lang="en-US" sz="3000" i="1" dirty="0">
                <a:latin typeface="Georgia" panose="02040502050405020303" pitchFamily="18" charset="0"/>
              </a:rPr>
              <a:t>Accelerated</a:t>
            </a:r>
          </a:p>
          <a:p>
            <a:r>
              <a:rPr lang="en-US" sz="3000" i="1" dirty="0">
                <a:latin typeface="Georgia" panose="02040502050405020303" pitchFamily="18" charset="0"/>
              </a:rPr>
              <a:t>modern </a:t>
            </a:r>
            <a:r>
              <a:rPr lang="en-US" sz="3000" i="1" dirty="0" err="1">
                <a:latin typeface="Georgia" panose="02040502050405020303" pitchFamily="18" charset="0"/>
              </a:rPr>
              <a:t>humaninduced</a:t>
            </a:r>
            <a:r>
              <a:rPr lang="en-US" sz="3000" i="1" dirty="0">
                <a:latin typeface="Georgia" panose="02040502050405020303" pitchFamily="18" charset="0"/>
              </a:rPr>
              <a:t> species losses: Entering the sixth mass extinction</a:t>
            </a:r>
            <a:r>
              <a:rPr lang="en-US" sz="3000" dirty="0">
                <a:latin typeface="Georgia" panose="02040502050405020303" pitchFamily="18" charset="0"/>
              </a:rPr>
              <a:t>. Sci. Adv. 1, e1400253</a:t>
            </a:r>
          </a:p>
          <a:p>
            <a:r>
              <a:rPr lang="en-US" sz="3000" dirty="0">
                <a:latin typeface="Georgia" panose="02040502050405020303" pitchFamily="18" charset="0"/>
              </a:rPr>
              <a:t>(2015).</a:t>
            </a:r>
          </a:p>
          <a:p>
            <a:r>
              <a:rPr lang="en-US" sz="3000" dirty="0">
                <a:latin typeface="Georgia" panose="02040502050405020303" pitchFamily="18" charset="0"/>
              </a:rPr>
              <a:t>[2] IUCN 2016. The IUCN Red List of Threatened Species. Version 2016-3.</a:t>
            </a:r>
          </a:p>
          <a:p>
            <a:r>
              <a:rPr lang="en-US" sz="3000" dirty="0">
                <a:latin typeface="Georgia" panose="02040502050405020303" pitchFamily="18" charset="0"/>
              </a:rPr>
              <a:t>http://www.iucnredlist.org. Downloaded on March 2017.</a:t>
            </a:r>
          </a:p>
          <a:p>
            <a:r>
              <a:rPr lang="en-US" sz="3000" dirty="0">
                <a:latin typeface="Georgia" panose="02040502050405020303" pitchFamily="18" charset="0"/>
              </a:rPr>
              <a:t>[3] ESPM-88B course webpage.</a:t>
            </a:r>
          </a:p>
          <a:p>
            <a:r>
              <a:rPr lang="en-US" sz="3000" dirty="0">
                <a:latin typeface="Georgia" panose="02040502050405020303" pitchFamily="18" charset="0"/>
              </a:rPr>
              <a:t>http://berkeley.carlboettiger.info/espm-88b/extinction/extinction.</a:t>
            </a:r>
          </a:p>
        </p:txBody>
      </p:sp>
      <p:sp>
        <p:nvSpPr>
          <p:cNvPr id="4" name="TextBox 3"/>
          <p:cNvSpPr txBox="1"/>
          <p:nvPr/>
        </p:nvSpPr>
        <p:spPr>
          <a:xfrm>
            <a:off x="33078738" y="24448100"/>
            <a:ext cx="9982200" cy="984885"/>
          </a:xfrm>
          <a:prstGeom prst="rect">
            <a:avLst/>
          </a:prstGeom>
          <a:noFill/>
        </p:spPr>
        <p:txBody>
          <a:bodyPr wrap="square" rtlCol="0">
            <a:spAutoFit/>
          </a:bodyPr>
          <a:lstStyle/>
          <a:p>
            <a:r>
              <a:rPr lang="en-US" dirty="0"/>
              <a:t>We would like to thank Professor Nolan, Professor Boettiger, and Professor Ceballos for their help with this project. </a:t>
            </a:r>
          </a:p>
        </p:txBody>
      </p:sp>
      <p:pic>
        <p:nvPicPr>
          <p:cNvPr id="8" name="Picture 7"/>
          <p:cNvPicPr>
            <a:picLocks noChangeAspect="1"/>
          </p:cNvPicPr>
          <p:nvPr/>
        </p:nvPicPr>
        <p:blipFill>
          <a:blip r:embed="rId3"/>
          <a:stretch>
            <a:fillRect/>
          </a:stretch>
        </p:blipFill>
        <p:spPr>
          <a:xfrm>
            <a:off x="11925346" y="6994125"/>
            <a:ext cx="9101138" cy="4612735"/>
          </a:xfrm>
          <a:prstGeom prst="rect">
            <a:avLst/>
          </a:prstGeom>
        </p:spPr>
      </p:pic>
      <p:pic>
        <p:nvPicPr>
          <p:cNvPr id="9" name="Picture 8"/>
          <p:cNvPicPr>
            <a:picLocks noChangeAspect="1"/>
          </p:cNvPicPr>
          <p:nvPr/>
        </p:nvPicPr>
        <p:blipFill>
          <a:blip r:embed="rId4"/>
          <a:stretch>
            <a:fillRect/>
          </a:stretch>
        </p:blipFill>
        <p:spPr>
          <a:xfrm>
            <a:off x="11925346" y="12070931"/>
            <a:ext cx="9101138" cy="6757653"/>
          </a:xfrm>
          <a:prstGeom prst="rect">
            <a:avLst/>
          </a:prstGeom>
        </p:spPr>
      </p:pic>
      <p:pic>
        <p:nvPicPr>
          <p:cNvPr id="10" name="Picture 9"/>
          <p:cNvPicPr>
            <a:picLocks noChangeAspect="1"/>
          </p:cNvPicPr>
          <p:nvPr/>
        </p:nvPicPr>
        <p:blipFill>
          <a:blip r:embed="rId5"/>
          <a:stretch>
            <a:fillRect/>
          </a:stretch>
        </p:blipFill>
        <p:spPr>
          <a:xfrm>
            <a:off x="11850010" y="22667118"/>
            <a:ext cx="9134473" cy="6249370"/>
          </a:xfrm>
          <a:prstGeom prst="rect">
            <a:avLst/>
          </a:prstGeom>
        </p:spPr>
      </p:pic>
      <p:pic>
        <p:nvPicPr>
          <p:cNvPr id="12" name="Picture 11"/>
          <p:cNvPicPr>
            <a:picLocks noChangeAspect="1"/>
          </p:cNvPicPr>
          <p:nvPr/>
        </p:nvPicPr>
        <p:blipFill>
          <a:blip r:embed="rId6"/>
          <a:stretch>
            <a:fillRect/>
          </a:stretch>
        </p:blipFill>
        <p:spPr>
          <a:xfrm>
            <a:off x="22514651" y="7006290"/>
            <a:ext cx="9505140" cy="4694877"/>
          </a:xfrm>
          <a:prstGeom prst="rect">
            <a:avLst/>
          </a:prstGeom>
        </p:spPr>
      </p:pic>
      <p:sp>
        <p:nvSpPr>
          <p:cNvPr id="13" name="TextBox 12"/>
          <p:cNvSpPr txBox="1"/>
          <p:nvPr/>
        </p:nvSpPr>
        <p:spPr>
          <a:xfrm>
            <a:off x="33270124" y="6994125"/>
            <a:ext cx="9982200" cy="11172289"/>
          </a:xfrm>
          <a:prstGeom prst="rect">
            <a:avLst/>
          </a:prstGeom>
          <a:noFill/>
        </p:spPr>
        <p:txBody>
          <a:bodyPr wrap="square" rtlCol="0">
            <a:spAutoFit/>
          </a:bodyPr>
          <a:lstStyle/>
          <a:p>
            <a:r>
              <a:rPr lang="en-US" sz="4000" dirty="0">
                <a:latin typeface="Georgia" panose="02040502050405020303" pitchFamily="18" charset="0"/>
              </a:rPr>
              <a:t>From the findings of our report, we can corroborate with the original authors in saying that the extinction rate is increasing over time. We can also hypothesize that modernization and industrialization are having an effect on this increase in extinction rate. The increase in the extinction rate following the year 1850 is distinct. Furthermore, most of the countries that have recorded a significant number of extinctions are developed countries. The destruction of animal habitats for the sake of modernization could cause several species to go extinct.</a:t>
            </a:r>
          </a:p>
          <a:p>
            <a:r>
              <a:rPr lang="en-US" sz="4000" dirty="0">
                <a:latin typeface="Georgia" panose="02040502050405020303" pitchFamily="18" charset="0"/>
              </a:rPr>
              <a:t>Further research with data on climate change and deforestation would be potentially helpful in learning more about the cause of the growing extinction rate. </a:t>
            </a:r>
          </a:p>
        </p:txBody>
      </p:sp>
      <p:sp>
        <p:nvSpPr>
          <p:cNvPr id="24" name="Text Box 7"/>
          <p:cNvSpPr txBox="1">
            <a:spLocks noChangeArrowheads="1"/>
          </p:cNvSpPr>
          <p:nvPr/>
        </p:nvSpPr>
        <p:spPr bwMode="auto">
          <a:xfrm>
            <a:off x="685800" y="17202011"/>
            <a:ext cx="9982200" cy="1006475"/>
          </a:xfrm>
          <a:prstGeom prst="rect">
            <a:avLst/>
          </a:prstGeom>
          <a:solidFill>
            <a:schemeClr val="accent6">
              <a:lumMod val="50000"/>
              <a:lumOff val="50000"/>
            </a:schemeClr>
          </a:solidFill>
          <a:ln w="9525">
            <a:noFill/>
            <a:miter lim="800000"/>
            <a:headEnd/>
            <a:tailEnd/>
          </a:ln>
          <a:effectLst/>
        </p:spPr>
        <p:txBody>
          <a:bodyPr lIns="91267" tIns="45624" rIns="91267" bIns="45624">
            <a:prstTxWarp prst="textNoShape">
              <a:avLst/>
            </a:prstTxWarp>
            <a:spAutoFit/>
          </a:bodyPr>
          <a:lstStyle/>
          <a:p>
            <a:pPr algn="ctr" eaLnBrk="0" hangingPunct="0">
              <a:spcBef>
                <a:spcPct val="50000"/>
              </a:spcBef>
            </a:pPr>
            <a:r>
              <a:rPr lang="en-US" sz="6000" b="1" dirty="0">
                <a:solidFill>
                  <a:srgbClr val="F8F8F8"/>
                </a:solidFill>
                <a:latin typeface="Palatino Linotype" pitchFamily="18" charset="0"/>
              </a:rPr>
              <a:t>Background</a:t>
            </a:r>
          </a:p>
        </p:txBody>
      </p:sp>
      <p:sp>
        <p:nvSpPr>
          <p:cNvPr id="25" name="Text Box 7"/>
          <p:cNvSpPr txBox="1">
            <a:spLocks noChangeArrowheads="1"/>
          </p:cNvSpPr>
          <p:nvPr/>
        </p:nvSpPr>
        <p:spPr bwMode="auto">
          <a:xfrm>
            <a:off x="699127" y="20164169"/>
            <a:ext cx="9982200" cy="1006475"/>
          </a:xfrm>
          <a:prstGeom prst="rect">
            <a:avLst/>
          </a:prstGeom>
          <a:solidFill>
            <a:schemeClr val="accent6">
              <a:lumMod val="50000"/>
              <a:lumOff val="50000"/>
            </a:schemeClr>
          </a:solidFill>
          <a:ln w="9525">
            <a:noFill/>
            <a:miter lim="800000"/>
            <a:headEnd/>
            <a:tailEnd/>
          </a:ln>
          <a:effectLst/>
        </p:spPr>
        <p:txBody>
          <a:bodyPr lIns="91267" tIns="45624" rIns="91267" bIns="45624">
            <a:prstTxWarp prst="textNoShape">
              <a:avLst/>
            </a:prstTxWarp>
            <a:spAutoFit/>
          </a:bodyPr>
          <a:lstStyle/>
          <a:p>
            <a:pPr algn="ctr" eaLnBrk="0" hangingPunct="0">
              <a:spcBef>
                <a:spcPct val="50000"/>
              </a:spcBef>
            </a:pPr>
            <a:r>
              <a:rPr lang="en-US" sz="6000" b="1" dirty="0">
                <a:solidFill>
                  <a:srgbClr val="F8F8F8"/>
                </a:solidFill>
                <a:latin typeface="Palatino Linotype" pitchFamily="18" charset="0"/>
              </a:rPr>
              <a:t>Data Collection</a:t>
            </a:r>
          </a:p>
        </p:txBody>
      </p:sp>
      <p:sp>
        <p:nvSpPr>
          <p:cNvPr id="26" name="Text Box 7"/>
          <p:cNvSpPr txBox="1">
            <a:spLocks noChangeArrowheads="1"/>
          </p:cNvSpPr>
          <p:nvPr/>
        </p:nvSpPr>
        <p:spPr bwMode="auto">
          <a:xfrm>
            <a:off x="11489992" y="5638800"/>
            <a:ext cx="9982200" cy="1006475"/>
          </a:xfrm>
          <a:prstGeom prst="rect">
            <a:avLst/>
          </a:prstGeom>
          <a:solidFill>
            <a:schemeClr val="accent6">
              <a:lumMod val="50000"/>
              <a:lumOff val="50000"/>
            </a:schemeClr>
          </a:solidFill>
          <a:ln w="9525">
            <a:noFill/>
            <a:miter lim="800000"/>
            <a:headEnd/>
            <a:tailEnd/>
          </a:ln>
          <a:effectLst/>
        </p:spPr>
        <p:txBody>
          <a:bodyPr lIns="91267" tIns="45624" rIns="91267" bIns="45624">
            <a:prstTxWarp prst="textNoShape">
              <a:avLst/>
            </a:prstTxWarp>
            <a:spAutoFit/>
          </a:bodyPr>
          <a:lstStyle/>
          <a:p>
            <a:pPr algn="ctr" eaLnBrk="0" hangingPunct="0">
              <a:spcBef>
                <a:spcPct val="50000"/>
              </a:spcBef>
            </a:pPr>
            <a:r>
              <a:rPr lang="en-US" sz="6000" b="1" dirty="0">
                <a:solidFill>
                  <a:srgbClr val="F8F8F8"/>
                </a:solidFill>
                <a:latin typeface="Palatino Linotype" pitchFamily="18" charset="0"/>
              </a:rPr>
              <a:t>Results</a:t>
            </a:r>
          </a:p>
        </p:txBody>
      </p:sp>
      <p:sp>
        <p:nvSpPr>
          <p:cNvPr id="27" name="Text Box 7"/>
          <p:cNvSpPr txBox="1">
            <a:spLocks noChangeArrowheads="1"/>
          </p:cNvSpPr>
          <p:nvPr/>
        </p:nvSpPr>
        <p:spPr bwMode="auto">
          <a:xfrm>
            <a:off x="22283831" y="5638763"/>
            <a:ext cx="9982200" cy="1006475"/>
          </a:xfrm>
          <a:prstGeom prst="rect">
            <a:avLst/>
          </a:prstGeom>
          <a:solidFill>
            <a:schemeClr val="accent6">
              <a:lumMod val="50000"/>
              <a:lumOff val="50000"/>
            </a:schemeClr>
          </a:solidFill>
          <a:ln w="9525">
            <a:noFill/>
            <a:miter lim="800000"/>
            <a:headEnd/>
            <a:tailEnd/>
          </a:ln>
          <a:effectLst/>
        </p:spPr>
        <p:txBody>
          <a:bodyPr wrap="square" lIns="91267" tIns="45624" rIns="91267" bIns="45624">
            <a:prstTxWarp prst="textNoShape">
              <a:avLst/>
            </a:prstTxWarp>
            <a:spAutoFit/>
          </a:bodyPr>
          <a:lstStyle/>
          <a:p>
            <a:pPr algn="ctr" eaLnBrk="0" hangingPunct="0">
              <a:spcBef>
                <a:spcPct val="50000"/>
              </a:spcBef>
            </a:pPr>
            <a:r>
              <a:rPr lang="en-US" sz="6000" b="1" dirty="0">
                <a:solidFill>
                  <a:srgbClr val="F8F8F8"/>
                </a:solidFill>
                <a:latin typeface="Palatino Linotype" pitchFamily="18" charset="0"/>
              </a:rPr>
              <a:t>Results</a:t>
            </a:r>
          </a:p>
        </p:txBody>
      </p:sp>
      <p:sp>
        <p:nvSpPr>
          <p:cNvPr id="28" name="Text Box 7"/>
          <p:cNvSpPr txBox="1">
            <a:spLocks noChangeArrowheads="1"/>
          </p:cNvSpPr>
          <p:nvPr/>
        </p:nvSpPr>
        <p:spPr bwMode="auto">
          <a:xfrm>
            <a:off x="33088023" y="5665270"/>
            <a:ext cx="9982200" cy="1006475"/>
          </a:xfrm>
          <a:prstGeom prst="rect">
            <a:avLst/>
          </a:prstGeom>
          <a:solidFill>
            <a:schemeClr val="accent6">
              <a:lumMod val="50000"/>
              <a:lumOff val="50000"/>
            </a:schemeClr>
          </a:solidFill>
          <a:ln w="9525">
            <a:noFill/>
            <a:miter lim="800000"/>
            <a:headEnd/>
            <a:tailEnd/>
          </a:ln>
          <a:effectLst/>
        </p:spPr>
        <p:txBody>
          <a:bodyPr lIns="91267" tIns="45624" rIns="91267" bIns="45624">
            <a:prstTxWarp prst="textNoShape">
              <a:avLst/>
            </a:prstTxWarp>
            <a:spAutoFit/>
          </a:bodyPr>
          <a:lstStyle/>
          <a:p>
            <a:pPr algn="ctr" eaLnBrk="0" hangingPunct="0">
              <a:spcBef>
                <a:spcPct val="50000"/>
              </a:spcBef>
            </a:pPr>
            <a:r>
              <a:rPr lang="en-US" sz="6000" b="1" dirty="0">
                <a:solidFill>
                  <a:srgbClr val="F8F8F8"/>
                </a:solidFill>
                <a:latin typeface="Palatino Linotype" pitchFamily="18" charset="0"/>
              </a:rPr>
              <a:t>Conclusion</a:t>
            </a:r>
          </a:p>
        </p:txBody>
      </p:sp>
      <p:sp>
        <p:nvSpPr>
          <p:cNvPr id="32" name="TextBox 31"/>
          <p:cNvSpPr txBox="1"/>
          <p:nvPr/>
        </p:nvSpPr>
        <p:spPr>
          <a:xfrm>
            <a:off x="685800" y="18225177"/>
            <a:ext cx="9982200" cy="1938992"/>
          </a:xfrm>
          <a:prstGeom prst="rect">
            <a:avLst/>
          </a:prstGeom>
          <a:noFill/>
        </p:spPr>
        <p:txBody>
          <a:bodyPr wrap="square" rtlCol="0">
            <a:spAutoFit/>
          </a:bodyPr>
          <a:lstStyle/>
          <a:p>
            <a:r>
              <a:rPr lang="en-US" sz="4000" dirty="0">
                <a:latin typeface="Georgia" panose="02040502050405020303" pitchFamily="18" charset="0"/>
              </a:rPr>
              <a:t>This project was influenced by the findings and research in [1] Ceballos. </a:t>
            </a:r>
          </a:p>
          <a:p>
            <a:endParaRPr lang="en-US" sz="4000" dirty="0">
              <a:latin typeface="Georgia" panose="02040502050405020303" pitchFamily="18" charset="0"/>
            </a:endParaRPr>
          </a:p>
        </p:txBody>
      </p:sp>
      <p:sp>
        <p:nvSpPr>
          <p:cNvPr id="15" name="Rectangle 14"/>
          <p:cNvSpPr/>
          <p:nvPr/>
        </p:nvSpPr>
        <p:spPr>
          <a:xfrm>
            <a:off x="779297" y="21170644"/>
            <a:ext cx="9915357" cy="11233845"/>
          </a:xfrm>
          <a:prstGeom prst="rect">
            <a:avLst/>
          </a:prstGeom>
        </p:spPr>
        <p:txBody>
          <a:bodyPr wrap="square">
            <a:spAutoFit/>
          </a:bodyPr>
          <a:lstStyle/>
          <a:p>
            <a:r>
              <a:rPr lang="en-US" sz="5000" dirty="0">
                <a:latin typeface="Georgia" panose="02040502050405020303" pitchFamily="18" charset="0"/>
              </a:rPr>
              <a:t>Extinction Years</a:t>
            </a:r>
          </a:p>
          <a:p>
            <a:pPr marL="457200" indent="-457200">
              <a:buFont typeface="Arial" panose="020B0604020202020204" pitchFamily="34" charset="0"/>
              <a:buChar char="•"/>
            </a:pPr>
            <a:r>
              <a:rPr lang="en-US" sz="3500" dirty="0">
                <a:latin typeface="Georgia" panose="02040502050405020303" pitchFamily="18" charset="0"/>
              </a:rPr>
              <a:t>Gathered list of extinct species from IUCN Red List, a database that tracks species that have gone extinct since 1500</a:t>
            </a:r>
          </a:p>
          <a:p>
            <a:pPr marL="457200" indent="-457200">
              <a:buFont typeface="Arial" panose="020B0604020202020204" pitchFamily="34" charset="0"/>
              <a:buChar char="•"/>
            </a:pPr>
            <a:r>
              <a:rPr lang="en-US" sz="3500" dirty="0">
                <a:latin typeface="Georgia" panose="02040502050405020303" pitchFamily="18" charset="0"/>
              </a:rPr>
              <a:t>Extinction years gathered through web-scraping the IUCN website</a:t>
            </a:r>
          </a:p>
          <a:p>
            <a:pPr marL="457200" indent="-457200">
              <a:buFont typeface="Arial" panose="020B0604020202020204" pitchFamily="34" charset="0"/>
              <a:buChar char="•"/>
            </a:pPr>
            <a:r>
              <a:rPr lang="en-US" sz="3500" dirty="0">
                <a:latin typeface="Georgia" panose="02040502050405020303" pitchFamily="18" charset="0"/>
              </a:rPr>
              <a:t>Additional data provided by Professor Ceballos</a:t>
            </a:r>
          </a:p>
          <a:p>
            <a:pPr marL="457200" indent="-457200">
              <a:buFont typeface="Arial" panose="020B0604020202020204" pitchFamily="34" charset="0"/>
              <a:buChar char="•"/>
            </a:pPr>
            <a:r>
              <a:rPr lang="en-US" sz="3500" dirty="0">
                <a:latin typeface="Georgia" panose="02040502050405020303" pitchFamily="18" charset="0"/>
              </a:rPr>
              <a:t>Data showed heavy skew towards the 20</a:t>
            </a:r>
            <a:r>
              <a:rPr lang="en-US" sz="3500" baseline="30000" dirty="0">
                <a:latin typeface="Georgia" panose="02040502050405020303" pitchFamily="18" charset="0"/>
              </a:rPr>
              <a:t>th</a:t>
            </a:r>
            <a:r>
              <a:rPr lang="en-US" sz="3500" dirty="0">
                <a:latin typeface="Georgia" panose="02040502050405020303" pitchFamily="18" charset="0"/>
              </a:rPr>
              <a:t> century and beyond</a:t>
            </a:r>
          </a:p>
          <a:p>
            <a:endParaRPr lang="en-US" dirty="0">
              <a:latin typeface="Georgia" panose="02040502050405020303" pitchFamily="18" charset="0"/>
            </a:endParaRPr>
          </a:p>
          <a:p>
            <a:r>
              <a:rPr lang="en-US" sz="5000" dirty="0">
                <a:latin typeface="Georgia" panose="02040502050405020303" pitchFamily="18" charset="0"/>
              </a:rPr>
              <a:t>Extinction Locations</a:t>
            </a:r>
          </a:p>
          <a:p>
            <a:pPr marL="685800" indent="-685800">
              <a:buFont typeface="Arial" panose="020B0604020202020204" pitchFamily="34" charset="0"/>
              <a:buChar char="•"/>
            </a:pPr>
            <a:r>
              <a:rPr lang="en-US" sz="3500" dirty="0">
                <a:latin typeface="Georgia" panose="02040502050405020303" pitchFamily="18" charset="0"/>
              </a:rPr>
              <a:t>Location data gathered through web-scraping the IUCN website</a:t>
            </a:r>
          </a:p>
          <a:p>
            <a:pPr marL="685800" indent="-685800">
              <a:buFont typeface="Arial" panose="020B0604020202020204" pitchFamily="34" charset="0"/>
              <a:buChar char="•"/>
            </a:pPr>
            <a:r>
              <a:rPr lang="en-US" sz="3500" dirty="0">
                <a:latin typeface="Georgia" panose="02040502050405020303" pitchFamily="18" charset="0"/>
              </a:rPr>
              <a:t>Data showed an outlier in the United States, with over 200 listed extinctions in the United States and the next highest country having 67</a:t>
            </a:r>
          </a:p>
          <a:p>
            <a:pPr marL="685800" indent="-685800">
              <a:buFont typeface="Arial" panose="020B0604020202020204" pitchFamily="34" charset="0"/>
              <a:buChar char="•"/>
            </a:pPr>
            <a:r>
              <a:rPr lang="en-US" sz="3500" dirty="0">
                <a:latin typeface="Georgia" panose="02040502050405020303" pitchFamily="18" charset="0"/>
              </a:rPr>
              <a:t>A different type of outlier was in the Saint Helena Islands, where numerous extinctions have been reported in a very small area</a:t>
            </a:r>
          </a:p>
          <a:p>
            <a:pPr marL="685800" indent="-685800">
              <a:buFont typeface="Arial" panose="020B0604020202020204" pitchFamily="34" charset="0"/>
              <a:buChar char="•"/>
            </a:pPr>
            <a:endParaRPr lang="en-US" sz="3500" dirty="0">
              <a:latin typeface="Georgia" panose="02040502050405020303" pitchFamily="18" charset="0"/>
            </a:endParaRPr>
          </a:p>
        </p:txBody>
      </p:sp>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l="4073" r="4648" b="5067"/>
          <a:stretch/>
        </p:blipFill>
        <p:spPr>
          <a:xfrm>
            <a:off x="22525733" y="12961915"/>
            <a:ext cx="9498393" cy="4084564"/>
          </a:xfrm>
          <a:prstGeom prst="rect">
            <a:avLst/>
          </a:prstGeom>
        </p:spPr>
      </p:pic>
      <p:pic>
        <p:nvPicPr>
          <p:cNvPr id="6" name="Picture 5"/>
          <p:cNvPicPr>
            <a:picLocks noChangeAspect="1"/>
          </p:cNvPicPr>
          <p:nvPr/>
        </p:nvPicPr>
        <p:blipFill rotWithShape="1">
          <a:blip r:embed="rId8">
            <a:extLst>
              <a:ext uri="{28A0092B-C50C-407E-A947-70E740481C1C}">
                <a14:useLocalDpi xmlns:a14="http://schemas.microsoft.com/office/drawing/2010/main" val="0"/>
              </a:ext>
            </a:extLst>
          </a:blip>
          <a:srcRect l="2464" r="3104"/>
          <a:stretch/>
        </p:blipFill>
        <p:spPr>
          <a:xfrm>
            <a:off x="22525734" y="18215896"/>
            <a:ext cx="9498393" cy="4932484"/>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678882" y="18283140"/>
            <a:ext cx="8809084" cy="4387324"/>
          </a:xfrm>
          <a:prstGeom prst="rect">
            <a:avLst/>
          </a:prstGeom>
        </p:spPr>
      </p:pic>
      <p:sp>
        <p:nvSpPr>
          <p:cNvPr id="29" name="TextBox 28"/>
          <p:cNvSpPr txBox="1"/>
          <p:nvPr/>
        </p:nvSpPr>
        <p:spPr>
          <a:xfrm>
            <a:off x="11850010" y="19131116"/>
            <a:ext cx="8884118" cy="3046988"/>
          </a:xfrm>
          <a:prstGeom prst="rect">
            <a:avLst/>
          </a:prstGeom>
          <a:noFill/>
        </p:spPr>
        <p:txBody>
          <a:bodyPr wrap="square" rtlCol="0">
            <a:spAutoFit/>
          </a:bodyPr>
          <a:lstStyle/>
          <a:p>
            <a:r>
              <a:rPr lang="en-US" sz="3200" dirty="0">
                <a:latin typeface="Georgia" panose="02040502050405020303" pitchFamily="18" charset="0"/>
              </a:rPr>
              <a:t>Fig. 1 and Fig. 2 show the differences in the data sets between our project and the original article.  Our methods of data collections were potentially different, leading to slightly different results, but showing the same trends of increased species extinction in recent years.</a:t>
            </a:r>
          </a:p>
        </p:txBody>
      </p:sp>
      <p:sp>
        <p:nvSpPr>
          <p:cNvPr id="17" name="TextBox 16"/>
          <p:cNvSpPr txBox="1"/>
          <p:nvPr/>
        </p:nvSpPr>
        <p:spPr>
          <a:xfrm>
            <a:off x="11892011" y="29081853"/>
            <a:ext cx="9134473" cy="2554545"/>
          </a:xfrm>
          <a:prstGeom prst="rect">
            <a:avLst/>
          </a:prstGeom>
          <a:noFill/>
        </p:spPr>
        <p:txBody>
          <a:bodyPr wrap="square" rtlCol="0">
            <a:spAutoFit/>
          </a:bodyPr>
          <a:lstStyle/>
          <a:p>
            <a:r>
              <a:rPr lang="en-US" sz="3200" dirty="0">
                <a:latin typeface="Georgia" panose="02040502050405020303" pitchFamily="18" charset="0"/>
              </a:rPr>
              <a:t>Fig. 3 looks at the trend of extinctions in different classes of vertebrates using (a) highly conservative and (b) conservative estimates. Both estimates show a distinct increase in the extinction rate around the mid-1800’s. </a:t>
            </a:r>
          </a:p>
        </p:txBody>
      </p:sp>
      <p:pic>
        <p:nvPicPr>
          <p:cNvPr id="31" name="Picture 30"/>
          <p:cNvPicPr>
            <a:picLocks noChangeAspect="1"/>
          </p:cNvPicPr>
          <p:nvPr/>
        </p:nvPicPr>
        <p:blipFill>
          <a:blip r:embed="rId10"/>
          <a:stretch>
            <a:fillRect/>
          </a:stretch>
        </p:blipFill>
        <p:spPr>
          <a:xfrm>
            <a:off x="22686963" y="24448100"/>
            <a:ext cx="9134473" cy="6372225"/>
          </a:xfrm>
          <a:prstGeom prst="rect">
            <a:avLst/>
          </a:prstGeom>
        </p:spPr>
      </p:pic>
      <p:sp>
        <p:nvSpPr>
          <p:cNvPr id="18" name="TextBox 17"/>
          <p:cNvSpPr txBox="1"/>
          <p:nvPr/>
        </p:nvSpPr>
        <p:spPr>
          <a:xfrm>
            <a:off x="22811874" y="30954846"/>
            <a:ext cx="9009562" cy="1015663"/>
          </a:xfrm>
          <a:prstGeom prst="rect">
            <a:avLst/>
          </a:prstGeom>
          <a:noFill/>
        </p:spPr>
        <p:txBody>
          <a:bodyPr wrap="square" rtlCol="0">
            <a:spAutoFit/>
          </a:bodyPr>
          <a:lstStyle/>
          <a:p>
            <a:r>
              <a:rPr lang="en-US" sz="3000" dirty="0">
                <a:latin typeface="Georgia" panose="02040502050405020303" pitchFamily="18" charset="0"/>
              </a:rPr>
              <a:t>Figure 5 shows the frequency of extinctions per country. USA removed because it was a high outlier.</a:t>
            </a:r>
          </a:p>
        </p:txBody>
      </p:sp>
      <p:sp>
        <p:nvSpPr>
          <p:cNvPr id="19" name="TextBox 18"/>
          <p:cNvSpPr txBox="1"/>
          <p:nvPr/>
        </p:nvSpPr>
        <p:spPr>
          <a:xfrm>
            <a:off x="22525733" y="11835688"/>
            <a:ext cx="9498392" cy="1015663"/>
          </a:xfrm>
          <a:prstGeom prst="rect">
            <a:avLst/>
          </a:prstGeom>
          <a:noFill/>
        </p:spPr>
        <p:txBody>
          <a:bodyPr wrap="square" rtlCol="0">
            <a:spAutoFit/>
          </a:bodyPr>
          <a:lstStyle/>
          <a:p>
            <a:r>
              <a:rPr lang="en-US" sz="3000" dirty="0">
                <a:latin typeface="Georgia" panose="02040502050405020303" pitchFamily="18" charset="0"/>
              </a:rPr>
              <a:t>Fig. 4 shows the trend in extinction rate before and after 1850, comparing to a Poisson distribution.</a:t>
            </a:r>
          </a:p>
        </p:txBody>
      </p:sp>
      <p:sp>
        <p:nvSpPr>
          <p:cNvPr id="21" name="TextBox 20"/>
          <p:cNvSpPr txBox="1"/>
          <p:nvPr/>
        </p:nvSpPr>
        <p:spPr>
          <a:xfrm>
            <a:off x="22525734" y="17103889"/>
            <a:ext cx="9498393" cy="1015663"/>
          </a:xfrm>
          <a:prstGeom prst="rect">
            <a:avLst/>
          </a:prstGeom>
          <a:noFill/>
        </p:spPr>
        <p:txBody>
          <a:bodyPr wrap="square" rtlCol="0">
            <a:spAutoFit/>
          </a:bodyPr>
          <a:lstStyle/>
          <a:p>
            <a:r>
              <a:rPr lang="en-US" sz="3000" dirty="0">
                <a:latin typeface="Georgia" panose="02040502050405020303" pitchFamily="18" charset="0"/>
              </a:rPr>
              <a:t>Fig. 8 shows the extinction rate under the background rate, as calculated in the original paper.</a:t>
            </a:r>
          </a:p>
        </p:txBody>
      </p:sp>
      <p:sp>
        <p:nvSpPr>
          <p:cNvPr id="22" name="TextBox 21"/>
          <p:cNvSpPr txBox="1"/>
          <p:nvPr/>
        </p:nvSpPr>
        <p:spPr>
          <a:xfrm>
            <a:off x="22525734" y="23228116"/>
            <a:ext cx="9509474" cy="1015663"/>
          </a:xfrm>
          <a:prstGeom prst="rect">
            <a:avLst/>
          </a:prstGeom>
          <a:noFill/>
        </p:spPr>
        <p:txBody>
          <a:bodyPr wrap="square" rtlCol="0">
            <a:spAutoFit/>
          </a:bodyPr>
          <a:lstStyle/>
          <a:p>
            <a:r>
              <a:rPr lang="en-US" sz="3000" dirty="0">
                <a:latin typeface="Georgia" panose="02040502050405020303" pitchFamily="18" charset="0"/>
              </a:rPr>
              <a:t>Fig. 9 compares how the paper’s extinction rate predictions differed from our project findings. </a:t>
            </a: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14362</TotalTime>
  <Words>660</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ＭＳ Ｐゴシック</vt:lpstr>
      <vt:lpstr>Arial</vt:lpstr>
      <vt:lpstr>Arial Black</vt:lpstr>
      <vt:lpstr>Arial Narrow</vt:lpstr>
      <vt:lpstr>Georgia</vt:lpstr>
      <vt:lpstr>Palatino Linotype</vt:lpstr>
      <vt:lpstr>Tahoma</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wideet</cp:lastModifiedBy>
  <cp:revision>220</cp:revision>
  <cp:lastPrinted>2009-07-29T00:59:21Z</cp:lastPrinted>
  <dcterms:created xsi:type="dcterms:W3CDTF">2010-11-22T04:32:11Z</dcterms:created>
  <dcterms:modified xsi:type="dcterms:W3CDTF">2017-05-04T19:12:26Z</dcterms:modified>
  <cp:category>Powerpoint poster templates</cp:category>
</cp:coreProperties>
</file>